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68" r:id="rId4"/>
    <p:sldId id="263" r:id="rId5"/>
    <p:sldId id="283" r:id="rId6"/>
    <p:sldId id="274" r:id="rId7"/>
    <p:sldId id="262" r:id="rId8"/>
    <p:sldId id="279" r:id="rId9"/>
    <p:sldId id="285" r:id="rId10"/>
    <p:sldId id="286" r:id="rId11"/>
    <p:sldId id="282" r:id="rId12"/>
    <p:sldId id="266" r:id="rId13"/>
    <p:sldId id="257" r:id="rId14"/>
    <p:sldId id="287" r:id="rId15"/>
    <p:sldId id="271" r:id="rId16"/>
    <p:sldId id="273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278B"/>
    <a:srgbClr val="1BC0E7"/>
    <a:srgbClr val="BC637C"/>
    <a:srgbClr val="4A757F"/>
    <a:srgbClr val="609BA1"/>
    <a:srgbClr val="766D6B"/>
    <a:srgbClr val="AEA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03" autoAdjust="0"/>
    <p:restoredTop sz="96314" autoAdjust="0"/>
  </p:normalViewPr>
  <p:slideViewPr>
    <p:cSldViewPr snapToGrid="0">
      <p:cViewPr varScale="1">
        <p:scale>
          <a:sx n="71" d="100"/>
          <a:sy n="71" d="100"/>
        </p:scale>
        <p:origin x="1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49421-B439-491F-B032-66975F8039A5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E9D3A-CE92-49B1-88DB-77195FDE12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848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259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164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3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616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616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492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960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466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517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492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665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16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517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492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66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81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14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206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2022/9/12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47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2022/9/12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35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66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19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90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0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014090" y="6483126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30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77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11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018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076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xmlns="" id="{82A52F64-22FC-4370-9244-AA693451C4E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46600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xmlns="" id="{9003F930-98A6-4D64-A10D-4D0A6A32014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60674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38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40.png"/><Relationship Id="rId4" Type="http://schemas.openxmlformats.org/officeDocument/2006/relationships/image" Target="../media/image6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42.png"/><Relationship Id="rId5" Type="http://schemas.openxmlformats.org/officeDocument/2006/relationships/image" Target="../media/image6.png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11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0.png"/><Relationship Id="rId3" Type="http://schemas.openxmlformats.org/officeDocument/2006/relationships/image" Target="../media/image1.jpg"/><Relationship Id="rId7" Type="http://schemas.openxmlformats.org/officeDocument/2006/relationships/image" Target="../media/image19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18.png"/><Relationship Id="rId10" Type="http://schemas.openxmlformats.org/officeDocument/2006/relationships/image" Target="../media/image5.png"/><Relationship Id="rId4" Type="http://schemas.openxmlformats.org/officeDocument/2006/relationships/image" Target="../media/image17.png"/><Relationship Id="rId9" Type="http://schemas.openxmlformats.org/officeDocument/2006/relationships/image" Target="../media/image7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80.png"/><Relationship Id="rId3" Type="http://schemas.openxmlformats.org/officeDocument/2006/relationships/image" Target="../media/image1.jp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2.wdp"/><Relationship Id="rId5" Type="http://schemas.openxmlformats.org/officeDocument/2006/relationships/image" Target="../media/image8.png"/><Relationship Id="rId15" Type="http://schemas.openxmlformats.org/officeDocument/2006/relationships/image" Target="../media/image11.png"/><Relationship Id="rId10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23.jp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20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14.pn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1.gif"/><Relationship Id="rId3" Type="http://schemas.openxmlformats.org/officeDocument/2006/relationships/image" Target="../media/image28.png"/><Relationship Id="rId7" Type="http://schemas.openxmlformats.org/officeDocument/2006/relationships/image" Target="../media/image5.png"/><Relationship Id="rId12" Type="http://schemas.openxmlformats.org/officeDocument/2006/relationships/image" Target="../media/image3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29.gif"/><Relationship Id="rId10" Type="http://schemas.openxmlformats.org/officeDocument/2006/relationships/image" Target="../media/image9.png"/><Relationship Id="rId4" Type="http://schemas.microsoft.com/office/2007/relationships/hdphoto" Target="../media/hdphoto3.wdp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6.png"/><Relationship Id="rId18" Type="http://schemas.microsoft.com/office/2007/relationships/hdphoto" Target="../media/hdphoto6.wdp"/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12" Type="http://schemas.openxmlformats.org/officeDocument/2006/relationships/image" Target="../media/image31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microsoft.com/office/2007/relationships/hdphoto" Target="../media/hdphoto4.wdp"/><Relationship Id="rId15" Type="http://schemas.openxmlformats.org/officeDocument/2006/relationships/image" Target="../media/image33.png"/><Relationship Id="rId10" Type="http://schemas.openxmlformats.org/officeDocument/2006/relationships/image" Target="../media/image24.png"/><Relationship Id="rId4" Type="http://schemas.openxmlformats.org/officeDocument/2006/relationships/image" Target="../media/image32.png"/><Relationship Id="rId9" Type="http://schemas.openxmlformats.org/officeDocument/2006/relationships/image" Target="../media/image22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4.wdp"/><Relationship Id="rId18" Type="http://schemas.openxmlformats.org/officeDocument/2006/relationships/image" Target="../media/image37.png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12" Type="http://schemas.openxmlformats.org/officeDocument/2006/relationships/image" Target="../media/image32.png"/><Relationship Id="rId17" Type="http://schemas.microsoft.com/office/2007/relationships/hdphoto" Target="../media/hdphoto8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7.wdp"/><Relationship Id="rId15" Type="http://schemas.microsoft.com/office/2007/relationships/hdphoto" Target="../media/hdphoto2.wdp"/><Relationship Id="rId10" Type="http://schemas.openxmlformats.org/officeDocument/2006/relationships/image" Target="../media/image33.png"/><Relationship Id="rId19" Type="http://schemas.microsoft.com/office/2007/relationships/hdphoto" Target="../media/hdphoto9.wdp"/><Relationship Id="rId4" Type="http://schemas.openxmlformats.org/officeDocument/2006/relationships/image" Target="../media/image35.png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176" y="430901"/>
            <a:ext cx="3306802" cy="266442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1014" y="-1931469"/>
            <a:ext cx="4637275" cy="26337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6" y="645854"/>
            <a:ext cx="2668298" cy="15071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70" y="2238890"/>
            <a:ext cx="444444" cy="7238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161" y="3037483"/>
            <a:ext cx="1166622" cy="7713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70" y="2841850"/>
            <a:ext cx="356446" cy="5650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6" y="2385293"/>
            <a:ext cx="286557" cy="46667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546" y="-106651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94" y="3980000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24" y="3454721"/>
            <a:ext cx="286557" cy="4666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350" y="760109"/>
            <a:ext cx="286557" cy="4666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29488" y="5245671"/>
            <a:ext cx="338788" cy="5517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505" y="6403867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909" y="6040698"/>
            <a:ext cx="1003998" cy="54848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5225" y="-611414"/>
            <a:ext cx="3079632" cy="174911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079" y="3263995"/>
            <a:ext cx="356446" cy="56509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1341" y="5616065"/>
            <a:ext cx="214291" cy="34898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729" y="876061"/>
            <a:ext cx="330065" cy="52327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0" y="333611"/>
            <a:ext cx="286422" cy="46645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164" y="430901"/>
            <a:ext cx="2668298" cy="15071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64" y="556909"/>
            <a:ext cx="286557" cy="46667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35" y="1394106"/>
            <a:ext cx="286557" cy="46667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2620" y="233339"/>
            <a:ext cx="214291" cy="34898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96" y="-106651"/>
            <a:ext cx="286422" cy="46645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879" y="2375171"/>
            <a:ext cx="286557" cy="466679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5195980" y="2917763"/>
            <a:ext cx="6243121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VN Thang Vu" panose="03090702030407020404" pitchFamily="66" charset="0"/>
                <a:ea typeface="+mj-ea"/>
                <a:cs typeface="Times New Roman" pitchFamily="18" charset="0"/>
                <a:sym typeface="+mn-lt"/>
              </a:rPr>
              <a:t>ÔN TẬP VỀ GIẢI TOÁN</a:t>
            </a:r>
            <a:endParaRPr lang="zh-CN" alt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UVN Thang Vu" panose="03090702030407020404" pitchFamily="66" charset="0"/>
              <a:ea typeface="+mj-ea"/>
              <a:cs typeface="Times New Roman" pitchFamily="18" charset="0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022" y="2084544"/>
            <a:ext cx="228177" cy="36174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173" y="1212584"/>
            <a:ext cx="187379" cy="3051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16761" y="1257459"/>
            <a:ext cx="19816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9278B"/>
                </a:solidFill>
                <a:latin typeface="Ravie" pitchFamily="82" charset="0"/>
                <a:cs typeface="Times New Roman" pitchFamily="18" charset="0"/>
              </a:rPr>
              <a:t>Toán</a:t>
            </a:r>
            <a:endParaRPr lang="en-US" sz="4400" b="1" dirty="0">
              <a:solidFill>
                <a:srgbClr val="F9278B"/>
              </a:solidFill>
              <a:latin typeface="Ravie" pitchFamily="82" charset="0"/>
              <a:cs typeface="Times New Roman" pitchFamily="18" charset="0"/>
            </a:endParaRPr>
          </a:p>
        </p:txBody>
      </p:sp>
      <p:pic>
        <p:nvPicPr>
          <p:cNvPr id="2" name="Piano - Beyond The Memor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55743" y="6314938"/>
            <a:ext cx="406400" cy="406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39" y="1938099"/>
            <a:ext cx="3707987" cy="490848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4C5516A7-3ACC-4417-84C2-2C4885ED683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72" y="4667931"/>
            <a:ext cx="1122628" cy="1122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6762865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7" presetID="2" presetClass="entr" presetSubtype="12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2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7" presetID="2" presetClass="entr" presetSubtype="6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7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2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8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8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9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9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9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9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9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9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0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0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0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0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0" fill="hold">
                          <p:stCondLst>
                            <p:cond delay="indefinite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2" presetClass="entr" presetSubtype="2" fill="hold" grpId="0" nodeType="click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3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4" presetID="2" presetClass="entr" presetSubtype="8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36" dur="2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37" dur="2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8" presetID="2" presetClass="entr" presetSubtype="8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40" dur="2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41" dur="2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17" showWhenStopped="0">
                    <p:cTn id="14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34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7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7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0" fill="hold">
                          <p:stCondLst>
                            <p:cond delay="indefinite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6" dur="2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7" dur="2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2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2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17" showWhenStopped="0">
                    <p:cTn id="14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34" grpId="0" animBg="1"/>
          <p:bldP spid="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云形标注 1"/>
          <p:cNvSpPr/>
          <p:nvPr/>
        </p:nvSpPr>
        <p:spPr>
          <a:xfrm flipH="1">
            <a:off x="5674002" y="726662"/>
            <a:ext cx="6522090" cy="4002525"/>
          </a:xfrm>
          <a:prstGeom prst="cloudCallout">
            <a:avLst>
              <a:gd name="adj1" fmla="val 27483"/>
              <a:gd name="adj2" fmla="val 65156"/>
            </a:avLst>
          </a:prstGeom>
          <a:solidFill>
            <a:schemeClr val="bg1"/>
          </a:solidFill>
          <a:ln w="19050">
            <a:solidFill>
              <a:srgbClr val="609BA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0044">
            <a:off x="1353637" y="4426037"/>
            <a:ext cx="1478548" cy="14326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0000">
            <a:off x="5565661" y="559625"/>
            <a:ext cx="2501587" cy="1841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83" y="-26937"/>
            <a:ext cx="2668298" cy="15071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846" y="5692096"/>
            <a:ext cx="392404" cy="63905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05" y="6112110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1" y="5792201"/>
            <a:ext cx="1003998" cy="5484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2608330" y="60974"/>
            <a:ext cx="26581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spc="-300" dirty="0" err="1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Hiệu</a:t>
            </a:r>
            <a:r>
              <a:rPr lang="en-US" altLang="zh-CN" sz="6000" b="1" spc="-300" dirty="0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– </a:t>
            </a:r>
            <a:r>
              <a:rPr lang="en-US" altLang="zh-CN" sz="6000" b="1" spc="-300" dirty="0" err="1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tỉ</a:t>
            </a:r>
            <a:endParaRPr lang="en-US" altLang="zh-CN" sz="6000" b="1" spc="-300" dirty="0">
              <a:solidFill>
                <a:srgbClr val="F927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74467" y="36415"/>
            <a:ext cx="629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spc="-300" dirty="0">
                <a:solidFill>
                  <a:srgbClr val="BC637C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" name="云形标注 1"/>
          <p:cNvSpPr/>
          <p:nvPr/>
        </p:nvSpPr>
        <p:spPr>
          <a:xfrm>
            <a:off x="0" y="999551"/>
            <a:ext cx="6358890" cy="3878839"/>
          </a:xfrm>
          <a:prstGeom prst="cloudCallout">
            <a:avLst>
              <a:gd name="adj1" fmla="val 43328"/>
              <a:gd name="adj2" fmla="val 59242"/>
            </a:avLst>
          </a:prstGeom>
          <a:solidFill>
            <a:schemeClr val="bg1"/>
          </a:solidFill>
          <a:ln w="19050">
            <a:solidFill>
              <a:srgbClr val="609BA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10599">
            <a:off x="119082" y="4533875"/>
            <a:ext cx="1341210" cy="129955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1" y="3946318"/>
            <a:ext cx="1537048" cy="151759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55712" y="1765405"/>
            <a:ext cx="582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-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Tìm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hiệu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phần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bằng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nhau</a:t>
            </a:r>
            <a:endParaRPr lang="en-US" altLang="zh-CN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1" name="文本框 18"/>
          <p:cNvSpPr txBox="1"/>
          <p:nvPr/>
        </p:nvSpPr>
        <p:spPr>
          <a:xfrm>
            <a:off x="352512" y="2288688"/>
            <a:ext cx="582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-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Giá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trị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1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phần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=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hiệu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: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hiệu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phần</a:t>
            </a:r>
            <a:endParaRPr lang="en-US" altLang="zh-CN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2" name="文本框 18"/>
          <p:cNvSpPr txBox="1"/>
          <p:nvPr/>
        </p:nvSpPr>
        <p:spPr>
          <a:xfrm>
            <a:off x="352512" y="2811971"/>
            <a:ext cx="582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-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=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giá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trị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1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phần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Gothic" pitchFamily="49" charset="-128"/>
                <a:ea typeface="MS Gothic" pitchFamily="49" charset="-128"/>
                <a:cs typeface="Times New Roman" pitchFamily="18" charset="0"/>
                <a:sym typeface="+mn-lt"/>
              </a:rPr>
              <a:t>x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phần</a:t>
            </a:r>
            <a:endParaRPr lang="en-US" altLang="zh-CN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3" name="文本框 18"/>
          <p:cNvSpPr txBox="1"/>
          <p:nvPr/>
        </p:nvSpPr>
        <p:spPr>
          <a:xfrm>
            <a:off x="352512" y="3360655"/>
            <a:ext cx="58201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-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lớn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=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giá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trị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1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phần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Gothic" pitchFamily="49" charset="-128"/>
                <a:ea typeface="MS Gothic" pitchFamily="49" charset="-128"/>
                <a:cs typeface="Times New Roman" pitchFamily="18" charset="0"/>
                <a:sym typeface="+mn-lt"/>
              </a:rPr>
              <a:t>x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phần</a:t>
            </a:r>
            <a:endParaRPr lang="en-US" altLang="zh-C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               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=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+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hiệu</a:t>
            </a:r>
            <a:endParaRPr lang="en-US" altLang="zh-C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	       	</a:t>
            </a:r>
          </a:p>
        </p:txBody>
      </p:sp>
      <p:sp>
        <p:nvSpPr>
          <p:cNvPr id="25" name="文本框 18"/>
          <p:cNvSpPr txBox="1"/>
          <p:nvPr/>
        </p:nvSpPr>
        <p:spPr>
          <a:xfrm>
            <a:off x="7020012" y="1592695"/>
            <a:ext cx="582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-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Tìm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hiệu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phần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bằng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nhau</a:t>
            </a:r>
            <a:endParaRPr lang="en-US" altLang="zh-CN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6" name="文本框 18"/>
          <p:cNvSpPr txBox="1"/>
          <p:nvPr/>
        </p:nvSpPr>
        <p:spPr>
          <a:xfrm>
            <a:off x="6375902" y="2242804"/>
            <a:ext cx="582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-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=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hiệu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: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hiệu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phần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Gothic" pitchFamily="49" charset="-128"/>
                <a:ea typeface="MS Gothic" pitchFamily="49" charset="-128"/>
                <a:cs typeface="Times New Roman" pitchFamily="18" charset="0"/>
                <a:sym typeface="+mn-lt"/>
              </a:rPr>
              <a:t>x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phần</a:t>
            </a:r>
            <a:endParaRPr lang="en-US" altLang="zh-CN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7" name="文本框 18"/>
          <p:cNvSpPr txBox="1"/>
          <p:nvPr/>
        </p:nvSpPr>
        <p:spPr>
          <a:xfrm>
            <a:off x="6816455" y="2936332"/>
            <a:ext cx="582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-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lớn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=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+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hiệu</a:t>
            </a:r>
            <a:endParaRPr lang="en-US" altLang="zh-CN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28" name="图片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992" y="3920729"/>
            <a:ext cx="2373419" cy="293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853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" presetClass="entr" presetSubtype="1" fill="hold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36" grpId="0"/>
          <p:bldP spid="38" grpId="0"/>
          <p:bldP spid="2" grpId="0" animBg="1"/>
          <p:bldP spid="19" grpId="0"/>
          <p:bldP spid="21" grpId="0"/>
          <p:bldP spid="22" grpId="0"/>
          <p:bldP spid="23" grpId="0"/>
          <p:bldP spid="25" grpId="0"/>
          <p:bldP spid="26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36" grpId="0"/>
          <p:bldP spid="38" grpId="0"/>
          <p:bldP spid="2" grpId="0" animBg="1"/>
          <p:bldP spid="19" grpId="0"/>
          <p:bldP spid="21" grpId="0"/>
          <p:bldP spid="22" grpId="0"/>
          <p:bldP spid="23" grpId="0"/>
          <p:bldP spid="25" grpId="0"/>
          <p:bldP spid="26" grpId="0"/>
          <p:bldP spid="2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2309" y="3572091"/>
            <a:ext cx="3097243" cy="32859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07" y="219754"/>
            <a:ext cx="2279637" cy="15071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178" y="2359881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502" y="3427306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85" y="2933032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282" y="2120667"/>
            <a:ext cx="286557" cy="4666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16" y="6242887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820" y="5879718"/>
            <a:ext cx="1003998" cy="54848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909" y="852683"/>
            <a:ext cx="2668298" cy="15071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752" y="675454"/>
            <a:ext cx="4332138" cy="349057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021379" y="513652"/>
            <a:ext cx="3416345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zh-CN"/>
            </a:defPPr>
            <a:lvl1pPr algn="ctr">
              <a:defRPr sz="96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VN Thang Vu" panose="03090702030407020404" pitchFamily="66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altLang="zh-CN" sz="8800">
                <a:sym typeface="+mn-lt"/>
              </a:rPr>
              <a:t>Vận 	dụng</a:t>
            </a:r>
            <a:endParaRPr lang="en-US" altLang="zh-CN" sz="8800" dirty="0"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42571" y="4009921"/>
            <a:ext cx="4258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Mình</a:t>
            </a:r>
            <a:r>
              <a:rPr lang="en-US" altLang="zh-CN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cùng</a:t>
            </a:r>
            <a:r>
              <a:rPr lang="en-US" altLang="zh-CN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nhau</a:t>
            </a:r>
            <a:r>
              <a:rPr lang="en-US" altLang="zh-CN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vận</a:t>
            </a:r>
            <a:r>
              <a:rPr lang="en-US" altLang="zh-CN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dụng</a:t>
            </a:r>
            <a:r>
              <a:rPr lang="en-US" altLang="zh-CN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kiến</a:t>
            </a:r>
            <a:r>
              <a:rPr lang="en-US" altLang="zh-CN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thức</a:t>
            </a:r>
            <a:r>
              <a:rPr lang="en-US" altLang="zh-CN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vừa</a:t>
            </a:r>
            <a:r>
              <a:rPr lang="en-US" altLang="zh-CN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ôn</a:t>
            </a:r>
            <a:r>
              <a:rPr lang="en-US" altLang="zh-CN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để</a:t>
            </a:r>
            <a:r>
              <a:rPr lang="en-US" altLang="zh-CN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làm</a:t>
            </a:r>
            <a:r>
              <a:rPr lang="en-US" altLang="zh-CN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bài</a:t>
            </a:r>
            <a:r>
              <a:rPr lang="en-US" altLang="zh-CN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tập</a:t>
            </a:r>
            <a:r>
              <a:rPr lang="en-US" altLang="zh-CN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sau</a:t>
            </a:r>
            <a:r>
              <a:rPr lang="en-US" altLang="zh-CN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đây</a:t>
            </a:r>
            <a:r>
              <a:rPr lang="en-US" altLang="zh-CN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nha</a:t>
            </a:r>
            <a:r>
              <a:rPr lang="en-US" altLang="zh-CN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2611572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4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 p14:presetBounceEnd="4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10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50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8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8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8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23" grpId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10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50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23" grpId="1"/>
          <p:bldP spid="24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" y="931608"/>
            <a:ext cx="1839383" cy="12161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9583112" y="-3252"/>
            <a:ext cx="2237876" cy="15030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62" y="-229255"/>
            <a:ext cx="2355661" cy="133060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644" y="1969431"/>
            <a:ext cx="286557" cy="46667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520" y="1714164"/>
            <a:ext cx="286557" cy="4666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7720" y="2147729"/>
            <a:ext cx="214291" cy="34898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18" y="1335889"/>
            <a:ext cx="330065" cy="52327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473" y="4159307"/>
            <a:ext cx="286422" cy="46645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91656" y="1365175"/>
            <a:ext cx="214291" cy="34898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423" y="1647975"/>
            <a:ext cx="228177" cy="3617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18"/>
              <p:cNvSpPr txBox="1"/>
              <p:nvPr/>
            </p:nvSpPr>
            <p:spPr>
              <a:xfrm>
                <a:off x="2489758" y="31687"/>
                <a:ext cx="7061023" cy="1293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defRPr sz="3200" b="1">
                    <a:solidFill>
                      <a:srgbClr val="002060"/>
                    </a:solidFill>
                    <a:effectLst/>
                    <a:latin typeface="UTM Aurora" panose="02040603050506020204" pitchFamily="18" charset="0"/>
                    <a:cs typeface="Times New Roman" pitchFamily="18" charset="0"/>
                  </a:defRPr>
                </a:lvl1pPr>
              </a:lstStyle>
              <a:p>
                <a:r>
                  <a:rPr lang="en-US" altLang="zh-CN" dirty="0">
                    <a:sym typeface="+mn-lt"/>
                  </a:rPr>
                  <a:t>a</a:t>
                </a:r>
                <a:r>
                  <a:rPr lang="en-US" altLang="zh-CN">
                    <a:sym typeface="+mn-lt"/>
                  </a:rPr>
                  <a:t>) Tổng của hai số đó là</a:t>
                </a:r>
                <a:r>
                  <a:rPr lang="en-US" altLang="zh-CN" dirty="0">
                    <a:sym typeface="+mn-lt"/>
                  </a:rPr>
                  <a:t> 80</a:t>
                </a:r>
                <a:r>
                  <a:rPr lang="en-US" altLang="zh-CN">
                    <a:sym typeface="+mn-lt"/>
                  </a:rPr>
                  <a:t>. Số thứ nhất </a:t>
                </a:r>
                <a:r>
                  <a:rPr lang="en-US" altLang="zh-CN" dirty="0" err="1">
                    <a:sym typeface="+mn-lt"/>
                  </a:rPr>
                  <a:t>bằng</a:t>
                </a:r>
                <a:r>
                  <a:rPr lang="en-US" altLang="zh-CN" dirty="0">
                    <a:sym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  <a:sym typeface="+mn-lt"/>
                          </a:rPr>
                          <m:t>𝟕</m:t>
                        </m:r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  <a:sym typeface="+mn-lt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dirty="0">
                    <a:sym typeface="+mn-lt"/>
                  </a:rPr>
                  <a:t> </a:t>
                </a:r>
                <a:r>
                  <a:rPr lang="en-US" altLang="zh-CN">
                    <a:sym typeface="+mn-lt"/>
                  </a:rPr>
                  <a:t>số thứ hai. Tìm hai số đó.</a:t>
                </a:r>
                <a:endParaRPr lang="en-US" altLang="zh-CN" dirty="0">
                  <a:sym typeface="+mn-lt"/>
                </a:endParaRPr>
              </a:p>
            </p:txBody>
          </p:sp>
        </mc:Choice>
        <mc:Fallback xmlns="">
          <p:sp>
            <p:nvSpPr>
              <p:cNvPr id="21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758" y="31687"/>
                <a:ext cx="7061023" cy="1293496"/>
              </a:xfrm>
              <a:prstGeom prst="rect">
                <a:avLst/>
              </a:prstGeom>
              <a:blipFill>
                <a:blip r:embed="rId9"/>
                <a:stretch>
                  <a:fillRect l="-2157" b="-14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18"/>
              <p:cNvSpPr txBox="1"/>
              <p:nvPr/>
            </p:nvSpPr>
            <p:spPr>
              <a:xfrm>
                <a:off x="2489758" y="1119587"/>
                <a:ext cx="7061023" cy="1293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defRPr sz="3200" b="1">
                    <a:solidFill>
                      <a:srgbClr val="002060"/>
                    </a:solidFill>
                    <a:effectLst/>
                    <a:latin typeface="UTM Aurora" panose="02040603050506020204" pitchFamily="18" charset="0"/>
                    <a:cs typeface="Times New Roman" pitchFamily="18" charset="0"/>
                  </a:defRPr>
                </a:lvl1pPr>
              </a:lstStyle>
              <a:p>
                <a:r>
                  <a:rPr lang="en-US" altLang="zh-CN" dirty="0">
                    <a:sym typeface="+mn-lt"/>
                  </a:rPr>
                  <a:t>b</a:t>
                </a:r>
                <a:r>
                  <a:rPr lang="en-US" altLang="zh-CN">
                    <a:sym typeface="+mn-lt"/>
                  </a:rPr>
                  <a:t>) Hiệu của hai số là</a:t>
                </a:r>
                <a:r>
                  <a:rPr lang="en-US" altLang="zh-CN" dirty="0">
                    <a:sym typeface="+mn-lt"/>
                  </a:rPr>
                  <a:t> 55</a:t>
                </a:r>
                <a:r>
                  <a:rPr lang="en-US" altLang="zh-CN">
                    <a:sym typeface="+mn-lt"/>
                  </a:rPr>
                  <a:t>. Số thứ nhất </a:t>
                </a:r>
                <a:r>
                  <a:rPr lang="en-US" altLang="zh-CN" dirty="0" err="1">
                    <a:sym typeface="+mn-lt"/>
                  </a:rPr>
                  <a:t>bằng</a:t>
                </a:r>
                <a:r>
                  <a:rPr lang="en-US" altLang="zh-CN" dirty="0">
                    <a:sym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  <a:sym typeface="+mn-lt"/>
                          </a:rPr>
                          <m:t>𝟗</m:t>
                        </m:r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  <a:sym typeface="+mn-lt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dirty="0">
                    <a:sym typeface="+mn-lt"/>
                  </a:rPr>
                  <a:t> </a:t>
                </a:r>
                <a:r>
                  <a:rPr lang="en-US" altLang="zh-CN">
                    <a:sym typeface="+mn-lt"/>
                  </a:rPr>
                  <a:t>số thứ hai. Tìm hai số đó.</a:t>
                </a:r>
                <a:endParaRPr lang="en-US" altLang="zh-CN" dirty="0">
                  <a:sym typeface="+mn-lt"/>
                </a:endParaRPr>
              </a:p>
            </p:txBody>
          </p:sp>
        </mc:Choice>
        <mc:Fallback xmlns="">
          <p:sp>
            <p:nvSpPr>
              <p:cNvPr id="22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758" y="1119587"/>
                <a:ext cx="7061023" cy="1293752"/>
              </a:xfrm>
              <a:prstGeom prst="rect">
                <a:avLst/>
              </a:prstGeom>
              <a:blipFill>
                <a:blip r:embed="rId10"/>
                <a:stretch>
                  <a:fillRect l="-2157" r="-2157" b="-14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37"/>
          <p:cNvSpPr txBox="1"/>
          <p:nvPr/>
        </p:nvSpPr>
        <p:spPr>
          <a:xfrm>
            <a:off x="1759643" y="7004"/>
            <a:ext cx="453009" cy="11079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altLang="zh-CN" sz="6600" b="1" spc="-300" dirty="0">
                <a:solidFill>
                  <a:srgbClr val="BC637C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58323" y="343524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: 7 + 9 = 16 (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)      </a:t>
            </a:r>
          </a:p>
          <a:p>
            <a:pPr algn="ctr">
              <a:lnSpc>
                <a:spcPct val="150000"/>
              </a:lnSpc>
            </a:pP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là: (80 : 16) × 7 = 35</a:t>
            </a:r>
          </a:p>
          <a:p>
            <a:pPr algn="ctr">
              <a:lnSpc>
                <a:spcPct val="150000"/>
              </a:lnSpc>
            </a:pP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là: 80 – 35 = 45</a:t>
            </a:r>
          </a:p>
          <a:p>
            <a:pPr algn="ctr">
              <a:lnSpc>
                <a:spcPct val="150000"/>
              </a:lnSpc>
            </a:pP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: 35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45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27023" y="2524543"/>
            <a:ext cx="1433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27023" y="3007227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4387113" y="3111759"/>
            <a:ext cx="5163669" cy="212949"/>
            <a:chOff x="4598865" y="2763264"/>
            <a:chExt cx="5163669" cy="212949"/>
          </a:xfrm>
        </p:grpSpPr>
        <p:grpSp>
          <p:nvGrpSpPr>
            <p:cNvPr id="56" name="Group 55"/>
            <p:cNvGrpSpPr/>
            <p:nvPr/>
          </p:nvGrpSpPr>
          <p:grpSpPr>
            <a:xfrm>
              <a:off x="4598865" y="2778035"/>
              <a:ext cx="573741" cy="198178"/>
              <a:chOff x="5477435" y="2580805"/>
              <a:chExt cx="573741" cy="198178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5172606" y="2773889"/>
              <a:ext cx="573741" cy="198178"/>
              <a:chOff x="5477435" y="2580805"/>
              <a:chExt cx="573741" cy="198178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/>
          </p:nvGrpSpPr>
          <p:grpSpPr>
            <a:xfrm>
              <a:off x="5746347" y="2773422"/>
              <a:ext cx="573741" cy="198178"/>
              <a:chOff x="5477435" y="2580805"/>
              <a:chExt cx="573741" cy="198178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>
              <a:off x="6320088" y="2774562"/>
              <a:ext cx="573741" cy="198178"/>
              <a:chOff x="5477435" y="2580805"/>
              <a:chExt cx="573741" cy="198178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>
              <a:off x="6893829" y="2774095"/>
              <a:ext cx="573741" cy="198178"/>
              <a:chOff x="5477435" y="2580805"/>
              <a:chExt cx="573741" cy="198178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/>
            <p:cNvGrpSpPr/>
            <p:nvPr/>
          </p:nvGrpSpPr>
          <p:grpSpPr>
            <a:xfrm>
              <a:off x="7467570" y="2771556"/>
              <a:ext cx="573741" cy="198178"/>
              <a:chOff x="5477435" y="2580805"/>
              <a:chExt cx="573741" cy="198178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8041311" y="2772696"/>
              <a:ext cx="573741" cy="198178"/>
              <a:chOff x="5477435" y="2580805"/>
              <a:chExt cx="573741" cy="198178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/>
            <p:cNvGrpSpPr/>
            <p:nvPr/>
          </p:nvGrpSpPr>
          <p:grpSpPr>
            <a:xfrm>
              <a:off x="8615052" y="2763264"/>
              <a:ext cx="573741" cy="198178"/>
              <a:chOff x="5477435" y="2580805"/>
              <a:chExt cx="573741" cy="198178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/>
            <p:cNvGrpSpPr/>
            <p:nvPr/>
          </p:nvGrpSpPr>
          <p:grpSpPr>
            <a:xfrm>
              <a:off x="9188793" y="2764404"/>
              <a:ext cx="573741" cy="198178"/>
              <a:chOff x="5477435" y="2580805"/>
              <a:chExt cx="573741" cy="198178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7" name="Group 116"/>
          <p:cNvGrpSpPr/>
          <p:nvPr/>
        </p:nvGrpSpPr>
        <p:grpSpPr>
          <a:xfrm>
            <a:off x="4387114" y="2661123"/>
            <a:ext cx="4016187" cy="204657"/>
            <a:chOff x="4598864" y="3184773"/>
            <a:chExt cx="4016187" cy="204657"/>
          </a:xfrm>
        </p:grpSpPr>
        <p:grpSp>
          <p:nvGrpSpPr>
            <p:cNvPr id="89" name="Group 88"/>
            <p:cNvGrpSpPr/>
            <p:nvPr/>
          </p:nvGrpSpPr>
          <p:grpSpPr>
            <a:xfrm>
              <a:off x="4598864" y="3191252"/>
              <a:ext cx="573741" cy="198178"/>
              <a:chOff x="5477435" y="2580805"/>
              <a:chExt cx="573741" cy="198178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>
            <a:xfrm>
              <a:off x="5172605" y="3187106"/>
              <a:ext cx="573741" cy="198178"/>
              <a:chOff x="5477435" y="2580805"/>
              <a:chExt cx="573741" cy="198178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>
            <a:xfrm>
              <a:off x="5746346" y="3186639"/>
              <a:ext cx="573741" cy="198178"/>
              <a:chOff x="5477435" y="2580805"/>
              <a:chExt cx="573741" cy="198178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/>
          </p:nvGrpSpPr>
          <p:grpSpPr>
            <a:xfrm>
              <a:off x="6320087" y="3187779"/>
              <a:ext cx="573741" cy="198178"/>
              <a:chOff x="5477435" y="2580805"/>
              <a:chExt cx="573741" cy="198178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/>
            <p:cNvGrpSpPr/>
            <p:nvPr/>
          </p:nvGrpSpPr>
          <p:grpSpPr>
            <a:xfrm>
              <a:off x="6893828" y="3187312"/>
              <a:ext cx="573741" cy="198178"/>
              <a:chOff x="5477435" y="2580805"/>
              <a:chExt cx="573741" cy="198178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up 108"/>
            <p:cNvGrpSpPr/>
            <p:nvPr/>
          </p:nvGrpSpPr>
          <p:grpSpPr>
            <a:xfrm>
              <a:off x="7467569" y="3184773"/>
              <a:ext cx="573741" cy="198178"/>
              <a:chOff x="5477435" y="2580805"/>
              <a:chExt cx="573741" cy="198178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up 112"/>
            <p:cNvGrpSpPr/>
            <p:nvPr/>
          </p:nvGrpSpPr>
          <p:grpSpPr>
            <a:xfrm>
              <a:off x="8041310" y="3185913"/>
              <a:ext cx="573741" cy="198178"/>
              <a:chOff x="5477435" y="2580805"/>
              <a:chExt cx="573741" cy="198178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19" name="Right Brace 118"/>
          <p:cNvSpPr/>
          <p:nvPr/>
        </p:nvSpPr>
        <p:spPr>
          <a:xfrm>
            <a:off x="9826772" y="2469470"/>
            <a:ext cx="145390" cy="855238"/>
          </a:xfrm>
          <a:prstGeom prst="rightBrace">
            <a:avLst>
              <a:gd name="adj1" fmla="val 64775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0063934" y="2655127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167406193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3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  <p:bldP spid="22" grpId="1"/>
          <p:bldP spid="23" grpId="0"/>
          <p:bldP spid="26" grpId="0"/>
          <p:bldP spid="49" grpId="0"/>
          <p:bldP spid="50" grpId="0"/>
          <p:bldP spid="119" grpId="0" animBg="1"/>
          <p:bldP spid="1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  <p:bldP spid="22" grpId="1"/>
          <p:bldP spid="23" grpId="0"/>
          <p:bldP spid="26" grpId="0"/>
          <p:bldP spid="49" grpId="0"/>
          <p:bldP spid="50" grpId="0"/>
          <p:bldP spid="119" grpId="0" animBg="1"/>
          <p:bldP spid="120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" y="931608"/>
            <a:ext cx="1839383" cy="12161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9583112" y="-3252"/>
            <a:ext cx="2237876" cy="15030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62" y="-229255"/>
            <a:ext cx="2355661" cy="133060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644" y="1969431"/>
            <a:ext cx="286557" cy="46667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520" y="1714164"/>
            <a:ext cx="286557" cy="4666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7720" y="2147729"/>
            <a:ext cx="214291" cy="34898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18" y="1335889"/>
            <a:ext cx="330065" cy="52327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473" y="4159307"/>
            <a:ext cx="286422" cy="46645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91656" y="1365175"/>
            <a:ext cx="214291" cy="34898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423" y="1647975"/>
            <a:ext cx="228177" cy="3617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18"/>
              <p:cNvSpPr txBox="1"/>
              <p:nvPr/>
            </p:nvSpPr>
            <p:spPr>
              <a:xfrm>
                <a:off x="2066925" y="880054"/>
                <a:ext cx="7852554" cy="1293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3200" b="1" dirty="0">
                    <a:solidFill>
                      <a:srgbClr val="002060"/>
                    </a:solidFill>
                    <a:effectLst/>
                    <a:latin typeface="UTM Aurora" panose="02040603050506020204" pitchFamily="18" charset="0"/>
                    <a:cs typeface="Times New Roman" pitchFamily="18" charset="0"/>
                    <a:sym typeface="+mn-lt"/>
                  </a:rPr>
                  <a:t>b)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effectLst/>
                    <a:latin typeface="UTM Aurora" panose="02040603050506020204" pitchFamily="18" charset="0"/>
                    <a:cs typeface="Times New Roman" pitchFamily="18" charset="0"/>
                    <a:sym typeface="+mn-lt"/>
                  </a:rPr>
                  <a:t>Hiệu</a:t>
                </a:r>
                <a:r>
                  <a:rPr lang="en-US" altLang="zh-CN" sz="3200" b="1" dirty="0">
                    <a:solidFill>
                      <a:srgbClr val="002060"/>
                    </a:solidFill>
                    <a:effectLst/>
                    <a:latin typeface="UTM Aurora" panose="02040603050506020204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effectLst/>
                    <a:latin typeface="UTM Aurora" panose="02040603050506020204" pitchFamily="18" charset="0"/>
                    <a:cs typeface="Times New Roman" pitchFamily="18" charset="0"/>
                    <a:sym typeface="+mn-lt"/>
                  </a:rPr>
                  <a:t>của</a:t>
                </a:r>
                <a:r>
                  <a:rPr lang="en-US" altLang="zh-CN" sz="3200" b="1" dirty="0">
                    <a:solidFill>
                      <a:srgbClr val="002060"/>
                    </a:solidFill>
                    <a:effectLst/>
                    <a:latin typeface="UTM Aurora" panose="02040603050506020204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effectLst/>
                    <a:latin typeface="UTM Aurora" panose="02040603050506020204" pitchFamily="18" charset="0"/>
                    <a:cs typeface="Times New Roman" pitchFamily="18" charset="0"/>
                    <a:sym typeface="+mn-lt"/>
                  </a:rPr>
                  <a:t>hai</a:t>
                </a:r>
                <a:r>
                  <a:rPr lang="en-US" altLang="zh-CN" sz="3200" b="1" dirty="0">
                    <a:solidFill>
                      <a:srgbClr val="002060"/>
                    </a:solidFill>
                    <a:effectLst/>
                    <a:latin typeface="UTM Aurora" panose="02040603050506020204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effectLst/>
                    <a:latin typeface="UTM Aurora" panose="02040603050506020204" pitchFamily="18" charset="0"/>
                    <a:cs typeface="Times New Roman" pitchFamily="18" charset="0"/>
                    <a:sym typeface="+mn-lt"/>
                  </a:rPr>
                  <a:t>số</a:t>
                </a:r>
                <a:r>
                  <a:rPr lang="en-US" altLang="zh-CN" sz="3200" b="1" dirty="0">
                    <a:solidFill>
                      <a:srgbClr val="002060"/>
                    </a:solidFill>
                    <a:effectLst/>
                    <a:latin typeface="UTM Aurora" panose="02040603050506020204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effectLst/>
                    <a:latin typeface="UTM Aurora" panose="02040603050506020204" pitchFamily="18" charset="0"/>
                    <a:cs typeface="Times New Roman" pitchFamily="18" charset="0"/>
                    <a:sym typeface="+mn-lt"/>
                  </a:rPr>
                  <a:t>là</a:t>
                </a:r>
                <a:r>
                  <a:rPr lang="en-US" altLang="zh-CN" sz="3200" b="1" dirty="0">
                    <a:solidFill>
                      <a:srgbClr val="002060"/>
                    </a:solidFill>
                    <a:effectLst/>
                    <a:latin typeface="UTM Aurora" panose="02040603050506020204" pitchFamily="18" charset="0"/>
                    <a:cs typeface="Times New Roman" pitchFamily="18" charset="0"/>
                    <a:sym typeface="+mn-lt"/>
                  </a:rPr>
                  <a:t> 55.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effectLst/>
                    <a:latin typeface="UTM Aurora" panose="02040603050506020204" pitchFamily="18" charset="0"/>
                    <a:cs typeface="Times New Roman" pitchFamily="18" charset="0"/>
                    <a:sym typeface="+mn-lt"/>
                  </a:rPr>
                  <a:t>Số</a:t>
                </a:r>
                <a:r>
                  <a:rPr lang="en-US" altLang="zh-CN" sz="3200" b="1" dirty="0">
                    <a:solidFill>
                      <a:srgbClr val="002060"/>
                    </a:solidFill>
                    <a:effectLst/>
                    <a:latin typeface="UTM Aurora" panose="02040603050506020204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effectLst/>
                    <a:latin typeface="UTM Aurora" panose="02040603050506020204" pitchFamily="18" charset="0"/>
                    <a:cs typeface="Times New Roman" pitchFamily="18" charset="0"/>
                    <a:sym typeface="+mn-lt"/>
                  </a:rPr>
                  <a:t>thứ</a:t>
                </a:r>
                <a:r>
                  <a:rPr lang="en-US" altLang="zh-CN" sz="3200" b="1" dirty="0">
                    <a:solidFill>
                      <a:srgbClr val="002060"/>
                    </a:solidFill>
                    <a:effectLst/>
                    <a:latin typeface="UTM Aurora" panose="02040603050506020204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effectLst/>
                    <a:latin typeface="UTM Aurora" panose="02040603050506020204" pitchFamily="18" charset="0"/>
                    <a:cs typeface="Times New Roman" pitchFamily="18" charset="0"/>
                    <a:sym typeface="+mn-lt"/>
                  </a:rPr>
                  <a:t>nhất</a:t>
                </a:r>
                <a:r>
                  <a:rPr lang="en-US" altLang="zh-CN" sz="3200" b="1" dirty="0">
                    <a:solidFill>
                      <a:srgbClr val="002060"/>
                    </a:solidFill>
                    <a:effectLst/>
                    <a:latin typeface="UTM Aurora" panose="02040603050506020204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effectLst/>
                    <a:latin typeface="UTM Aurora" panose="02040603050506020204" pitchFamily="18" charset="0"/>
                    <a:cs typeface="Times New Roman" pitchFamily="18" charset="0"/>
                    <a:sym typeface="+mn-lt"/>
                  </a:rPr>
                  <a:t>bằng</a:t>
                </a:r>
                <a:r>
                  <a:rPr lang="en-US" altLang="zh-CN" sz="3200" b="1" dirty="0">
                    <a:solidFill>
                      <a:srgbClr val="002060"/>
                    </a:solidFill>
                    <a:effectLst/>
                    <a:latin typeface="UTM Aurora" panose="02040603050506020204" pitchFamily="18" charset="0"/>
                    <a:cs typeface="Times New Roman" pitchFamily="18" charset="0"/>
                    <a:sym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cs typeface="Times New Roman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cs typeface="Times New Roman" pitchFamily="18" charset="0"/>
                            <a:sym typeface="+mn-lt"/>
                          </a:rPr>
                          <m:t>𝟗</m:t>
                        </m:r>
                      </m:num>
                      <m:den>
                        <m:r>
                          <a:rPr lang="en-US" altLang="zh-CN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cs typeface="Times New Roman" pitchFamily="18" charset="0"/>
                            <a:sym typeface="+mn-lt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3200" b="1" dirty="0">
                    <a:solidFill>
                      <a:srgbClr val="002060"/>
                    </a:solidFill>
                    <a:effectLst/>
                    <a:latin typeface="UTM Aurora" panose="02040603050506020204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effectLst/>
                    <a:latin typeface="UTM Aurora" panose="02040603050506020204" pitchFamily="18" charset="0"/>
                    <a:cs typeface="Times New Roman" pitchFamily="18" charset="0"/>
                    <a:sym typeface="+mn-lt"/>
                  </a:rPr>
                  <a:t>số</a:t>
                </a:r>
                <a:r>
                  <a:rPr lang="en-US" altLang="zh-CN" sz="3200" b="1" dirty="0">
                    <a:solidFill>
                      <a:srgbClr val="002060"/>
                    </a:solidFill>
                    <a:effectLst/>
                    <a:latin typeface="UTM Aurora" panose="02040603050506020204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effectLst/>
                    <a:latin typeface="UTM Aurora" panose="02040603050506020204" pitchFamily="18" charset="0"/>
                    <a:cs typeface="Times New Roman" pitchFamily="18" charset="0"/>
                    <a:sym typeface="+mn-lt"/>
                  </a:rPr>
                  <a:t>thứ</a:t>
                </a:r>
                <a:r>
                  <a:rPr lang="en-US" altLang="zh-CN" sz="3200" b="1" dirty="0">
                    <a:solidFill>
                      <a:srgbClr val="002060"/>
                    </a:solidFill>
                    <a:effectLst/>
                    <a:latin typeface="UTM Aurora" panose="02040603050506020204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effectLst/>
                    <a:latin typeface="UTM Aurora" panose="02040603050506020204" pitchFamily="18" charset="0"/>
                    <a:cs typeface="Times New Roman" pitchFamily="18" charset="0"/>
                    <a:sym typeface="+mn-lt"/>
                  </a:rPr>
                  <a:t>hai</a:t>
                </a:r>
                <a:r>
                  <a:rPr lang="en-US" altLang="zh-CN" sz="3200" b="1" dirty="0">
                    <a:solidFill>
                      <a:srgbClr val="002060"/>
                    </a:solidFill>
                    <a:effectLst/>
                    <a:latin typeface="UTM Aurora" panose="02040603050506020204" pitchFamily="18" charset="0"/>
                    <a:cs typeface="Times New Roman" pitchFamily="18" charset="0"/>
                    <a:sym typeface="+mn-lt"/>
                  </a:rPr>
                  <a:t>.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effectLst/>
                    <a:latin typeface="UTM Aurora" panose="02040603050506020204" pitchFamily="18" charset="0"/>
                    <a:cs typeface="Times New Roman" pitchFamily="18" charset="0"/>
                    <a:sym typeface="+mn-lt"/>
                  </a:rPr>
                  <a:t>Tìm</a:t>
                </a:r>
                <a:r>
                  <a:rPr lang="en-US" altLang="zh-CN" sz="3200" b="1" dirty="0">
                    <a:solidFill>
                      <a:srgbClr val="002060"/>
                    </a:solidFill>
                    <a:effectLst/>
                    <a:latin typeface="UTM Aurora" panose="02040603050506020204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effectLst/>
                    <a:latin typeface="UTM Aurora" panose="02040603050506020204" pitchFamily="18" charset="0"/>
                    <a:cs typeface="Times New Roman" pitchFamily="18" charset="0"/>
                    <a:sym typeface="+mn-lt"/>
                  </a:rPr>
                  <a:t>hai</a:t>
                </a:r>
                <a:r>
                  <a:rPr lang="en-US" altLang="zh-CN" sz="3200" b="1" dirty="0">
                    <a:solidFill>
                      <a:srgbClr val="002060"/>
                    </a:solidFill>
                    <a:effectLst/>
                    <a:latin typeface="UTM Aurora" panose="02040603050506020204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effectLst/>
                    <a:latin typeface="UTM Aurora" panose="02040603050506020204" pitchFamily="18" charset="0"/>
                    <a:cs typeface="Times New Roman" pitchFamily="18" charset="0"/>
                    <a:sym typeface="+mn-lt"/>
                  </a:rPr>
                  <a:t>số</a:t>
                </a:r>
                <a:r>
                  <a:rPr lang="en-US" altLang="zh-CN" sz="3200" b="1" dirty="0">
                    <a:solidFill>
                      <a:srgbClr val="002060"/>
                    </a:solidFill>
                    <a:effectLst/>
                    <a:latin typeface="UTM Aurora" panose="02040603050506020204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effectLst/>
                    <a:latin typeface="UTM Aurora" panose="02040603050506020204" pitchFamily="18" charset="0"/>
                    <a:cs typeface="Times New Roman" pitchFamily="18" charset="0"/>
                    <a:sym typeface="+mn-lt"/>
                  </a:rPr>
                  <a:t>đó</a:t>
                </a:r>
                <a:r>
                  <a:rPr lang="en-US" altLang="zh-CN" sz="3200" b="1" dirty="0">
                    <a:solidFill>
                      <a:srgbClr val="002060"/>
                    </a:solidFill>
                    <a:effectLst/>
                    <a:latin typeface="UTM Aurora" panose="02040603050506020204" pitchFamily="18" charset="0"/>
                    <a:cs typeface="Times New Roman" pitchFamily="18" charset="0"/>
                    <a:sym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22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925" y="880054"/>
                <a:ext cx="7852554" cy="1293752"/>
              </a:xfrm>
              <a:prstGeom prst="rect">
                <a:avLst/>
              </a:prstGeom>
              <a:blipFill>
                <a:blip r:embed="rId9"/>
                <a:stretch>
                  <a:fillRect l="-1941" r="-2019"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37"/>
          <p:cNvSpPr txBox="1"/>
          <p:nvPr/>
        </p:nvSpPr>
        <p:spPr>
          <a:xfrm>
            <a:off x="1759643" y="7004"/>
            <a:ext cx="4530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spc="-300" dirty="0">
                <a:solidFill>
                  <a:srgbClr val="BC637C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58323" y="343524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: 9 – 4 = 5 (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)      </a:t>
            </a:r>
          </a:p>
          <a:p>
            <a:pPr algn="ctr">
              <a:lnSpc>
                <a:spcPct val="150000"/>
              </a:lnSpc>
            </a:pP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là: (55 : 5) × 9 = 99</a:t>
            </a:r>
          </a:p>
          <a:p>
            <a:pPr algn="ctr">
              <a:lnSpc>
                <a:spcPct val="150000"/>
              </a:lnSpc>
            </a:pP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là: 99 – 55 = 44</a:t>
            </a:r>
          </a:p>
          <a:p>
            <a:pPr algn="ctr">
              <a:lnSpc>
                <a:spcPct val="150000"/>
              </a:lnSpc>
            </a:pP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: 99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44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27023" y="2257843"/>
            <a:ext cx="1433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89758" y="2740527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4387115" y="2358809"/>
            <a:ext cx="5163669" cy="212949"/>
            <a:chOff x="4598865" y="2763264"/>
            <a:chExt cx="5163669" cy="212949"/>
          </a:xfrm>
        </p:grpSpPr>
        <p:grpSp>
          <p:nvGrpSpPr>
            <p:cNvPr id="56" name="Group 55"/>
            <p:cNvGrpSpPr/>
            <p:nvPr/>
          </p:nvGrpSpPr>
          <p:grpSpPr>
            <a:xfrm>
              <a:off x="4598865" y="2778035"/>
              <a:ext cx="573741" cy="198178"/>
              <a:chOff x="5477435" y="2580805"/>
              <a:chExt cx="573741" cy="198178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5172606" y="2773889"/>
              <a:ext cx="573741" cy="198178"/>
              <a:chOff x="5477435" y="2580805"/>
              <a:chExt cx="573741" cy="198178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/>
          </p:nvGrpSpPr>
          <p:grpSpPr>
            <a:xfrm>
              <a:off x="5746347" y="2773422"/>
              <a:ext cx="573741" cy="198178"/>
              <a:chOff x="5477435" y="2580805"/>
              <a:chExt cx="573741" cy="198178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>
              <a:off x="6320088" y="2774562"/>
              <a:ext cx="573741" cy="198178"/>
              <a:chOff x="5477435" y="2580805"/>
              <a:chExt cx="573741" cy="198178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>
              <a:off x="6893829" y="2774095"/>
              <a:ext cx="573741" cy="198178"/>
              <a:chOff x="5477435" y="2580805"/>
              <a:chExt cx="573741" cy="198178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/>
            <p:cNvGrpSpPr/>
            <p:nvPr/>
          </p:nvGrpSpPr>
          <p:grpSpPr>
            <a:xfrm>
              <a:off x="7467570" y="2771556"/>
              <a:ext cx="573741" cy="198178"/>
              <a:chOff x="5477435" y="2580805"/>
              <a:chExt cx="573741" cy="198178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8041311" y="2772696"/>
              <a:ext cx="573741" cy="198178"/>
              <a:chOff x="5477435" y="2580805"/>
              <a:chExt cx="573741" cy="198178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/>
            <p:cNvGrpSpPr/>
            <p:nvPr/>
          </p:nvGrpSpPr>
          <p:grpSpPr>
            <a:xfrm>
              <a:off x="8615052" y="2763264"/>
              <a:ext cx="573741" cy="198178"/>
              <a:chOff x="5477435" y="2580805"/>
              <a:chExt cx="573741" cy="198178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/>
            <p:cNvGrpSpPr/>
            <p:nvPr/>
          </p:nvGrpSpPr>
          <p:grpSpPr>
            <a:xfrm>
              <a:off x="9188793" y="2764404"/>
              <a:ext cx="573741" cy="198178"/>
              <a:chOff x="5477435" y="2580805"/>
              <a:chExt cx="573741" cy="198178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/>
          <p:cNvGrpSpPr/>
          <p:nvPr/>
        </p:nvGrpSpPr>
        <p:grpSpPr>
          <a:xfrm>
            <a:off x="4387114" y="2861696"/>
            <a:ext cx="2294964" cy="202791"/>
            <a:chOff x="4387114" y="2861696"/>
            <a:chExt cx="2294964" cy="202791"/>
          </a:xfrm>
        </p:grpSpPr>
        <p:grpSp>
          <p:nvGrpSpPr>
            <p:cNvPr id="89" name="Group 88"/>
            <p:cNvGrpSpPr/>
            <p:nvPr/>
          </p:nvGrpSpPr>
          <p:grpSpPr>
            <a:xfrm>
              <a:off x="4387114" y="2866309"/>
              <a:ext cx="573741" cy="198178"/>
              <a:chOff x="5477435" y="2580805"/>
              <a:chExt cx="573741" cy="198178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>
            <a:xfrm>
              <a:off x="4960855" y="2862163"/>
              <a:ext cx="573741" cy="198178"/>
              <a:chOff x="5477435" y="2580805"/>
              <a:chExt cx="573741" cy="198178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>
            <a:xfrm>
              <a:off x="5534596" y="2861696"/>
              <a:ext cx="573741" cy="198178"/>
              <a:chOff x="5477435" y="2580805"/>
              <a:chExt cx="573741" cy="198178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/>
          </p:nvGrpSpPr>
          <p:grpSpPr>
            <a:xfrm>
              <a:off x="6108337" y="2862836"/>
              <a:ext cx="573741" cy="198178"/>
              <a:chOff x="5477435" y="2580805"/>
              <a:chExt cx="573741" cy="198178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19" name="Right Brace 118"/>
          <p:cNvSpPr/>
          <p:nvPr/>
        </p:nvSpPr>
        <p:spPr>
          <a:xfrm rot="5400000">
            <a:off x="8016054" y="1209209"/>
            <a:ext cx="193828" cy="2861778"/>
          </a:xfrm>
          <a:prstGeom prst="rightBrace">
            <a:avLst>
              <a:gd name="adj1" fmla="val 64775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896767" y="286630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246149748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6" grpId="0"/>
          <p:bldP spid="49" grpId="0"/>
          <p:bldP spid="50" grpId="0"/>
          <p:bldP spid="119" grpId="0" animBg="1"/>
          <p:bldP spid="1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6" grpId="0"/>
          <p:bldP spid="49" grpId="0"/>
          <p:bldP spid="50" grpId="0"/>
          <p:bldP spid="119" grpId="0" animBg="1"/>
          <p:bldP spid="120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48" y="3052158"/>
            <a:ext cx="2994722" cy="39642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574" y="235789"/>
            <a:ext cx="2279637" cy="15071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45" y="5623437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697" y="3554034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668" y="2341563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076" y="1849720"/>
            <a:ext cx="286557" cy="4666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288" y="6502221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92" y="6139052"/>
            <a:ext cx="1003998" cy="54848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6" y="212651"/>
            <a:ext cx="2835378" cy="45338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62" y="434681"/>
            <a:ext cx="5022990" cy="3052158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008501" y="1239988"/>
            <a:ext cx="4322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spc="-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Muốn</a:t>
            </a:r>
            <a:r>
              <a:rPr lang="en-US" altLang="zh-CN" sz="3200" b="1" spc="-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spc="-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giải</a:t>
            </a:r>
            <a:r>
              <a:rPr lang="en-US" altLang="zh-CN" sz="3200" b="1" spc="-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spc="-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bài</a:t>
            </a:r>
            <a:r>
              <a:rPr lang="en-US" altLang="zh-CN" sz="3200" b="1" spc="-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spc="-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toán</a:t>
            </a:r>
            <a:r>
              <a:rPr lang="en-US" altLang="zh-CN" sz="3200" b="1" spc="-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spc="-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tổng</a:t>
            </a:r>
            <a:r>
              <a:rPr lang="en-US" altLang="zh-CN" sz="3200" b="1" spc="-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– </a:t>
            </a:r>
            <a:r>
              <a:rPr lang="en-US" altLang="zh-CN" sz="3200" b="1" spc="-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tỉ</a:t>
            </a:r>
            <a:r>
              <a:rPr lang="en-US" altLang="zh-CN" sz="3200" b="1" spc="-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, </a:t>
            </a:r>
            <a:r>
              <a:rPr lang="en-US" altLang="zh-CN" sz="3200" b="1" spc="-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hiệu</a:t>
            </a:r>
            <a:r>
              <a:rPr lang="en-US" altLang="zh-CN" sz="3200" b="1" spc="-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– </a:t>
            </a:r>
            <a:r>
              <a:rPr lang="en-US" altLang="zh-CN" sz="3200" b="1" spc="-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tỉ</a:t>
            </a:r>
            <a:r>
              <a:rPr lang="en-US" altLang="zh-CN" sz="3200" b="1" spc="-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ta </a:t>
            </a:r>
            <a:r>
              <a:rPr lang="en-US" altLang="zh-CN" sz="3200" b="1" spc="-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làm</a:t>
            </a:r>
            <a:r>
              <a:rPr lang="en-US" altLang="zh-CN" sz="3200" b="1" spc="-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spc="-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thế</a:t>
            </a:r>
            <a:r>
              <a:rPr lang="en-US" altLang="zh-CN" sz="3200" b="1" spc="-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spc="-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nào</a:t>
            </a:r>
            <a:r>
              <a:rPr lang="en-US" altLang="zh-CN" sz="3200" b="1" spc="-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312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4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48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 p14:presetBounceEnd="4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48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7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2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10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50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4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10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50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4" grpId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971" y="2252310"/>
            <a:ext cx="3306802" cy="266442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1014" y="-1931469"/>
            <a:ext cx="4637275" cy="26337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6" y="645854"/>
            <a:ext cx="2668298" cy="15071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642" y="1889668"/>
            <a:ext cx="3803565" cy="50350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70" y="2238890"/>
            <a:ext cx="444444" cy="7238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842" y="4098417"/>
            <a:ext cx="1166622" cy="7713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70" y="2841850"/>
            <a:ext cx="356446" cy="5650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6" y="2385293"/>
            <a:ext cx="286557" cy="46667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546" y="-106651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94" y="3980000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24" y="3454721"/>
            <a:ext cx="286557" cy="4666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350" y="760109"/>
            <a:ext cx="286557" cy="4666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32628" y="5039841"/>
            <a:ext cx="338788" cy="5517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408" y="6226346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12" y="5863177"/>
            <a:ext cx="1003998" cy="54848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5225" y="-611414"/>
            <a:ext cx="3079632" cy="174911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244" y="1186115"/>
            <a:ext cx="356446" cy="56509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30632" y="4600388"/>
            <a:ext cx="214291" cy="34898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729" y="876061"/>
            <a:ext cx="330065" cy="52327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0" y="333611"/>
            <a:ext cx="286422" cy="46645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164" y="430901"/>
            <a:ext cx="2668298" cy="15071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64" y="556909"/>
            <a:ext cx="286557" cy="46667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35" y="1394106"/>
            <a:ext cx="286557" cy="46667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2620" y="233339"/>
            <a:ext cx="214291" cy="34898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96" y="-106651"/>
            <a:ext cx="286422" cy="46645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879" y="2375171"/>
            <a:ext cx="286557" cy="46667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022" y="2084544"/>
            <a:ext cx="228177" cy="36174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478" y="2252310"/>
            <a:ext cx="187379" cy="30516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5608385" y="2681815"/>
            <a:ext cx="19415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b="1" spc="-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unday" panose="00000500000000000000" pitchFamily="2" charset="0"/>
                <a:cs typeface="+mn-ea"/>
                <a:sym typeface="+mn-lt"/>
              </a:rPr>
              <a:t>Bye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440065" y="2770714"/>
            <a:ext cx="23210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>
                <a:solidFill>
                  <a:srgbClr val="609BA1"/>
                </a:solidFill>
                <a:latin typeface="+mn-ea"/>
                <a:cs typeface="+mn-ea"/>
                <a:sym typeface="+mn-lt"/>
              </a:rPr>
              <a:t>B</a:t>
            </a:r>
            <a:r>
              <a:rPr lang="en-US" altLang="zh-CN" sz="9600" b="1" spc="-300" dirty="0">
                <a:solidFill>
                  <a:srgbClr val="BC637C"/>
                </a:solidFill>
                <a:latin typeface="+mn-ea"/>
                <a:cs typeface="+mn-ea"/>
                <a:sym typeface="+mn-lt"/>
              </a:rPr>
              <a:t>Y</a:t>
            </a:r>
            <a:r>
              <a:rPr lang="en-US" altLang="zh-CN" sz="9600" b="1" spc="-300" dirty="0">
                <a:solidFill>
                  <a:srgbClr val="609BA1"/>
                </a:solidFill>
                <a:latin typeface="+mn-ea"/>
                <a:cs typeface="+mn-ea"/>
                <a:sym typeface="+mn-lt"/>
              </a:rPr>
              <a:t>E</a:t>
            </a:r>
            <a:r>
              <a:rPr lang="en-US" altLang="zh-CN" sz="9600" b="1" spc="-300" dirty="0">
                <a:solidFill>
                  <a:srgbClr val="BC637C"/>
                </a:solidFill>
                <a:latin typeface="+mn-ea"/>
                <a:cs typeface="+mn-ea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81505306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1" presetID="2" presetClass="entr" presetSubtype="12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1" presetID="2" presetClass="entr" presetSubtype="6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1" fill="hold" nodeType="withEffect" p14:presetBounceEnd="4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8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nodeType="withEffect" p14:presetBounceEnd="4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8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1" fill="hold" nodeType="withEffect" p14:presetBounceEnd="4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9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9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1" fill="hold" nodeType="withEffect" p14:presetBounceEnd="4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9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9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1" fill="hold" nodeType="withEffect" p14:presetBounceEnd="4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0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0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0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0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1" fill="hold" nodeType="withEffect" p14:presetBounceEnd="4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0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0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19" presetID="2" presetClass="entr" presetSubtype="4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2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2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8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29" dur="1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30" dur="1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2" presetClass="entr" presetSubtype="8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33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3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1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1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1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9" dur="1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0" dur="1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3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9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0044">
            <a:off x="8249614" y="3927733"/>
            <a:ext cx="1478548" cy="143263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38990">
            <a:off x="2752564" y="1800445"/>
            <a:ext cx="2501587" cy="1841270"/>
          </a:xfrm>
          <a:prstGeom prst="rect">
            <a:avLst/>
          </a:prstGeom>
        </p:spPr>
      </p:pic>
      <p:sp>
        <p:nvSpPr>
          <p:cNvPr id="22" name="云形标注 21"/>
          <p:cNvSpPr/>
          <p:nvPr/>
        </p:nvSpPr>
        <p:spPr>
          <a:xfrm rot="562418">
            <a:off x="3378540" y="1577051"/>
            <a:ext cx="5941817" cy="4408835"/>
          </a:xfrm>
          <a:prstGeom prst="cloudCallout">
            <a:avLst>
              <a:gd name="adj1" fmla="val -55886"/>
              <a:gd name="adj2" fmla="val 33014"/>
            </a:avLst>
          </a:prstGeom>
          <a:solidFill>
            <a:schemeClr val="bg1"/>
          </a:solidFill>
          <a:ln w="19050">
            <a:solidFill>
              <a:srgbClr val="609BA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10599">
            <a:off x="7315634" y="5047187"/>
            <a:ext cx="1341210" cy="129955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310" y="4364705"/>
            <a:ext cx="1537048" cy="1517591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003357" y="2632853"/>
            <a:ext cx="47725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Ở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lớp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4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chúng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ta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đã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được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học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dạng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toán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tổng</a:t>
            </a:r>
            <a:r>
              <a:rPr lang="en-US" altLang="zh-CN" sz="3200" b="1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– </a:t>
            </a:r>
            <a:r>
              <a:rPr lang="en-US" altLang="zh-CN" sz="3200" b="1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tỉ</a:t>
            </a:r>
            <a:r>
              <a:rPr lang="en-US" altLang="zh-CN" sz="3200" b="1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và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hiệu</a:t>
            </a:r>
            <a:r>
              <a:rPr lang="en-US" altLang="zh-CN" sz="3200" b="1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– </a:t>
            </a:r>
            <a:r>
              <a:rPr lang="en-US" altLang="zh-CN" sz="3200" b="1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tỉ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.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Các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bạn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còn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nhớ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xíu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nào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không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?</a:t>
            </a:r>
            <a:endParaRPr lang="en-US" altLang="zh-CN" sz="1600" dirty="0">
              <a:solidFill>
                <a:srgbClr val="F9278B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188" y="205479"/>
            <a:ext cx="2653699" cy="15071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54" y="3502535"/>
            <a:ext cx="2373419" cy="29372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586" y="2291445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144" y="3880765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18" y="974622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690" y="2052231"/>
            <a:ext cx="286557" cy="4666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295" y="-1205068"/>
            <a:ext cx="3577363" cy="203180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372" y="5369724"/>
            <a:ext cx="444444" cy="72380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642" y="774171"/>
            <a:ext cx="356446" cy="56509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119" y="1294152"/>
            <a:ext cx="286422" cy="466459"/>
          </a:xfrm>
          <a:prstGeom prst="rect">
            <a:avLst/>
          </a:prstGeom>
        </p:spPr>
      </p:pic>
      <p:sp>
        <p:nvSpPr>
          <p:cNvPr id="26" name="文本框 24"/>
          <p:cNvSpPr txBox="1"/>
          <p:nvPr/>
        </p:nvSpPr>
        <p:spPr>
          <a:xfrm>
            <a:off x="4003357" y="2606780"/>
            <a:ext cx="4772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Chúng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ta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hãy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cùng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ôn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tập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lại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2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dạng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toán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này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qua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những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hoạt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động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sau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nha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!</a:t>
            </a:r>
            <a:endParaRPr lang="en-US" altLang="zh-CN" sz="1600" dirty="0">
              <a:solidFill>
                <a:srgbClr val="F9278B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950905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 p14:presetBounceEnd="4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78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48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 p14:presetBounceEnd="4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 p14:presetBounceEnd="4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grpId="0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7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5" grpId="0"/>
          <p:bldP spid="25" grpId="1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5" grpId="0"/>
          <p:bldP spid="25" grpId="1"/>
          <p:bldP spid="26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65" y="-915025"/>
            <a:ext cx="12289565" cy="7773025"/>
          </a:xfrm>
          <a:prstGeom prst="rect">
            <a:avLst/>
          </a:prstGeom>
        </p:spPr>
      </p:pic>
      <p:pic>
        <p:nvPicPr>
          <p:cNvPr id="16" name="图片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727" y="-423404"/>
            <a:ext cx="3042941" cy="17188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678" y="-118604"/>
            <a:ext cx="3042941" cy="17188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58" y="3124208"/>
            <a:ext cx="2071952" cy="27427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861" y="1728166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06" y="3092117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63" y="1544036"/>
            <a:ext cx="286557" cy="4666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05" y="6112110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09" y="5748941"/>
            <a:ext cx="1003998" cy="5484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7064061" y="253118"/>
            <a:ext cx="4543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spc="-300" dirty="0" err="1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Cùng</a:t>
            </a:r>
            <a:r>
              <a:rPr lang="en-US" altLang="zh-CN" sz="4800" b="1" spc="-300" dirty="0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spc="-300" dirty="0" err="1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đi</a:t>
            </a:r>
            <a:r>
              <a:rPr lang="en-US" altLang="zh-CN" sz="4800" b="1" spc="-300" dirty="0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chia </a:t>
            </a:r>
            <a:r>
              <a:rPr lang="en-US" altLang="zh-CN" sz="4800" b="1" spc="-300" dirty="0" err="1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bánh</a:t>
            </a:r>
            <a:r>
              <a:rPr lang="en-US" altLang="zh-CN" sz="4800" b="1" spc="-300" dirty="0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!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966" y="3210763"/>
            <a:ext cx="1884416" cy="256965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726" y="2371739"/>
            <a:ext cx="4512716" cy="36514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909" y="3210763"/>
            <a:ext cx="444444" cy="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9219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4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9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4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9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4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3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9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4" presetID="2" presetClass="entr" presetSubtype="1" fill="hold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 p14:presetBounceEnd="7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fill="hold" nodeType="withEffect" p14:presetBounceEnd="78000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5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5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72" y="5859878"/>
            <a:ext cx="312789" cy="509399"/>
          </a:xfrm>
          <a:prstGeom prst="rect">
            <a:avLst/>
          </a:prstGeom>
        </p:spPr>
      </p:pic>
      <p:pic>
        <p:nvPicPr>
          <p:cNvPr id="19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198" y="6569929"/>
            <a:ext cx="1090295" cy="160863"/>
          </a:xfrm>
          <a:prstGeom prst="rect">
            <a:avLst/>
          </a:prstGeom>
        </p:spPr>
      </p:pic>
      <p:pic>
        <p:nvPicPr>
          <p:cNvPr id="20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97" y="6333063"/>
            <a:ext cx="706590" cy="386007"/>
          </a:xfrm>
          <a:prstGeom prst="rect">
            <a:avLst/>
          </a:prstGeom>
        </p:spPr>
      </p:pic>
      <p:pic>
        <p:nvPicPr>
          <p:cNvPr id="21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8" y="0"/>
            <a:ext cx="1477167" cy="2362042"/>
          </a:xfrm>
          <a:prstGeom prst="rect">
            <a:avLst/>
          </a:prstGeom>
        </p:spPr>
      </p:pic>
      <p:pic>
        <p:nvPicPr>
          <p:cNvPr id="22" name="图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584" y="0"/>
            <a:ext cx="1884416" cy="2569658"/>
          </a:xfrm>
          <a:prstGeom prst="rect">
            <a:avLst/>
          </a:prstGeom>
        </p:spPr>
      </p:pic>
      <p:pic>
        <p:nvPicPr>
          <p:cNvPr id="25" name="图片 27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74" y="4717433"/>
            <a:ext cx="1586360" cy="1725959"/>
          </a:xfrm>
          <a:prstGeom prst="rect">
            <a:avLst/>
          </a:prstGeom>
        </p:spPr>
      </p:pic>
      <p:pic>
        <p:nvPicPr>
          <p:cNvPr id="26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3224446" y="4613577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3980137" y="4613577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4734772" y="4613577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5489407" y="4620110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6236972" y="4613577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ight Brace 30"/>
          <p:cNvSpPr/>
          <p:nvPr/>
        </p:nvSpPr>
        <p:spPr>
          <a:xfrm>
            <a:off x="7505489" y="4608959"/>
            <a:ext cx="286007" cy="1457266"/>
          </a:xfrm>
          <a:prstGeom prst="rightBrace">
            <a:avLst>
              <a:gd name="adj1" fmla="val 60335"/>
              <a:gd name="adj2" fmla="val 5000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993499" y="4977279"/>
            <a:ext cx="2485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54 </a:t>
            </a:r>
            <a:r>
              <a:rPr lang="en-US" sz="2400" b="1" dirty="0" err="1"/>
              <a:t>cái</a:t>
            </a:r>
            <a:r>
              <a:rPr lang="en-US" sz="2400" b="1" dirty="0"/>
              <a:t> </a:t>
            </a:r>
            <a:r>
              <a:rPr lang="en-US" sz="2400" b="1" dirty="0" err="1"/>
              <a:t>bánh</a:t>
            </a:r>
            <a:endParaRPr lang="en-US" sz="2400" b="1" dirty="0"/>
          </a:p>
        </p:txBody>
      </p:sp>
      <p:grpSp>
        <p:nvGrpSpPr>
          <p:cNvPr id="33" name="Group 32"/>
          <p:cNvGrpSpPr/>
          <p:nvPr/>
        </p:nvGrpSpPr>
        <p:grpSpPr>
          <a:xfrm>
            <a:off x="8098064" y="-55138"/>
            <a:ext cx="785428" cy="949037"/>
            <a:chOff x="3044594" y="1753453"/>
            <a:chExt cx="785428" cy="949037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594" y="1753453"/>
              <a:ext cx="749595" cy="74959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80427" y="1952895"/>
              <a:ext cx="749595" cy="749595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8753898" y="-55138"/>
            <a:ext cx="785428" cy="949037"/>
            <a:chOff x="3044594" y="1753453"/>
            <a:chExt cx="785428" cy="949037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594" y="1753453"/>
              <a:ext cx="749595" cy="74959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80427" y="1952895"/>
              <a:ext cx="749595" cy="749595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9409732" y="-55138"/>
            <a:ext cx="785428" cy="949037"/>
            <a:chOff x="3044594" y="1753453"/>
            <a:chExt cx="785428" cy="949037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594" y="1753453"/>
              <a:ext cx="749595" cy="749595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80427" y="1952895"/>
              <a:ext cx="749595" cy="749595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8133897" y="472059"/>
            <a:ext cx="785428" cy="949037"/>
            <a:chOff x="3044594" y="1753453"/>
            <a:chExt cx="785428" cy="949037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594" y="1753453"/>
              <a:ext cx="749595" cy="749595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80427" y="1952895"/>
              <a:ext cx="749595" cy="749595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8789731" y="472059"/>
            <a:ext cx="785428" cy="949037"/>
            <a:chOff x="3044594" y="1753453"/>
            <a:chExt cx="785428" cy="94903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594" y="1753453"/>
              <a:ext cx="749595" cy="749595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80427" y="1952895"/>
              <a:ext cx="749595" cy="749595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9445565" y="472059"/>
            <a:ext cx="785428" cy="949037"/>
            <a:chOff x="3044594" y="1753453"/>
            <a:chExt cx="785428" cy="949037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594" y="1753453"/>
              <a:ext cx="749595" cy="749595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80427" y="1952895"/>
              <a:ext cx="749595" cy="749595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8169730" y="999256"/>
            <a:ext cx="785428" cy="949037"/>
            <a:chOff x="3044594" y="1753453"/>
            <a:chExt cx="785428" cy="949037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594" y="1753453"/>
              <a:ext cx="749595" cy="749595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80427" y="1952895"/>
              <a:ext cx="749595" cy="749595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8825564" y="999256"/>
            <a:ext cx="785428" cy="949037"/>
            <a:chOff x="3044594" y="1753453"/>
            <a:chExt cx="785428" cy="949037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594" y="1753453"/>
              <a:ext cx="749595" cy="749595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80427" y="1952895"/>
              <a:ext cx="749595" cy="749595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9481398" y="999256"/>
            <a:ext cx="785428" cy="949037"/>
            <a:chOff x="3044594" y="1753453"/>
            <a:chExt cx="785428" cy="949037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594" y="1753453"/>
              <a:ext cx="749595" cy="749595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80427" y="1952895"/>
              <a:ext cx="749595" cy="74959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841287" y="247568"/>
                <a:ext cx="6090361" cy="193886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Gấu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tổng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cộng</a:t>
                </a:r>
                <a:r>
                  <a:rPr lang="en-US" sz="2000" dirty="0"/>
                  <a:t> 54 </a:t>
                </a:r>
                <a:r>
                  <a:rPr lang="en-US" sz="2000" dirty="0" err="1"/>
                  <a:t>cái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bánh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Thỏ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đem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tặng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mọi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người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bánh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Thỏ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đem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bánh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Bông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Hỏi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Thỏ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bao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bánh</a:t>
                </a:r>
                <a:r>
                  <a:rPr lang="en-US" sz="2000" dirty="0"/>
                  <a:t>? </a:t>
                </a: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287" y="247568"/>
                <a:ext cx="6090361" cy="1938864"/>
              </a:xfrm>
              <a:prstGeom prst="rect">
                <a:avLst/>
              </a:prstGeom>
              <a:blipFill rotWithShape="1">
                <a:blip r:embed="rId13"/>
                <a:stretch>
                  <a:fillRect l="-1001" t="-1572" r="-1101" b="-5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3230627" y="5662767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3986318" y="5662767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4740953" y="5662767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5495588" y="5658149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7" name="Straight Connector 66"/>
          <p:cNvCxnSpPr/>
          <p:nvPr/>
        </p:nvCxnSpPr>
        <p:spPr>
          <a:xfrm>
            <a:off x="4350383" y="585361"/>
            <a:ext cx="150927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115384" y="1544207"/>
            <a:ext cx="402134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3405810" y="585361"/>
            <a:ext cx="1155039" cy="1984297"/>
          </a:xfrm>
          <a:prstGeom prst="straightConnector1">
            <a:avLst/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loud Callout 69"/>
          <p:cNvSpPr/>
          <p:nvPr/>
        </p:nvSpPr>
        <p:spPr>
          <a:xfrm>
            <a:off x="1581045" y="2265644"/>
            <a:ext cx="1750721" cy="903074"/>
          </a:xfrm>
          <a:prstGeom prst="cloudCallout">
            <a:avLst>
              <a:gd name="adj1" fmla="val 102685"/>
              <a:gd name="adj2" fmla="val 6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TỔNG</a:t>
            </a:r>
          </a:p>
        </p:txBody>
      </p:sp>
      <p:sp>
        <p:nvSpPr>
          <p:cNvPr id="71" name="Cloud Callout 70"/>
          <p:cNvSpPr/>
          <p:nvPr/>
        </p:nvSpPr>
        <p:spPr>
          <a:xfrm flipH="1">
            <a:off x="7096938" y="2339986"/>
            <a:ext cx="1750721" cy="903074"/>
          </a:xfrm>
          <a:prstGeom prst="cloudCallout">
            <a:avLst>
              <a:gd name="adj1" fmla="val 102685"/>
              <a:gd name="adj2" fmla="val 6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TỈ SỐ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3607944" y="2186433"/>
            <a:ext cx="3177161" cy="1789220"/>
            <a:chOff x="3607944" y="2186432"/>
            <a:chExt cx="3177161" cy="1884255"/>
          </a:xfrm>
        </p:grpSpPr>
        <p:pic>
          <p:nvPicPr>
            <p:cNvPr id="73" name="图片 3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944" y="2186432"/>
              <a:ext cx="3177161" cy="1884255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4164855" y="2778271"/>
              <a:ext cx="2116678" cy="551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TỔNG – TỈ</a:t>
              </a:r>
            </a:p>
          </p:txBody>
        </p:sp>
      </p:grpSp>
      <p:cxnSp>
        <p:nvCxnSpPr>
          <p:cNvPr id="75" name="Straight Arrow Connector 74"/>
          <p:cNvCxnSpPr/>
          <p:nvPr/>
        </p:nvCxnSpPr>
        <p:spPr>
          <a:xfrm>
            <a:off x="5489407" y="1544207"/>
            <a:ext cx="1515452" cy="817835"/>
          </a:xfrm>
          <a:prstGeom prst="straightConnector1">
            <a:avLst/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图片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092" y="3630845"/>
            <a:ext cx="1180524" cy="156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25101"/>
      </p:ext>
    </p:ext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6" presetClass="entr" presetSubtype="32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ntr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5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6" presetClass="entr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8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ntr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1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ntr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4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ntr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7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6" presetClass="entr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50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6" presetClass="entr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53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6" presetClass="entr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5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ntr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59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2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0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2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2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3" dur="2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06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-3.3025E-6 L -0.08646 0.08257 C -0.10429 0.10107 -0.13138 0.11171 -0.15963 0.11171 C -0.19179 0.11171 -0.21771 0.10107 -0.23554 0.08257 L -0.32174 -3.3025E-6 " pathEditMode="relative" rAng="0" ptsTypes="FffFF">
                                          <p:cBhvr>
                                            <p:cTn id="107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094" y="557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2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2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2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0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2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6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9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1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2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7" dur="2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8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1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4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6" fill="hold">
                          <p:stCondLst>
                            <p:cond delay="indefinite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7" dur="2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8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61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3" dur="2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4" dur="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5" dur="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9" dur="2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0" dur="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1" dur="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7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5" dur="2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6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7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8" fill="hold">
                          <p:stCondLst>
                            <p:cond delay="indefinite"/>
                          </p:stCondLst>
                          <p:childTnLst>
                            <p:par>
                              <p:cTn id="1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2" grpId="0"/>
          <p:bldP spid="62" grpId="0" animBg="1"/>
          <p:bldP spid="70" grpId="0" animBg="1"/>
          <p:bldP spid="70" grpId="1" animBg="1"/>
          <p:bldP spid="71" grpId="0" animBg="1"/>
          <p:bldP spid="71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6" presetClass="entr" presetSubtype="32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ntr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5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6" presetClass="entr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8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ntr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1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ntr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4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ntr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7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6" presetClass="entr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50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6" presetClass="entr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53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6" presetClass="entr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5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ntr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59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2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0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2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2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3" dur="2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06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-3.3025E-6 L -0.08646 0.08257 C -0.10429 0.10107 -0.13138 0.11171 -0.15963 0.11171 C -0.19179 0.11171 -0.21771 0.10107 -0.23554 0.08257 L -0.32174 -3.3025E-6 " pathEditMode="relative" rAng="0" ptsTypes="FffFF">
                                          <p:cBhvr>
                                            <p:cTn id="107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094" y="557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2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2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2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0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2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6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9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1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2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7" dur="2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8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1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4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6" fill="hold">
                          <p:stCondLst>
                            <p:cond delay="indefinite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7" dur="2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8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61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3" dur="2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4" dur="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5" dur="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9" dur="2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0" dur="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1" dur="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7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5" dur="2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6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7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8" fill="hold">
                          <p:stCondLst>
                            <p:cond delay="indefinite"/>
                          </p:stCondLst>
                          <p:childTnLst>
                            <p:par>
                              <p:cTn id="1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2" grpId="0"/>
          <p:bldP spid="62" grpId="0" animBg="1"/>
          <p:bldP spid="70" grpId="0" animBg="1"/>
          <p:bldP spid="70" grpId="1" animBg="1"/>
          <p:bldP spid="71" grpId="0" animBg="1"/>
          <p:bldP spid="71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30" y="310310"/>
            <a:ext cx="392404" cy="63905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32" y="807743"/>
            <a:ext cx="444444" cy="72380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86" y="-90964"/>
            <a:ext cx="356446" cy="56509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76" y="482910"/>
            <a:ext cx="286422" cy="46645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8" y="9288154"/>
            <a:ext cx="1090295" cy="160863"/>
          </a:xfrm>
          <a:prstGeom prst="rect">
            <a:avLst/>
          </a:prstGeom>
        </p:spPr>
      </p:pic>
      <p:pic>
        <p:nvPicPr>
          <p:cNvPr id="19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720" y="5800"/>
            <a:ext cx="1599683" cy="2181386"/>
          </a:xfrm>
          <a:prstGeom prst="rect">
            <a:avLst/>
          </a:prstGeom>
        </p:spPr>
      </p:pic>
      <p:pic>
        <p:nvPicPr>
          <p:cNvPr id="22" name="图片 2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" y="5254991"/>
            <a:ext cx="1586360" cy="1725959"/>
          </a:xfrm>
          <a:prstGeom prst="rect">
            <a:avLst/>
          </a:prstGeom>
        </p:spPr>
      </p:pic>
      <p:sp>
        <p:nvSpPr>
          <p:cNvPr id="30" name="Right Brace 29"/>
          <p:cNvSpPr/>
          <p:nvPr/>
        </p:nvSpPr>
        <p:spPr>
          <a:xfrm>
            <a:off x="5933921" y="5200135"/>
            <a:ext cx="286007" cy="1457266"/>
          </a:xfrm>
          <a:prstGeom prst="rightBrace">
            <a:avLst>
              <a:gd name="adj1" fmla="val 60335"/>
              <a:gd name="adj2" fmla="val 5000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421931" y="5568455"/>
            <a:ext cx="2485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54 </a:t>
            </a:r>
            <a:r>
              <a:rPr lang="en-US" sz="2400" b="1" dirty="0" err="1"/>
              <a:t>cái</a:t>
            </a:r>
            <a:r>
              <a:rPr lang="en-US" sz="2400" b="1" dirty="0"/>
              <a:t> </a:t>
            </a:r>
            <a:r>
              <a:rPr lang="en-US" sz="2400" b="1" dirty="0" err="1"/>
              <a:t>bánh</a:t>
            </a:r>
            <a:endParaRPr lang="en-US" sz="2400" b="1" dirty="0"/>
          </a:p>
        </p:txBody>
      </p:sp>
      <p:grpSp>
        <p:nvGrpSpPr>
          <p:cNvPr id="32" name="Group 31"/>
          <p:cNvGrpSpPr/>
          <p:nvPr/>
        </p:nvGrpSpPr>
        <p:grpSpPr>
          <a:xfrm>
            <a:off x="1162229" y="210020"/>
            <a:ext cx="562316" cy="801375"/>
            <a:chOff x="3044594" y="1753453"/>
            <a:chExt cx="785428" cy="94903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594" y="1753453"/>
              <a:ext cx="749595" cy="74959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80427" y="1952895"/>
              <a:ext cx="749595" cy="749595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1606031" y="210020"/>
            <a:ext cx="562316" cy="801375"/>
            <a:chOff x="3044594" y="1753453"/>
            <a:chExt cx="785428" cy="94903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594" y="1753453"/>
              <a:ext cx="749595" cy="74959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80427" y="1952895"/>
              <a:ext cx="749595" cy="749595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2076337" y="223272"/>
            <a:ext cx="562316" cy="801375"/>
            <a:chOff x="3044594" y="1753453"/>
            <a:chExt cx="785428" cy="949037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594" y="1753453"/>
              <a:ext cx="749595" cy="749595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80427" y="1952895"/>
              <a:ext cx="749595" cy="749595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1198062" y="737217"/>
            <a:ext cx="562316" cy="801375"/>
            <a:chOff x="3044594" y="1753453"/>
            <a:chExt cx="785428" cy="949037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594" y="1753453"/>
              <a:ext cx="749595" cy="749595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80427" y="1952895"/>
              <a:ext cx="749595" cy="749595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1641864" y="737217"/>
            <a:ext cx="562316" cy="801375"/>
            <a:chOff x="3044594" y="1753453"/>
            <a:chExt cx="785428" cy="949037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594" y="1753453"/>
              <a:ext cx="749595" cy="749595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80427" y="1952895"/>
              <a:ext cx="749595" cy="749595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2112170" y="750469"/>
            <a:ext cx="562316" cy="801375"/>
            <a:chOff x="3044594" y="1753453"/>
            <a:chExt cx="785428" cy="949037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594" y="1753453"/>
              <a:ext cx="749595" cy="749595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80427" y="1952895"/>
              <a:ext cx="749595" cy="749595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1233895" y="1264414"/>
            <a:ext cx="562316" cy="801375"/>
            <a:chOff x="3044594" y="1753453"/>
            <a:chExt cx="785428" cy="949037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594" y="1753453"/>
              <a:ext cx="749595" cy="749595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80427" y="1952895"/>
              <a:ext cx="749595" cy="749595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1677697" y="1264414"/>
            <a:ext cx="562316" cy="801375"/>
            <a:chOff x="3044594" y="1753453"/>
            <a:chExt cx="785428" cy="949037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594" y="1753453"/>
              <a:ext cx="749595" cy="749595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80427" y="1952895"/>
              <a:ext cx="749595" cy="749595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2148003" y="1277666"/>
            <a:ext cx="562316" cy="801375"/>
            <a:chOff x="3044594" y="1753453"/>
            <a:chExt cx="785428" cy="949037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594" y="1753453"/>
              <a:ext cx="749595" cy="749595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80427" y="1952895"/>
              <a:ext cx="749595" cy="749595"/>
            </a:xfrm>
            <a:prstGeom prst="rect">
              <a:avLst/>
            </a:prstGeom>
          </p:spPr>
        </p:pic>
      </p:grpSp>
      <p:pic>
        <p:nvPicPr>
          <p:cNvPr id="61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1659059" y="6253943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2414750" y="6253943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3169385" y="6253943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3924020" y="6249325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图片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4" y="4248525"/>
            <a:ext cx="1180524" cy="1562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7689" y="191585"/>
            <a:ext cx="6611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5 + 4 = 9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75819" y="730102"/>
            <a:ext cx="5601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54 : 9 = 6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855943" y="1266810"/>
            <a:ext cx="6317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6 x 5 = 30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862571" y="1777014"/>
            <a:ext cx="7511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6 x 4 = 24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3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1652878" y="5231257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2408569" y="5231257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3163204" y="5231257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3917839" y="5239891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4665404" y="5231257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634466" y="4976868"/>
            <a:ext cx="3773175" cy="801375"/>
            <a:chOff x="6283714" y="2187186"/>
            <a:chExt cx="3773175" cy="801375"/>
          </a:xfrm>
        </p:grpSpPr>
        <p:grpSp>
          <p:nvGrpSpPr>
            <p:cNvPr id="5" name="Group 4"/>
            <p:cNvGrpSpPr/>
            <p:nvPr/>
          </p:nvGrpSpPr>
          <p:grpSpPr>
            <a:xfrm>
              <a:off x="6283714" y="2187186"/>
              <a:ext cx="754635" cy="801375"/>
              <a:chOff x="9399858" y="4863356"/>
              <a:chExt cx="754635" cy="801375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9486544" y="4863356"/>
                <a:ext cx="562316" cy="801375"/>
                <a:chOff x="3044594" y="1753453"/>
                <a:chExt cx="785428" cy="949037"/>
              </a:xfrm>
            </p:grpSpPr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44594" y="1753453"/>
                  <a:ext cx="749595" cy="749595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080427" y="1952895"/>
                  <a:ext cx="749595" cy="749595"/>
                </a:xfrm>
                <a:prstGeom prst="rect">
                  <a:avLst/>
                </a:prstGeom>
              </p:spPr>
            </p:pic>
          </p:grpSp>
          <p:pic>
            <p:nvPicPr>
              <p:cNvPr id="72" name="Picture 2" descr="Empty Basket Cartoon Images, Stock Photos &amp;amp; Vectors | Shutterstock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47500" b="84643" l="13462" r="8615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15" t="48076" r="13815" b="15995"/>
              <a:stretch/>
            </p:blipFill>
            <p:spPr bwMode="auto">
              <a:xfrm>
                <a:off x="9399858" y="5200135"/>
                <a:ext cx="754635" cy="403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3" name="Group 72"/>
            <p:cNvGrpSpPr/>
            <p:nvPr/>
          </p:nvGrpSpPr>
          <p:grpSpPr>
            <a:xfrm>
              <a:off x="7038349" y="2187186"/>
              <a:ext cx="754635" cy="801375"/>
              <a:chOff x="9399858" y="4863356"/>
              <a:chExt cx="754635" cy="801375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9486544" y="4863356"/>
                <a:ext cx="562316" cy="801375"/>
                <a:chOff x="3044594" y="1753453"/>
                <a:chExt cx="785428" cy="949037"/>
              </a:xfrm>
            </p:grpSpPr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44594" y="1753453"/>
                  <a:ext cx="749595" cy="749595"/>
                </a:xfrm>
                <a:prstGeom prst="rect">
                  <a:avLst/>
                </a:prstGeom>
              </p:spPr>
            </p:pic>
            <p:pic>
              <p:nvPicPr>
                <p:cNvPr id="77" name="Picture 76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080427" y="1952895"/>
                  <a:ext cx="749595" cy="749595"/>
                </a:xfrm>
                <a:prstGeom prst="rect">
                  <a:avLst/>
                </a:prstGeom>
              </p:spPr>
            </p:pic>
          </p:grpSp>
          <p:pic>
            <p:nvPicPr>
              <p:cNvPr id="75" name="Picture 2" descr="Empty Basket Cartoon Images, Stock Photos &amp;amp; Vectors | Shutterstock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47500" b="84643" l="13462" r="8615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15" t="48076" r="13815" b="15995"/>
              <a:stretch/>
            </p:blipFill>
            <p:spPr bwMode="auto">
              <a:xfrm>
                <a:off x="9399858" y="5200135"/>
                <a:ext cx="754635" cy="403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8" name="Group 77"/>
            <p:cNvGrpSpPr/>
            <p:nvPr/>
          </p:nvGrpSpPr>
          <p:grpSpPr>
            <a:xfrm>
              <a:off x="7792984" y="2187186"/>
              <a:ext cx="754635" cy="801375"/>
              <a:chOff x="9399858" y="4863356"/>
              <a:chExt cx="754635" cy="801375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9486544" y="4863356"/>
                <a:ext cx="562316" cy="801375"/>
                <a:chOff x="3044594" y="1753453"/>
                <a:chExt cx="785428" cy="949037"/>
              </a:xfrm>
            </p:grpSpPr>
            <p:pic>
              <p:nvPicPr>
                <p:cNvPr id="81" name="Picture 80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44594" y="1753453"/>
                  <a:ext cx="749595" cy="749595"/>
                </a:xfrm>
                <a:prstGeom prst="rect">
                  <a:avLst/>
                </a:prstGeom>
              </p:spPr>
            </p:pic>
            <p:pic>
              <p:nvPicPr>
                <p:cNvPr id="82" name="Picture 81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080427" y="1952895"/>
                  <a:ext cx="749595" cy="749595"/>
                </a:xfrm>
                <a:prstGeom prst="rect">
                  <a:avLst/>
                </a:prstGeom>
              </p:spPr>
            </p:pic>
          </p:grpSp>
          <p:pic>
            <p:nvPicPr>
              <p:cNvPr id="80" name="Picture 2" descr="Empty Basket Cartoon Images, Stock Photos &amp;amp; Vectors | Shutterstock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47500" b="84643" l="13462" r="8615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15" t="48076" r="13815" b="15995"/>
              <a:stretch/>
            </p:blipFill>
            <p:spPr bwMode="auto">
              <a:xfrm>
                <a:off x="9399858" y="5200135"/>
                <a:ext cx="754635" cy="403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3" name="Group 82"/>
            <p:cNvGrpSpPr/>
            <p:nvPr/>
          </p:nvGrpSpPr>
          <p:grpSpPr>
            <a:xfrm>
              <a:off x="8547619" y="2187186"/>
              <a:ext cx="754635" cy="801375"/>
              <a:chOff x="9399858" y="4863356"/>
              <a:chExt cx="754635" cy="801375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9486544" y="4863356"/>
                <a:ext cx="562316" cy="801375"/>
                <a:chOff x="3044594" y="1753453"/>
                <a:chExt cx="785428" cy="949037"/>
              </a:xfrm>
            </p:grpSpPr>
            <p:pic>
              <p:nvPicPr>
                <p:cNvPr id="86" name="Picture 85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44594" y="1753453"/>
                  <a:ext cx="749595" cy="749595"/>
                </a:xfrm>
                <a:prstGeom prst="rect">
                  <a:avLst/>
                </a:prstGeom>
              </p:spPr>
            </p:pic>
            <p:pic>
              <p:nvPicPr>
                <p:cNvPr id="87" name="Picture 86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080427" y="1952895"/>
                  <a:ext cx="749595" cy="749595"/>
                </a:xfrm>
                <a:prstGeom prst="rect">
                  <a:avLst/>
                </a:prstGeom>
              </p:spPr>
            </p:pic>
          </p:grpSp>
          <p:pic>
            <p:nvPicPr>
              <p:cNvPr id="85" name="Picture 2" descr="Empty Basket Cartoon Images, Stock Photos &amp;amp; Vectors | Shutterstock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47500" b="84643" l="13462" r="8615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15" t="48076" r="13815" b="15995"/>
              <a:stretch/>
            </p:blipFill>
            <p:spPr bwMode="auto">
              <a:xfrm>
                <a:off x="9399858" y="5200135"/>
                <a:ext cx="754635" cy="403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8" name="Group 87"/>
            <p:cNvGrpSpPr/>
            <p:nvPr/>
          </p:nvGrpSpPr>
          <p:grpSpPr>
            <a:xfrm>
              <a:off x="9302254" y="2187186"/>
              <a:ext cx="754635" cy="801375"/>
              <a:chOff x="9399858" y="4863356"/>
              <a:chExt cx="754635" cy="801375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9486544" y="4863356"/>
                <a:ext cx="562316" cy="801375"/>
                <a:chOff x="3044594" y="1753453"/>
                <a:chExt cx="785428" cy="949037"/>
              </a:xfrm>
            </p:grpSpPr>
            <p:pic>
              <p:nvPicPr>
                <p:cNvPr id="91" name="Picture 90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44594" y="1753453"/>
                  <a:ext cx="749595" cy="749595"/>
                </a:xfrm>
                <a:prstGeom prst="rect">
                  <a:avLst/>
                </a:prstGeom>
              </p:spPr>
            </p:pic>
            <p:pic>
              <p:nvPicPr>
                <p:cNvPr id="92" name="Picture 91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080427" y="1952895"/>
                  <a:ext cx="749595" cy="749595"/>
                </a:xfrm>
                <a:prstGeom prst="rect">
                  <a:avLst/>
                </a:prstGeom>
              </p:spPr>
            </p:pic>
          </p:grpSp>
          <p:pic>
            <p:nvPicPr>
              <p:cNvPr id="90" name="Picture 2" descr="Empty Basket Cartoon Images, Stock Photos &amp;amp; Vectors | Shutterstock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47500" b="84643" l="13462" r="8615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15" t="48076" r="13815" b="15995"/>
              <a:stretch/>
            </p:blipFill>
            <p:spPr bwMode="auto">
              <a:xfrm>
                <a:off x="9399858" y="5200135"/>
                <a:ext cx="754635" cy="403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" name="Group 9"/>
          <p:cNvGrpSpPr/>
          <p:nvPr/>
        </p:nvGrpSpPr>
        <p:grpSpPr>
          <a:xfrm>
            <a:off x="1606031" y="5928768"/>
            <a:ext cx="3018540" cy="801375"/>
            <a:chOff x="7770683" y="3263040"/>
            <a:chExt cx="3018540" cy="801375"/>
          </a:xfrm>
        </p:grpSpPr>
        <p:grpSp>
          <p:nvGrpSpPr>
            <p:cNvPr id="93" name="Group 92"/>
            <p:cNvGrpSpPr/>
            <p:nvPr/>
          </p:nvGrpSpPr>
          <p:grpSpPr>
            <a:xfrm>
              <a:off x="7770683" y="3263040"/>
              <a:ext cx="754635" cy="801375"/>
              <a:chOff x="9399858" y="4863356"/>
              <a:chExt cx="754635" cy="801375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9486544" y="4863356"/>
                <a:ext cx="562316" cy="801375"/>
                <a:chOff x="3044594" y="1753453"/>
                <a:chExt cx="785428" cy="949037"/>
              </a:xfrm>
            </p:grpSpPr>
            <p:pic>
              <p:nvPicPr>
                <p:cNvPr id="96" name="Picture 95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44594" y="1753453"/>
                  <a:ext cx="749595" cy="749595"/>
                </a:xfrm>
                <a:prstGeom prst="rect">
                  <a:avLst/>
                </a:prstGeom>
              </p:spPr>
            </p:pic>
            <p:pic>
              <p:nvPicPr>
                <p:cNvPr id="97" name="Picture 96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080427" y="1952895"/>
                  <a:ext cx="749595" cy="749595"/>
                </a:xfrm>
                <a:prstGeom prst="rect">
                  <a:avLst/>
                </a:prstGeom>
              </p:spPr>
            </p:pic>
          </p:grpSp>
          <p:pic>
            <p:nvPicPr>
              <p:cNvPr id="95" name="Picture 2" descr="Empty Basket Cartoon Images, Stock Photos &amp;amp; Vectors | Shutterstock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47500" b="84643" l="13462" r="8615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15" t="48076" r="13815" b="15995"/>
              <a:stretch/>
            </p:blipFill>
            <p:spPr bwMode="auto">
              <a:xfrm>
                <a:off x="9399858" y="5200135"/>
                <a:ext cx="754635" cy="403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8" name="Group 97"/>
            <p:cNvGrpSpPr/>
            <p:nvPr/>
          </p:nvGrpSpPr>
          <p:grpSpPr>
            <a:xfrm>
              <a:off x="8525318" y="3263040"/>
              <a:ext cx="754635" cy="801375"/>
              <a:chOff x="9399858" y="4863356"/>
              <a:chExt cx="754635" cy="801375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9486544" y="4863356"/>
                <a:ext cx="562316" cy="801375"/>
                <a:chOff x="3044594" y="1753453"/>
                <a:chExt cx="785428" cy="949037"/>
              </a:xfrm>
            </p:grpSpPr>
            <p:pic>
              <p:nvPicPr>
                <p:cNvPr id="101" name="Picture 100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44594" y="1753453"/>
                  <a:ext cx="749595" cy="749595"/>
                </a:xfrm>
                <a:prstGeom prst="rect">
                  <a:avLst/>
                </a:prstGeom>
              </p:spPr>
            </p:pic>
            <p:pic>
              <p:nvPicPr>
                <p:cNvPr id="102" name="Picture 101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080427" y="1952895"/>
                  <a:ext cx="749595" cy="749595"/>
                </a:xfrm>
                <a:prstGeom prst="rect">
                  <a:avLst/>
                </a:prstGeom>
              </p:spPr>
            </p:pic>
          </p:grpSp>
          <p:pic>
            <p:nvPicPr>
              <p:cNvPr id="100" name="Picture 2" descr="Empty Basket Cartoon Images, Stock Photos &amp;amp; Vectors | Shutterstock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47500" b="84643" l="13462" r="8615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15" t="48076" r="13815" b="15995"/>
              <a:stretch/>
            </p:blipFill>
            <p:spPr bwMode="auto">
              <a:xfrm>
                <a:off x="9399858" y="5200135"/>
                <a:ext cx="754635" cy="403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3" name="Group 102"/>
            <p:cNvGrpSpPr/>
            <p:nvPr/>
          </p:nvGrpSpPr>
          <p:grpSpPr>
            <a:xfrm>
              <a:off x="9279953" y="3263040"/>
              <a:ext cx="754635" cy="801375"/>
              <a:chOff x="9399858" y="4863356"/>
              <a:chExt cx="754635" cy="801375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9486544" y="4863356"/>
                <a:ext cx="562316" cy="801375"/>
                <a:chOff x="3044594" y="1753453"/>
                <a:chExt cx="785428" cy="949037"/>
              </a:xfrm>
            </p:grpSpPr>
            <p:pic>
              <p:nvPicPr>
                <p:cNvPr id="106" name="Picture 105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44594" y="1753453"/>
                  <a:ext cx="749595" cy="749595"/>
                </a:xfrm>
                <a:prstGeom prst="rect">
                  <a:avLst/>
                </a:prstGeom>
              </p:spPr>
            </p:pic>
            <p:pic>
              <p:nvPicPr>
                <p:cNvPr id="107" name="Picture 106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080427" y="1952895"/>
                  <a:ext cx="749595" cy="749595"/>
                </a:xfrm>
                <a:prstGeom prst="rect">
                  <a:avLst/>
                </a:prstGeom>
              </p:spPr>
            </p:pic>
          </p:grpSp>
          <p:pic>
            <p:nvPicPr>
              <p:cNvPr id="105" name="Picture 2" descr="Empty Basket Cartoon Images, Stock Photos &amp;amp; Vectors | Shutterstock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47500" b="84643" l="13462" r="8615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15" t="48076" r="13815" b="15995"/>
              <a:stretch/>
            </p:blipFill>
            <p:spPr bwMode="auto">
              <a:xfrm>
                <a:off x="9399858" y="5200135"/>
                <a:ext cx="754635" cy="403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8" name="Group 107"/>
            <p:cNvGrpSpPr/>
            <p:nvPr/>
          </p:nvGrpSpPr>
          <p:grpSpPr>
            <a:xfrm>
              <a:off x="10034588" y="3263040"/>
              <a:ext cx="754635" cy="801375"/>
              <a:chOff x="9399858" y="4863356"/>
              <a:chExt cx="754635" cy="801375"/>
            </a:xfrm>
          </p:grpSpPr>
          <p:grpSp>
            <p:nvGrpSpPr>
              <p:cNvPr id="109" name="Group 108"/>
              <p:cNvGrpSpPr/>
              <p:nvPr/>
            </p:nvGrpSpPr>
            <p:grpSpPr>
              <a:xfrm>
                <a:off x="9486544" y="4863356"/>
                <a:ext cx="562316" cy="801375"/>
                <a:chOff x="3044594" y="1753453"/>
                <a:chExt cx="785428" cy="949037"/>
              </a:xfrm>
            </p:grpSpPr>
            <p:pic>
              <p:nvPicPr>
                <p:cNvPr id="111" name="Picture 110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44594" y="1753453"/>
                  <a:ext cx="749595" cy="749595"/>
                </a:xfrm>
                <a:prstGeom prst="rect">
                  <a:avLst/>
                </a:prstGeom>
              </p:spPr>
            </p:pic>
            <p:pic>
              <p:nvPicPr>
                <p:cNvPr id="112" name="Picture 111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080427" y="1952895"/>
                  <a:ext cx="749595" cy="749595"/>
                </a:xfrm>
                <a:prstGeom prst="rect">
                  <a:avLst/>
                </a:prstGeom>
              </p:spPr>
            </p:pic>
          </p:grpSp>
          <p:pic>
            <p:nvPicPr>
              <p:cNvPr id="110" name="Picture 2" descr="Empty Basket Cartoon Images, Stock Photos &amp;amp; Vectors | Shutterstock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47500" b="84643" l="13462" r="8615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15" t="48076" r="13815" b="15995"/>
              <a:stretch/>
            </p:blipFill>
            <p:spPr bwMode="auto">
              <a:xfrm>
                <a:off x="9399858" y="5200135"/>
                <a:ext cx="754635" cy="403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6033611" y="4123236"/>
            <a:ext cx="6136409" cy="2677049"/>
            <a:chOff x="6043959" y="2339986"/>
            <a:chExt cx="6136409" cy="2677049"/>
          </a:xfrm>
        </p:grpSpPr>
        <p:sp>
          <p:nvSpPr>
            <p:cNvPr id="113" name="云形标注 1"/>
            <p:cNvSpPr/>
            <p:nvPr/>
          </p:nvSpPr>
          <p:spPr>
            <a:xfrm flipH="1">
              <a:off x="6043959" y="2339986"/>
              <a:ext cx="6136409" cy="2677049"/>
            </a:xfrm>
            <a:prstGeom prst="cloudCallout">
              <a:avLst>
                <a:gd name="adj1" fmla="val 14944"/>
                <a:gd name="adj2" fmla="val 48158"/>
              </a:avLst>
            </a:prstGeom>
            <a:solidFill>
              <a:schemeClr val="bg1"/>
            </a:solidFill>
            <a:ln w="19050">
              <a:solidFill>
                <a:srgbClr val="609BA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114" name="文本框 18"/>
            <p:cNvSpPr txBox="1"/>
            <p:nvPr/>
          </p:nvSpPr>
          <p:spPr>
            <a:xfrm>
              <a:off x="6425823" y="3027289"/>
              <a:ext cx="50586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Đầu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tiên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Gấu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tính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tổng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số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phần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bánh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Thỏ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và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Chích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Bông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sẽ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nhận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.</a:t>
              </a:r>
              <a:endParaRPr lang="en-US" altLang="zh-CN" sz="1400" b="1" dirty="0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033611" y="4123236"/>
            <a:ext cx="6136409" cy="2677049"/>
            <a:chOff x="6043959" y="2339986"/>
            <a:chExt cx="6136409" cy="2677049"/>
          </a:xfrm>
        </p:grpSpPr>
        <p:sp>
          <p:nvSpPr>
            <p:cNvPr id="116" name="云形标注 1"/>
            <p:cNvSpPr/>
            <p:nvPr/>
          </p:nvSpPr>
          <p:spPr>
            <a:xfrm flipH="1">
              <a:off x="6043959" y="2339986"/>
              <a:ext cx="6136409" cy="2677049"/>
            </a:xfrm>
            <a:prstGeom prst="cloudCallout">
              <a:avLst>
                <a:gd name="adj1" fmla="val 14944"/>
                <a:gd name="adj2" fmla="val 48158"/>
              </a:avLst>
            </a:prstGeom>
            <a:solidFill>
              <a:schemeClr val="bg1"/>
            </a:solidFill>
            <a:ln w="19050">
              <a:solidFill>
                <a:srgbClr val="609BA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117" name="文本框 18"/>
            <p:cNvSpPr txBox="1"/>
            <p:nvPr/>
          </p:nvSpPr>
          <p:spPr>
            <a:xfrm>
              <a:off x="6425823" y="3239158"/>
              <a:ext cx="505867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Rồi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Gấu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chia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đều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bánh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vào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các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phần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.</a:t>
              </a:r>
              <a:endParaRPr lang="en-US" altLang="zh-CN" sz="1400" b="1" dirty="0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033611" y="4123236"/>
            <a:ext cx="6136409" cy="2677049"/>
            <a:chOff x="6043959" y="2339986"/>
            <a:chExt cx="6136409" cy="2677049"/>
          </a:xfrm>
        </p:grpSpPr>
        <p:sp>
          <p:nvSpPr>
            <p:cNvPr id="119" name="云形标注 1"/>
            <p:cNvSpPr/>
            <p:nvPr/>
          </p:nvSpPr>
          <p:spPr>
            <a:xfrm flipH="1">
              <a:off x="6043959" y="2339986"/>
              <a:ext cx="6136409" cy="2677049"/>
            </a:xfrm>
            <a:prstGeom prst="cloudCallout">
              <a:avLst>
                <a:gd name="adj1" fmla="val 14944"/>
                <a:gd name="adj2" fmla="val 48158"/>
              </a:avLst>
            </a:prstGeom>
            <a:solidFill>
              <a:schemeClr val="bg1"/>
            </a:solidFill>
            <a:ln w="19050">
              <a:solidFill>
                <a:srgbClr val="609BA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120" name="文本框 18"/>
            <p:cNvSpPr txBox="1"/>
            <p:nvPr/>
          </p:nvSpPr>
          <p:spPr>
            <a:xfrm>
              <a:off x="6314313" y="3027289"/>
              <a:ext cx="533661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Với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mỗi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phần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gồm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6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cái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bánh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,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Thỏ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nhận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5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phần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như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thế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là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30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cái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bánh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.</a:t>
              </a:r>
              <a:endParaRPr lang="en-US" altLang="zh-CN" sz="1400" b="1" dirty="0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033611" y="4123236"/>
            <a:ext cx="6136409" cy="2677049"/>
            <a:chOff x="6043959" y="2339986"/>
            <a:chExt cx="6136409" cy="2677049"/>
          </a:xfrm>
        </p:grpSpPr>
        <p:sp>
          <p:nvSpPr>
            <p:cNvPr id="122" name="云形标注 1"/>
            <p:cNvSpPr/>
            <p:nvPr/>
          </p:nvSpPr>
          <p:spPr>
            <a:xfrm flipH="1">
              <a:off x="6043959" y="2339986"/>
              <a:ext cx="6136409" cy="2677049"/>
            </a:xfrm>
            <a:prstGeom prst="cloudCallout">
              <a:avLst>
                <a:gd name="adj1" fmla="val 14944"/>
                <a:gd name="adj2" fmla="val 48158"/>
              </a:avLst>
            </a:prstGeom>
            <a:solidFill>
              <a:schemeClr val="bg1"/>
            </a:solidFill>
            <a:ln w="19050">
              <a:solidFill>
                <a:srgbClr val="609BA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123" name="文本框 18"/>
            <p:cNvSpPr txBox="1"/>
            <p:nvPr/>
          </p:nvSpPr>
          <p:spPr>
            <a:xfrm>
              <a:off x="6425823" y="3027289"/>
              <a:ext cx="50586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Với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mỗi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phần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gồm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6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cái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bánh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,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Chích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Bông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nhận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4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phần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như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thế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là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24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cái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bánh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.</a:t>
              </a:r>
              <a:endParaRPr lang="en-US" altLang="zh-CN" sz="1400" b="1" dirty="0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4678655" y="2326061"/>
            <a:ext cx="7153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b="1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b="1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2800" b="1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sz="2800" b="1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b="1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2800" b="1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5" name="图片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169" y="2326061"/>
            <a:ext cx="913115" cy="90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4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34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36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38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40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42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755 0.01619 L 0.16471 0.08025 C 0.19856 0.09667 0.23268 0.08257 0.2595 0.04672 C 0.2888 0.0044 0.30312 -0.04949 0.30182 -0.11262 L 0.30351 -0.39916 " pathEditMode="relative" rAng="-2296566" ptsTypes="FffFF">
                                          <p:cBhvr>
                                            <p:cTn id="45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2" y="-89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6" presetID="37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755 0.01619 L 0.16471 0.08025 C 0.19856 0.09667 0.23268 0.08257 0.2595 0.04672 C 0.2888 0.0044 0.30312 -0.04949 0.30182 -0.11262 L 0.30351 -0.39916 " pathEditMode="relative" rAng="-2296566" ptsTypes="FffFF">
                                          <p:cBhvr>
                                            <p:cTn id="47" dur="1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2" y="-89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37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755 0.01619 L 0.16471 0.08025 C 0.19856 0.09667 0.23268 0.08257 0.2595 0.04672 C 0.2888 0.0044 0.30312 -0.04949 0.30182 -0.11262 L 0.30351 -0.39916 " pathEditMode="relative" rAng="-2296566" ptsTypes="FffFF">
                                          <p:cBhvr>
                                            <p:cTn id="49" dur="1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2" y="-89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37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756 0.01619 L 0.16472 0.08025 C 0.19857 0.09667 0.23269 0.08256 0.25951 0.04672 C 0.28881 0.00439 0.30313 -0.04949 0.30183 -0.11263 L 0.30352 -0.39917 " pathEditMode="relative" rAng="-2296566" ptsTypes="FffFF">
                                          <p:cBhvr>
                                            <p:cTn id="51" dur="1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2" y="-895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4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3.3395E-6 L 0.04674 0.43339 " pathEditMode="relative" rAng="0" ptsTypes="AA">
                                          <p:cBhvr>
                                            <p:cTn id="6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31" y="216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9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3.3395E-6 L 0.07383 0.43524 " pathEditMode="relative" rAng="0" ptsTypes="AA">
                                          <p:cBhvr>
                                            <p:cTn id="7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685" y="217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1.9334E-6 L 0.09349 0.43547 " pathEditMode="relative" rAng="0" ptsTypes="AA">
                                          <p:cBhvr>
                                            <p:cTn id="7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674" y="217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5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2.58094E-6 L 0.23034 0.36193 " pathEditMode="relative" rAng="0" ptsTypes="AA">
                                          <p:cBhvr>
                                            <p:cTn id="7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510" y="180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8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2.58094E-6 L 0.25326 0.36378 " pathEditMode="relative" rAng="0" ptsTypes="AA">
                                          <p:cBhvr>
                                            <p:cTn id="7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656" y="1817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1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04608E-6 2.38954E-6 L 0.2748 0.36363 " pathEditMode="relative" rAng="0" ptsTypes="AA">
                                          <p:cBhvr>
                                            <p:cTn id="8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733" y="1818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4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9021E-6 -4.24242E-6 L 0.40835 0.28684 " pathEditMode="relative" rAng="0" ptsTypes="AA">
                                          <p:cBhvr>
                                            <p:cTn id="8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11" y="1434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4876E-6 -4.24242E-6 L 0.43569 0.29101 " pathEditMode="relative" rAng="0" ptsTypes="AA">
                                          <p:cBhvr>
                                            <p:cTn id="8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778" y="1455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90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273 0.00162 L 0.45819 0.28726 " pathEditMode="relative" rAng="0" ptsTypes="AA">
                                          <p:cBhvr>
                                            <p:cTn id="9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40" y="1428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4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7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4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8" fill="hold">
                          <p:stCondLst>
                            <p:cond delay="indefinite"/>
                          </p:stCondLst>
                          <p:childTnLst>
                            <p:par>
                              <p:cTn id="1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4" presetID="2" presetClass="entr" presetSubtype="1" fill="hold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76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77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9" presetID="1" presetClass="entr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1" presetID="1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5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1" animBg="1"/>
          <p:bldP spid="30" grpId="2" animBg="1"/>
          <p:bldP spid="31" grpId="1"/>
          <p:bldP spid="31" grpId="2"/>
          <p:bldP spid="3" grpId="0"/>
          <p:bldP spid="66" grpId="0"/>
          <p:bldP spid="67" grpId="0"/>
          <p:bldP spid="68" grpId="0"/>
          <p:bldP spid="1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34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36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38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40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42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755 0.01619 L 0.16471 0.08025 C 0.19856 0.09667 0.23268 0.08257 0.2595 0.04672 C 0.2888 0.0044 0.30312 -0.04949 0.30182 -0.11262 L 0.30351 -0.39916 " pathEditMode="relative" rAng="-2296566" ptsTypes="FffFF">
                                          <p:cBhvr>
                                            <p:cTn id="45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2" y="-89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6" presetID="37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755 0.01619 L 0.16471 0.08025 C 0.19856 0.09667 0.23268 0.08257 0.2595 0.04672 C 0.2888 0.0044 0.30312 -0.04949 0.30182 -0.11262 L 0.30351 -0.39916 " pathEditMode="relative" rAng="-2296566" ptsTypes="FffFF">
                                          <p:cBhvr>
                                            <p:cTn id="47" dur="1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2" y="-89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37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755 0.01619 L 0.16471 0.08025 C 0.19856 0.09667 0.23268 0.08257 0.2595 0.04672 C 0.2888 0.0044 0.30312 -0.04949 0.30182 -0.11262 L 0.30351 -0.39916 " pathEditMode="relative" rAng="-2296566" ptsTypes="FffFF">
                                          <p:cBhvr>
                                            <p:cTn id="49" dur="1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2" y="-89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37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756 0.01619 L 0.16472 0.08025 C 0.19857 0.09667 0.23269 0.08256 0.25951 0.04672 C 0.28881 0.00439 0.30313 -0.04949 0.30183 -0.11263 L 0.30352 -0.39917 " pathEditMode="relative" rAng="-2296566" ptsTypes="FffFF">
                                          <p:cBhvr>
                                            <p:cTn id="51" dur="1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2" y="-895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4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3.3395E-6 L 0.04674 0.43339 " pathEditMode="relative" rAng="0" ptsTypes="AA">
                                          <p:cBhvr>
                                            <p:cTn id="6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31" y="216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9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3.3395E-6 L 0.07383 0.43524 " pathEditMode="relative" rAng="0" ptsTypes="AA">
                                          <p:cBhvr>
                                            <p:cTn id="7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685" y="217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1.9334E-6 L 0.09349 0.43547 " pathEditMode="relative" rAng="0" ptsTypes="AA">
                                          <p:cBhvr>
                                            <p:cTn id="7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674" y="217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5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2.58094E-6 L 0.23034 0.36193 " pathEditMode="relative" rAng="0" ptsTypes="AA">
                                          <p:cBhvr>
                                            <p:cTn id="7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510" y="180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8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2.58094E-6 L 0.25326 0.36378 " pathEditMode="relative" rAng="0" ptsTypes="AA">
                                          <p:cBhvr>
                                            <p:cTn id="7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656" y="1817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1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04608E-6 2.38954E-6 L 0.2748 0.36363 " pathEditMode="relative" rAng="0" ptsTypes="AA">
                                          <p:cBhvr>
                                            <p:cTn id="8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733" y="1818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4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9021E-6 -4.24242E-6 L 0.40835 0.28684 " pathEditMode="relative" rAng="0" ptsTypes="AA">
                                          <p:cBhvr>
                                            <p:cTn id="8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11" y="1434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4876E-6 -4.24242E-6 L 0.43569 0.29101 " pathEditMode="relative" rAng="0" ptsTypes="AA">
                                          <p:cBhvr>
                                            <p:cTn id="8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778" y="1455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90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273 0.00162 L 0.45819 0.28726 " pathEditMode="relative" rAng="0" ptsTypes="AA">
                                          <p:cBhvr>
                                            <p:cTn id="9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40" y="1428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4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7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4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8" fill="hold">
                          <p:stCondLst>
                            <p:cond delay="indefinite"/>
                          </p:stCondLst>
                          <p:childTnLst>
                            <p:par>
                              <p:cTn id="1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6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7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9" presetID="1" presetClass="entr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1" presetID="1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5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1" animBg="1"/>
          <p:bldP spid="30" grpId="2" animBg="1"/>
          <p:bldP spid="31" grpId="1"/>
          <p:bldP spid="31" grpId="2"/>
          <p:bldP spid="3" grpId="0"/>
          <p:bldP spid="66" grpId="0"/>
          <p:bldP spid="67" grpId="0"/>
          <p:bldP spid="68" grpId="0"/>
          <p:bldP spid="124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云形标注 1"/>
          <p:cNvSpPr/>
          <p:nvPr/>
        </p:nvSpPr>
        <p:spPr>
          <a:xfrm flipH="1">
            <a:off x="5674002" y="726662"/>
            <a:ext cx="6522090" cy="4002525"/>
          </a:xfrm>
          <a:prstGeom prst="cloudCallout">
            <a:avLst>
              <a:gd name="adj1" fmla="val 27483"/>
              <a:gd name="adj2" fmla="val 65156"/>
            </a:avLst>
          </a:prstGeom>
          <a:solidFill>
            <a:schemeClr val="bg1"/>
          </a:solidFill>
          <a:ln w="19050">
            <a:solidFill>
              <a:srgbClr val="609BA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0044">
            <a:off x="1353637" y="4426037"/>
            <a:ext cx="1478548" cy="14326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0000">
            <a:off x="5565661" y="559625"/>
            <a:ext cx="2501587" cy="1841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83" y="-26937"/>
            <a:ext cx="2668298" cy="15071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846" y="5692096"/>
            <a:ext cx="392404" cy="63905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05" y="6112110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1" y="5792201"/>
            <a:ext cx="1003998" cy="5484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2608330" y="168554"/>
            <a:ext cx="219964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4800" b="1" spc="-3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Tổng</a:t>
            </a:r>
            <a:r>
              <a:rPr lang="en-US" altLang="zh-CN" sz="4800" b="1" spc="-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– </a:t>
            </a:r>
            <a:r>
              <a:rPr lang="en-US" altLang="zh-CN" sz="4800" b="1" spc="-3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tỉ</a:t>
            </a:r>
            <a:endParaRPr lang="en-US" altLang="zh-CN" sz="4800" b="1" spc="-3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74467" y="36415"/>
            <a:ext cx="629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spc="-300" dirty="0">
                <a:solidFill>
                  <a:srgbClr val="F9278B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" name="云形标注 1"/>
          <p:cNvSpPr/>
          <p:nvPr/>
        </p:nvSpPr>
        <p:spPr>
          <a:xfrm>
            <a:off x="0" y="999551"/>
            <a:ext cx="6358890" cy="3878839"/>
          </a:xfrm>
          <a:prstGeom prst="cloudCallout">
            <a:avLst>
              <a:gd name="adj1" fmla="val 43328"/>
              <a:gd name="adj2" fmla="val 59242"/>
            </a:avLst>
          </a:prstGeom>
          <a:solidFill>
            <a:schemeClr val="bg1"/>
          </a:solidFill>
          <a:ln w="19050">
            <a:solidFill>
              <a:srgbClr val="609BA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10599">
            <a:off x="119082" y="4533875"/>
            <a:ext cx="1341210" cy="129955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1" y="3946318"/>
            <a:ext cx="1537048" cy="151759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55712" y="1765405"/>
            <a:ext cx="582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-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Tìm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tổng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phần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bằng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nhau</a:t>
            </a:r>
            <a:endParaRPr lang="en-US" altLang="zh-CN" sz="1400" b="1" dirty="0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1" name="文本框 18"/>
          <p:cNvSpPr txBox="1"/>
          <p:nvPr/>
        </p:nvSpPr>
        <p:spPr>
          <a:xfrm>
            <a:off x="352512" y="2288688"/>
            <a:ext cx="6023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-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Giá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trị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1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phần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=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tổng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: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tổng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phần</a:t>
            </a:r>
            <a:endParaRPr lang="en-US" altLang="zh-CN" sz="1400" b="1" dirty="0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2" name="文本框 18"/>
          <p:cNvSpPr txBox="1"/>
          <p:nvPr/>
        </p:nvSpPr>
        <p:spPr>
          <a:xfrm>
            <a:off x="352512" y="2811971"/>
            <a:ext cx="582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-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=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giá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trị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1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phần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>
                <a:latin typeface="MS Gothic" pitchFamily="49" charset="-128"/>
                <a:ea typeface="MS Gothic" pitchFamily="49" charset="-128"/>
                <a:cs typeface="Times New Roman" pitchFamily="18" charset="0"/>
                <a:sym typeface="+mn-lt"/>
              </a:rPr>
              <a:t>x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phần</a:t>
            </a:r>
            <a:endParaRPr lang="en-US" altLang="zh-CN" sz="1400" b="1" dirty="0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3" name="文本框 18"/>
          <p:cNvSpPr txBox="1"/>
          <p:nvPr/>
        </p:nvSpPr>
        <p:spPr>
          <a:xfrm>
            <a:off x="352512" y="3360655"/>
            <a:ext cx="58201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-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lớn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=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giá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trị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1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phần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>
                <a:latin typeface="MS Gothic" pitchFamily="49" charset="-128"/>
                <a:ea typeface="MS Gothic" pitchFamily="49" charset="-128"/>
                <a:cs typeface="Times New Roman" pitchFamily="18" charset="0"/>
                <a:sym typeface="+mn-lt"/>
              </a:rPr>
              <a:t>x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phần</a:t>
            </a:r>
            <a:endParaRPr lang="en-US" altLang="zh-CN" sz="2800" b="1" dirty="0">
              <a:latin typeface="Times New Roman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              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=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tổng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–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endParaRPr lang="en-US" altLang="zh-CN" sz="2800" b="1" dirty="0">
              <a:latin typeface="Times New Roman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1400" b="1" dirty="0">
                <a:latin typeface="Times New Roman" pitchFamily="18" charset="0"/>
                <a:cs typeface="Times New Roman" pitchFamily="18" charset="0"/>
                <a:sym typeface="+mn-lt"/>
              </a:rPr>
              <a:t>	       	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207" y="4170629"/>
            <a:ext cx="2153097" cy="2850183"/>
          </a:xfrm>
          <a:prstGeom prst="rect">
            <a:avLst/>
          </a:prstGeom>
        </p:spPr>
      </p:pic>
      <p:sp>
        <p:nvSpPr>
          <p:cNvPr id="25" name="文本框 18"/>
          <p:cNvSpPr txBox="1"/>
          <p:nvPr/>
        </p:nvSpPr>
        <p:spPr>
          <a:xfrm>
            <a:off x="6858642" y="1592695"/>
            <a:ext cx="582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-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Tìm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tổng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phần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bằng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nhau</a:t>
            </a:r>
            <a:endParaRPr lang="en-US" altLang="zh-CN" sz="1400" b="1" dirty="0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6" name="文本框 18"/>
          <p:cNvSpPr txBox="1"/>
          <p:nvPr/>
        </p:nvSpPr>
        <p:spPr>
          <a:xfrm>
            <a:off x="6214531" y="2242804"/>
            <a:ext cx="6102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-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=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tổng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: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tổng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phần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>
                <a:latin typeface="MS Gothic" pitchFamily="49" charset="-128"/>
                <a:ea typeface="MS Gothic" pitchFamily="49" charset="-128"/>
                <a:cs typeface="Times New Roman" pitchFamily="18" charset="0"/>
                <a:sym typeface="+mn-lt"/>
              </a:rPr>
              <a:t>x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phần</a:t>
            </a:r>
            <a:endParaRPr lang="en-US" altLang="zh-CN" sz="1400" b="1" dirty="0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7" name="文本框 18"/>
          <p:cNvSpPr txBox="1"/>
          <p:nvPr/>
        </p:nvSpPr>
        <p:spPr>
          <a:xfrm>
            <a:off x="6816455" y="2936332"/>
            <a:ext cx="582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-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lớn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=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tổng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–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endParaRPr lang="en-US" altLang="zh-CN" sz="1400" b="1" dirty="0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295863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2" presetClass="entr" presetSubtype="1" fill="hold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1" fill="hold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36" grpId="0" animBg="1"/>
          <p:bldP spid="38" grpId="0"/>
          <p:bldP spid="2" grpId="0" animBg="1"/>
          <p:bldP spid="19" grpId="0"/>
          <p:bldP spid="21" grpId="0"/>
          <p:bldP spid="22" grpId="0"/>
          <p:bldP spid="23" grpId="0"/>
          <p:bldP spid="25" grpId="0"/>
          <p:bldP spid="26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36" grpId="0" animBg="1"/>
          <p:bldP spid="38" grpId="0"/>
          <p:bldP spid="2" grpId="0" animBg="1"/>
          <p:bldP spid="19" grpId="0"/>
          <p:bldP spid="21" grpId="0"/>
          <p:bldP spid="22" grpId="0"/>
          <p:bldP spid="23" grpId="0"/>
          <p:bldP spid="25" grpId="0"/>
          <p:bldP spid="26" grpId="0"/>
          <p:bldP spid="2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7" b="88810" l="4222" r="93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304" t="17111" r="16282" b="16982"/>
          <a:stretch/>
        </p:blipFill>
        <p:spPr>
          <a:xfrm rot="3354376">
            <a:off x="-4375082" y="679537"/>
            <a:ext cx="15010256" cy="8355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330" y="3245858"/>
            <a:ext cx="2043960" cy="12825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7" y="204782"/>
            <a:ext cx="2668298" cy="15071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09" y="4166539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58" y="2645665"/>
            <a:ext cx="356446" cy="56509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02" y="2010715"/>
            <a:ext cx="286557" cy="4666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05" y="6112110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09" y="5748941"/>
            <a:ext cx="1003998" cy="5484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2824499" y="523146"/>
            <a:ext cx="545373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5400" spc="-300" dirty="0" err="1">
                <a:solidFill>
                  <a:srgbClr val="0070C0"/>
                </a:solidFill>
                <a:latin typeface="Ravie" pitchFamily="82" charset="0"/>
                <a:cs typeface="+mn-ea"/>
                <a:sym typeface="+mn-lt"/>
              </a:rPr>
              <a:t>Cùng</a:t>
            </a:r>
            <a:r>
              <a:rPr lang="en-US" altLang="zh-CN" sz="5400" spc="-300" dirty="0">
                <a:solidFill>
                  <a:srgbClr val="0070C0"/>
                </a:solidFill>
                <a:latin typeface="Ravie" pitchFamily="82" charset="0"/>
                <a:cs typeface="+mn-ea"/>
                <a:sym typeface="+mn-lt"/>
              </a:rPr>
              <a:t> </a:t>
            </a:r>
            <a:r>
              <a:rPr lang="en-US" altLang="zh-CN" sz="5400" spc="-300" dirty="0" err="1">
                <a:solidFill>
                  <a:srgbClr val="0070C0"/>
                </a:solidFill>
                <a:latin typeface="Ravie" pitchFamily="82" charset="0"/>
                <a:cs typeface="+mn-ea"/>
                <a:sym typeface="+mn-lt"/>
              </a:rPr>
              <a:t>hái</a:t>
            </a:r>
            <a:r>
              <a:rPr lang="en-US" altLang="zh-CN" sz="5400" spc="-300" dirty="0">
                <a:solidFill>
                  <a:srgbClr val="0070C0"/>
                </a:solidFill>
                <a:latin typeface="Ravie" pitchFamily="82" charset="0"/>
                <a:cs typeface="+mn-ea"/>
                <a:sym typeface="+mn-lt"/>
              </a:rPr>
              <a:t> </a:t>
            </a:r>
            <a:r>
              <a:rPr lang="en-US" altLang="zh-CN" sz="5400" spc="-300" dirty="0" err="1">
                <a:solidFill>
                  <a:srgbClr val="0070C0"/>
                </a:solidFill>
                <a:latin typeface="Ravie" pitchFamily="82" charset="0"/>
                <a:cs typeface="+mn-ea"/>
                <a:sym typeface="+mn-lt"/>
              </a:rPr>
              <a:t>táo</a:t>
            </a:r>
            <a:endParaRPr lang="en-US" altLang="zh-CN" sz="5400" spc="-300" dirty="0">
              <a:solidFill>
                <a:srgbClr val="0070C0"/>
              </a:solidFill>
              <a:latin typeface="Ravie" pitchFamily="82" charset="0"/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7850" y="2702722"/>
            <a:ext cx="4512716" cy="36514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166" y="280420"/>
            <a:ext cx="1236673" cy="1298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502" y="331663"/>
            <a:ext cx="4291462" cy="429146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043" y="610145"/>
            <a:ext cx="392404" cy="639059"/>
          </a:xfrm>
          <a:prstGeom prst="rect">
            <a:avLst/>
          </a:prstGeom>
        </p:spPr>
      </p:pic>
      <p:pic>
        <p:nvPicPr>
          <p:cNvPr id="17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906" y="1446476"/>
            <a:ext cx="392404" cy="639059"/>
          </a:xfrm>
          <a:prstGeom prst="rect">
            <a:avLst/>
          </a:prstGeom>
        </p:spPr>
      </p:pic>
      <p:pic>
        <p:nvPicPr>
          <p:cNvPr id="19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975" y="5109882"/>
            <a:ext cx="392404" cy="63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95423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4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 p14:presetBounceEnd="48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 p14:presetBounceEnd="46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42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47" presetID="2" presetClass="entr" presetSubtype="2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4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5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5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6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4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4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5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6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37" b="99266" l="4889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93" y="5357494"/>
            <a:ext cx="748075" cy="453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37" b="99266" l="4889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674" y="5358795"/>
            <a:ext cx="748075" cy="453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37" b="99266" l="4889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355" y="5360096"/>
            <a:ext cx="748075" cy="4530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37" b="99266" l="4889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036" y="5361397"/>
            <a:ext cx="748075" cy="4530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37" b="99266" l="4889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717" y="5362698"/>
            <a:ext cx="748075" cy="4530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37" b="99266" l="4889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772" y="4308169"/>
            <a:ext cx="748075" cy="45300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37" b="99266" l="4889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91" y="4306868"/>
            <a:ext cx="748075" cy="4530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37" b="99266" l="4889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410" y="4305567"/>
            <a:ext cx="748075" cy="453001"/>
          </a:xfrm>
          <a:prstGeom prst="rect">
            <a:avLst/>
          </a:prstGeom>
        </p:spPr>
      </p:pic>
      <p:pic>
        <p:nvPicPr>
          <p:cNvPr id="77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72" y="5859878"/>
            <a:ext cx="312789" cy="509399"/>
          </a:xfrm>
          <a:prstGeom prst="rect">
            <a:avLst/>
          </a:prstGeom>
        </p:spPr>
      </p:pic>
      <p:pic>
        <p:nvPicPr>
          <p:cNvPr id="7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198" y="6569929"/>
            <a:ext cx="1090295" cy="160863"/>
          </a:xfrm>
          <a:prstGeom prst="rect">
            <a:avLst/>
          </a:prstGeom>
        </p:spPr>
      </p:pic>
      <p:pic>
        <p:nvPicPr>
          <p:cNvPr id="79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97" y="6333063"/>
            <a:ext cx="706590" cy="386007"/>
          </a:xfrm>
          <a:prstGeom prst="rect">
            <a:avLst/>
          </a:prstGeom>
        </p:spPr>
      </p:pic>
      <p:pic>
        <p:nvPicPr>
          <p:cNvPr id="80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8" y="0"/>
            <a:ext cx="1477167" cy="2362042"/>
          </a:xfrm>
          <a:prstGeom prst="rect">
            <a:avLst/>
          </a:prstGeom>
        </p:spPr>
      </p:pic>
      <p:pic>
        <p:nvPicPr>
          <p:cNvPr id="81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3224446" y="4613577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3980137" y="4613577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4734772" y="4613577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ight Brace 83"/>
          <p:cNvSpPr/>
          <p:nvPr/>
        </p:nvSpPr>
        <p:spPr>
          <a:xfrm rot="16200000">
            <a:off x="6083662" y="4750315"/>
            <a:ext cx="286007" cy="1374186"/>
          </a:xfrm>
          <a:prstGeom prst="rightBrace">
            <a:avLst>
              <a:gd name="adj1" fmla="val 60335"/>
              <a:gd name="adj2" fmla="val 5000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5965753" y="4789975"/>
            <a:ext cx="2485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22 </a:t>
            </a:r>
            <a:r>
              <a:rPr lang="en-US" sz="2400" b="1" dirty="0" err="1"/>
              <a:t>quả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841287" y="247568"/>
                <a:ext cx="6923572" cy="13302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Gấu </a:t>
                </a:r>
                <a:r>
                  <a:rPr lang="en-US" sz="2000" dirty="0" err="1"/>
                  <a:t>hái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Bé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Mưa</a:t>
                </a:r>
                <a:r>
                  <a:rPr lang="en-US" sz="2000" dirty="0"/>
                  <a:t> 22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táo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táo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Bé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táo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Gấu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Hỏi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bao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táo</a:t>
                </a:r>
                <a:r>
                  <a:rPr lang="en-US" sz="2000" dirty="0"/>
                  <a:t>? </a:t>
                </a: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287" y="247568"/>
                <a:ext cx="6923572" cy="1330236"/>
              </a:xfrm>
              <a:prstGeom prst="rect">
                <a:avLst/>
              </a:prstGeom>
              <a:blipFill rotWithShape="1">
                <a:blip r:embed="rId12"/>
                <a:stretch>
                  <a:fillRect l="-880" t="-2294" r="-968" b="-7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7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3230627" y="5662767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3986318" y="5662767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4740953" y="5662767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5495588" y="5658149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1" name="Straight Connector 90"/>
          <p:cNvCxnSpPr/>
          <p:nvPr/>
        </p:nvCxnSpPr>
        <p:spPr>
          <a:xfrm>
            <a:off x="6088566" y="585361"/>
            <a:ext cx="1293609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4363635" y="1249295"/>
            <a:ext cx="402134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>
            <a:off x="3405811" y="585361"/>
            <a:ext cx="2844412" cy="1984297"/>
          </a:xfrm>
          <a:prstGeom prst="straightConnector1">
            <a:avLst/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Cloud Callout 93"/>
          <p:cNvSpPr/>
          <p:nvPr/>
        </p:nvSpPr>
        <p:spPr>
          <a:xfrm>
            <a:off x="1581045" y="2265644"/>
            <a:ext cx="1750721" cy="903074"/>
          </a:xfrm>
          <a:prstGeom prst="cloudCallout">
            <a:avLst>
              <a:gd name="adj1" fmla="val 102685"/>
              <a:gd name="adj2" fmla="val 6176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HIỆU</a:t>
            </a:r>
          </a:p>
        </p:txBody>
      </p:sp>
      <p:sp>
        <p:nvSpPr>
          <p:cNvPr id="95" name="Cloud Callout 94"/>
          <p:cNvSpPr/>
          <p:nvPr/>
        </p:nvSpPr>
        <p:spPr>
          <a:xfrm flipH="1">
            <a:off x="7096938" y="2339986"/>
            <a:ext cx="1750721" cy="903074"/>
          </a:xfrm>
          <a:prstGeom prst="cloudCallout">
            <a:avLst>
              <a:gd name="adj1" fmla="val 102685"/>
              <a:gd name="adj2" fmla="val 6176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TỈ SỐ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3607944" y="2186433"/>
            <a:ext cx="3177161" cy="1789220"/>
            <a:chOff x="3607944" y="2186432"/>
            <a:chExt cx="3177161" cy="1884255"/>
          </a:xfrm>
        </p:grpSpPr>
        <p:pic>
          <p:nvPicPr>
            <p:cNvPr id="97" name="图片 3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944" y="2186432"/>
              <a:ext cx="3177161" cy="1884255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4164855" y="2778271"/>
              <a:ext cx="2116678" cy="615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HIỆU – TỈ</a:t>
              </a:r>
            </a:p>
          </p:txBody>
        </p:sp>
      </p:grpSp>
      <p:cxnSp>
        <p:nvCxnSpPr>
          <p:cNvPr id="99" name="Straight Arrow Connector 98"/>
          <p:cNvCxnSpPr/>
          <p:nvPr/>
        </p:nvCxnSpPr>
        <p:spPr>
          <a:xfrm>
            <a:off x="4564702" y="1249295"/>
            <a:ext cx="2440157" cy="1112747"/>
          </a:xfrm>
          <a:prstGeom prst="straightConnector1">
            <a:avLst/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图片 2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8" t="-253" r="3279"/>
          <a:stretch/>
        </p:blipFill>
        <p:spPr>
          <a:xfrm flipH="1">
            <a:off x="1581045" y="5045539"/>
            <a:ext cx="1217217" cy="1525116"/>
          </a:xfrm>
          <a:prstGeom prst="rect">
            <a:avLst/>
          </a:prstGeom>
        </p:spPr>
      </p:pic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788" b="99357" l="577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6974" y="3748442"/>
            <a:ext cx="1338861" cy="15031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6250223" y="5653387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037" b="99266" l="4889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859" y="0"/>
            <a:ext cx="3339796" cy="202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57604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2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3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9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2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2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25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25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75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-3.3025E-6 L -0.08646 0.08257 C -0.10429 0.10107 -0.13138 0.11171 -0.15963 0.11171 C -0.19179 0.11171 -0.21771 0.10107 -0.23554 0.08257 L -0.32174 -3.3025E-6 " pathEditMode="relative" rAng="0" ptsTypes="FffFF">
                                          <p:cBhvr>
                                            <p:cTn id="76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094" y="557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2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4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2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7" dur="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2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25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6" dur="2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2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2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1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18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0" dur="25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1" dur="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2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25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0" dur="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4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3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25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9" dur="2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2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7" dur="25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8" dur="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2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3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154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6" dur="25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7" dur="2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8" dur="2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1" dur="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5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9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85" grpId="0"/>
          <p:bldP spid="86" grpId="0" animBg="1"/>
          <p:bldP spid="94" grpId="0" animBg="1"/>
          <p:bldP spid="94" grpId="1" animBg="1"/>
          <p:bldP spid="95" grpId="0" animBg="1"/>
          <p:bldP spid="9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9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2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2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25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25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75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-3.3025E-6 L -0.08646 0.08257 C -0.10429 0.10107 -0.13138 0.11171 -0.15963 0.11171 C -0.19179 0.11171 -0.21771 0.10107 -0.23554 0.08257 L -0.32174 -3.3025E-6 " pathEditMode="relative" rAng="0" ptsTypes="FffFF">
                                          <p:cBhvr>
                                            <p:cTn id="76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094" y="557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2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4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2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7" dur="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2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25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6" dur="2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2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2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1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18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0" dur="25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1" dur="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2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25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0" dur="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4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3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25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9" dur="2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2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7" dur="25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8" dur="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2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3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154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6" dur="25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7" dur="2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8" dur="2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1" dur="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5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9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85" grpId="0"/>
          <p:bldP spid="86" grpId="0" animBg="1"/>
          <p:bldP spid="94" grpId="0" animBg="1"/>
          <p:bldP spid="94" grpId="1" animBg="1"/>
          <p:bldP spid="95" grpId="0" animBg="1"/>
          <p:bldP spid="95" grpId="1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ình minh họa Vector đồ họa Forest Forest Cartoon - Canh png tải về - Miễn  phí trong suốt Xanh png Tải về."/>
          <p:cNvPicPr>
            <a:picLocks noChangeAspect="1" noChangeArrowheads="1"/>
          </p:cNvPicPr>
          <p:nvPr/>
        </p:nvPicPr>
        <p:blipFill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39"/>
            <a:ext cx="12192000" cy="389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30" y="310310"/>
            <a:ext cx="392404" cy="63905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32" y="807743"/>
            <a:ext cx="444444" cy="72380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86" y="-90964"/>
            <a:ext cx="356446" cy="56509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76" y="482910"/>
            <a:ext cx="286422" cy="46645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8" y="9288154"/>
            <a:ext cx="1090295" cy="1608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7689" y="191585"/>
            <a:ext cx="6465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5 - 3 = 2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75819" y="730102"/>
            <a:ext cx="5602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22 : 2 = 11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855943" y="1266810"/>
            <a:ext cx="7186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11 x 3 = 33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862571" y="1777014"/>
            <a:ext cx="6849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33 + 22 = 55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13" name="图片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8" t="-253" r="3279"/>
          <a:stretch/>
        </p:blipFill>
        <p:spPr>
          <a:xfrm flipH="1">
            <a:off x="61242" y="5334621"/>
            <a:ext cx="1217217" cy="1525116"/>
          </a:xfrm>
          <a:prstGeom prst="rect">
            <a:avLst/>
          </a:prstGeom>
        </p:spPr>
      </p:pic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88" b="99357" l="577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170" y="4037524"/>
            <a:ext cx="1338861" cy="15031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595365" y="4622205"/>
            <a:ext cx="756165" cy="670211"/>
            <a:chOff x="1595365" y="4622205"/>
            <a:chExt cx="756165" cy="670211"/>
          </a:xfrm>
        </p:grpSpPr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4037" b="99266" l="4889" r="9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365" y="4622205"/>
              <a:ext cx="748075" cy="453001"/>
            </a:xfrm>
            <a:prstGeom prst="rect">
              <a:avLst/>
            </a:prstGeom>
          </p:spPr>
        </p:pic>
        <p:pic>
          <p:nvPicPr>
            <p:cNvPr id="115" name="Picture 2" descr="Empty Basket Cartoon Images, Stock Photos &amp;amp; Vectors | Shutterstock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7500" b="84643" l="13462" r="861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15" t="48076" r="13815" b="15995"/>
            <a:stretch/>
          </p:blipFill>
          <p:spPr bwMode="auto">
            <a:xfrm>
              <a:off x="1596895" y="4888958"/>
              <a:ext cx="754635" cy="40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2352586" y="4623506"/>
            <a:ext cx="757535" cy="668910"/>
            <a:chOff x="2352586" y="4623506"/>
            <a:chExt cx="757535" cy="668910"/>
          </a:xfrm>
        </p:grpSpPr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4037" b="99266" l="4889" r="9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046" y="4623506"/>
              <a:ext cx="748075" cy="453001"/>
            </a:xfrm>
            <a:prstGeom prst="rect">
              <a:avLst/>
            </a:prstGeom>
          </p:spPr>
        </p:pic>
        <p:pic>
          <p:nvPicPr>
            <p:cNvPr id="116" name="Picture 2" descr="Empty Basket Cartoon Images, Stock Photos &amp;amp; Vectors | Shutterstock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7500" b="84643" l="13462" r="861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15" t="48076" r="13815" b="15995"/>
            <a:stretch/>
          </p:blipFill>
          <p:spPr bwMode="auto">
            <a:xfrm>
              <a:off x="2352586" y="4888958"/>
              <a:ext cx="754635" cy="40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107221" y="4624807"/>
            <a:ext cx="769581" cy="667609"/>
            <a:chOff x="3107221" y="4624807"/>
            <a:chExt cx="769581" cy="667609"/>
          </a:xfrm>
        </p:grpSpPr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4037" b="99266" l="4889" r="9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727" y="4624807"/>
              <a:ext cx="748075" cy="453001"/>
            </a:xfrm>
            <a:prstGeom prst="rect">
              <a:avLst/>
            </a:prstGeom>
          </p:spPr>
        </p:pic>
        <p:pic>
          <p:nvPicPr>
            <p:cNvPr id="117" name="Picture 2" descr="Empty Basket Cartoon Images, Stock Photos &amp;amp; Vectors | Shutterstock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7500" b="84643" l="13462" r="861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15" t="48076" r="13815" b="15995"/>
            <a:stretch/>
          </p:blipFill>
          <p:spPr bwMode="auto">
            <a:xfrm>
              <a:off x="3107221" y="4888958"/>
              <a:ext cx="754635" cy="40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" name="Right Brace 117"/>
          <p:cNvSpPr/>
          <p:nvPr/>
        </p:nvSpPr>
        <p:spPr>
          <a:xfrm rot="16200000">
            <a:off x="4420235" y="5061572"/>
            <a:ext cx="357759" cy="1374186"/>
          </a:xfrm>
          <a:prstGeom prst="rightBrace">
            <a:avLst>
              <a:gd name="adj1" fmla="val 60335"/>
              <a:gd name="adj2" fmla="val 5000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245354" y="5108120"/>
            <a:ext cx="2485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89401" y="5674132"/>
            <a:ext cx="768310" cy="768692"/>
            <a:chOff x="1589401" y="5674132"/>
            <a:chExt cx="768310" cy="768692"/>
          </a:xfrm>
        </p:grpSpPr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4037" b="99266" l="4889" r="9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401" y="5674132"/>
              <a:ext cx="748075" cy="566648"/>
            </a:xfrm>
            <a:prstGeom prst="rect">
              <a:avLst/>
            </a:prstGeom>
          </p:spPr>
        </p:pic>
        <p:pic>
          <p:nvPicPr>
            <p:cNvPr id="120" name="Picture 2" descr="Empty Basket Cartoon Images, Stock Photos &amp;amp; Vectors | Shutterstock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7500" b="84643" l="13462" r="861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15" t="48076" r="13815" b="15995"/>
            <a:stretch/>
          </p:blipFill>
          <p:spPr bwMode="auto">
            <a:xfrm>
              <a:off x="1603076" y="5938148"/>
              <a:ext cx="754635" cy="504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2358767" y="5675433"/>
            <a:ext cx="756541" cy="767391"/>
            <a:chOff x="2358767" y="5675433"/>
            <a:chExt cx="756541" cy="767391"/>
          </a:xfrm>
        </p:grpSpPr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4037" b="99266" l="4889" r="9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233" y="5675433"/>
              <a:ext cx="748075" cy="566648"/>
            </a:xfrm>
            <a:prstGeom prst="rect">
              <a:avLst/>
            </a:prstGeom>
          </p:spPr>
        </p:pic>
        <p:pic>
          <p:nvPicPr>
            <p:cNvPr id="121" name="Picture 2" descr="Empty Basket Cartoon Images, Stock Photos &amp;amp; Vectors | Shutterstock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7500" b="84643" l="13462" r="861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15" t="48076" r="13815" b="15995"/>
            <a:stretch/>
          </p:blipFill>
          <p:spPr bwMode="auto">
            <a:xfrm>
              <a:off x="2358767" y="5938148"/>
              <a:ext cx="754635" cy="504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3100461" y="5676734"/>
            <a:ext cx="767576" cy="766090"/>
            <a:chOff x="3100461" y="5676734"/>
            <a:chExt cx="767576" cy="766090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4037" b="99266" l="4889" r="9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0461" y="5676734"/>
              <a:ext cx="748075" cy="566648"/>
            </a:xfrm>
            <a:prstGeom prst="rect">
              <a:avLst/>
            </a:prstGeom>
          </p:spPr>
        </p:pic>
        <p:pic>
          <p:nvPicPr>
            <p:cNvPr id="122" name="Picture 2" descr="Empty Basket Cartoon Images, Stock Photos &amp;amp; Vectors | Shutterstock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7500" b="84643" l="13462" r="861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15" t="48076" r="13815" b="15995"/>
            <a:stretch/>
          </p:blipFill>
          <p:spPr bwMode="auto">
            <a:xfrm>
              <a:off x="3113402" y="5938148"/>
              <a:ext cx="754635" cy="504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3855991" y="5678035"/>
            <a:ext cx="766681" cy="760171"/>
            <a:chOff x="3855991" y="5678035"/>
            <a:chExt cx="766681" cy="760171"/>
          </a:xfrm>
        </p:grpSpPr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4037" b="99266" l="4889" r="9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5991" y="5678035"/>
              <a:ext cx="748075" cy="566648"/>
            </a:xfrm>
            <a:prstGeom prst="rect">
              <a:avLst/>
            </a:prstGeom>
          </p:spPr>
        </p:pic>
        <p:pic>
          <p:nvPicPr>
            <p:cNvPr id="123" name="Picture 2" descr="Empty Basket Cartoon Images, Stock Photos &amp;amp; Vectors | Shutterstock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7500" b="84643" l="13462" r="861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15" t="48076" r="13815" b="15995"/>
            <a:stretch/>
          </p:blipFill>
          <p:spPr bwMode="auto">
            <a:xfrm>
              <a:off x="3868037" y="5933530"/>
              <a:ext cx="754635" cy="504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4622672" y="5679336"/>
            <a:ext cx="754635" cy="754108"/>
            <a:chOff x="4622672" y="5679336"/>
            <a:chExt cx="754635" cy="754108"/>
          </a:xfrm>
        </p:grpSpPr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4037" b="99266" l="4889" r="9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672" y="5679336"/>
              <a:ext cx="748075" cy="566648"/>
            </a:xfrm>
            <a:prstGeom prst="rect">
              <a:avLst/>
            </a:prstGeom>
          </p:spPr>
        </p:pic>
        <p:pic>
          <p:nvPicPr>
            <p:cNvPr id="124" name="Picture 2" descr="Empty Basket Cartoon Images, Stock Photos &amp;amp; Vectors | Shutterstock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7500" b="84643" l="13462" r="861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15" t="48076" r="13815" b="15995"/>
            <a:stretch/>
          </p:blipFill>
          <p:spPr bwMode="auto">
            <a:xfrm>
              <a:off x="4622672" y="5928768"/>
              <a:ext cx="754635" cy="504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5" name="Picture 124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037" b="99266" l="4889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031" y="25453"/>
            <a:ext cx="2053396" cy="1243445"/>
          </a:xfrm>
          <a:prstGeom prst="rect">
            <a:avLst/>
          </a:prstGeom>
        </p:spPr>
      </p:pic>
      <p:grpSp>
        <p:nvGrpSpPr>
          <p:cNvPr id="145" name="Group 144"/>
          <p:cNvGrpSpPr/>
          <p:nvPr/>
        </p:nvGrpSpPr>
        <p:grpSpPr>
          <a:xfrm>
            <a:off x="5817912" y="3996096"/>
            <a:ext cx="6136409" cy="2677049"/>
            <a:chOff x="6043959" y="2339986"/>
            <a:chExt cx="6136409" cy="2677049"/>
          </a:xfrm>
        </p:grpSpPr>
        <p:sp>
          <p:nvSpPr>
            <p:cNvPr id="146" name="云形标注 1"/>
            <p:cNvSpPr/>
            <p:nvPr/>
          </p:nvSpPr>
          <p:spPr>
            <a:xfrm flipH="1">
              <a:off x="6043959" y="2339986"/>
              <a:ext cx="6136409" cy="2677049"/>
            </a:xfrm>
            <a:prstGeom prst="cloudCallout">
              <a:avLst>
                <a:gd name="adj1" fmla="val 14944"/>
                <a:gd name="adj2" fmla="val 48158"/>
              </a:avLst>
            </a:prstGeom>
            <a:solidFill>
              <a:schemeClr val="bg1"/>
            </a:solidFill>
            <a:ln w="19050">
              <a:solidFill>
                <a:srgbClr val="609BA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147" name="文本框 18"/>
            <p:cNvSpPr txBox="1"/>
            <p:nvPr/>
          </p:nvSpPr>
          <p:spPr>
            <a:xfrm>
              <a:off x="6425822" y="3027289"/>
              <a:ext cx="53018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itchFamily="18" charset="0"/>
                  <a:sym typeface="+mn-lt"/>
                </a:rPr>
                <a:t>Đầu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tiên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,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Gấu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tính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xem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mình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nhiều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hơn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Bé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Mưa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bao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nhiêu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phần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.</a:t>
              </a:r>
              <a:endParaRPr lang="en-US" altLang="zh-CN" sz="1400" b="1" dirty="0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5817912" y="3996096"/>
            <a:ext cx="6136409" cy="2677049"/>
            <a:chOff x="6043959" y="2339986"/>
            <a:chExt cx="6136409" cy="2677049"/>
          </a:xfrm>
        </p:grpSpPr>
        <p:sp>
          <p:nvSpPr>
            <p:cNvPr id="149" name="云形标注 1"/>
            <p:cNvSpPr/>
            <p:nvPr/>
          </p:nvSpPr>
          <p:spPr>
            <a:xfrm flipH="1">
              <a:off x="6043959" y="2339986"/>
              <a:ext cx="6136409" cy="2677049"/>
            </a:xfrm>
            <a:prstGeom prst="cloudCallout">
              <a:avLst>
                <a:gd name="adj1" fmla="val 14944"/>
                <a:gd name="adj2" fmla="val 48158"/>
              </a:avLst>
            </a:prstGeom>
            <a:solidFill>
              <a:schemeClr val="bg1"/>
            </a:solidFill>
            <a:ln w="19050">
              <a:solidFill>
                <a:srgbClr val="609BA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150" name="文本框 18"/>
            <p:cNvSpPr txBox="1"/>
            <p:nvPr/>
          </p:nvSpPr>
          <p:spPr>
            <a:xfrm>
              <a:off x="6425823" y="2971534"/>
              <a:ext cx="50586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itchFamily="18" charset="0"/>
                  <a:sym typeface="+mn-lt"/>
                </a:rPr>
                <a:t>Rồi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Gấu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chia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đều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số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quả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táo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hơn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vào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2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phần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đó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để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tính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được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số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quả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trong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1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phần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.</a:t>
              </a:r>
              <a:endParaRPr lang="en-US" altLang="zh-CN" sz="1400" b="1" dirty="0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5817912" y="3996096"/>
            <a:ext cx="6136409" cy="2677049"/>
            <a:chOff x="6043959" y="2339986"/>
            <a:chExt cx="6136409" cy="2677049"/>
          </a:xfrm>
        </p:grpSpPr>
        <p:sp>
          <p:nvSpPr>
            <p:cNvPr id="152" name="云形标注 1"/>
            <p:cNvSpPr/>
            <p:nvPr/>
          </p:nvSpPr>
          <p:spPr>
            <a:xfrm flipH="1">
              <a:off x="6043959" y="2339986"/>
              <a:ext cx="6136409" cy="2677049"/>
            </a:xfrm>
            <a:prstGeom prst="cloudCallout">
              <a:avLst>
                <a:gd name="adj1" fmla="val 14944"/>
                <a:gd name="adj2" fmla="val 48158"/>
              </a:avLst>
            </a:prstGeom>
            <a:solidFill>
              <a:schemeClr val="bg1"/>
            </a:solidFill>
            <a:ln w="19050">
              <a:solidFill>
                <a:srgbClr val="609BA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153" name="文本框 18"/>
            <p:cNvSpPr txBox="1"/>
            <p:nvPr/>
          </p:nvSpPr>
          <p:spPr>
            <a:xfrm>
              <a:off x="6314313" y="3027289"/>
              <a:ext cx="533661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itchFamily="18" charset="0"/>
                  <a:sym typeface="+mn-lt"/>
                </a:rPr>
                <a:t>Với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mỗi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phần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gồm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11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quả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,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Bé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Mưa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hái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được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3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phần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như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thế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là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33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quả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.</a:t>
              </a:r>
              <a:endParaRPr lang="en-US" altLang="zh-CN" sz="1400" b="1" dirty="0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5817912" y="3996096"/>
            <a:ext cx="6136409" cy="2677049"/>
            <a:chOff x="6043959" y="2339986"/>
            <a:chExt cx="6136409" cy="2677049"/>
          </a:xfrm>
        </p:grpSpPr>
        <p:sp>
          <p:nvSpPr>
            <p:cNvPr id="155" name="云形标注 1"/>
            <p:cNvSpPr/>
            <p:nvPr/>
          </p:nvSpPr>
          <p:spPr>
            <a:xfrm flipH="1">
              <a:off x="6043959" y="2339986"/>
              <a:ext cx="6136409" cy="2677049"/>
            </a:xfrm>
            <a:prstGeom prst="cloudCallout">
              <a:avLst>
                <a:gd name="adj1" fmla="val 14944"/>
                <a:gd name="adj2" fmla="val 48158"/>
              </a:avLst>
            </a:prstGeom>
            <a:solidFill>
              <a:schemeClr val="bg1"/>
            </a:solidFill>
            <a:ln w="19050">
              <a:solidFill>
                <a:srgbClr val="609BA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156" name="文本框 18"/>
            <p:cNvSpPr txBox="1"/>
            <p:nvPr/>
          </p:nvSpPr>
          <p:spPr>
            <a:xfrm>
              <a:off x="6425823" y="3027289"/>
              <a:ext cx="50586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itchFamily="18" charset="0"/>
                  <a:sym typeface="+mn-lt"/>
                </a:rPr>
                <a:t>Với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mỗi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phần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gồm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11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quả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,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Gấu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hái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được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5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phần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như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thế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là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55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quả</a:t>
              </a:r>
              <a:endParaRPr lang="en-US" altLang="zh-CN" sz="1400" b="1" dirty="0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3865651" y="4000742"/>
            <a:ext cx="0" cy="30133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3918990" y="5311695"/>
            <a:ext cx="727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4664860" y="5321237"/>
            <a:ext cx="124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986591" y="2548782"/>
            <a:ext cx="613640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Vậy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33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55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043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5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25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25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3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9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3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6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5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0" fill="hold">
                          <p:stCondLst>
                            <p:cond delay="indefinite"/>
                          </p:stCondLst>
                          <p:childTnLst>
                            <p:par>
                              <p:cTn id="1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2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3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6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8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6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0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6" grpId="0"/>
          <p:bldP spid="67" grpId="0"/>
          <p:bldP spid="68" grpId="0"/>
          <p:bldP spid="118" grpId="0" animBg="1"/>
          <p:bldP spid="118" grpId="1" animBg="1"/>
          <p:bldP spid="119" grpId="0"/>
          <p:bldP spid="119" grpId="1"/>
          <p:bldP spid="157" grpId="0"/>
          <p:bldP spid="158" grpId="0"/>
          <p:bldP spid="15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5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25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25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3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9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3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6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5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0" fill="hold">
                          <p:stCondLst>
                            <p:cond delay="indefinite"/>
                          </p:stCondLst>
                          <p:childTnLst>
                            <p:par>
                              <p:cTn id="1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2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3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6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8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6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0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6" grpId="0"/>
          <p:bldP spid="67" grpId="0"/>
          <p:bldP spid="68" grpId="0"/>
          <p:bldP spid="118" grpId="0" animBg="1"/>
          <p:bldP spid="118" grpId="1" animBg="1"/>
          <p:bldP spid="119" grpId="0"/>
          <p:bldP spid="119" grpId="1"/>
          <p:bldP spid="157" grpId="0"/>
          <p:bldP spid="158" grpId="0"/>
          <p:bldP spid="159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32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buiedeq">
      <a:majorFont>
        <a:latin typeface="微软雅黑"/>
        <a:ea typeface="汉仪跳跳体简"/>
        <a:cs typeface=""/>
      </a:majorFont>
      <a:minorFont>
        <a:latin typeface="微软雅黑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1312</TotalTime>
  <Words>765</Words>
  <Application>Microsoft Office PowerPoint</Application>
  <PresentationFormat>Widescreen</PresentationFormat>
  <Paragraphs>103</Paragraphs>
  <Slides>15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微软雅黑</vt:lpstr>
      <vt:lpstr>MS Gothic</vt:lpstr>
      <vt:lpstr>宋体</vt:lpstr>
      <vt:lpstr>Arial</vt:lpstr>
      <vt:lpstr>Calibri</vt:lpstr>
      <vt:lpstr>Cambria Math</vt:lpstr>
      <vt:lpstr>Ravie</vt:lpstr>
      <vt:lpstr>SVN-Sunday</vt:lpstr>
      <vt:lpstr>Times New Roman</vt:lpstr>
      <vt:lpstr>UTM Aurora</vt:lpstr>
      <vt:lpstr>UVN Thang Vu</vt:lpstr>
      <vt:lpstr>汉仪跳跳体简</vt:lpstr>
      <vt:lpstr>www.freeppt7.com</vt:lpstr>
      <vt:lpstr>1-www.jpppt.com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subject>9Slide.vn</dc:subject>
  <dc:creator>HP</dc:creator>
  <cp:keywords>www.freeppt7.com</cp:keywords>
  <dc:description>9Slide.vn</dc:description>
  <cp:lastModifiedBy>ACER</cp:lastModifiedBy>
  <cp:revision>132</cp:revision>
  <dcterms:created xsi:type="dcterms:W3CDTF">2017-03-26T08:36:41Z</dcterms:created>
  <dcterms:modified xsi:type="dcterms:W3CDTF">2022-09-12T11:51:46Z</dcterms:modified>
  <cp:category>9Slide.vn</cp:category>
</cp:coreProperties>
</file>