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5" r:id="rId2"/>
    <p:sldId id="257" r:id="rId3"/>
    <p:sldId id="283" r:id="rId4"/>
    <p:sldId id="258" r:id="rId5"/>
    <p:sldId id="268" r:id="rId6"/>
    <p:sldId id="279" r:id="rId7"/>
    <p:sldId id="280" r:id="rId8"/>
    <p:sldId id="293" r:id="rId9"/>
    <p:sldId id="281" r:id="rId10"/>
    <p:sldId id="291" r:id="rId11"/>
    <p:sldId id="286" r:id="rId12"/>
    <p:sldId id="287" r:id="rId13"/>
    <p:sldId id="288" r:id="rId14"/>
    <p:sldId id="289" r:id="rId15"/>
    <p:sldId id="290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0C1226-79E8-4CEC-97CA-EB4BD28091F0}">
          <p14:sldIdLst>
            <p14:sldId id="295"/>
            <p14:sldId id="257"/>
            <p14:sldId id="283"/>
            <p14:sldId id="258"/>
            <p14:sldId id="268"/>
            <p14:sldId id="279"/>
            <p14:sldId id="280"/>
            <p14:sldId id="293"/>
          </p14:sldIdLst>
        </p14:section>
        <p14:section name="Untitled Section" id="{85294405-4BB3-47FD-99BF-E33AE79C9E4F}">
          <p14:sldIdLst>
            <p14:sldId id="281"/>
            <p14:sldId id="291"/>
            <p14:sldId id="286"/>
            <p14:sldId id="287"/>
            <p14:sldId id="288"/>
            <p14:sldId id="289"/>
            <p14:sldId id="290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6EB"/>
    <a:srgbClr val="FBD75A"/>
    <a:srgbClr val="C6CAA2"/>
    <a:srgbClr val="3333FF"/>
    <a:srgbClr val="FF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844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1-09-09T02:38:35.2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13176 6791 0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2607D-8C6A-479D-9E6F-9D359973C701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0AC54-6E2D-4C2A-8EE7-5D3712BE8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21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Dựa vào đâu để biết</a:t>
            </a:r>
            <a:r>
              <a:rPr lang="en-US" baseline="0" dirty="0"/>
              <a:t> phân số đó lớn hơn1, bé hơn 1 hay bằng 1</a:t>
            </a:r>
            <a:r>
              <a:rPr lang="en-US" dirty="0"/>
              <a:t>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Qua BT 1, con đã đạt được mục tiêu nào của bài học?</a:t>
            </a:r>
          </a:p>
          <a:p>
            <a:pPr marL="0" indent="0"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346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Khi so sánh</a:t>
            </a:r>
            <a:r>
              <a:rPr lang="en-US" baseline="0" dirty="0"/>
              <a:t> 2 phân số cùng tử số, cần chú ý gì?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Qua BT 2, con đã đạt được mục tiêu nào của bài học?</a:t>
            </a:r>
          </a:p>
          <a:p>
            <a:pPr marL="0" indent="0"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91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so </a:t>
            </a:r>
            <a:r>
              <a:rPr lang="en-US" baseline="0" dirty="0" err="1"/>
              <a:t>sánh</a:t>
            </a:r>
            <a:r>
              <a:rPr lang="en-US" baseline="0" dirty="0"/>
              <a:t> 2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mẫu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?</a:t>
            </a:r>
          </a:p>
          <a:p>
            <a:pPr marL="0" indent="0">
              <a:buFontTx/>
              <a:buNone/>
            </a:pPr>
            <a:r>
              <a:rPr lang="en-US" baseline="0" dirty="0"/>
              <a:t>GV </a:t>
            </a:r>
            <a:r>
              <a:rPr lang="en-US" baseline="0" dirty="0" err="1"/>
              <a:t>lưu</a:t>
            </a:r>
            <a:r>
              <a:rPr lang="en-US" baseline="0" dirty="0"/>
              <a:t> ý: </a:t>
            </a:r>
            <a:r>
              <a:rPr lang="en-US" baseline="0" dirty="0" err="1"/>
              <a:t>Câu</a:t>
            </a:r>
            <a:r>
              <a:rPr lang="en-US" baseline="0" dirty="0"/>
              <a:t> b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sử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so </a:t>
            </a:r>
            <a:r>
              <a:rPr lang="en-US" baseline="0" dirty="0" err="1"/>
              <a:t>sánh</a:t>
            </a:r>
            <a:r>
              <a:rPr lang="en-US" baseline="0" dirty="0"/>
              <a:t> QĐTS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gọn</a:t>
            </a:r>
            <a:r>
              <a:rPr lang="en-US" baseline="0" dirty="0"/>
              <a:t> </a:t>
            </a:r>
            <a:r>
              <a:rPr lang="en-US" baseline="0" dirty="0" err="1"/>
              <a:t>hơn</a:t>
            </a:r>
            <a:r>
              <a:rPr lang="en-US" baseline="0" dirty="0"/>
              <a:t>,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QĐTS.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Qua BT 3,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?</a:t>
            </a:r>
          </a:p>
          <a:p>
            <a:pPr marL="0" indent="0"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605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Bài</a:t>
            </a:r>
            <a:r>
              <a:rPr lang="en-US" baseline="0" dirty="0"/>
              <a:t> toán thuộc dạng toán gì? (</a:t>
            </a:r>
            <a:r>
              <a:rPr lang="en-US" baseline="0" dirty="0" err="1"/>
              <a:t>Áp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so </a:t>
            </a:r>
            <a:r>
              <a:rPr lang="en-US" baseline="0" dirty="0" err="1"/>
              <a:t>sánh</a:t>
            </a:r>
            <a:r>
              <a:rPr lang="en-US" baseline="0" dirty="0"/>
              <a:t> 2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Qua BT 4, con đã đạt được mục tiêu nào của bài học?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741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Có</a:t>
            </a:r>
            <a:r>
              <a:rPr lang="en-US" baseline="0" dirty="0"/>
              <a:t> 3 câu hỏi, nếu trả lời đúng mỗi câu sẽ được đi đến trả lời câu tiếp theo. Người chơi trả lời hết 3 câu là về đến đích sẽ nhận được 1 phần thưởng.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920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bấm vào start để xe đi. Rồi bấm vào số 1 để hiện câu hỏi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755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Nếu HS trả lời đúng thì xe vượt chướng ngại vật đi tiếp để câu 2. bấm vào Số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128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chọn đáp án đúng thì xe đi tiếp. GV bấm câu hỏi 3 vào số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074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54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6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0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6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4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3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8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6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6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0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F4546-BBB7-4C99-A854-314C28C058B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7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7.jpeg"/><Relationship Id="rId7" Type="http://schemas.openxmlformats.org/officeDocument/2006/relationships/slide" Target="slide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46.png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4.jpeg"/><Relationship Id="rId5" Type="http://schemas.openxmlformats.org/officeDocument/2006/relationships/image" Target="../media/image7.jpeg"/><Relationship Id="rId15" Type="http://schemas.openxmlformats.org/officeDocument/2006/relationships/image" Target="../media/image47.png"/><Relationship Id="rId10" Type="http://schemas.openxmlformats.org/officeDocument/2006/relationships/image" Target="../media/image440.png"/><Relationship Id="rId4" Type="http://schemas.openxmlformats.org/officeDocument/2006/relationships/audio" Target="../media/audio3.wav"/><Relationship Id="rId9" Type="http://schemas.openxmlformats.org/officeDocument/2006/relationships/image" Target="../media/image430.png"/><Relationship Id="rId1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50.png"/><Relationship Id="rId3" Type="http://schemas.openxmlformats.org/officeDocument/2006/relationships/audio" Target="../media/audio2.wav"/><Relationship Id="rId7" Type="http://schemas.openxmlformats.org/officeDocument/2006/relationships/image" Target="../media/image48.pn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4.jpeg"/><Relationship Id="rId5" Type="http://schemas.openxmlformats.org/officeDocument/2006/relationships/image" Target="../media/image7.jpeg"/><Relationship Id="rId15" Type="http://schemas.openxmlformats.org/officeDocument/2006/relationships/slide" Target="slide14.xml"/><Relationship Id="rId10" Type="http://schemas.openxmlformats.org/officeDocument/2006/relationships/image" Target="../media/image52.png"/><Relationship Id="rId4" Type="http://schemas.openxmlformats.org/officeDocument/2006/relationships/audio" Target="../media/audio3.wav"/><Relationship Id="rId9" Type="http://schemas.openxmlformats.org/officeDocument/2006/relationships/image" Target="../media/image51.png"/><Relationship Id="rId1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56.png"/><Relationship Id="rId3" Type="http://schemas.openxmlformats.org/officeDocument/2006/relationships/audio" Target="../media/audio2.wav"/><Relationship Id="rId7" Type="http://schemas.openxmlformats.org/officeDocument/2006/relationships/image" Target="../media/image53.pn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4.jpeg"/><Relationship Id="rId5" Type="http://schemas.openxmlformats.org/officeDocument/2006/relationships/image" Target="../media/image7.jpeg"/><Relationship Id="rId10" Type="http://schemas.openxmlformats.org/officeDocument/2006/relationships/image" Target="../media/image59.png"/><Relationship Id="rId4" Type="http://schemas.openxmlformats.org/officeDocument/2006/relationships/audio" Target="../media/audio3.wav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4.em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65F8-1A92-4844-9579-F0152075F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EA6FF-5C1B-482F-8F5A-6ABB881F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919CF-4E05-4F14-B03E-027CC4E7B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85"/>
            <a:ext cx="12192000" cy="6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6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ngdu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3432176"/>
            <a:ext cx="43180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60451" y="1541463"/>
            <a:ext cx="10847916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1200" y="1868489"/>
            <a:ext cx="11480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Vượt chướng ngại vật</a:t>
            </a:r>
            <a:endParaRPr lang="en-US" sz="7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468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6350"/>
            <a:ext cx="24384000" cy="6851650"/>
            <a:chOff x="-19812000" y="181103"/>
            <a:chExt cx="24384000" cy="6851394"/>
          </a:xfrm>
        </p:grpSpPr>
        <p:pic>
          <p:nvPicPr>
            <p:cNvPr id="18439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5" name="ngdu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4308475"/>
            <a:ext cx="303953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4891" y="2225994"/>
            <a:ext cx="2082219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CAUD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385" y="4752975"/>
            <a:ext cx="3524249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7944">
            <a:off x="19712517" y="5037139"/>
            <a:ext cx="1024467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40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6350"/>
            <a:ext cx="24384000" cy="6851650"/>
            <a:chOff x="-19812000" y="181103"/>
            <a:chExt cx="24384000" cy="6851394"/>
          </a:xfrm>
        </p:grpSpPr>
        <p:pic>
          <p:nvPicPr>
            <p:cNvPr id="19471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2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59" name="ngdu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2" y="4308475"/>
            <a:ext cx="3041649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AUD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18" y="4884738"/>
            <a:ext cx="3524249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19667" y="552450"/>
            <a:ext cx="10500784" cy="201453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78985" y="4424362"/>
                <a:ext cx="4627033" cy="922337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B.</a:t>
                </a:r>
                <a:r>
                  <a:rPr lang="vi-VN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985" y="4424362"/>
                <a:ext cx="4627033" cy="92233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255185" y="5764213"/>
                <a:ext cx="4713815" cy="782638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vi-VN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185" y="5764213"/>
                <a:ext cx="4713815" cy="782638"/>
              </a:xfrm>
              <a:prstGeom prst="rect">
                <a:avLst/>
              </a:prstGeom>
              <a:blipFill rotWithShape="1">
                <a:blip r:embed="rId9"/>
                <a:stretch>
                  <a:fillRect b="-38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200151" y="3094037"/>
                <a:ext cx="4682067" cy="804863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1" y="3094037"/>
                <a:ext cx="4682067" cy="804863"/>
              </a:xfrm>
              <a:prstGeom prst="rect">
                <a:avLst/>
              </a:prstGeom>
              <a:blipFill rotWithShape="1">
                <a:blip r:embed="rId10"/>
                <a:stretch>
                  <a:fillRect b="-895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5581651" y="2792414"/>
            <a:ext cx="109220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5422900" y="5438776"/>
            <a:ext cx="1092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5446184" y="4051301"/>
            <a:ext cx="1337733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19667" y="633414"/>
            <a:ext cx="1050078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Trong các phân số sau, phân số lớn hơn 1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" name="CAUDI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034" y="3589339"/>
            <a:ext cx="4004733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2 2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6600" y="4683126"/>
            <a:ext cx="1286933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35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 animBg="1"/>
      <p:bldP spid="2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6350"/>
            <a:ext cx="24384000" cy="6851650"/>
            <a:chOff x="-19812000" y="181103"/>
            <a:chExt cx="24384000" cy="6851394"/>
          </a:xfrm>
        </p:grpSpPr>
        <p:pic>
          <p:nvPicPr>
            <p:cNvPr id="20495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3" name="ngdu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4308475"/>
            <a:ext cx="303953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AUD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634" y="3640138"/>
            <a:ext cx="4008967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19667" y="552450"/>
            <a:ext cx="10500784" cy="28003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28650" y="3432175"/>
                <a:ext cx="4684184" cy="795338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432175"/>
                <a:ext cx="4684184" cy="795338"/>
              </a:xfrm>
              <a:prstGeom prst="rect">
                <a:avLst/>
              </a:prstGeom>
              <a:blipFill rotWithShape="1">
                <a:blip r:embed="rId8"/>
                <a:stretch>
                  <a:fillRect b="-984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60400" y="5709180"/>
                <a:ext cx="4684184" cy="788457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5709180"/>
                <a:ext cx="4684184" cy="788457"/>
              </a:xfrm>
              <a:prstGeom prst="rect">
                <a:avLst/>
              </a:prstGeom>
              <a:blipFill rotWithShape="1">
                <a:blip r:embed="rId9"/>
                <a:stretch>
                  <a:fillRect b="-305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19667" y="4618038"/>
                <a:ext cx="4759325" cy="728662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67" y="4618038"/>
                <a:ext cx="4759325" cy="728662"/>
              </a:xfrm>
              <a:prstGeom prst="rect">
                <a:avLst/>
              </a:prstGeom>
              <a:blipFill rotWithShape="1">
                <a:blip r:embed="rId10"/>
                <a:stretch>
                  <a:fillRect t="-1653" b="-148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4893733" y="4284664"/>
            <a:ext cx="109220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4908551" y="5391150"/>
            <a:ext cx="10922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4718052" y="3154364"/>
            <a:ext cx="1339849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>
                <a:spLocks noChangeArrowheads="1"/>
              </p:cNvSpPr>
              <p:nvPr/>
            </p:nvSpPr>
            <p:spPr bwMode="auto">
              <a:xfrm>
                <a:off x="1220258" y="1120892"/>
                <a:ext cx="10485968" cy="1445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Câu 2:</a:t>
                </a:r>
                <a:r>
                  <a:rPr lang="vi-VN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Phân số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trong ba phân số </a:t>
                </a:r>
              </a:p>
              <a:p>
                <a:pPr eaLnBrk="1" hangingPunct="1"/>
                <a:r>
                  <a:rPr lang="en-US" sz="3600" b="1" dirty="0"/>
                  <a:t>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en-US" sz="3600" b="1" i="1">
                        <a:latin typeface="Cambria Math"/>
                      </a:rPr>
                      <m:t> </m:t>
                    </m:r>
                    <m:r>
                      <a:rPr lang="en-US" sz="3600" b="1" i="0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3600" b="1" i="1">
                        <a:latin typeface="Cambria Math"/>
                      </a:rPr>
                      <m:t> </m:t>
                    </m:r>
                    <m:r>
                      <a:rPr lang="en-US" sz="3600" b="1" i="0" smtClean="0">
                        <a:latin typeface="Cambria Math"/>
                      </a:rPr>
                      <m:t>𝐯</m:t>
                    </m:r>
                    <m:r>
                      <a:rPr lang="en-US" sz="3600" b="1" i="0" smtClean="0">
                        <a:latin typeface="Cambria Math"/>
                      </a:rPr>
                      <m:t>à </m:t>
                    </m:r>
                    <m:f>
                      <m:fPr>
                        <m:ctrlPr>
                          <a:rPr lang="vi-VN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là</a:t>
                </a:r>
                <a:r>
                  <a:rPr lang="vi-VN" sz="3600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0258" y="1120892"/>
                <a:ext cx="10485968" cy="1445076"/>
              </a:xfrm>
              <a:prstGeom prst="rect">
                <a:avLst/>
              </a:prstGeom>
              <a:blipFill>
                <a:blip r:embed="rId13"/>
                <a:stretch>
                  <a:fillRect l="-1744" t="-7173" b="-63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CAUDI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3585" y="3794125"/>
            <a:ext cx="216111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2 2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5300" y="4913314"/>
            <a:ext cx="128693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33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30"/>
          <p:cNvGrpSpPr>
            <a:grpSpLocks/>
          </p:cNvGrpSpPr>
          <p:nvPr/>
        </p:nvGrpSpPr>
        <p:grpSpPr bwMode="auto">
          <a:xfrm>
            <a:off x="0" y="6350"/>
            <a:ext cx="24384000" cy="6851650"/>
            <a:chOff x="-19812000" y="181103"/>
            <a:chExt cx="24384000" cy="6851394"/>
          </a:xfrm>
        </p:grpSpPr>
        <p:pic>
          <p:nvPicPr>
            <p:cNvPr id="21519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7" name="ngdu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4308475"/>
            <a:ext cx="303953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CAUD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00488"/>
            <a:ext cx="216111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11200" y="552450"/>
            <a:ext cx="11023600" cy="15811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93751" y="5597526"/>
                <a:ext cx="4682067" cy="78739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noProof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noProof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</a:rPr>
                          <m:t>𝟏𝟖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3200" b="1">
                        <a:latin typeface="Cambria Math"/>
                      </a:rPr>
                      <m:t> </m:t>
                    </m:r>
                    <m:r>
                      <a:rPr lang="en-US" sz="3200" b="1">
                        <a:latin typeface="Cambria Math"/>
                      </a:rPr>
                      <m:t>𝐯</m:t>
                    </m:r>
                    <m:r>
                      <a:rPr lang="en-US" sz="3200" b="1">
                        <a:latin typeface="Cambria Math"/>
                      </a:rPr>
                      <m:t>à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𝟏𝟏</m:t>
                        </m:r>
                        <m:r>
                          <a:rPr lang="en-US" sz="3200" b="1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3200" b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51" y="5597526"/>
                <a:ext cx="4682067" cy="787399"/>
              </a:xfrm>
              <a:prstGeom prst="rect">
                <a:avLst/>
              </a:prstGeom>
              <a:blipFill rotWithShape="1">
                <a:blip r:embed="rId8"/>
                <a:stretch>
                  <a:fillRect b="-1145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66232" y="4403726"/>
                <a:ext cx="4766734" cy="842962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b="1" noProof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𝟏𝟖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3200" b="1">
                        <a:latin typeface="Cambria Math"/>
                      </a:rPr>
                      <m:t> </m:t>
                    </m:r>
                    <m:r>
                      <a:rPr lang="en-US" sz="3200" b="1">
                        <a:latin typeface="Cambria Math"/>
                      </a:rPr>
                      <m:t>𝐯</m:t>
                    </m:r>
                    <m:r>
                      <a:rPr lang="en-US" sz="3200" b="1">
                        <a:latin typeface="Cambria Math"/>
                      </a:rPr>
                      <m:t>à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𝟖</m:t>
                        </m:r>
                        <m:r>
                          <a:rPr lang="en-US" sz="3200" b="1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3200" b="1" i="0" smtClean="0"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32" y="4403726"/>
                <a:ext cx="4766734" cy="842962"/>
              </a:xfrm>
              <a:prstGeom prst="rect">
                <a:avLst/>
              </a:prstGeom>
              <a:blipFill rotWithShape="1">
                <a:blip r:embed="rId9"/>
                <a:stretch>
                  <a:fillRect b="-638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66232" y="3221037"/>
                <a:ext cx="4711701" cy="79057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noProof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b="1" noProof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200" b="1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200" b="1">
                            <a:latin typeface="Cambria Math"/>
                          </a:rPr>
                          <m:t>𝟏𝟖</m:t>
                        </m:r>
                      </m:den>
                    </m:f>
                    <m:r>
                      <a:rPr lang="en-US" sz="3200" b="1">
                        <a:latin typeface="Cambria Math"/>
                      </a:rPr>
                      <m:t> </m:t>
                    </m:r>
                    <m:r>
                      <a:rPr lang="en-US" sz="3200" b="1">
                        <a:latin typeface="Cambria Math"/>
                      </a:rPr>
                      <m:t>𝐯</m:t>
                    </m:r>
                    <m:r>
                      <a:rPr lang="en-US" sz="3200" b="1">
                        <a:latin typeface="Cambria Math"/>
                      </a:rPr>
                      <m:t>à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𝟏𝟏</m:t>
                        </m:r>
                        <m:r>
                          <a:rPr lang="en-US" sz="3200" b="1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3200" b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32" y="3221037"/>
                <a:ext cx="4711701" cy="790575"/>
              </a:xfrm>
              <a:prstGeom prst="rect">
                <a:avLst/>
              </a:prstGeom>
              <a:blipFill rotWithShape="1">
                <a:blip r:embed="rId10"/>
                <a:stretch>
                  <a:fillRect b="-1060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5213351" y="2905125"/>
            <a:ext cx="10922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5181600" y="4140200"/>
            <a:ext cx="10922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5082118" y="5318126"/>
            <a:ext cx="1339849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>
                <a:spLocks noChangeArrowheads="1"/>
              </p:cNvSpPr>
              <p:nvPr/>
            </p:nvSpPr>
            <p:spPr bwMode="auto">
              <a:xfrm>
                <a:off x="986366" y="633414"/>
                <a:ext cx="10780183" cy="1296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Câu 3: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Các phân số: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200" b="1" i="0" smtClean="0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3200" b="1" i="1" smtClean="0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200" b="1" i="0" smtClean="0">
                            <a:latin typeface="Cambria Math"/>
                          </a:rPr>
                          <m:t>𝟏𝟖</m:t>
                        </m:r>
                      </m:den>
                    </m:f>
                    <m:r>
                      <a:rPr lang="en-US" sz="3200" b="1" i="0" smtClean="0">
                        <a:latin typeface="Cambria Math"/>
                      </a:rPr>
                      <m:t> </m:t>
                    </m:r>
                    <m:r>
                      <a:rPr lang="en-US" sz="3200" b="1" i="0" smtClean="0">
                        <a:latin typeface="Cambria Math"/>
                      </a:rPr>
                      <m:t>𝐯</m:t>
                    </m:r>
                    <m:r>
                      <a:rPr lang="en-US" sz="3200" b="1" i="0" smtClean="0">
                        <a:latin typeface="Cambria Math"/>
                      </a:rPr>
                      <m:t>à 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𝟏𝟏</m:t>
                        </m:r>
                        <m:r>
                          <a:rPr lang="en-US" sz="3200" b="1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3200" b="1" i="0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vi-VN" sz="3200" b="1" noProof="1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en-US" sz="3200" b="1" dirty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:r>
                  <a:rPr lang="en-US" sz="3200" b="1" dirty="0" err="1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Xếp</a:t>
                </a:r>
                <a:r>
                  <a:rPr lang="en-US" sz="3200" b="1" dirty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 theo thứ tự từ bé đến lớn là: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6366" y="633414"/>
                <a:ext cx="10780183" cy="1296252"/>
              </a:xfrm>
              <a:prstGeom prst="rect">
                <a:avLst/>
              </a:prstGeom>
              <a:blipFill>
                <a:blip r:embed="rId13"/>
                <a:stretch>
                  <a:fillRect l="-1471" b="-140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33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ngdu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8717" y="3716339"/>
            <a:ext cx="43180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78764" y="2562878"/>
            <a:ext cx="2082219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Oval 6"/>
          <p:cNvSpPr/>
          <p:nvPr/>
        </p:nvSpPr>
        <p:spPr>
          <a:xfrm>
            <a:off x="9042400" y="2679700"/>
            <a:ext cx="2508251" cy="182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ĐÍCH</a:t>
            </a:r>
          </a:p>
        </p:txBody>
      </p:sp>
      <p:sp>
        <p:nvSpPr>
          <p:cNvPr id="8" name="Rectangle 7"/>
          <p:cNvSpPr/>
          <p:nvPr/>
        </p:nvSpPr>
        <p:spPr>
          <a:xfrm>
            <a:off x="10555818" y="4619626"/>
            <a:ext cx="112183" cy="11715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2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6.35838E-7 L 0.89869 0.01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00" y="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D1E11B-5D17-4AA9-B671-02DFF7EFE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48654" y="3129910"/>
            <a:ext cx="8782050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nb-NO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cách so sánh hai phân số bằng cách khác.</a:t>
            </a:r>
            <a:endParaRPr lang="en-US" altLang="en-US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222655-76DA-46DC-9784-0AA52BFFB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8654" y="4446538"/>
            <a:ext cx="100110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Phân số thập phân</a:t>
            </a:r>
          </a:p>
        </p:txBody>
      </p:sp>
      <p:sp>
        <p:nvSpPr>
          <p:cNvPr id="8" name="Arrow: Chevron 1">
            <a:extLst>
              <a:ext uri="{FF2B5EF4-FFF2-40B4-BE49-F238E27FC236}">
                <a16:creationId xmlns:a16="http://schemas.microsoft.com/office/drawing/2014/main" id="{AF096C16-4BDB-4886-B9B7-9D53B299A3C5}"/>
              </a:ext>
            </a:extLst>
          </p:cNvPr>
          <p:cNvSpPr/>
          <p:nvPr/>
        </p:nvSpPr>
        <p:spPr>
          <a:xfrm>
            <a:off x="1241151" y="3292609"/>
            <a:ext cx="264213" cy="228600"/>
          </a:xfrm>
          <a:prstGeom prst="chevron">
            <a:avLst/>
          </a:prstGeom>
          <a:solidFill>
            <a:srgbClr val="65A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9" name="Arrow: Chevron 7">
            <a:extLst>
              <a:ext uri="{FF2B5EF4-FFF2-40B4-BE49-F238E27FC236}">
                <a16:creationId xmlns:a16="http://schemas.microsoft.com/office/drawing/2014/main" id="{271CC798-EDD3-4BC6-A389-DDBEE902C8EF}"/>
              </a:ext>
            </a:extLst>
          </p:cNvPr>
          <p:cNvSpPr/>
          <p:nvPr/>
        </p:nvSpPr>
        <p:spPr>
          <a:xfrm>
            <a:off x="1241151" y="4609237"/>
            <a:ext cx="264213" cy="228600"/>
          </a:xfrm>
          <a:prstGeom prst="chevron">
            <a:avLst/>
          </a:prstGeom>
          <a:solidFill>
            <a:srgbClr val="65A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solidFill>
                <a:schemeClr val="tx1"/>
              </a:solidFill>
            </a:endParaRPr>
          </a:p>
        </p:txBody>
      </p:sp>
      <p:pic>
        <p:nvPicPr>
          <p:cNvPr id="1026" name="Picture 2" descr="House free icon">
            <a:extLst>
              <a:ext uri="{FF2B5EF4-FFF2-40B4-BE49-F238E27FC236}">
                <a16:creationId xmlns:a16="http://schemas.microsoft.com/office/drawing/2014/main" id="{06E895B6-0C17-4308-A621-CD545D67F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878" y="479060"/>
            <a:ext cx="1586772" cy="158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92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A7D22A-6DFC-4D21-BFCA-E486E5DB6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6525" y="2252036"/>
            <a:ext cx="4426132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1828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3">
            <a:extLst>
              <a:ext uri="{FF2B5EF4-FFF2-40B4-BE49-F238E27FC236}">
                <a16:creationId xmlns:a16="http://schemas.microsoft.com/office/drawing/2014/main" id="{DF8A059A-CD7E-4339-9C88-B4673BCC82EB}"/>
              </a:ext>
            </a:extLst>
          </p:cNvPr>
          <p:cNvGrpSpPr/>
          <p:nvPr/>
        </p:nvGrpSpPr>
        <p:grpSpPr>
          <a:xfrm>
            <a:off x="-232801" y="-116270"/>
            <a:ext cx="12560300" cy="7077070"/>
            <a:chOff x="-46090" y="-19004"/>
            <a:chExt cx="1713942" cy="1126742"/>
          </a:xfrm>
        </p:grpSpPr>
        <p:sp>
          <p:nvSpPr>
            <p:cNvPr id="27" name="Freeform 4">
              <a:extLst>
                <a:ext uri="{FF2B5EF4-FFF2-40B4-BE49-F238E27FC236}">
                  <a16:creationId xmlns:a16="http://schemas.microsoft.com/office/drawing/2014/main" id="{E18937C9-CC4B-4802-A5B1-3347DC5E0192}"/>
                </a:ext>
              </a:extLst>
            </p:cNvPr>
            <p:cNvSpPr/>
            <p:nvPr/>
          </p:nvSpPr>
          <p:spPr>
            <a:xfrm>
              <a:off x="-46090" y="-19004"/>
              <a:ext cx="1713942" cy="1126742"/>
            </a:xfrm>
            <a:custGeom>
              <a:avLst/>
              <a:gdLst/>
              <a:ahLst/>
              <a:cxnLst/>
              <a:rect l="l" t="t" r="r" b="b"/>
              <a:pathLst>
                <a:path w="1617324" h="1050739">
                  <a:moveTo>
                    <a:pt x="1617324" y="1050739"/>
                  </a:moveTo>
                  <a:lnTo>
                    <a:pt x="0" y="1043119"/>
                  </a:lnTo>
                  <a:lnTo>
                    <a:pt x="0" y="377651"/>
                  </a:lnTo>
                  <a:lnTo>
                    <a:pt x="17780" y="19050"/>
                  </a:lnTo>
                  <a:lnTo>
                    <a:pt x="804305" y="0"/>
                  </a:lnTo>
                  <a:lnTo>
                    <a:pt x="1598274" y="5080"/>
                  </a:lnTo>
                  <a:close/>
                </a:path>
              </a:pathLst>
            </a:custGeom>
            <a:solidFill>
              <a:srgbClr val="FEF8F8"/>
            </a:solidFill>
          </p:spPr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E9AA1A4A-6E04-40BC-861C-A658D9C5FC1E}"/>
                </a:ext>
              </a:extLst>
            </p:cNvPr>
            <p:cNvSpPr/>
            <p:nvPr/>
          </p:nvSpPr>
          <p:spPr>
            <a:xfrm>
              <a:off x="-3810" y="0"/>
              <a:ext cx="1646534" cy="1077409"/>
            </a:xfrm>
            <a:custGeom>
              <a:avLst/>
              <a:gdLst/>
              <a:ahLst/>
              <a:cxnLst/>
              <a:rect l="l" t="t" r="r" b="b"/>
              <a:pathLst>
                <a:path w="1646534" h="1077409">
                  <a:moveTo>
                    <a:pt x="1612244" y="21590"/>
                  </a:moveTo>
                  <a:cubicBezTo>
                    <a:pt x="1613514" y="34290"/>
                    <a:pt x="1613514" y="44450"/>
                    <a:pt x="1614784" y="54610"/>
                  </a:cubicBezTo>
                  <a:cubicBezTo>
                    <a:pt x="1617324" y="79062"/>
                    <a:pt x="1618594" y="100373"/>
                    <a:pt x="1621134" y="120923"/>
                  </a:cubicBezTo>
                  <a:cubicBezTo>
                    <a:pt x="1621134" y="150606"/>
                    <a:pt x="1633834" y="735898"/>
                    <a:pt x="1640184" y="765582"/>
                  </a:cubicBezTo>
                  <a:cubicBezTo>
                    <a:pt x="1646534" y="810487"/>
                    <a:pt x="1642724" y="856153"/>
                    <a:pt x="1642724" y="901059"/>
                  </a:cubicBezTo>
                  <a:cubicBezTo>
                    <a:pt x="1642724" y="940636"/>
                    <a:pt x="1643994" y="977170"/>
                    <a:pt x="1645264" y="1016449"/>
                  </a:cubicBezTo>
                  <a:cubicBezTo>
                    <a:pt x="1645264" y="1038039"/>
                    <a:pt x="1645264" y="1052009"/>
                    <a:pt x="1645264" y="1076139"/>
                  </a:cubicBezTo>
                  <a:cubicBezTo>
                    <a:pt x="1622404" y="1076139"/>
                    <a:pt x="1602084" y="1077409"/>
                    <a:pt x="1581985" y="1076139"/>
                  </a:cubicBezTo>
                  <a:cubicBezTo>
                    <a:pt x="1502938" y="1071059"/>
                    <a:pt x="1422676" y="1077409"/>
                    <a:pt x="1343629" y="1072329"/>
                  </a:cubicBezTo>
                  <a:cubicBezTo>
                    <a:pt x="1296201" y="1068519"/>
                    <a:pt x="1249990" y="1071059"/>
                    <a:pt x="1202562" y="1068519"/>
                  </a:cubicBezTo>
                  <a:cubicBezTo>
                    <a:pt x="1180672" y="1067249"/>
                    <a:pt x="1158782" y="1065979"/>
                    <a:pt x="1136892" y="1064709"/>
                  </a:cubicBezTo>
                  <a:cubicBezTo>
                    <a:pt x="1123515" y="1064709"/>
                    <a:pt x="1111354" y="1065979"/>
                    <a:pt x="1097977" y="1065979"/>
                  </a:cubicBezTo>
                  <a:cubicBezTo>
                    <a:pt x="1063926" y="1064709"/>
                    <a:pt x="970287" y="1065979"/>
                    <a:pt x="936236" y="1064709"/>
                  </a:cubicBezTo>
                  <a:cubicBezTo>
                    <a:pt x="911914" y="1063439"/>
                    <a:pt x="425474" y="1072329"/>
                    <a:pt x="401153" y="1071059"/>
                  </a:cubicBezTo>
                  <a:cubicBezTo>
                    <a:pt x="395072" y="1071059"/>
                    <a:pt x="387775" y="1072329"/>
                    <a:pt x="381695" y="1072329"/>
                  </a:cubicBezTo>
                  <a:cubicBezTo>
                    <a:pt x="367102" y="1072329"/>
                    <a:pt x="353725" y="1073599"/>
                    <a:pt x="339131" y="1073599"/>
                  </a:cubicBezTo>
                  <a:cubicBezTo>
                    <a:pt x="302648" y="1073599"/>
                    <a:pt x="267382" y="1072329"/>
                    <a:pt x="230899" y="1071059"/>
                  </a:cubicBezTo>
                  <a:cubicBezTo>
                    <a:pt x="209009" y="1069789"/>
                    <a:pt x="187119" y="1068519"/>
                    <a:pt x="166445" y="1067249"/>
                  </a:cubicBezTo>
                  <a:cubicBezTo>
                    <a:pt x="127530" y="1065979"/>
                    <a:pt x="88615" y="1064709"/>
                    <a:pt x="48260" y="1064709"/>
                  </a:cubicBezTo>
                  <a:cubicBezTo>
                    <a:pt x="38100" y="1064709"/>
                    <a:pt x="29210" y="1064709"/>
                    <a:pt x="19050" y="1063439"/>
                  </a:cubicBezTo>
                  <a:cubicBezTo>
                    <a:pt x="10160" y="1062169"/>
                    <a:pt x="5080" y="1055819"/>
                    <a:pt x="7620" y="1046929"/>
                  </a:cubicBezTo>
                  <a:cubicBezTo>
                    <a:pt x="16510" y="1015225"/>
                    <a:pt x="12700" y="996197"/>
                    <a:pt x="11430" y="976408"/>
                  </a:cubicBezTo>
                  <a:cubicBezTo>
                    <a:pt x="10160" y="936070"/>
                    <a:pt x="6350" y="896492"/>
                    <a:pt x="7620" y="856153"/>
                  </a:cubicBezTo>
                  <a:cubicBezTo>
                    <a:pt x="5080" y="805920"/>
                    <a:pt x="0" y="184095"/>
                    <a:pt x="7620" y="133101"/>
                  </a:cubicBezTo>
                  <a:cubicBezTo>
                    <a:pt x="8890" y="123206"/>
                    <a:pt x="7620" y="112551"/>
                    <a:pt x="8890" y="102656"/>
                  </a:cubicBezTo>
                  <a:cubicBezTo>
                    <a:pt x="10160" y="86673"/>
                    <a:pt x="12700" y="691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213" y="30480"/>
                    <a:pt x="77670" y="29210"/>
                  </a:cubicBezTo>
                  <a:cubicBezTo>
                    <a:pt x="110505" y="25400"/>
                    <a:pt x="143340" y="22860"/>
                    <a:pt x="177390" y="20320"/>
                  </a:cubicBezTo>
                  <a:cubicBezTo>
                    <a:pt x="200496" y="17780"/>
                    <a:pt x="223602" y="16510"/>
                    <a:pt x="245492" y="13970"/>
                  </a:cubicBezTo>
                  <a:cubicBezTo>
                    <a:pt x="267382" y="11430"/>
                    <a:pt x="290488" y="8890"/>
                    <a:pt x="312377" y="8890"/>
                  </a:cubicBezTo>
                  <a:cubicBezTo>
                    <a:pt x="336699" y="7620"/>
                    <a:pt x="361021" y="10160"/>
                    <a:pt x="385343" y="8890"/>
                  </a:cubicBezTo>
                  <a:cubicBezTo>
                    <a:pt x="415746" y="8890"/>
                    <a:pt x="966639" y="6350"/>
                    <a:pt x="997041" y="5080"/>
                  </a:cubicBezTo>
                  <a:cubicBezTo>
                    <a:pt x="1026227" y="3810"/>
                    <a:pt x="1055414" y="2540"/>
                    <a:pt x="1085816" y="2540"/>
                  </a:cubicBezTo>
                  <a:cubicBezTo>
                    <a:pt x="1135676" y="1270"/>
                    <a:pt x="1184320" y="0"/>
                    <a:pt x="1234180" y="0"/>
                  </a:cubicBezTo>
                  <a:cubicBezTo>
                    <a:pt x="1254854" y="0"/>
                    <a:pt x="1276744" y="2540"/>
                    <a:pt x="1297417" y="2540"/>
                  </a:cubicBezTo>
                  <a:cubicBezTo>
                    <a:pt x="1354574" y="3810"/>
                    <a:pt x="1412947" y="5080"/>
                    <a:pt x="1470103" y="7620"/>
                  </a:cubicBezTo>
                  <a:cubicBezTo>
                    <a:pt x="1500506" y="8890"/>
                    <a:pt x="1530908" y="12700"/>
                    <a:pt x="1561311" y="16510"/>
                  </a:cubicBezTo>
                  <a:cubicBezTo>
                    <a:pt x="1568608" y="16510"/>
                    <a:pt x="1575904" y="16510"/>
                    <a:pt x="1581985" y="16510"/>
                  </a:cubicBezTo>
                  <a:cubicBezTo>
                    <a:pt x="1593194" y="17780"/>
                    <a:pt x="1602084" y="20320"/>
                    <a:pt x="1612244" y="21590"/>
                  </a:cubicBezTo>
                  <a:close/>
                  <a:moveTo>
                    <a:pt x="1622404" y="1059629"/>
                  </a:moveTo>
                  <a:cubicBezTo>
                    <a:pt x="1623674" y="1043119"/>
                    <a:pt x="1624944" y="1030419"/>
                    <a:pt x="1624944" y="1017719"/>
                  </a:cubicBezTo>
                  <a:cubicBezTo>
                    <a:pt x="1623674" y="973364"/>
                    <a:pt x="1622404" y="933025"/>
                    <a:pt x="1622404" y="889642"/>
                  </a:cubicBezTo>
                  <a:cubicBezTo>
                    <a:pt x="1622404" y="869853"/>
                    <a:pt x="1624944" y="850065"/>
                    <a:pt x="1623674" y="830276"/>
                  </a:cubicBezTo>
                  <a:cubicBezTo>
                    <a:pt x="1623674" y="812009"/>
                    <a:pt x="1622404" y="792981"/>
                    <a:pt x="1621134" y="774715"/>
                  </a:cubicBezTo>
                  <a:cubicBezTo>
                    <a:pt x="1616054" y="746554"/>
                    <a:pt x="1604624" y="163545"/>
                    <a:pt x="1604624" y="135384"/>
                  </a:cubicBezTo>
                  <a:cubicBezTo>
                    <a:pt x="1602084" y="111790"/>
                    <a:pt x="1599544" y="87434"/>
                    <a:pt x="1597004" y="63500"/>
                  </a:cubicBezTo>
                  <a:cubicBezTo>
                    <a:pt x="1595734" y="44450"/>
                    <a:pt x="1594464" y="43180"/>
                    <a:pt x="1578336" y="41910"/>
                  </a:cubicBezTo>
                  <a:cubicBezTo>
                    <a:pt x="1574688" y="41910"/>
                    <a:pt x="1572256" y="41910"/>
                    <a:pt x="1568608" y="40640"/>
                  </a:cubicBezTo>
                  <a:cubicBezTo>
                    <a:pt x="1538205" y="36830"/>
                    <a:pt x="1506586" y="31750"/>
                    <a:pt x="1476184" y="30480"/>
                  </a:cubicBezTo>
                  <a:cubicBezTo>
                    <a:pt x="1402002" y="26670"/>
                    <a:pt x="1326604" y="25400"/>
                    <a:pt x="1252422" y="22860"/>
                  </a:cubicBezTo>
                  <a:cubicBezTo>
                    <a:pt x="1241477" y="22860"/>
                    <a:pt x="1229316" y="22860"/>
                    <a:pt x="1218371" y="22860"/>
                  </a:cubicBezTo>
                  <a:cubicBezTo>
                    <a:pt x="1200130" y="22860"/>
                    <a:pt x="1181888" y="22860"/>
                    <a:pt x="1164863" y="22860"/>
                  </a:cubicBezTo>
                  <a:cubicBezTo>
                    <a:pt x="1125948" y="22860"/>
                    <a:pt x="1087032" y="22860"/>
                    <a:pt x="1049333" y="24130"/>
                  </a:cubicBezTo>
                  <a:cubicBezTo>
                    <a:pt x="1016499" y="25400"/>
                    <a:pt x="463174" y="29210"/>
                    <a:pt x="430339" y="29210"/>
                  </a:cubicBezTo>
                  <a:cubicBezTo>
                    <a:pt x="376831" y="29210"/>
                    <a:pt x="323322" y="26670"/>
                    <a:pt x="269814" y="33020"/>
                  </a:cubicBezTo>
                  <a:cubicBezTo>
                    <a:pt x="241844" y="36830"/>
                    <a:pt x="215089" y="36830"/>
                    <a:pt x="188335" y="38100"/>
                  </a:cubicBezTo>
                  <a:cubicBezTo>
                    <a:pt x="142123" y="41910"/>
                    <a:pt x="95912" y="45720"/>
                    <a:pt x="49530" y="50800"/>
                  </a:cubicBezTo>
                  <a:cubicBezTo>
                    <a:pt x="36830" y="50800"/>
                    <a:pt x="34290" y="53340"/>
                    <a:pt x="33020" y="66884"/>
                  </a:cubicBezTo>
                  <a:cubicBezTo>
                    <a:pt x="31750" y="80584"/>
                    <a:pt x="31750" y="94284"/>
                    <a:pt x="30480" y="107984"/>
                  </a:cubicBezTo>
                  <a:cubicBezTo>
                    <a:pt x="29210" y="130817"/>
                    <a:pt x="26670" y="152889"/>
                    <a:pt x="25400" y="175723"/>
                  </a:cubicBezTo>
                  <a:cubicBezTo>
                    <a:pt x="20320" y="200078"/>
                    <a:pt x="26670" y="795265"/>
                    <a:pt x="29210" y="819620"/>
                  </a:cubicBezTo>
                  <a:cubicBezTo>
                    <a:pt x="29210" y="845498"/>
                    <a:pt x="29210" y="872137"/>
                    <a:pt x="30480" y="898014"/>
                  </a:cubicBezTo>
                  <a:cubicBezTo>
                    <a:pt x="30480" y="917042"/>
                    <a:pt x="33020" y="936070"/>
                    <a:pt x="33020" y="955097"/>
                  </a:cubicBezTo>
                  <a:cubicBezTo>
                    <a:pt x="33020" y="975647"/>
                    <a:pt x="33020" y="996197"/>
                    <a:pt x="31750" y="1017719"/>
                  </a:cubicBezTo>
                  <a:cubicBezTo>
                    <a:pt x="31750" y="1021529"/>
                    <a:pt x="31750" y="1024069"/>
                    <a:pt x="31750" y="1027879"/>
                  </a:cubicBezTo>
                  <a:cubicBezTo>
                    <a:pt x="31750" y="1038039"/>
                    <a:pt x="35560" y="1041849"/>
                    <a:pt x="44450" y="1041849"/>
                  </a:cubicBezTo>
                  <a:cubicBezTo>
                    <a:pt x="60645" y="1041849"/>
                    <a:pt x="77670" y="1043119"/>
                    <a:pt x="93479" y="1043119"/>
                  </a:cubicBezTo>
                  <a:cubicBezTo>
                    <a:pt x="116585" y="1043119"/>
                    <a:pt x="140907" y="1040579"/>
                    <a:pt x="164013" y="1043119"/>
                  </a:cubicBezTo>
                  <a:cubicBezTo>
                    <a:pt x="201712" y="1046929"/>
                    <a:pt x="239411" y="1049469"/>
                    <a:pt x="277110" y="1048199"/>
                  </a:cubicBezTo>
                  <a:cubicBezTo>
                    <a:pt x="301432" y="1046929"/>
                    <a:pt x="324538" y="1049469"/>
                    <a:pt x="348860" y="1049469"/>
                  </a:cubicBezTo>
                  <a:cubicBezTo>
                    <a:pt x="384127" y="1049469"/>
                    <a:pt x="419394" y="1048199"/>
                    <a:pt x="454661" y="1049469"/>
                  </a:cubicBezTo>
                  <a:cubicBezTo>
                    <a:pt x="506953" y="1050739"/>
                    <a:pt x="1080952" y="1040579"/>
                    <a:pt x="1134460" y="1043119"/>
                  </a:cubicBezTo>
                  <a:cubicBezTo>
                    <a:pt x="1157566" y="1044389"/>
                    <a:pt x="1180672" y="1045659"/>
                    <a:pt x="1202562" y="1045659"/>
                  </a:cubicBezTo>
                  <a:cubicBezTo>
                    <a:pt x="1242693" y="1048199"/>
                    <a:pt x="1281608" y="1044389"/>
                    <a:pt x="1321739" y="1048199"/>
                  </a:cubicBezTo>
                  <a:cubicBezTo>
                    <a:pt x="1354574" y="1050739"/>
                    <a:pt x="1387409" y="1050739"/>
                    <a:pt x="1420243" y="1053279"/>
                  </a:cubicBezTo>
                  <a:cubicBezTo>
                    <a:pt x="1468887" y="1057089"/>
                    <a:pt x="1517531" y="1059629"/>
                    <a:pt x="1566175" y="1060899"/>
                  </a:cubicBezTo>
                  <a:cubicBezTo>
                    <a:pt x="1584417" y="1060899"/>
                    <a:pt x="1602084" y="1059629"/>
                    <a:pt x="1622404" y="1059629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76" name="Text Box 6"/>
          <p:cNvSpPr txBox="1">
            <a:spLocks noChangeArrowheads="1"/>
          </p:cNvSpPr>
          <p:nvPr/>
        </p:nvSpPr>
        <p:spPr bwMode="auto">
          <a:xfrm>
            <a:off x="495332" y="399677"/>
            <a:ext cx="55520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*So sánh các phân số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3768" y="1166818"/>
                <a:ext cx="481221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768" y="1166818"/>
                <a:ext cx="481221" cy="9105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976425" y="1166818"/>
                <a:ext cx="465192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425" y="1166818"/>
                <a:ext cx="465192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279571" y="1297137"/>
            <a:ext cx="816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4469" y="1292558"/>
            <a:ext cx="56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515260" y="2527215"/>
                <a:ext cx="46519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260" y="2527215"/>
                <a:ext cx="465192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976425" y="2523301"/>
                <a:ext cx="663964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425" y="2523301"/>
                <a:ext cx="663964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654469" y="2523301"/>
            <a:ext cx="56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79571" y="2689214"/>
            <a:ext cx="816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C45C3-0CCE-452C-A08D-9899322B0E29}"/>
              </a:ext>
            </a:extLst>
          </p:cNvPr>
          <p:cNvSpPr txBox="1"/>
          <p:nvPr/>
        </p:nvSpPr>
        <p:spPr>
          <a:xfrm>
            <a:off x="5279571" y="1276672"/>
            <a:ext cx="81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A0BEE2-EFEC-45F3-ADA8-F58C97B55D02}"/>
                  </a:ext>
                </a:extLst>
              </p:cNvPr>
              <p:cNvSpPr txBox="1"/>
              <p:nvPr/>
            </p:nvSpPr>
            <p:spPr>
              <a:xfrm>
                <a:off x="3319744" y="3874288"/>
                <a:ext cx="2357953" cy="14197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2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vi-VN" sz="2800" b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A0BEE2-EFEC-45F3-ADA8-F58C97B55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744" y="3874288"/>
                <a:ext cx="2357953" cy="14197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E560B8-619F-42E4-8D68-729F29C41A98}"/>
                  </a:ext>
                </a:extLst>
              </p:cNvPr>
              <p:cNvSpPr txBox="1"/>
              <p:nvPr/>
            </p:nvSpPr>
            <p:spPr>
              <a:xfrm>
                <a:off x="6974025" y="3874288"/>
                <a:ext cx="2159245" cy="6967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Giữ nguyên</a:t>
                </a:r>
                <a:r>
                  <a:rPr lang="vi-VN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vi-VN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E560B8-619F-42E4-8D68-729F29C41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3874288"/>
                <a:ext cx="2159245" cy="696729"/>
              </a:xfrm>
              <a:prstGeom prst="rect">
                <a:avLst/>
              </a:prstGeom>
              <a:blipFill>
                <a:blip r:embed="rId7"/>
                <a:stretch>
                  <a:fillRect l="-9887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810F50D-B05A-4023-8107-46BA6650C353}"/>
              </a:ext>
            </a:extLst>
          </p:cNvPr>
          <p:cNvSpPr txBox="1"/>
          <p:nvPr/>
        </p:nvSpPr>
        <p:spPr>
          <a:xfrm>
            <a:off x="1977470" y="3803372"/>
            <a:ext cx="1155060" cy="91770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có: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086B60-0296-42B1-B829-5A3A8CDD67C5}"/>
                  </a:ext>
                </a:extLst>
              </p:cNvPr>
              <p:cNvSpPr txBox="1"/>
              <p:nvPr/>
            </p:nvSpPr>
            <p:spPr>
              <a:xfrm>
                <a:off x="3312441" y="5053048"/>
                <a:ext cx="4297267" cy="8094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ì  </m:t>
                      </m:r>
                      <m:f>
                        <m:f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&lt; 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086B60-0296-42B1-B829-5A3A8CDD6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41" y="5053048"/>
                <a:ext cx="4297267" cy="8094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60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 animBg="1"/>
      <p:bldP spid="15" grpId="0" animBg="1"/>
      <p:bldP spid="16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05B9827-33A8-44AB-8C39-EBEB45442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20642" y="4713638"/>
            <a:ext cx="9781239" cy="523222"/>
            <a:chOff x="898574" y="4682149"/>
            <a:chExt cx="8645807" cy="522885"/>
          </a:xfrm>
        </p:grpSpPr>
        <p:sp>
          <p:nvSpPr>
            <p:cNvPr id="5" name="Freeform 11"/>
            <p:cNvSpPr/>
            <p:nvPr/>
          </p:nvSpPr>
          <p:spPr>
            <a:xfrm>
              <a:off x="898574" y="4839298"/>
              <a:ext cx="503371" cy="365736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65A6E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1654416" y="4682149"/>
              <a:ext cx="7889965" cy="52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None/>
              </a:pPr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 giải toán về so sánh phân số.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920642" y="1818520"/>
            <a:ext cx="9365568" cy="1307537"/>
            <a:chOff x="833998" y="2483635"/>
            <a:chExt cx="8016211" cy="1305986"/>
          </a:xfrm>
        </p:grpSpPr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1492970" y="2483635"/>
              <a:ext cx="7357239" cy="1305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so sánh phân số với đơn vị, so sánh hai phân số cùng tử số, khác mẫu số.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11"/>
            <p:cNvSpPr/>
            <p:nvPr/>
          </p:nvSpPr>
          <p:spPr>
            <a:xfrm>
              <a:off x="833998" y="2841008"/>
              <a:ext cx="470579" cy="365538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65A6E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20642" y="3672240"/>
            <a:ext cx="9959736" cy="523220"/>
            <a:chOff x="907706" y="3670788"/>
            <a:chExt cx="9959684" cy="523219"/>
          </a:xfrm>
        </p:grpSpPr>
        <p:sp>
          <p:nvSpPr>
            <p:cNvPr id="11" name="Freeform 11"/>
            <p:cNvSpPr/>
            <p:nvPr/>
          </p:nvSpPr>
          <p:spPr>
            <a:xfrm>
              <a:off x="907706" y="3795818"/>
              <a:ext cx="625472" cy="365971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65A6E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1753282" y="3670788"/>
              <a:ext cx="9114108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so sánh hai phân số.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595FD04-D77F-4AE4-9522-4AD050BD911A}"/>
              </a:ext>
            </a:extLst>
          </p:cNvPr>
          <p:cNvSpPr txBox="1"/>
          <p:nvPr/>
        </p:nvSpPr>
        <p:spPr>
          <a:xfrm>
            <a:off x="4124325" y="321811"/>
            <a:ext cx="2714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1453054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45B4C6-2F68-451F-9819-695059F19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647" y="2406416"/>
            <a:ext cx="5956862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364284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3">
            <a:extLst>
              <a:ext uri="{FF2B5EF4-FFF2-40B4-BE49-F238E27FC236}">
                <a16:creationId xmlns:a16="http://schemas.microsoft.com/office/drawing/2014/main" id="{A4C6076E-924A-4BB6-8CCC-F46BBCA71336}"/>
              </a:ext>
            </a:extLst>
          </p:cNvPr>
          <p:cNvGrpSpPr/>
          <p:nvPr/>
        </p:nvGrpSpPr>
        <p:grpSpPr>
          <a:xfrm>
            <a:off x="-232801" y="-116270"/>
            <a:ext cx="12560300" cy="7077070"/>
            <a:chOff x="-46090" y="-19004"/>
            <a:chExt cx="1713942" cy="1126742"/>
          </a:xfrm>
        </p:grpSpPr>
        <p:sp>
          <p:nvSpPr>
            <p:cNvPr id="23" name="Freeform 4">
              <a:extLst>
                <a:ext uri="{FF2B5EF4-FFF2-40B4-BE49-F238E27FC236}">
                  <a16:creationId xmlns:a16="http://schemas.microsoft.com/office/drawing/2014/main" id="{E27BE5C5-61F3-436C-89F3-2D95B9BF0453}"/>
                </a:ext>
              </a:extLst>
            </p:cNvPr>
            <p:cNvSpPr/>
            <p:nvPr/>
          </p:nvSpPr>
          <p:spPr>
            <a:xfrm>
              <a:off x="-46090" y="-19004"/>
              <a:ext cx="1713942" cy="1126742"/>
            </a:xfrm>
            <a:custGeom>
              <a:avLst/>
              <a:gdLst/>
              <a:ahLst/>
              <a:cxnLst/>
              <a:rect l="l" t="t" r="r" b="b"/>
              <a:pathLst>
                <a:path w="1617324" h="1050739">
                  <a:moveTo>
                    <a:pt x="1617324" y="1050739"/>
                  </a:moveTo>
                  <a:lnTo>
                    <a:pt x="0" y="1043119"/>
                  </a:lnTo>
                  <a:lnTo>
                    <a:pt x="0" y="377651"/>
                  </a:lnTo>
                  <a:lnTo>
                    <a:pt x="17780" y="19050"/>
                  </a:lnTo>
                  <a:lnTo>
                    <a:pt x="804305" y="0"/>
                  </a:lnTo>
                  <a:lnTo>
                    <a:pt x="1598274" y="5080"/>
                  </a:lnTo>
                  <a:close/>
                </a:path>
              </a:pathLst>
            </a:custGeom>
            <a:solidFill>
              <a:srgbClr val="FEF8F8"/>
            </a:solidFill>
          </p:spPr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DD92A94-6401-47D7-B35A-B7785A7CE07D}"/>
                </a:ext>
              </a:extLst>
            </p:cNvPr>
            <p:cNvSpPr/>
            <p:nvPr/>
          </p:nvSpPr>
          <p:spPr>
            <a:xfrm>
              <a:off x="-3810" y="0"/>
              <a:ext cx="1646534" cy="1077409"/>
            </a:xfrm>
            <a:custGeom>
              <a:avLst/>
              <a:gdLst/>
              <a:ahLst/>
              <a:cxnLst/>
              <a:rect l="l" t="t" r="r" b="b"/>
              <a:pathLst>
                <a:path w="1646534" h="1077409">
                  <a:moveTo>
                    <a:pt x="1612244" y="21590"/>
                  </a:moveTo>
                  <a:cubicBezTo>
                    <a:pt x="1613514" y="34290"/>
                    <a:pt x="1613514" y="44450"/>
                    <a:pt x="1614784" y="54610"/>
                  </a:cubicBezTo>
                  <a:cubicBezTo>
                    <a:pt x="1617324" y="79062"/>
                    <a:pt x="1618594" y="100373"/>
                    <a:pt x="1621134" y="120923"/>
                  </a:cubicBezTo>
                  <a:cubicBezTo>
                    <a:pt x="1621134" y="150606"/>
                    <a:pt x="1633834" y="735898"/>
                    <a:pt x="1640184" y="765582"/>
                  </a:cubicBezTo>
                  <a:cubicBezTo>
                    <a:pt x="1646534" y="810487"/>
                    <a:pt x="1642724" y="856153"/>
                    <a:pt x="1642724" y="901059"/>
                  </a:cubicBezTo>
                  <a:cubicBezTo>
                    <a:pt x="1642724" y="940636"/>
                    <a:pt x="1643994" y="977170"/>
                    <a:pt x="1645264" y="1016449"/>
                  </a:cubicBezTo>
                  <a:cubicBezTo>
                    <a:pt x="1645264" y="1038039"/>
                    <a:pt x="1645264" y="1052009"/>
                    <a:pt x="1645264" y="1076139"/>
                  </a:cubicBezTo>
                  <a:cubicBezTo>
                    <a:pt x="1622404" y="1076139"/>
                    <a:pt x="1602084" y="1077409"/>
                    <a:pt x="1581985" y="1076139"/>
                  </a:cubicBezTo>
                  <a:cubicBezTo>
                    <a:pt x="1502938" y="1071059"/>
                    <a:pt x="1422676" y="1077409"/>
                    <a:pt x="1343629" y="1072329"/>
                  </a:cubicBezTo>
                  <a:cubicBezTo>
                    <a:pt x="1296201" y="1068519"/>
                    <a:pt x="1249990" y="1071059"/>
                    <a:pt x="1202562" y="1068519"/>
                  </a:cubicBezTo>
                  <a:cubicBezTo>
                    <a:pt x="1180672" y="1067249"/>
                    <a:pt x="1158782" y="1065979"/>
                    <a:pt x="1136892" y="1064709"/>
                  </a:cubicBezTo>
                  <a:cubicBezTo>
                    <a:pt x="1123515" y="1064709"/>
                    <a:pt x="1111354" y="1065979"/>
                    <a:pt x="1097977" y="1065979"/>
                  </a:cubicBezTo>
                  <a:cubicBezTo>
                    <a:pt x="1063926" y="1064709"/>
                    <a:pt x="970287" y="1065979"/>
                    <a:pt x="936236" y="1064709"/>
                  </a:cubicBezTo>
                  <a:cubicBezTo>
                    <a:pt x="911914" y="1063439"/>
                    <a:pt x="425474" y="1072329"/>
                    <a:pt x="401153" y="1071059"/>
                  </a:cubicBezTo>
                  <a:cubicBezTo>
                    <a:pt x="395072" y="1071059"/>
                    <a:pt x="387775" y="1072329"/>
                    <a:pt x="381695" y="1072329"/>
                  </a:cubicBezTo>
                  <a:cubicBezTo>
                    <a:pt x="367102" y="1072329"/>
                    <a:pt x="353725" y="1073599"/>
                    <a:pt x="339131" y="1073599"/>
                  </a:cubicBezTo>
                  <a:cubicBezTo>
                    <a:pt x="302648" y="1073599"/>
                    <a:pt x="267382" y="1072329"/>
                    <a:pt x="230899" y="1071059"/>
                  </a:cubicBezTo>
                  <a:cubicBezTo>
                    <a:pt x="209009" y="1069789"/>
                    <a:pt x="187119" y="1068519"/>
                    <a:pt x="166445" y="1067249"/>
                  </a:cubicBezTo>
                  <a:cubicBezTo>
                    <a:pt x="127530" y="1065979"/>
                    <a:pt x="88615" y="1064709"/>
                    <a:pt x="48260" y="1064709"/>
                  </a:cubicBezTo>
                  <a:cubicBezTo>
                    <a:pt x="38100" y="1064709"/>
                    <a:pt x="29210" y="1064709"/>
                    <a:pt x="19050" y="1063439"/>
                  </a:cubicBezTo>
                  <a:cubicBezTo>
                    <a:pt x="10160" y="1062169"/>
                    <a:pt x="5080" y="1055819"/>
                    <a:pt x="7620" y="1046929"/>
                  </a:cubicBezTo>
                  <a:cubicBezTo>
                    <a:pt x="16510" y="1015225"/>
                    <a:pt x="12700" y="996197"/>
                    <a:pt x="11430" y="976408"/>
                  </a:cubicBezTo>
                  <a:cubicBezTo>
                    <a:pt x="10160" y="936070"/>
                    <a:pt x="6350" y="896492"/>
                    <a:pt x="7620" y="856153"/>
                  </a:cubicBezTo>
                  <a:cubicBezTo>
                    <a:pt x="5080" y="805920"/>
                    <a:pt x="0" y="184095"/>
                    <a:pt x="7620" y="133101"/>
                  </a:cubicBezTo>
                  <a:cubicBezTo>
                    <a:pt x="8890" y="123206"/>
                    <a:pt x="7620" y="112551"/>
                    <a:pt x="8890" y="102656"/>
                  </a:cubicBezTo>
                  <a:cubicBezTo>
                    <a:pt x="10160" y="86673"/>
                    <a:pt x="12700" y="691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213" y="30480"/>
                    <a:pt x="77670" y="29210"/>
                  </a:cubicBezTo>
                  <a:cubicBezTo>
                    <a:pt x="110505" y="25400"/>
                    <a:pt x="143340" y="22860"/>
                    <a:pt x="177390" y="20320"/>
                  </a:cubicBezTo>
                  <a:cubicBezTo>
                    <a:pt x="200496" y="17780"/>
                    <a:pt x="223602" y="16510"/>
                    <a:pt x="245492" y="13970"/>
                  </a:cubicBezTo>
                  <a:cubicBezTo>
                    <a:pt x="267382" y="11430"/>
                    <a:pt x="290488" y="8890"/>
                    <a:pt x="312377" y="8890"/>
                  </a:cubicBezTo>
                  <a:cubicBezTo>
                    <a:pt x="336699" y="7620"/>
                    <a:pt x="361021" y="10160"/>
                    <a:pt x="385343" y="8890"/>
                  </a:cubicBezTo>
                  <a:cubicBezTo>
                    <a:pt x="415746" y="8890"/>
                    <a:pt x="966639" y="6350"/>
                    <a:pt x="997041" y="5080"/>
                  </a:cubicBezTo>
                  <a:cubicBezTo>
                    <a:pt x="1026227" y="3810"/>
                    <a:pt x="1055414" y="2540"/>
                    <a:pt x="1085816" y="2540"/>
                  </a:cubicBezTo>
                  <a:cubicBezTo>
                    <a:pt x="1135676" y="1270"/>
                    <a:pt x="1184320" y="0"/>
                    <a:pt x="1234180" y="0"/>
                  </a:cubicBezTo>
                  <a:cubicBezTo>
                    <a:pt x="1254854" y="0"/>
                    <a:pt x="1276744" y="2540"/>
                    <a:pt x="1297417" y="2540"/>
                  </a:cubicBezTo>
                  <a:cubicBezTo>
                    <a:pt x="1354574" y="3810"/>
                    <a:pt x="1412947" y="5080"/>
                    <a:pt x="1470103" y="7620"/>
                  </a:cubicBezTo>
                  <a:cubicBezTo>
                    <a:pt x="1500506" y="8890"/>
                    <a:pt x="1530908" y="12700"/>
                    <a:pt x="1561311" y="16510"/>
                  </a:cubicBezTo>
                  <a:cubicBezTo>
                    <a:pt x="1568608" y="16510"/>
                    <a:pt x="1575904" y="16510"/>
                    <a:pt x="1581985" y="16510"/>
                  </a:cubicBezTo>
                  <a:cubicBezTo>
                    <a:pt x="1593194" y="17780"/>
                    <a:pt x="1602084" y="20320"/>
                    <a:pt x="1612244" y="21590"/>
                  </a:cubicBezTo>
                  <a:close/>
                  <a:moveTo>
                    <a:pt x="1622404" y="1059629"/>
                  </a:moveTo>
                  <a:cubicBezTo>
                    <a:pt x="1623674" y="1043119"/>
                    <a:pt x="1624944" y="1030419"/>
                    <a:pt x="1624944" y="1017719"/>
                  </a:cubicBezTo>
                  <a:cubicBezTo>
                    <a:pt x="1623674" y="973364"/>
                    <a:pt x="1622404" y="933025"/>
                    <a:pt x="1622404" y="889642"/>
                  </a:cubicBezTo>
                  <a:cubicBezTo>
                    <a:pt x="1622404" y="869853"/>
                    <a:pt x="1624944" y="850065"/>
                    <a:pt x="1623674" y="830276"/>
                  </a:cubicBezTo>
                  <a:cubicBezTo>
                    <a:pt x="1623674" y="812009"/>
                    <a:pt x="1622404" y="792981"/>
                    <a:pt x="1621134" y="774715"/>
                  </a:cubicBezTo>
                  <a:cubicBezTo>
                    <a:pt x="1616054" y="746554"/>
                    <a:pt x="1604624" y="163545"/>
                    <a:pt x="1604624" y="135384"/>
                  </a:cubicBezTo>
                  <a:cubicBezTo>
                    <a:pt x="1602084" y="111790"/>
                    <a:pt x="1599544" y="87434"/>
                    <a:pt x="1597004" y="63500"/>
                  </a:cubicBezTo>
                  <a:cubicBezTo>
                    <a:pt x="1595734" y="44450"/>
                    <a:pt x="1594464" y="43180"/>
                    <a:pt x="1578336" y="41910"/>
                  </a:cubicBezTo>
                  <a:cubicBezTo>
                    <a:pt x="1574688" y="41910"/>
                    <a:pt x="1572256" y="41910"/>
                    <a:pt x="1568608" y="40640"/>
                  </a:cubicBezTo>
                  <a:cubicBezTo>
                    <a:pt x="1538205" y="36830"/>
                    <a:pt x="1506586" y="31750"/>
                    <a:pt x="1476184" y="30480"/>
                  </a:cubicBezTo>
                  <a:cubicBezTo>
                    <a:pt x="1402002" y="26670"/>
                    <a:pt x="1326604" y="25400"/>
                    <a:pt x="1252422" y="22860"/>
                  </a:cubicBezTo>
                  <a:cubicBezTo>
                    <a:pt x="1241477" y="22860"/>
                    <a:pt x="1229316" y="22860"/>
                    <a:pt x="1218371" y="22860"/>
                  </a:cubicBezTo>
                  <a:cubicBezTo>
                    <a:pt x="1200130" y="22860"/>
                    <a:pt x="1181888" y="22860"/>
                    <a:pt x="1164863" y="22860"/>
                  </a:cubicBezTo>
                  <a:cubicBezTo>
                    <a:pt x="1125948" y="22860"/>
                    <a:pt x="1087032" y="22860"/>
                    <a:pt x="1049333" y="24130"/>
                  </a:cubicBezTo>
                  <a:cubicBezTo>
                    <a:pt x="1016499" y="25400"/>
                    <a:pt x="463174" y="29210"/>
                    <a:pt x="430339" y="29210"/>
                  </a:cubicBezTo>
                  <a:cubicBezTo>
                    <a:pt x="376831" y="29210"/>
                    <a:pt x="323322" y="26670"/>
                    <a:pt x="269814" y="33020"/>
                  </a:cubicBezTo>
                  <a:cubicBezTo>
                    <a:pt x="241844" y="36830"/>
                    <a:pt x="215089" y="36830"/>
                    <a:pt x="188335" y="38100"/>
                  </a:cubicBezTo>
                  <a:cubicBezTo>
                    <a:pt x="142123" y="41910"/>
                    <a:pt x="95912" y="45720"/>
                    <a:pt x="49530" y="50800"/>
                  </a:cubicBezTo>
                  <a:cubicBezTo>
                    <a:pt x="36830" y="50800"/>
                    <a:pt x="34290" y="53340"/>
                    <a:pt x="33020" y="66884"/>
                  </a:cubicBezTo>
                  <a:cubicBezTo>
                    <a:pt x="31750" y="80584"/>
                    <a:pt x="31750" y="94284"/>
                    <a:pt x="30480" y="107984"/>
                  </a:cubicBezTo>
                  <a:cubicBezTo>
                    <a:pt x="29210" y="130817"/>
                    <a:pt x="26670" y="152889"/>
                    <a:pt x="25400" y="175723"/>
                  </a:cubicBezTo>
                  <a:cubicBezTo>
                    <a:pt x="20320" y="200078"/>
                    <a:pt x="26670" y="795265"/>
                    <a:pt x="29210" y="819620"/>
                  </a:cubicBezTo>
                  <a:cubicBezTo>
                    <a:pt x="29210" y="845498"/>
                    <a:pt x="29210" y="872137"/>
                    <a:pt x="30480" y="898014"/>
                  </a:cubicBezTo>
                  <a:cubicBezTo>
                    <a:pt x="30480" y="917042"/>
                    <a:pt x="33020" y="936070"/>
                    <a:pt x="33020" y="955097"/>
                  </a:cubicBezTo>
                  <a:cubicBezTo>
                    <a:pt x="33020" y="975647"/>
                    <a:pt x="33020" y="996197"/>
                    <a:pt x="31750" y="1017719"/>
                  </a:cubicBezTo>
                  <a:cubicBezTo>
                    <a:pt x="31750" y="1021529"/>
                    <a:pt x="31750" y="1024069"/>
                    <a:pt x="31750" y="1027879"/>
                  </a:cubicBezTo>
                  <a:cubicBezTo>
                    <a:pt x="31750" y="1038039"/>
                    <a:pt x="35560" y="1041849"/>
                    <a:pt x="44450" y="1041849"/>
                  </a:cubicBezTo>
                  <a:cubicBezTo>
                    <a:pt x="60645" y="1041849"/>
                    <a:pt x="77670" y="1043119"/>
                    <a:pt x="93479" y="1043119"/>
                  </a:cubicBezTo>
                  <a:cubicBezTo>
                    <a:pt x="116585" y="1043119"/>
                    <a:pt x="140907" y="1040579"/>
                    <a:pt x="164013" y="1043119"/>
                  </a:cubicBezTo>
                  <a:cubicBezTo>
                    <a:pt x="201712" y="1046929"/>
                    <a:pt x="239411" y="1049469"/>
                    <a:pt x="277110" y="1048199"/>
                  </a:cubicBezTo>
                  <a:cubicBezTo>
                    <a:pt x="301432" y="1046929"/>
                    <a:pt x="324538" y="1049469"/>
                    <a:pt x="348860" y="1049469"/>
                  </a:cubicBezTo>
                  <a:cubicBezTo>
                    <a:pt x="384127" y="1049469"/>
                    <a:pt x="419394" y="1048199"/>
                    <a:pt x="454661" y="1049469"/>
                  </a:cubicBezTo>
                  <a:cubicBezTo>
                    <a:pt x="506953" y="1050739"/>
                    <a:pt x="1080952" y="1040579"/>
                    <a:pt x="1134460" y="1043119"/>
                  </a:cubicBezTo>
                  <a:cubicBezTo>
                    <a:pt x="1157566" y="1044389"/>
                    <a:pt x="1180672" y="1045659"/>
                    <a:pt x="1202562" y="1045659"/>
                  </a:cubicBezTo>
                  <a:cubicBezTo>
                    <a:pt x="1242693" y="1048199"/>
                    <a:pt x="1281608" y="1044389"/>
                    <a:pt x="1321739" y="1048199"/>
                  </a:cubicBezTo>
                  <a:cubicBezTo>
                    <a:pt x="1354574" y="1050739"/>
                    <a:pt x="1387409" y="1050739"/>
                    <a:pt x="1420243" y="1053279"/>
                  </a:cubicBezTo>
                  <a:cubicBezTo>
                    <a:pt x="1468887" y="1057089"/>
                    <a:pt x="1517531" y="1059629"/>
                    <a:pt x="1566175" y="1060899"/>
                  </a:cubicBezTo>
                  <a:cubicBezTo>
                    <a:pt x="1584417" y="1060899"/>
                    <a:pt x="1602084" y="1059629"/>
                    <a:pt x="1622404" y="1059629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385394" y="1358767"/>
            <a:ext cx="5203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solidFill>
                  <a:srgbClr val="FF00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673743" y="1416667"/>
            <a:ext cx="4154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solidFill>
                  <a:srgbClr val="FF0000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163224" y="1472269"/>
            <a:ext cx="418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&lt;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800600" y="-76200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endParaRPr 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96575" y="516021"/>
            <a:ext cx="71994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r>
              <a:rPr lang="en-US" u="sng" dirty="0">
                <a:latin typeface="Times New Roman" pitchFamily="18" charset="0"/>
              </a:rPr>
              <a:t>Bài 1:</a:t>
            </a:r>
            <a:r>
              <a:rPr lang="en-US" dirty="0">
                <a:latin typeface="Times New Roman" pitchFamily="18" charset="0"/>
              </a:rPr>
              <a:t> a) Điền dấu &lt;, &gt;, = vào chỗ chấm: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744947" y="1472713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1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120821" y="1363988"/>
            <a:ext cx="3722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…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4273800" y="1322858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1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3601244" y="1300225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…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6302688" y="1282985"/>
            <a:ext cx="6104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…</a:t>
            </a: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6830477" y="1360554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1</a:t>
            </a: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8241708" y="1387060"/>
            <a:ext cx="2975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1</a:t>
            </a: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8805965" y="1387060"/>
            <a:ext cx="4154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solidFill>
                  <a:srgbClr val="FF00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8722256" y="1282985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…</a:t>
            </a: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206688" y="2730687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r>
              <a:rPr lang="en-US" dirty="0">
                <a:latin typeface="Times New Roman" pitchFamily="18" charset="0"/>
              </a:rPr>
              <a:t>   b) Nêu </a:t>
            </a:r>
            <a:r>
              <a:rPr lang="vi-VN" dirty="0">
                <a:latin typeface="Times New Roman" pitchFamily="18" charset="0"/>
              </a:rPr>
              <a:t>đ</a:t>
            </a:r>
            <a:r>
              <a:rPr lang="en-US" dirty="0">
                <a:latin typeface="Times New Roman" pitchFamily="18" charset="0"/>
              </a:rPr>
              <a:t>ặc </a:t>
            </a:r>
            <a:r>
              <a:rPr lang="vi-VN" dirty="0">
                <a:latin typeface="Times New Roman" pitchFamily="18" charset="0"/>
              </a:rPr>
              <a:t>đ</a:t>
            </a:r>
            <a:r>
              <a:rPr lang="en-US" dirty="0">
                <a:latin typeface="Times New Roman" pitchFamily="18" charset="0"/>
              </a:rPr>
              <a:t>iểm của phân số lớn h</a:t>
            </a:r>
            <a:r>
              <a:rPr lang="vi-VN" dirty="0">
                <a:latin typeface="Times New Roman" pitchFamily="18" charset="0"/>
              </a:rPr>
              <a:t>ơ</a:t>
            </a:r>
            <a:r>
              <a:rPr lang="en-US" dirty="0">
                <a:latin typeface="Times New Roman" pitchFamily="18" charset="0"/>
              </a:rPr>
              <a:t>n 1, bé h</a:t>
            </a:r>
            <a:r>
              <a:rPr lang="vi-VN" dirty="0">
                <a:latin typeface="Times New Roman" pitchFamily="18" charset="0"/>
              </a:rPr>
              <a:t>ơ</a:t>
            </a:r>
            <a:r>
              <a:rPr lang="en-US" dirty="0">
                <a:latin typeface="Times New Roman" pitchFamily="18" charset="0"/>
              </a:rPr>
              <a:t>n 1, bằng 1.</a:t>
            </a: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596575" y="3429000"/>
            <a:ext cx="11988800" cy="22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- Nếu phân số có tử số bé h</a:t>
            </a:r>
            <a:r>
              <a:rPr lang="vi-VN" dirty="0">
                <a:solidFill>
                  <a:srgbClr val="C00000"/>
                </a:solidFill>
                <a:latin typeface="Times New Roman" pitchFamily="18" charset="0"/>
              </a:rPr>
              <a:t>ơ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n mẫu số thì phân số </a:t>
            </a:r>
            <a:r>
              <a:rPr lang="vi-VN" dirty="0">
                <a:solidFill>
                  <a:srgbClr val="C00000"/>
                </a:solidFill>
                <a:latin typeface="Times New Roman" pitchFamily="18" charset="0"/>
              </a:rPr>
              <a:t>đ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ó bé h</a:t>
            </a:r>
            <a:r>
              <a:rPr lang="vi-VN" dirty="0">
                <a:solidFill>
                  <a:srgbClr val="C00000"/>
                </a:solidFill>
                <a:latin typeface="Times New Roman" pitchFamily="18" charset="0"/>
              </a:rPr>
              <a:t>ơ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n 1.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- Nếu phân số có tử số lớn h</a:t>
            </a:r>
            <a:r>
              <a:rPr lang="vi-VN" dirty="0">
                <a:solidFill>
                  <a:srgbClr val="C00000"/>
                </a:solidFill>
                <a:latin typeface="Times New Roman" pitchFamily="18" charset="0"/>
              </a:rPr>
              <a:t>ơ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n mẫu số thì phân số </a:t>
            </a:r>
            <a:r>
              <a:rPr lang="vi-VN" dirty="0">
                <a:solidFill>
                  <a:srgbClr val="C00000"/>
                </a:solidFill>
                <a:latin typeface="Times New Roman" pitchFamily="18" charset="0"/>
              </a:rPr>
              <a:t>đ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ó lớn h</a:t>
            </a:r>
            <a:r>
              <a:rPr lang="vi-VN" dirty="0">
                <a:solidFill>
                  <a:srgbClr val="C00000"/>
                </a:solidFill>
                <a:latin typeface="Times New Roman" pitchFamily="18" charset="0"/>
              </a:rPr>
              <a:t>ơ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n 1.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- Nếu phân số có tử số và mẫu số bằng nhau thì phân số </a:t>
            </a:r>
            <a:r>
              <a:rPr lang="vi-VN" dirty="0">
                <a:solidFill>
                  <a:srgbClr val="C00000"/>
                </a:solidFill>
                <a:latin typeface="Times New Roman" pitchFamily="18" charset="0"/>
              </a:rPr>
              <a:t>đ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ó bằng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042922" y="1228556"/>
                <a:ext cx="48122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922" y="1228556"/>
                <a:ext cx="481222" cy="9017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401000" y="1228554"/>
                <a:ext cx="465192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000" y="1228554"/>
                <a:ext cx="465192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803464" y="1200263"/>
                <a:ext cx="465192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464" y="1200263"/>
                <a:ext cx="465192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50449" y="1282985"/>
                <a:ext cx="48122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49" y="1282985"/>
                <a:ext cx="481222" cy="9017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994090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7" grpId="0"/>
      <p:bldP spid="5136" grpId="0"/>
      <p:bldP spid="5143" grpId="0"/>
      <p:bldP spid="5151" grpId="0"/>
      <p:bldP spid="5162" grpId="0"/>
      <p:bldP spid="5163" grpId="0"/>
      <p:bldP spid="51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3">
            <a:extLst>
              <a:ext uri="{FF2B5EF4-FFF2-40B4-BE49-F238E27FC236}">
                <a16:creationId xmlns:a16="http://schemas.microsoft.com/office/drawing/2014/main" id="{9C669722-8D3A-4A92-9A6F-C234F2D3CC4E}"/>
              </a:ext>
            </a:extLst>
          </p:cNvPr>
          <p:cNvGrpSpPr/>
          <p:nvPr/>
        </p:nvGrpSpPr>
        <p:grpSpPr>
          <a:xfrm>
            <a:off x="-232801" y="-116270"/>
            <a:ext cx="12560300" cy="7077070"/>
            <a:chOff x="-46090" y="-19004"/>
            <a:chExt cx="1713942" cy="112674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1EE05B8C-9772-4D21-9A27-4935FCD28760}"/>
                </a:ext>
              </a:extLst>
            </p:cNvPr>
            <p:cNvSpPr/>
            <p:nvPr/>
          </p:nvSpPr>
          <p:spPr>
            <a:xfrm>
              <a:off x="-46090" y="-19004"/>
              <a:ext cx="1713942" cy="1126742"/>
            </a:xfrm>
            <a:custGeom>
              <a:avLst/>
              <a:gdLst/>
              <a:ahLst/>
              <a:cxnLst/>
              <a:rect l="l" t="t" r="r" b="b"/>
              <a:pathLst>
                <a:path w="1617324" h="1050739">
                  <a:moveTo>
                    <a:pt x="1617324" y="1050739"/>
                  </a:moveTo>
                  <a:lnTo>
                    <a:pt x="0" y="1043119"/>
                  </a:lnTo>
                  <a:lnTo>
                    <a:pt x="0" y="377651"/>
                  </a:lnTo>
                  <a:lnTo>
                    <a:pt x="17780" y="19050"/>
                  </a:lnTo>
                  <a:lnTo>
                    <a:pt x="804305" y="0"/>
                  </a:lnTo>
                  <a:lnTo>
                    <a:pt x="1598274" y="5080"/>
                  </a:lnTo>
                  <a:close/>
                </a:path>
              </a:pathLst>
            </a:custGeom>
            <a:solidFill>
              <a:srgbClr val="FEF8F8"/>
            </a:solidFill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020AC15-573A-4D9E-97AE-992815C87C4F}"/>
                </a:ext>
              </a:extLst>
            </p:cNvPr>
            <p:cNvSpPr/>
            <p:nvPr/>
          </p:nvSpPr>
          <p:spPr>
            <a:xfrm>
              <a:off x="-3810" y="0"/>
              <a:ext cx="1646534" cy="1077409"/>
            </a:xfrm>
            <a:custGeom>
              <a:avLst/>
              <a:gdLst/>
              <a:ahLst/>
              <a:cxnLst/>
              <a:rect l="l" t="t" r="r" b="b"/>
              <a:pathLst>
                <a:path w="1646534" h="1077409">
                  <a:moveTo>
                    <a:pt x="1612244" y="21590"/>
                  </a:moveTo>
                  <a:cubicBezTo>
                    <a:pt x="1613514" y="34290"/>
                    <a:pt x="1613514" y="44450"/>
                    <a:pt x="1614784" y="54610"/>
                  </a:cubicBezTo>
                  <a:cubicBezTo>
                    <a:pt x="1617324" y="79062"/>
                    <a:pt x="1618594" y="100373"/>
                    <a:pt x="1621134" y="120923"/>
                  </a:cubicBezTo>
                  <a:cubicBezTo>
                    <a:pt x="1621134" y="150606"/>
                    <a:pt x="1633834" y="735898"/>
                    <a:pt x="1640184" y="765582"/>
                  </a:cubicBezTo>
                  <a:cubicBezTo>
                    <a:pt x="1646534" y="810487"/>
                    <a:pt x="1642724" y="856153"/>
                    <a:pt x="1642724" y="901059"/>
                  </a:cubicBezTo>
                  <a:cubicBezTo>
                    <a:pt x="1642724" y="940636"/>
                    <a:pt x="1643994" y="977170"/>
                    <a:pt x="1645264" y="1016449"/>
                  </a:cubicBezTo>
                  <a:cubicBezTo>
                    <a:pt x="1645264" y="1038039"/>
                    <a:pt x="1645264" y="1052009"/>
                    <a:pt x="1645264" y="1076139"/>
                  </a:cubicBezTo>
                  <a:cubicBezTo>
                    <a:pt x="1622404" y="1076139"/>
                    <a:pt x="1602084" y="1077409"/>
                    <a:pt x="1581985" y="1076139"/>
                  </a:cubicBezTo>
                  <a:cubicBezTo>
                    <a:pt x="1502938" y="1071059"/>
                    <a:pt x="1422676" y="1077409"/>
                    <a:pt x="1343629" y="1072329"/>
                  </a:cubicBezTo>
                  <a:cubicBezTo>
                    <a:pt x="1296201" y="1068519"/>
                    <a:pt x="1249990" y="1071059"/>
                    <a:pt x="1202562" y="1068519"/>
                  </a:cubicBezTo>
                  <a:cubicBezTo>
                    <a:pt x="1180672" y="1067249"/>
                    <a:pt x="1158782" y="1065979"/>
                    <a:pt x="1136892" y="1064709"/>
                  </a:cubicBezTo>
                  <a:cubicBezTo>
                    <a:pt x="1123515" y="1064709"/>
                    <a:pt x="1111354" y="1065979"/>
                    <a:pt x="1097977" y="1065979"/>
                  </a:cubicBezTo>
                  <a:cubicBezTo>
                    <a:pt x="1063926" y="1064709"/>
                    <a:pt x="970287" y="1065979"/>
                    <a:pt x="936236" y="1064709"/>
                  </a:cubicBezTo>
                  <a:cubicBezTo>
                    <a:pt x="911914" y="1063439"/>
                    <a:pt x="425474" y="1072329"/>
                    <a:pt x="401153" y="1071059"/>
                  </a:cubicBezTo>
                  <a:cubicBezTo>
                    <a:pt x="395072" y="1071059"/>
                    <a:pt x="387775" y="1072329"/>
                    <a:pt x="381695" y="1072329"/>
                  </a:cubicBezTo>
                  <a:cubicBezTo>
                    <a:pt x="367102" y="1072329"/>
                    <a:pt x="353725" y="1073599"/>
                    <a:pt x="339131" y="1073599"/>
                  </a:cubicBezTo>
                  <a:cubicBezTo>
                    <a:pt x="302648" y="1073599"/>
                    <a:pt x="267382" y="1072329"/>
                    <a:pt x="230899" y="1071059"/>
                  </a:cubicBezTo>
                  <a:cubicBezTo>
                    <a:pt x="209009" y="1069789"/>
                    <a:pt x="187119" y="1068519"/>
                    <a:pt x="166445" y="1067249"/>
                  </a:cubicBezTo>
                  <a:cubicBezTo>
                    <a:pt x="127530" y="1065979"/>
                    <a:pt x="88615" y="1064709"/>
                    <a:pt x="48260" y="1064709"/>
                  </a:cubicBezTo>
                  <a:cubicBezTo>
                    <a:pt x="38100" y="1064709"/>
                    <a:pt x="29210" y="1064709"/>
                    <a:pt x="19050" y="1063439"/>
                  </a:cubicBezTo>
                  <a:cubicBezTo>
                    <a:pt x="10160" y="1062169"/>
                    <a:pt x="5080" y="1055819"/>
                    <a:pt x="7620" y="1046929"/>
                  </a:cubicBezTo>
                  <a:cubicBezTo>
                    <a:pt x="16510" y="1015225"/>
                    <a:pt x="12700" y="996197"/>
                    <a:pt x="11430" y="976408"/>
                  </a:cubicBezTo>
                  <a:cubicBezTo>
                    <a:pt x="10160" y="936070"/>
                    <a:pt x="6350" y="896492"/>
                    <a:pt x="7620" y="856153"/>
                  </a:cubicBezTo>
                  <a:cubicBezTo>
                    <a:pt x="5080" y="805920"/>
                    <a:pt x="0" y="184095"/>
                    <a:pt x="7620" y="133101"/>
                  </a:cubicBezTo>
                  <a:cubicBezTo>
                    <a:pt x="8890" y="123206"/>
                    <a:pt x="7620" y="112551"/>
                    <a:pt x="8890" y="102656"/>
                  </a:cubicBezTo>
                  <a:cubicBezTo>
                    <a:pt x="10160" y="86673"/>
                    <a:pt x="12700" y="691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213" y="30480"/>
                    <a:pt x="77670" y="29210"/>
                  </a:cubicBezTo>
                  <a:cubicBezTo>
                    <a:pt x="110505" y="25400"/>
                    <a:pt x="143340" y="22860"/>
                    <a:pt x="177390" y="20320"/>
                  </a:cubicBezTo>
                  <a:cubicBezTo>
                    <a:pt x="200496" y="17780"/>
                    <a:pt x="223602" y="16510"/>
                    <a:pt x="245492" y="13970"/>
                  </a:cubicBezTo>
                  <a:cubicBezTo>
                    <a:pt x="267382" y="11430"/>
                    <a:pt x="290488" y="8890"/>
                    <a:pt x="312377" y="8890"/>
                  </a:cubicBezTo>
                  <a:cubicBezTo>
                    <a:pt x="336699" y="7620"/>
                    <a:pt x="361021" y="10160"/>
                    <a:pt x="385343" y="8890"/>
                  </a:cubicBezTo>
                  <a:cubicBezTo>
                    <a:pt x="415746" y="8890"/>
                    <a:pt x="966639" y="6350"/>
                    <a:pt x="997041" y="5080"/>
                  </a:cubicBezTo>
                  <a:cubicBezTo>
                    <a:pt x="1026227" y="3810"/>
                    <a:pt x="1055414" y="2540"/>
                    <a:pt x="1085816" y="2540"/>
                  </a:cubicBezTo>
                  <a:cubicBezTo>
                    <a:pt x="1135676" y="1270"/>
                    <a:pt x="1184320" y="0"/>
                    <a:pt x="1234180" y="0"/>
                  </a:cubicBezTo>
                  <a:cubicBezTo>
                    <a:pt x="1254854" y="0"/>
                    <a:pt x="1276744" y="2540"/>
                    <a:pt x="1297417" y="2540"/>
                  </a:cubicBezTo>
                  <a:cubicBezTo>
                    <a:pt x="1354574" y="3810"/>
                    <a:pt x="1412947" y="5080"/>
                    <a:pt x="1470103" y="7620"/>
                  </a:cubicBezTo>
                  <a:cubicBezTo>
                    <a:pt x="1500506" y="8890"/>
                    <a:pt x="1530908" y="12700"/>
                    <a:pt x="1561311" y="16510"/>
                  </a:cubicBezTo>
                  <a:cubicBezTo>
                    <a:pt x="1568608" y="16510"/>
                    <a:pt x="1575904" y="16510"/>
                    <a:pt x="1581985" y="16510"/>
                  </a:cubicBezTo>
                  <a:cubicBezTo>
                    <a:pt x="1593194" y="17780"/>
                    <a:pt x="1602084" y="20320"/>
                    <a:pt x="1612244" y="21590"/>
                  </a:cubicBezTo>
                  <a:close/>
                  <a:moveTo>
                    <a:pt x="1622404" y="1059629"/>
                  </a:moveTo>
                  <a:cubicBezTo>
                    <a:pt x="1623674" y="1043119"/>
                    <a:pt x="1624944" y="1030419"/>
                    <a:pt x="1624944" y="1017719"/>
                  </a:cubicBezTo>
                  <a:cubicBezTo>
                    <a:pt x="1623674" y="973364"/>
                    <a:pt x="1622404" y="933025"/>
                    <a:pt x="1622404" y="889642"/>
                  </a:cubicBezTo>
                  <a:cubicBezTo>
                    <a:pt x="1622404" y="869853"/>
                    <a:pt x="1624944" y="850065"/>
                    <a:pt x="1623674" y="830276"/>
                  </a:cubicBezTo>
                  <a:cubicBezTo>
                    <a:pt x="1623674" y="812009"/>
                    <a:pt x="1622404" y="792981"/>
                    <a:pt x="1621134" y="774715"/>
                  </a:cubicBezTo>
                  <a:cubicBezTo>
                    <a:pt x="1616054" y="746554"/>
                    <a:pt x="1604624" y="163545"/>
                    <a:pt x="1604624" y="135384"/>
                  </a:cubicBezTo>
                  <a:cubicBezTo>
                    <a:pt x="1602084" y="111790"/>
                    <a:pt x="1599544" y="87434"/>
                    <a:pt x="1597004" y="63500"/>
                  </a:cubicBezTo>
                  <a:cubicBezTo>
                    <a:pt x="1595734" y="44450"/>
                    <a:pt x="1594464" y="43180"/>
                    <a:pt x="1578336" y="41910"/>
                  </a:cubicBezTo>
                  <a:cubicBezTo>
                    <a:pt x="1574688" y="41910"/>
                    <a:pt x="1572256" y="41910"/>
                    <a:pt x="1568608" y="40640"/>
                  </a:cubicBezTo>
                  <a:cubicBezTo>
                    <a:pt x="1538205" y="36830"/>
                    <a:pt x="1506586" y="31750"/>
                    <a:pt x="1476184" y="30480"/>
                  </a:cubicBezTo>
                  <a:cubicBezTo>
                    <a:pt x="1402002" y="26670"/>
                    <a:pt x="1326604" y="25400"/>
                    <a:pt x="1252422" y="22860"/>
                  </a:cubicBezTo>
                  <a:cubicBezTo>
                    <a:pt x="1241477" y="22860"/>
                    <a:pt x="1229316" y="22860"/>
                    <a:pt x="1218371" y="22860"/>
                  </a:cubicBezTo>
                  <a:cubicBezTo>
                    <a:pt x="1200130" y="22860"/>
                    <a:pt x="1181888" y="22860"/>
                    <a:pt x="1164863" y="22860"/>
                  </a:cubicBezTo>
                  <a:cubicBezTo>
                    <a:pt x="1125948" y="22860"/>
                    <a:pt x="1087032" y="22860"/>
                    <a:pt x="1049333" y="24130"/>
                  </a:cubicBezTo>
                  <a:cubicBezTo>
                    <a:pt x="1016499" y="25400"/>
                    <a:pt x="463174" y="29210"/>
                    <a:pt x="430339" y="29210"/>
                  </a:cubicBezTo>
                  <a:cubicBezTo>
                    <a:pt x="376831" y="29210"/>
                    <a:pt x="323322" y="26670"/>
                    <a:pt x="269814" y="33020"/>
                  </a:cubicBezTo>
                  <a:cubicBezTo>
                    <a:pt x="241844" y="36830"/>
                    <a:pt x="215089" y="36830"/>
                    <a:pt x="188335" y="38100"/>
                  </a:cubicBezTo>
                  <a:cubicBezTo>
                    <a:pt x="142123" y="41910"/>
                    <a:pt x="95912" y="45720"/>
                    <a:pt x="49530" y="50800"/>
                  </a:cubicBezTo>
                  <a:cubicBezTo>
                    <a:pt x="36830" y="50800"/>
                    <a:pt x="34290" y="53340"/>
                    <a:pt x="33020" y="66884"/>
                  </a:cubicBezTo>
                  <a:cubicBezTo>
                    <a:pt x="31750" y="80584"/>
                    <a:pt x="31750" y="94284"/>
                    <a:pt x="30480" y="107984"/>
                  </a:cubicBezTo>
                  <a:cubicBezTo>
                    <a:pt x="29210" y="130817"/>
                    <a:pt x="26670" y="152889"/>
                    <a:pt x="25400" y="175723"/>
                  </a:cubicBezTo>
                  <a:cubicBezTo>
                    <a:pt x="20320" y="200078"/>
                    <a:pt x="26670" y="795265"/>
                    <a:pt x="29210" y="819620"/>
                  </a:cubicBezTo>
                  <a:cubicBezTo>
                    <a:pt x="29210" y="845498"/>
                    <a:pt x="29210" y="872137"/>
                    <a:pt x="30480" y="898014"/>
                  </a:cubicBezTo>
                  <a:cubicBezTo>
                    <a:pt x="30480" y="917042"/>
                    <a:pt x="33020" y="936070"/>
                    <a:pt x="33020" y="955097"/>
                  </a:cubicBezTo>
                  <a:cubicBezTo>
                    <a:pt x="33020" y="975647"/>
                    <a:pt x="33020" y="996197"/>
                    <a:pt x="31750" y="1017719"/>
                  </a:cubicBezTo>
                  <a:cubicBezTo>
                    <a:pt x="31750" y="1021529"/>
                    <a:pt x="31750" y="1024069"/>
                    <a:pt x="31750" y="1027879"/>
                  </a:cubicBezTo>
                  <a:cubicBezTo>
                    <a:pt x="31750" y="1038039"/>
                    <a:pt x="35560" y="1041849"/>
                    <a:pt x="44450" y="1041849"/>
                  </a:cubicBezTo>
                  <a:cubicBezTo>
                    <a:pt x="60645" y="1041849"/>
                    <a:pt x="77670" y="1043119"/>
                    <a:pt x="93479" y="1043119"/>
                  </a:cubicBezTo>
                  <a:cubicBezTo>
                    <a:pt x="116585" y="1043119"/>
                    <a:pt x="140907" y="1040579"/>
                    <a:pt x="164013" y="1043119"/>
                  </a:cubicBezTo>
                  <a:cubicBezTo>
                    <a:pt x="201712" y="1046929"/>
                    <a:pt x="239411" y="1049469"/>
                    <a:pt x="277110" y="1048199"/>
                  </a:cubicBezTo>
                  <a:cubicBezTo>
                    <a:pt x="301432" y="1046929"/>
                    <a:pt x="324538" y="1049469"/>
                    <a:pt x="348860" y="1049469"/>
                  </a:cubicBezTo>
                  <a:cubicBezTo>
                    <a:pt x="384127" y="1049469"/>
                    <a:pt x="419394" y="1048199"/>
                    <a:pt x="454661" y="1049469"/>
                  </a:cubicBezTo>
                  <a:cubicBezTo>
                    <a:pt x="506953" y="1050739"/>
                    <a:pt x="1080952" y="1040579"/>
                    <a:pt x="1134460" y="1043119"/>
                  </a:cubicBezTo>
                  <a:cubicBezTo>
                    <a:pt x="1157566" y="1044389"/>
                    <a:pt x="1180672" y="1045659"/>
                    <a:pt x="1202562" y="1045659"/>
                  </a:cubicBezTo>
                  <a:cubicBezTo>
                    <a:pt x="1242693" y="1048199"/>
                    <a:pt x="1281608" y="1044389"/>
                    <a:pt x="1321739" y="1048199"/>
                  </a:cubicBezTo>
                  <a:cubicBezTo>
                    <a:pt x="1354574" y="1050739"/>
                    <a:pt x="1387409" y="1050739"/>
                    <a:pt x="1420243" y="1053279"/>
                  </a:cubicBezTo>
                  <a:cubicBezTo>
                    <a:pt x="1468887" y="1057089"/>
                    <a:pt x="1517531" y="1059629"/>
                    <a:pt x="1566175" y="1060899"/>
                  </a:cubicBezTo>
                  <a:cubicBezTo>
                    <a:pt x="1584417" y="1060899"/>
                    <a:pt x="1602084" y="1059629"/>
                    <a:pt x="1622404" y="1059629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6210" name="Text Box 66"/>
          <p:cNvSpPr txBox="1">
            <a:spLocks noChangeArrowheads="1"/>
          </p:cNvSpPr>
          <p:nvPr/>
        </p:nvSpPr>
        <p:spPr bwMode="auto">
          <a:xfrm>
            <a:off x="10513714" y="1957754"/>
            <a:ext cx="418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6209" name="Text Box 65"/>
          <p:cNvSpPr txBox="1">
            <a:spLocks noChangeArrowheads="1"/>
          </p:cNvSpPr>
          <p:nvPr/>
        </p:nvSpPr>
        <p:spPr bwMode="auto">
          <a:xfrm>
            <a:off x="6337092" y="1869791"/>
            <a:ext cx="389816" cy="60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&lt;</a:t>
            </a:r>
          </a:p>
        </p:txBody>
      </p:sp>
      <p:sp>
        <p:nvSpPr>
          <p:cNvPr id="6208" name="Text Box 64"/>
          <p:cNvSpPr txBox="1">
            <a:spLocks noChangeArrowheads="1"/>
          </p:cNvSpPr>
          <p:nvPr/>
        </p:nvSpPr>
        <p:spPr bwMode="auto">
          <a:xfrm>
            <a:off x="2352923" y="1933839"/>
            <a:ext cx="418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20854" y="701675"/>
            <a:ext cx="102065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r>
              <a:rPr lang="en-US" altLang="en-US" u="sng" dirty="0">
                <a:latin typeface="Times New Roman" panose="02020603050405020304" pitchFamily="18" charset="0"/>
              </a:rPr>
              <a:t>Bài 2</a:t>
            </a:r>
            <a:r>
              <a:rPr lang="en-US" altLang="en-US" dirty="0">
                <a:latin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a) So sánh các </a:t>
            </a:r>
            <a:r>
              <a:rPr lang="en-US" dirty="0" err="1">
                <a:latin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</a:rPr>
              <a:t>: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214672" y="1886325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và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6258249" y="1886324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và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10356100" y="1920327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và</a:t>
            </a:r>
          </a:p>
        </p:txBody>
      </p:sp>
      <p:sp>
        <p:nvSpPr>
          <p:cNvPr id="6211" name="Text Box 67"/>
          <p:cNvSpPr txBox="1">
            <a:spLocks noChangeArrowheads="1"/>
          </p:cNvSpPr>
          <p:nvPr/>
        </p:nvSpPr>
        <p:spPr bwMode="auto">
          <a:xfrm>
            <a:off x="395050" y="3549358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r>
              <a:rPr lang="en-US" dirty="0">
                <a:solidFill>
                  <a:srgbClr val="0F09C8"/>
                </a:solidFill>
                <a:latin typeface="Times New Roman" pitchFamily="18" charset="0"/>
              </a:rPr>
              <a:t>    </a:t>
            </a:r>
            <a:r>
              <a:rPr lang="en-US" dirty="0">
                <a:latin typeface="Times New Roman" pitchFamily="18" charset="0"/>
              </a:rPr>
              <a:t>b) Nêu cách so sánh hai phân số có cùng tử số.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1335478" y="4084853"/>
            <a:ext cx="7637027" cy="22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Trong hai phân số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cùng tử số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- Phân số nào có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mẫu số bé h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ơ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n 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thì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lớn h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ơ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- Phân số nào có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mẫu số lớn h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ơ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n 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thì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bé h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ơ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91152" y="1763871"/>
                <a:ext cx="48122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152" y="1763871"/>
                <a:ext cx="481222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013061" y="1763871"/>
                <a:ext cx="481221" cy="899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061" y="1763871"/>
                <a:ext cx="481221" cy="8995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575656" y="1711948"/>
                <a:ext cx="481222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656" y="1711948"/>
                <a:ext cx="481222" cy="9105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980904" y="1728493"/>
                <a:ext cx="481221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904" y="1728493"/>
                <a:ext cx="481221" cy="910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692137" y="1756398"/>
                <a:ext cx="663963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2137" y="1756398"/>
                <a:ext cx="663963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0932418" y="1763871"/>
                <a:ext cx="663963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2418" y="1763871"/>
                <a:ext cx="663963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13869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0" grpId="0"/>
      <p:bldP spid="6209" grpId="0"/>
      <p:bldP spid="6208" grpId="0"/>
      <p:bldP spid="6155" grpId="0"/>
      <p:bldP spid="6169" grpId="0"/>
      <p:bldP spid="6176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">
            <a:extLst>
              <a:ext uri="{FF2B5EF4-FFF2-40B4-BE49-F238E27FC236}">
                <a16:creationId xmlns:a16="http://schemas.microsoft.com/office/drawing/2014/main" id="{3E89FECA-7866-46D8-BAC8-4870879857C3}"/>
              </a:ext>
            </a:extLst>
          </p:cNvPr>
          <p:cNvGrpSpPr/>
          <p:nvPr/>
        </p:nvGrpSpPr>
        <p:grpSpPr>
          <a:xfrm>
            <a:off x="-232801" y="-116270"/>
            <a:ext cx="12560300" cy="7077070"/>
            <a:chOff x="-46090" y="-19004"/>
            <a:chExt cx="1713942" cy="1126742"/>
          </a:xfrm>
        </p:grpSpPr>
        <p:sp>
          <p:nvSpPr>
            <p:cNvPr id="35" name="Freeform 4">
              <a:extLst>
                <a:ext uri="{FF2B5EF4-FFF2-40B4-BE49-F238E27FC236}">
                  <a16:creationId xmlns:a16="http://schemas.microsoft.com/office/drawing/2014/main" id="{576C0651-F604-4890-9BB3-09F8FE93BC90}"/>
                </a:ext>
              </a:extLst>
            </p:cNvPr>
            <p:cNvSpPr/>
            <p:nvPr/>
          </p:nvSpPr>
          <p:spPr>
            <a:xfrm>
              <a:off x="-46090" y="-19004"/>
              <a:ext cx="1713942" cy="1126742"/>
            </a:xfrm>
            <a:custGeom>
              <a:avLst/>
              <a:gdLst/>
              <a:ahLst/>
              <a:cxnLst/>
              <a:rect l="l" t="t" r="r" b="b"/>
              <a:pathLst>
                <a:path w="1617324" h="1050739">
                  <a:moveTo>
                    <a:pt x="1617324" y="1050739"/>
                  </a:moveTo>
                  <a:lnTo>
                    <a:pt x="0" y="1043119"/>
                  </a:lnTo>
                  <a:lnTo>
                    <a:pt x="0" y="377651"/>
                  </a:lnTo>
                  <a:lnTo>
                    <a:pt x="17780" y="19050"/>
                  </a:lnTo>
                  <a:lnTo>
                    <a:pt x="804305" y="0"/>
                  </a:lnTo>
                  <a:lnTo>
                    <a:pt x="1598274" y="5080"/>
                  </a:lnTo>
                  <a:close/>
                </a:path>
              </a:pathLst>
            </a:custGeom>
            <a:solidFill>
              <a:srgbClr val="FEF8F8"/>
            </a:solidFill>
          </p:spPr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62EA3CCF-909C-41BC-86ED-C3539C9D1511}"/>
                </a:ext>
              </a:extLst>
            </p:cNvPr>
            <p:cNvSpPr/>
            <p:nvPr/>
          </p:nvSpPr>
          <p:spPr>
            <a:xfrm>
              <a:off x="-3810" y="0"/>
              <a:ext cx="1646534" cy="1077409"/>
            </a:xfrm>
            <a:custGeom>
              <a:avLst/>
              <a:gdLst/>
              <a:ahLst/>
              <a:cxnLst/>
              <a:rect l="l" t="t" r="r" b="b"/>
              <a:pathLst>
                <a:path w="1646534" h="1077409">
                  <a:moveTo>
                    <a:pt x="1612244" y="21590"/>
                  </a:moveTo>
                  <a:cubicBezTo>
                    <a:pt x="1613514" y="34290"/>
                    <a:pt x="1613514" y="44450"/>
                    <a:pt x="1614784" y="54610"/>
                  </a:cubicBezTo>
                  <a:cubicBezTo>
                    <a:pt x="1617324" y="79062"/>
                    <a:pt x="1618594" y="100373"/>
                    <a:pt x="1621134" y="120923"/>
                  </a:cubicBezTo>
                  <a:cubicBezTo>
                    <a:pt x="1621134" y="150606"/>
                    <a:pt x="1633834" y="735898"/>
                    <a:pt x="1640184" y="765582"/>
                  </a:cubicBezTo>
                  <a:cubicBezTo>
                    <a:pt x="1646534" y="810487"/>
                    <a:pt x="1642724" y="856153"/>
                    <a:pt x="1642724" y="901059"/>
                  </a:cubicBezTo>
                  <a:cubicBezTo>
                    <a:pt x="1642724" y="940636"/>
                    <a:pt x="1643994" y="977170"/>
                    <a:pt x="1645264" y="1016449"/>
                  </a:cubicBezTo>
                  <a:cubicBezTo>
                    <a:pt x="1645264" y="1038039"/>
                    <a:pt x="1645264" y="1052009"/>
                    <a:pt x="1645264" y="1076139"/>
                  </a:cubicBezTo>
                  <a:cubicBezTo>
                    <a:pt x="1622404" y="1076139"/>
                    <a:pt x="1602084" y="1077409"/>
                    <a:pt x="1581985" y="1076139"/>
                  </a:cubicBezTo>
                  <a:cubicBezTo>
                    <a:pt x="1502938" y="1071059"/>
                    <a:pt x="1422676" y="1077409"/>
                    <a:pt x="1343629" y="1072329"/>
                  </a:cubicBezTo>
                  <a:cubicBezTo>
                    <a:pt x="1296201" y="1068519"/>
                    <a:pt x="1249990" y="1071059"/>
                    <a:pt x="1202562" y="1068519"/>
                  </a:cubicBezTo>
                  <a:cubicBezTo>
                    <a:pt x="1180672" y="1067249"/>
                    <a:pt x="1158782" y="1065979"/>
                    <a:pt x="1136892" y="1064709"/>
                  </a:cubicBezTo>
                  <a:cubicBezTo>
                    <a:pt x="1123515" y="1064709"/>
                    <a:pt x="1111354" y="1065979"/>
                    <a:pt x="1097977" y="1065979"/>
                  </a:cubicBezTo>
                  <a:cubicBezTo>
                    <a:pt x="1063926" y="1064709"/>
                    <a:pt x="970287" y="1065979"/>
                    <a:pt x="936236" y="1064709"/>
                  </a:cubicBezTo>
                  <a:cubicBezTo>
                    <a:pt x="911914" y="1063439"/>
                    <a:pt x="425474" y="1072329"/>
                    <a:pt x="401153" y="1071059"/>
                  </a:cubicBezTo>
                  <a:cubicBezTo>
                    <a:pt x="395072" y="1071059"/>
                    <a:pt x="387775" y="1072329"/>
                    <a:pt x="381695" y="1072329"/>
                  </a:cubicBezTo>
                  <a:cubicBezTo>
                    <a:pt x="367102" y="1072329"/>
                    <a:pt x="353725" y="1073599"/>
                    <a:pt x="339131" y="1073599"/>
                  </a:cubicBezTo>
                  <a:cubicBezTo>
                    <a:pt x="302648" y="1073599"/>
                    <a:pt x="267382" y="1072329"/>
                    <a:pt x="230899" y="1071059"/>
                  </a:cubicBezTo>
                  <a:cubicBezTo>
                    <a:pt x="209009" y="1069789"/>
                    <a:pt x="187119" y="1068519"/>
                    <a:pt x="166445" y="1067249"/>
                  </a:cubicBezTo>
                  <a:cubicBezTo>
                    <a:pt x="127530" y="1065979"/>
                    <a:pt x="88615" y="1064709"/>
                    <a:pt x="48260" y="1064709"/>
                  </a:cubicBezTo>
                  <a:cubicBezTo>
                    <a:pt x="38100" y="1064709"/>
                    <a:pt x="29210" y="1064709"/>
                    <a:pt x="19050" y="1063439"/>
                  </a:cubicBezTo>
                  <a:cubicBezTo>
                    <a:pt x="10160" y="1062169"/>
                    <a:pt x="5080" y="1055819"/>
                    <a:pt x="7620" y="1046929"/>
                  </a:cubicBezTo>
                  <a:cubicBezTo>
                    <a:pt x="16510" y="1015225"/>
                    <a:pt x="12700" y="996197"/>
                    <a:pt x="11430" y="976408"/>
                  </a:cubicBezTo>
                  <a:cubicBezTo>
                    <a:pt x="10160" y="936070"/>
                    <a:pt x="6350" y="896492"/>
                    <a:pt x="7620" y="856153"/>
                  </a:cubicBezTo>
                  <a:cubicBezTo>
                    <a:pt x="5080" y="805920"/>
                    <a:pt x="0" y="184095"/>
                    <a:pt x="7620" y="133101"/>
                  </a:cubicBezTo>
                  <a:cubicBezTo>
                    <a:pt x="8890" y="123206"/>
                    <a:pt x="7620" y="112551"/>
                    <a:pt x="8890" y="102656"/>
                  </a:cubicBezTo>
                  <a:cubicBezTo>
                    <a:pt x="10160" y="86673"/>
                    <a:pt x="12700" y="691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213" y="30480"/>
                    <a:pt x="77670" y="29210"/>
                  </a:cubicBezTo>
                  <a:cubicBezTo>
                    <a:pt x="110505" y="25400"/>
                    <a:pt x="143340" y="22860"/>
                    <a:pt x="177390" y="20320"/>
                  </a:cubicBezTo>
                  <a:cubicBezTo>
                    <a:pt x="200496" y="17780"/>
                    <a:pt x="223602" y="16510"/>
                    <a:pt x="245492" y="13970"/>
                  </a:cubicBezTo>
                  <a:cubicBezTo>
                    <a:pt x="267382" y="11430"/>
                    <a:pt x="290488" y="8890"/>
                    <a:pt x="312377" y="8890"/>
                  </a:cubicBezTo>
                  <a:cubicBezTo>
                    <a:pt x="336699" y="7620"/>
                    <a:pt x="361021" y="10160"/>
                    <a:pt x="385343" y="8890"/>
                  </a:cubicBezTo>
                  <a:cubicBezTo>
                    <a:pt x="415746" y="8890"/>
                    <a:pt x="966639" y="6350"/>
                    <a:pt x="997041" y="5080"/>
                  </a:cubicBezTo>
                  <a:cubicBezTo>
                    <a:pt x="1026227" y="3810"/>
                    <a:pt x="1055414" y="2540"/>
                    <a:pt x="1085816" y="2540"/>
                  </a:cubicBezTo>
                  <a:cubicBezTo>
                    <a:pt x="1135676" y="1270"/>
                    <a:pt x="1184320" y="0"/>
                    <a:pt x="1234180" y="0"/>
                  </a:cubicBezTo>
                  <a:cubicBezTo>
                    <a:pt x="1254854" y="0"/>
                    <a:pt x="1276744" y="2540"/>
                    <a:pt x="1297417" y="2540"/>
                  </a:cubicBezTo>
                  <a:cubicBezTo>
                    <a:pt x="1354574" y="3810"/>
                    <a:pt x="1412947" y="5080"/>
                    <a:pt x="1470103" y="7620"/>
                  </a:cubicBezTo>
                  <a:cubicBezTo>
                    <a:pt x="1500506" y="8890"/>
                    <a:pt x="1530908" y="12700"/>
                    <a:pt x="1561311" y="16510"/>
                  </a:cubicBezTo>
                  <a:cubicBezTo>
                    <a:pt x="1568608" y="16510"/>
                    <a:pt x="1575904" y="16510"/>
                    <a:pt x="1581985" y="16510"/>
                  </a:cubicBezTo>
                  <a:cubicBezTo>
                    <a:pt x="1593194" y="17780"/>
                    <a:pt x="1602084" y="20320"/>
                    <a:pt x="1612244" y="21590"/>
                  </a:cubicBezTo>
                  <a:close/>
                  <a:moveTo>
                    <a:pt x="1622404" y="1059629"/>
                  </a:moveTo>
                  <a:cubicBezTo>
                    <a:pt x="1623674" y="1043119"/>
                    <a:pt x="1624944" y="1030419"/>
                    <a:pt x="1624944" y="1017719"/>
                  </a:cubicBezTo>
                  <a:cubicBezTo>
                    <a:pt x="1623674" y="973364"/>
                    <a:pt x="1622404" y="933025"/>
                    <a:pt x="1622404" y="889642"/>
                  </a:cubicBezTo>
                  <a:cubicBezTo>
                    <a:pt x="1622404" y="869853"/>
                    <a:pt x="1624944" y="850065"/>
                    <a:pt x="1623674" y="830276"/>
                  </a:cubicBezTo>
                  <a:cubicBezTo>
                    <a:pt x="1623674" y="812009"/>
                    <a:pt x="1622404" y="792981"/>
                    <a:pt x="1621134" y="774715"/>
                  </a:cubicBezTo>
                  <a:cubicBezTo>
                    <a:pt x="1616054" y="746554"/>
                    <a:pt x="1604624" y="163545"/>
                    <a:pt x="1604624" y="135384"/>
                  </a:cubicBezTo>
                  <a:cubicBezTo>
                    <a:pt x="1602084" y="111790"/>
                    <a:pt x="1599544" y="87434"/>
                    <a:pt x="1597004" y="63500"/>
                  </a:cubicBezTo>
                  <a:cubicBezTo>
                    <a:pt x="1595734" y="44450"/>
                    <a:pt x="1594464" y="43180"/>
                    <a:pt x="1578336" y="41910"/>
                  </a:cubicBezTo>
                  <a:cubicBezTo>
                    <a:pt x="1574688" y="41910"/>
                    <a:pt x="1572256" y="41910"/>
                    <a:pt x="1568608" y="40640"/>
                  </a:cubicBezTo>
                  <a:cubicBezTo>
                    <a:pt x="1538205" y="36830"/>
                    <a:pt x="1506586" y="31750"/>
                    <a:pt x="1476184" y="30480"/>
                  </a:cubicBezTo>
                  <a:cubicBezTo>
                    <a:pt x="1402002" y="26670"/>
                    <a:pt x="1326604" y="25400"/>
                    <a:pt x="1252422" y="22860"/>
                  </a:cubicBezTo>
                  <a:cubicBezTo>
                    <a:pt x="1241477" y="22860"/>
                    <a:pt x="1229316" y="22860"/>
                    <a:pt x="1218371" y="22860"/>
                  </a:cubicBezTo>
                  <a:cubicBezTo>
                    <a:pt x="1200130" y="22860"/>
                    <a:pt x="1181888" y="22860"/>
                    <a:pt x="1164863" y="22860"/>
                  </a:cubicBezTo>
                  <a:cubicBezTo>
                    <a:pt x="1125948" y="22860"/>
                    <a:pt x="1087032" y="22860"/>
                    <a:pt x="1049333" y="24130"/>
                  </a:cubicBezTo>
                  <a:cubicBezTo>
                    <a:pt x="1016499" y="25400"/>
                    <a:pt x="463174" y="29210"/>
                    <a:pt x="430339" y="29210"/>
                  </a:cubicBezTo>
                  <a:cubicBezTo>
                    <a:pt x="376831" y="29210"/>
                    <a:pt x="323322" y="26670"/>
                    <a:pt x="269814" y="33020"/>
                  </a:cubicBezTo>
                  <a:cubicBezTo>
                    <a:pt x="241844" y="36830"/>
                    <a:pt x="215089" y="36830"/>
                    <a:pt x="188335" y="38100"/>
                  </a:cubicBezTo>
                  <a:cubicBezTo>
                    <a:pt x="142123" y="41910"/>
                    <a:pt x="95912" y="45720"/>
                    <a:pt x="49530" y="50800"/>
                  </a:cubicBezTo>
                  <a:cubicBezTo>
                    <a:pt x="36830" y="50800"/>
                    <a:pt x="34290" y="53340"/>
                    <a:pt x="33020" y="66884"/>
                  </a:cubicBezTo>
                  <a:cubicBezTo>
                    <a:pt x="31750" y="80584"/>
                    <a:pt x="31750" y="94284"/>
                    <a:pt x="30480" y="107984"/>
                  </a:cubicBezTo>
                  <a:cubicBezTo>
                    <a:pt x="29210" y="130817"/>
                    <a:pt x="26670" y="152889"/>
                    <a:pt x="25400" y="175723"/>
                  </a:cubicBezTo>
                  <a:cubicBezTo>
                    <a:pt x="20320" y="200078"/>
                    <a:pt x="26670" y="795265"/>
                    <a:pt x="29210" y="819620"/>
                  </a:cubicBezTo>
                  <a:cubicBezTo>
                    <a:pt x="29210" y="845498"/>
                    <a:pt x="29210" y="872137"/>
                    <a:pt x="30480" y="898014"/>
                  </a:cubicBezTo>
                  <a:cubicBezTo>
                    <a:pt x="30480" y="917042"/>
                    <a:pt x="33020" y="936070"/>
                    <a:pt x="33020" y="955097"/>
                  </a:cubicBezTo>
                  <a:cubicBezTo>
                    <a:pt x="33020" y="975647"/>
                    <a:pt x="33020" y="996197"/>
                    <a:pt x="31750" y="1017719"/>
                  </a:cubicBezTo>
                  <a:cubicBezTo>
                    <a:pt x="31750" y="1021529"/>
                    <a:pt x="31750" y="1024069"/>
                    <a:pt x="31750" y="1027879"/>
                  </a:cubicBezTo>
                  <a:cubicBezTo>
                    <a:pt x="31750" y="1038039"/>
                    <a:pt x="35560" y="1041849"/>
                    <a:pt x="44450" y="1041849"/>
                  </a:cubicBezTo>
                  <a:cubicBezTo>
                    <a:pt x="60645" y="1041849"/>
                    <a:pt x="77670" y="1043119"/>
                    <a:pt x="93479" y="1043119"/>
                  </a:cubicBezTo>
                  <a:cubicBezTo>
                    <a:pt x="116585" y="1043119"/>
                    <a:pt x="140907" y="1040579"/>
                    <a:pt x="164013" y="1043119"/>
                  </a:cubicBezTo>
                  <a:cubicBezTo>
                    <a:pt x="201712" y="1046929"/>
                    <a:pt x="239411" y="1049469"/>
                    <a:pt x="277110" y="1048199"/>
                  </a:cubicBezTo>
                  <a:cubicBezTo>
                    <a:pt x="301432" y="1046929"/>
                    <a:pt x="324538" y="1049469"/>
                    <a:pt x="348860" y="1049469"/>
                  </a:cubicBezTo>
                  <a:cubicBezTo>
                    <a:pt x="384127" y="1049469"/>
                    <a:pt x="419394" y="1048199"/>
                    <a:pt x="454661" y="1049469"/>
                  </a:cubicBezTo>
                  <a:cubicBezTo>
                    <a:pt x="506953" y="1050739"/>
                    <a:pt x="1080952" y="1040579"/>
                    <a:pt x="1134460" y="1043119"/>
                  </a:cubicBezTo>
                  <a:cubicBezTo>
                    <a:pt x="1157566" y="1044389"/>
                    <a:pt x="1180672" y="1045659"/>
                    <a:pt x="1202562" y="1045659"/>
                  </a:cubicBezTo>
                  <a:cubicBezTo>
                    <a:pt x="1242693" y="1048199"/>
                    <a:pt x="1281608" y="1044389"/>
                    <a:pt x="1321739" y="1048199"/>
                  </a:cubicBezTo>
                  <a:cubicBezTo>
                    <a:pt x="1354574" y="1050739"/>
                    <a:pt x="1387409" y="1050739"/>
                    <a:pt x="1420243" y="1053279"/>
                  </a:cubicBezTo>
                  <a:cubicBezTo>
                    <a:pt x="1468887" y="1057089"/>
                    <a:pt x="1517531" y="1059629"/>
                    <a:pt x="1566175" y="1060899"/>
                  </a:cubicBezTo>
                  <a:cubicBezTo>
                    <a:pt x="1584417" y="1060899"/>
                    <a:pt x="1602084" y="1059629"/>
                    <a:pt x="1622404" y="1059629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4" name="Text Box 20">
            <a:extLst>
              <a:ext uri="{FF2B5EF4-FFF2-40B4-BE49-F238E27FC236}">
                <a16:creationId xmlns:a16="http://schemas.microsoft.com/office/drawing/2014/main" id="{83F3852D-6A94-44C7-B6A0-F33181163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14" y="548575"/>
            <a:ext cx="4496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u="sng" dirty="0">
                <a:latin typeface="Times New Roman" pitchFamily="18" charset="0"/>
              </a:rPr>
              <a:t>Bài 3</a:t>
            </a:r>
            <a:r>
              <a:rPr lang="en-US" altLang="en-US" sz="2800" b="1" dirty="0">
                <a:latin typeface="Times New Roman" pitchFamily="18" charset="0"/>
              </a:rPr>
              <a:t>: Phân số nào lớn hơn?</a:t>
            </a:r>
          </a:p>
        </p:txBody>
      </p:sp>
      <p:sp>
        <p:nvSpPr>
          <p:cNvPr id="5" name="Text Box 58">
            <a:extLst>
              <a:ext uri="{FF2B5EF4-FFF2-40B4-BE49-F238E27FC236}">
                <a16:creationId xmlns:a16="http://schemas.microsoft.com/office/drawing/2014/main" id="{AA7AEE8B-DB8A-4272-BFB8-035275EF8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7090" y="1469906"/>
            <a:ext cx="5725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</a:rPr>
              <a:t>và</a:t>
            </a:r>
          </a:p>
        </p:txBody>
      </p:sp>
      <p:sp>
        <p:nvSpPr>
          <p:cNvPr id="6" name="Text Box 58">
            <a:extLst>
              <a:ext uri="{FF2B5EF4-FFF2-40B4-BE49-F238E27FC236}">
                <a16:creationId xmlns:a16="http://schemas.microsoft.com/office/drawing/2014/main" id="{AC8E4FDA-F701-40EA-A0C0-77563D493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4607" y="1439128"/>
            <a:ext cx="5725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</a:rPr>
              <a:t>và</a:t>
            </a:r>
          </a:p>
        </p:txBody>
      </p:sp>
      <p:sp>
        <p:nvSpPr>
          <p:cNvPr id="7" name="Text Box 58">
            <a:extLst>
              <a:ext uri="{FF2B5EF4-FFF2-40B4-BE49-F238E27FC236}">
                <a16:creationId xmlns:a16="http://schemas.microsoft.com/office/drawing/2014/main" id="{BA0A940B-45A5-4215-BF8A-DF9664FB5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1584" y="1418943"/>
            <a:ext cx="5725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</a:rPr>
              <a:t>và</a:t>
            </a:r>
          </a:p>
        </p:txBody>
      </p:sp>
      <p:sp>
        <p:nvSpPr>
          <p:cNvPr id="8" name="Text Box 146">
            <a:extLst>
              <a:ext uri="{FF2B5EF4-FFF2-40B4-BE49-F238E27FC236}">
                <a16:creationId xmlns:a16="http://schemas.microsoft.com/office/drawing/2014/main" id="{97139E11-2B18-4C05-BB10-C23534516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342" y="1408350"/>
            <a:ext cx="298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</a:rPr>
              <a:t>;</a:t>
            </a:r>
          </a:p>
        </p:txBody>
      </p:sp>
      <p:sp>
        <p:nvSpPr>
          <p:cNvPr id="9" name="Text Box 146">
            <a:extLst>
              <a:ext uri="{FF2B5EF4-FFF2-40B4-BE49-F238E27FC236}">
                <a16:creationId xmlns:a16="http://schemas.microsoft.com/office/drawing/2014/main" id="{401D31DA-DA52-469A-B28B-68EE9825C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9431" y="1418942"/>
            <a:ext cx="298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F58BCE0-15C0-46F4-8831-4B37A728CD5E}"/>
                  </a:ext>
                </a:extLst>
              </p:cNvPr>
              <p:cNvSpPr/>
              <p:nvPr/>
            </p:nvSpPr>
            <p:spPr>
              <a:xfrm>
                <a:off x="2692326" y="1350909"/>
                <a:ext cx="437940" cy="791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F58BCE0-15C0-46F4-8831-4B37A728CD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326" y="1350909"/>
                <a:ext cx="437940" cy="7917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993E736-A6F2-48B5-90AB-8E8D2E6C60FD}"/>
                  </a:ext>
                </a:extLst>
              </p:cNvPr>
              <p:cNvSpPr/>
              <p:nvPr/>
            </p:nvSpPr>
            <p:spPr>
              <a:xfrm>
                <a:off x="1581501" y="1354764"/>
                <a:ext cx="45397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993E736-A6F2-48B5-90AB-8E8D2E6C6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501" y="1354764"/>
                <a:ext cx="453970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CDA5959-56FE-48D9-9459-A861F280C7BE}"/>
                  </a:ext>
                </a:extLst>
              </p:cNvPr>
              <p:cNvSpPr/>
              <p:nvPr/>
            </p:nvSpPr>
            <p:spPr>
              <a:xfrm>
                <a:off x="5363533" y="1401417"/>
                <a:ext cx="437940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CDA5959-56FE-48D9-9459-A861F280C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533" y="1401417"/>
                <a:ext cx="437940" cy="7842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E78CAA9-C9E2-453E-B316-05BA4BE7C627}"/>
                  </a:ext>
                </a:extLst>
              </p:cNvPr>
              <p:cNvSpPr/>
              <p:nvPr/>
            </p:nvSpPr>
            <p:spPr>
              <a:xfrm>
                <a:off x="6637175" y="1350907"/>
                <a:ext cx="437940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E78CAA9-C9E2-453E-B316-05BA4BE7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175" y="1350907"/>
                <a:ext cx="437940" cy="7848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A10FB90-0743-4692-B568-66886B0B0B03}"/>
                  </a:ext>
                </a:extLst>
              </p:cNvPr>
              <p:cNvSpPr/>
              <p:nvPr/>
            </p:nvSpPr>
            <p:spPr>
              <a:xfrm>
                <a:off x="9212569" y="1334578"/>
                <a:ext cx="437940" cy="793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A10FB90-0743-4692-B568-66886B0B0B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2569" y="1334578"/>
                <a:ext cx="437940" cy="7938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F45E13-BE90-4042-A7A8-7909B2FB3F93}"/>
                  </a:ext>
                </a:extLst>
              </p:cNvPr>
              <p:cNvSpPr/>
              <p:nvPr/>
            </p:nvSpPr>
            <p:spPr>
              <a:xfrm>
                <a:off x="10354825" y="1350908"/>
                <a:ext cx="4379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F45E13-BE90-4042-A7A8-7909B2FB3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825" y="1350908"/>
                <a:ext cx="437940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2BF71EA-AAE3-4C70-9AED-260BDBC736A1}"/>
              </a:ext>
            </a:extLst>
          </p:cNvPr>
          <p:cNvSpPr txBox="1"/>
          <p:nvPr/>
        </p:nvSpPr>
        <p:spPr>
          <a:xfrm>
            <a:off x="1103266" y="1500682"/>
            <a:ext cx="50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C72CB5-3BF2-4802-942D-A87954783138}"/>
              </a:ext>
            </a:extLst>
          </p:cNvPr>
          <p:cNvSpPr txBox="1"/>
          <p:nvPr/>
        </p:nvSpPr>
        <p:spPr>
          <a:xfrm>
            <a:off x="8707556" y="1469905"/>
            <a:ext cx="50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16EDD3-DE98-4759-A1C0-D2CC1361DB52}"/>
              </a:ext>
            </a:extLst>
          </p:cNvPr>
          <p:cNvSpPr txBox="1"/>
          <p:nvPr/>
        </p:nvSpPr>
        <p:spPr>
          <a:xfrm>
            <a:off x="4739094" y="1469905"/>
            <a:ext cx="50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F8B4F9-AFD4-4226-8B24-81E55ED3CD26}"/>
              </a:ext>
            </a:extLst>
          </p:cNvPr>
          <p:cNvCxnSpPr/>
          <p:nvPr/>
        </p:nvCxnSpPr>
        <p:spPr>
          <a:xfrm>
            <a:off x="4239778" y="2347363"/>
            <a:ext cx="32657" cy="39391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80DB1F-3134-4D1E-B946-3DD9DA88D5BD}"/>
              </a:ext>
            </a:extLst>
          </p:cNvPr>
          <p:cNvCxnSpPr/>
          <p:nvPr/>
        </p:nvCxnSpPr>
        <p:spPr>
          <a:xfrm>
            <a:off x="8115092" y="2326562"/>
            <a:ext cx="32657" cy="39391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DA924F-4244-4A4C-86A7-235F968FB836}"/>
                  </a:ext>
                </a:extLst>
              </p:cNvPr>
              <p:cNvSpPr txBox="1"/>
              <p:nvPr/>
            </p:nvSpPr>
            <p:spPr>
              <a:xfrm>
                <a:off x="1470295" y="2763963"/>
                <a:ext cx="201863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vi-VN" sz="2400" b="0" i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vi-VN" sz="2400" b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DA924F-4244-4A4C-86A7-235F968FB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295" y="2763963"/>
                <a:ext cx="2018630" cy="6938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EBA625D-C73B-4581-AAAD-172A9E208962}"/>
                  </a:ext>
                </a:extLst>
              </p:cNvPr>
              <p:cNvSpPr txBox="1"/>
              <p:nvPr/>
            </p:nvSpPr>
            <p:spPr>
              <a:xfrm>
                <a:off x="1525152" y="3912205"/>
                <a:ext cx="2018630" cy="7257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vi-VN" sz="2400" b="0" i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vi-VN" sz="2400" b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EBA625D-C73B-4581-AAAD-172A9E208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152" y="3912205"/>
                <a:ext cx="2018630" cy="7257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90685C-2DB2-48D1-80B8-ED28F993853F}"/>
                  </a:ext>
                </a:extLst>
              </p:cNvPr>
              <p:cNvSpPr txBox="1"/>
              <p:nvPr/>
            </p:nvSpPr>
            <p:spPr>
              <a:xfrm>
                <a:off x="380652" y="4986374"/>
                <a:ext cx="3779213" cy="7257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ì 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28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90685C-2DB2-48D1-80B8-ED28F9938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2" y="4986374"/>
                <a:ext cx="3779213" cy="7257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E55C18B8-4CC3-4925-AEF1-4AE301ADE21A}"/>
              </a:ext>
            </a:extLst>
          </p:cNvPr>
          <p:cNvSpPr txBox="1"/>
          <p:nvPr/>
        </p:nvSpPr>
        <p:spPr>
          <a:xfrm>
            <a:off x="443058" y="2787134"/>
            <a:ext cx="1082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có: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71A6E40-3A2F-4D29-AAD7-E8CFBC65AE03}"/>
                  </a:ext>
                </a:extLst>
              </p:cNvPr>
              <p:cNvSpPr txBox="1"/>
              <p:nvPr/>
            </p:nvSpPr>
            <p:spPr>
              <a:xfrm>
                <a:off x="5407945" y="2784314"/>
                <a:ext cx="201863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vi-VN" sz="2400" b="0" i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vi-VN" sz="2400" b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63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71A6E40-3A2F-4D29-AAD7-E8CFBC65A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945" y="2784314"/>
                <a:ext cx="2018630" cy="6938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313889F-2A8C-4CD1-BF49-A043F3BAF09D}"/>
                  </a:ext>
                </a:extLst>
              </p:cNvPr>
              <p:cNvSpPr txBox="1"/>
              <p:nvPr/>
            </p:nvSpPr>
            <p:spPr>
              <a:xfrm>
                <a:off x="5492997" y="3912204"/>
                <a:ext cx="201863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vi-VN" sz="2400" b="0" i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9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vi-VN" sz="2400" b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63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313889F-2A8C-4CD1-BF49-A043F3BAF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997" y="3912204"/>
                <a:ext cx="2018630" cy="69384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26CE251-DC7E-4435-AEEA-5670E8B31621}"/>
                  </a:ext>
                </a:extLst>
              </p:cNvPr>
              <p:cNvSpPr txBox="1"/>
              <p:nvPr/>
            </p:nvSpPr>
            <p:spPr>
              <a:xfrm>
                <a:off x="4335879" y="4996160"/>
                <a:ext cx="3779213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ì 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18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63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&lt; 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28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63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26CE251-DC7E-4435-AEEA-5670E8B31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879" y="4996160"/>
                <a:ext cx="3779213" cy="69384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4ED4D475-8167-4742-AF01-2EDE2DAA528B}"/>
              </a:ext>
            </a:extLst>
          </p:cNvPr>
          <p:cNvSpPr txBox="1"/>
          <p:nvPr/>
        </p:nvSpPr>
        <p:spPr>
          <a:xfrm>
            <a:off x="4367968" y="2898418"/>
            <a:ext cx="1082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có: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D3994D-FE97-4206-8B9C-483FF206AADE}"/>
                  </a:ext>
                </a:extLst>
              </p:cNvPr>
              <p:cNvSpPr txBox="1"/>
              <p:nvPr/>
            </p:nvSpPr>
            <p:spPr>
              <a:xfrm>
                <a:off x="8147749" y="2784314"/>
                <a:ext cx="3779213" cy="7257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rgbClr val="0000CC"/>
                          </a:solidFill>
                          <a:latin typeface="Cambria Math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a</m:t>
                      </m:r>
                      <m:r>
                        <a:rPr lang="en-US" sz="24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c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ó: 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&lt;</m:t>
                      </m:r>
                      <m:r>
                        <a:rPr lang="en-US" sz="24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à  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D3994D-FE97-4206-8B9C-483FF206A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749" y="2784314"/>
                <a:ext cx="3779213" cy="7257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E8DDD46-7A13-44C1-9D78-8A495C4FE38B}"/>
                  </a:ext>
                </a:extLst>
              </p:cNvPr>
              <p:cNvSpPr txBox="1"/>
              <p:nvPr/>
            </p:nvSpPr>
            <p:spPr>
              <a:xfrm>
                <a:off x="8147749" y="3912204"/>
                <a:ext cx="3779213" cy="7257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ì 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&lt;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&lt; 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E8DDD46-7A13-44C1-9D78-8A495C4FE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749" y="3912204"/>
                <a:ext cx="3779213" cy="72571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C421080-A1CE-4169-9E38-F51E5A4BAA0F}"/>
                  </a:ext>
                </a:extLst>
              </p14:cNvPr>
              <p14:cNvContentPartPr/>
              <p14:nvPr/>
            </p14:nvContentPartPr>
            <p14:xfrm>
              <a:off x="4743360" y="2444760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C421080-A1CE-4169-9E38-F51E5A4BAA0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34000" y="24354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229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 animBg="1"/>
      <p:bldP spid="26" grpId="0" animBg="1"/>
      <p:bldP spid="27" grpId="0" animBg="1"/>
      <p:bldP spid="28" grpId="0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3">
            <a:extLst>
              <a:ext uri="{FF2B5EF4-FFF2-40B4-BE49-F238E27FC236}">
                <a16:creationId xmlns:a16="http://schemas.microsoft.com/office/drawing/2014/main" id="{E648E0E1-D84A-439E-A68A-E69E149F3E4C}"/>
              </a:ext>
            </a:extLst>
          </p:cNvPr>
          <p:cNvGrpSpPr/>
          <p:nvPr/>
        </p:nvGrpSpPr>
        <p:grpSpPr>
          <a:xfrm>
            <a:off x="-232801" y="-116270"/>
            <a:ext cx="12560300" cy="7077070"/>
            <a:chOff x="-46090" y="-19004"/>
            <a:chExt cx="1713942" cy="112674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33FF1FC8-7E16-4D19-9E0C-9A0D24F984E9}"/>
                </a:ext>
              </a:extLst>
            </p:cNvPr>
            <p:cNvSpPr/>
            <p:nvPr/>
          </p:nvSpPr>
          <p:spPr>
            <a:xfrm>
              <a:off x="-46090" y="-19004"/>
              <a:ext cx="1713942" cy="1126742"/>
            </a:xfrm>
            <a:custGeom>
              <a:avLst/>
              <a:gdLst/>
              <a:ahLst/>
              <a:cxnLst/>
              <a:rect l="l" t="t" r="r" b="b"/>
              <a:pathLst>
                <a:path w="1617324" h="1050739">
                  <a:moveTo>
                    <a:pt x="1617324" y="1050739"/>
                  </a:moveTo>
                  <a:lnTo>
                    <a:pt x="0" y="1043119"/>
                  </a:lnTo>
                  <a:lnTo>
                    <a:pt x="0" y="377651"/>
                  </a:lnTo>
                  <a:lnTo>
                    <a:pt x="17780" y="19050"/>
                  </a:lnTo>
                  <a:lnTo>
                    <a:pt x="804305" y="0"/>
                  </a:lnTo>
                  <a:lnTo>
                    <a:pt x="1598274" y="5080"/>
                  </a:lnTo>
                  <a:close/>
                </a:path>
              </a:pathLst>
            </a:custGeom>
            <a:solidFill>
              <a:srgbClr val="FEF8F8"/>
            </a:solidFill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7E71123-5928-49C4-A821-A83D43BBA34E}"/>
                </a:ext>
              </a:extLst>
            </p:cNvPr>
            <p:cNvSpPr/>
            <p:nvPr/>
          </p:nvSpPr>
          <p:spPr>
            <a:xfrm>
              <a:off x="-3810" y="0"/>
              <a:ext cx="1646534" cy="1077409"/>
            </a:xfrm>
            <a:custGeom>
              <a:avLst/>
              <a:gdLst/>
              <a:ahLst/>
              <a:cxnLst/>
              <a:rect l="l" t="t" r="r" b="b"/>
              <a:pathLst>
                <a:path w="1646534" h="1077409">
                  <a:moveTo>
                    <a:pt x="1612244" y="21590"/>
                  </a:moveTo>
                  <a:cubicBezTo>
                    <a:pt x="1613514" y="34290"/>
                    <a:pt x="1613514" y="44450"/>
                    <a:pt x="1614784" y="54610"/>
                  </a:cubicBezTo>
                  <a:cubicBezTo>
                    <a:pt x="1617324" y="79062"/>
                    <a:pt x="1618594" y="100373"/>
                    <a:pt x="1621134" y="120923"/>
                  </a:cubicBezTo>
                  <a:cubicBezTo>
                    <a:pt x="1621134" y="150606"/>
                    <a:pt x="1633834" y="735898"/>
                    <a:pt x="1640184" y="765582"/>
                  </a:cubicBezTo>
                  <a:cubicBezTo>
                    <a:pt x="1646534" y="810487"/>
                    <a:pt x="1642724" y="856153"/>
                    <a:pt x="1642724" y="901059"/>
                  </a:cubicBezTo>
                  <a:cubicBezTo>
                    <a:pt x="1642724" y="940636"/>
                    <a:pt x="1643994" y="977170"/>
                    <a:pt x="1645264" y="1016449"/>
                  </a:cubicBezTo>
                  <a:cubicBezTo>
                    <a:pt x="1645264" y="1038039"/>
                    <a:pt x="1645264" y="1052009"/>
                    <a:pt x="1645264" y="1076139"/>
                  </a:cubicBezTo>
                  <a:cubicBezTo>
                    <a:pt x="1622404" y="1076139"/>
                    <a:pt x="1602084" y="1077409"/>
                    <a:pt x="1581985" y="1076139"/>
                  </a:cubicBezTo>
                  <a:cubicBezTo>
                    <a:pt x="1502938" y="1071059"/>
                    <a:pt x="1422676" y="1077409"/>
                    <a:pt x="1343629" y="1072329"/>
                  </a:cubicBezTo>
                  <a:cubicBezTo>
                    <a:pt x="1296201" y="1068519"/>
                    <a:pt x="1249990" y="1071059"/>
                    <a:pt x="1202562" y="1068519"/>
                  </a:cubicBezTo>
                  <a:cubicBezTo>
                    <a:pt x="1180672" y="1067249"/>
                    <a:pt x="1158782" y="1065979"/>
                    <a:pt x="1136892" y="1064709"/>
                  </a:cubicBezTo>
                  <a:cubicBezTo>
                    <a:pt x="1123515" y="1064709"/>
                    <a:pt x="1111354" y="1065979"/>
                    <a:pt x="1097977" y="1065979"/>
                  </a:cubicBezTo>
                  <a:cubicBezTo>
                    <a:pt x="1063926" y="1064709"/>
                    <a:pt x="970287" y="1065979"/>
                    <a:pt x="936236" y="1064709"/>
                  </a:cubicBezTo>
                  <a:cubicBezTo>
                    <a:pt x="911914" y="1063439"/>
                    <a:pt x="425474" y="1072329"/>
                    <a:pt x="401153" y="1071059"/>
                  </a:cubicBezTo>
                  <a:cubicBezTo>
                    <a:pt x="395072" y="1071059"/>
                    <a:pt x="387775" y="1072329"/>
                    <a:pt x="381695" y="1072329"/>
                  </a:cubicBezTo>
                  <a:cubicBezTo>
                    <a:pt x="367102" y="1072329"/>
                    <a:pt x="353725" y="1073599"/>
                    <a:pt x="339131" y="1073599"/>
                  </a:cubicBezTo>
                  <a:cubicBezTo>
                    <a:pt x="302648" y="1073599"/>
                    <a:pt x="267382" y="1072329"/>
                    <a:pt x="230899" y="1071059"/>
                  </a:cubicBezTo>
                  <a:cubicBezTo>
                    <a:pt x="209009" y="1069789"/>
                    <a:pt x="187119" y="1068519"/>
                    <a:pt x="166445" y="1067249"/>
                  </a:cubicBezTo>
                  <a:cubicBezTo>
                    <a:pt x="127530" y="1065979"/>
                    <a:pt x="88615" y="1064709"/>
                    <a:pt x="48260" y="1064709"/>
                  </a:cubicBezTo>
                  <a:cubicBezTo>
                    <a:pt x="38100" y="1064709"/>
                    <a:pt x="29210" y="1064709"/>
                    <a:pt x="19050" y="1063439"/>
                  </a:cubicBezTo>
                  <a:cubicBezTo>
                    <a:pt x="10160" y="1062169"/>
                    <a:pt x="5080" y="1055819"/>
                    <a:pt x="7620" y="1046929"/>
                  </a:cubicBezTo>
                  <a:cubicBezTo>
                    <a:pt x="16510" y="1015225"/>
                    <a:pt x="12700" y="996197"/>
                    <a:pt x="11430" y="976408"/>
                  </a:cubicBezTo>
                  <a:cubicBezTo>
                    <a:pt x="10160" y="936070"/>
                    <a:pt x="6350" y="896492"/>
                    <a:pt x="7620" y="856153"/>
                  </a:cubicBezTo>
                  <a:cubicBezTo>
                    <a:pt x="5080" y="805920"/>
                    <a:pt x="0" y="184095"/>
                    <a:pt x="7620" y="133101"/>
                  </a:cubicBezTo>
                  <a:cubicBezTo>
                    <a:pt x="8890" y="123206"/>
                    <a:pt x="7620" y="112551"/>
                    <a:pt x="8890" y="102656"/>
                  </a:cubicBezTo>
                  <a:cubicBezTo>
                    <a:pt x="10160" y="86673"/>
                    <a:pt x="12700" y="691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213" y="30480"/>
                    <a:pt x="77670" y="29210"/>
                  </a:cubicBezTo>
                  <a:cubicBezTo>
                    <a:pt x="110505" y="25400"/>
                    <a:pt x="143340" y="22860"/>
                    <a:pt x="177390" y="20320"/>
                  </a:cubicBezTo>
                  <a:cubicBezTo>
                    <a:pt x="200496" y="17780"/>
                    <a:pt x="223602" y="16510"/>
                    <a:pt x="245492" y="13970"/>
                  </a:cubicBezTo>
                  <a:cubicBezTo>
                    <a:pt x="267382" y="11430"/>
                    <a:pt x="290488" y="8890"/>
                    <a:pt x="312377" y="8890"/>
                  </a:cubicBezTo>
                  <a:cubicBezTo>
                    <a:pt x="336699" y="7620"/>
                    <a:pt x="361021" y="10160"/>
                    <a:pt x="385343" y="8890"/>
                  </a:cubicBezTo>
                  <a:cubicBezTo>
                    <a:pt x="415746" y="8890"/>
                    <a:pt x="966639" y="6350"/>
                    <a:pt x="997041" y="5080"/>
                  </a:cubicBezTo>
                  <a:cubicBezTo>
                    <a:pt x="1026227" y="3810"/>
                    <a:pt x="1055414" y="2540"/>
                    <a:pt x="1085816" y="2540"/>
                  </a:cubicBezTo>
                  <a:cubicBezTo>
                    <a:pt x="1135676" y="1270"/>
                    <a:pt x="1184320" y="0"/>
                    <a:pt x="1234180" y="0"/>
                  </a:cubicBezTo>
                  <a:cubicBezTo>
                    <a:pt x="1254854" y="0"/>
                    <a:pt x="1276744" y="2540"/>
                    <a:pt x="1297417" y="2540"/>
                  </a:cubicBezTo>
                  <a:cubicBezTo>
                    <a:pt x="1354574" y="3810"/>
                    <a:pt x="1412947" y="5080"/>
                    <a:pt x="1470103" y="7620"/>
                  </a:cubicBezTo>
                  <a:cubicBezTo>
                    <a:pt x="1500506" y="8890"/>
                    <a:pt x="1530908" y="12700"/>
                    <a:pt x="1561311" y="16510"/>
                  </a:cubicBezTo>
                  <a:cubicBezTo>
                    <a:pt x="1568608" y="16510"/>
                    <a:pt x="1575904" y="16510"/>
                    <a:pt x="1581985" y="16510"/>
                  </a:cubicBezTo>
                  <a:cubicBezTo>
                    <a:pt x="1593194" y="17780"/>
                    <a:pt x="1602084" y="20320"/>
                    <a:pt x="1612244" y="21590"/>
                  </a:cubicBezTo>
                  <a:close/>
                  <a:moveTo>
                    <a:pt x="1622404" y="1059629"/>
                  </a:moveTo>
                  <a:cubicBezTo>
                    <a:pt x="1623674" y="1043119"/>
                    <a:pt x="1624944" y="1030419"/>
                    <a:pt x="1624944" y="1017719"/>
                  </a:cubicBezTo>
                  <a:cubicBezTo>
                    <a:pt x="1623674" y="973364"/>
                    <a:pt x="1622404" y="933025"/>
                    <a:pt x="1622404" y="889642"/>
                  </a:cubicBezTo>
                  <a:cubicBezTo>
                    <a:pt x="1622404" y="869853"/>
                    <a:pt x="1624944" y="850065"/>
                    <a:pt x="1623674" y="830276"/>
                  </a:cubicBezTo>
                  <a:cubicBezTo>
                    <a:pt x="1623674" y="812009"/>
                    <a:pt x="1622404" y="792981"/>
                    <a:pt x="1621134" y="774715"/>
                  </a:cubicBezTo>
                  <a:cubicBezTo>
                    <a:pt x="1616054" y="746554"/>
                    <a:pt x="1604624" y="163545"/>
                    <a:pt x="1604624" y="135384"/>
                  </a:cubicBezTo>
                  <a:cubicBezTo>
                    <a:pt x="1602084" y="111790"/>
                    <a:pt x="1599544" y="87434"/>
                    <a:pt x="1597004" y="63500"/>
                  </a:cubicBezTo>
                  <a:cubicBezTo>
                    <a:pt x="1595734" y="44450"/>
                    <a:pt x="1594464" y="43180"/>
                    <a:pt x="1578336" y="41910"/>
                  </a:cubicBezTo>
                  <a:cubicBezTo>
                    <a:pt x="1574688" y="41910"/>
                    <a:pt x="1572256" y="41910"/>
                    <a:pt x="1568608" y="40640"/>
                  </a:cubicBezTo>
                  <a:cubicBezTo>
                    <a:pt x="1538205" y="36830"/>
                    <a:pt x="1506586" y="31750"/>
                    <a:pt x="1476184" y="30480"/>
                  </a:cubicBezTo>
                  <a:cubicBezTo>
                    <a:pt x="1402002" y="26670"/>
                    <a:pt x="1326604" y="25400"/>
                    <a:pt x="1252422" y="22860"/>
                  </a:cubicBezTo>
                  <a:cubicBezTo>
                    <a:pt x="1241477" y="22860"/>
                    <a:pt x="1229316" y="22860"/>
                    <a:pt x="1218371" y="22860"/>
                  </a:cubicBezTo>
                  <a:cubicBezTo>
                    <a:pt x="1200130" y="22860"/>
                    <a:pt x="1181888" y="22860"/>
                    <a:pt x="1164863" y="22860"/>
                  </a:cubicBezTo>
                  <a:cubicBezTo>
                    <a:pt x="1125948" y="22860"/>
                    <a:pt x="1087032" y="22860"/>
                    <a:pt x="1049333" y="24130"/>
                  </a:cubicBezTo>
                  <a:cubicBezTo>
                    <a:pt x="1016499" y="25400"/>
                    <a:pt x="463174" y="29210"/>
                    <a:pt x="430339" y="29210"/>
                  </a:cubicBezTo>
                  <a:cubicBezTo>
                    <a:pt x="376831" y="29210"/>
                    <a:pt x="323322" y="26670"/>
                    <a:pt x="269814" y="33020"/>
                  </a:cubicBezTo>
                  <a:cubicBezTo>
                    <a:pt x="241844" y="36830"/>
                    <a:pt x="215089" y="36830"/>
                    <a:pt x="188335" y="38100"/>
                  </a:cubicBezTo>
                  <a:cubicBezTo>
                    <a:pt x="142123" y="41910"/>
                    <a:pt x="95912" y="45720"/>
                    <a:pt x="49530" y="50800"/>
                  </a:cubicBezTo>
                  <a:cubicBezTo>
                    <a:pt x="36830" y="50800"/>
                    <a:pt x="34290" y="53340"/>
                    <a:pt x="33020" y="66884"/>
                  </a:cubicBezTo>
                  <a:cubicBezTo>
                    <a:pt x="31750" y="80584"/>
                    <a:pt x="31750" y="94284"/>
                    <a:pt x="30480" y="107984"/>
                  </a:cubicBezTo>
                  <a:cubicBezTo>
                    <a:pt x="29210" y="130817"/>
                    <a:pt x="26670" y="152889"/>
                    <a:pt x="25400" y="175723"/>
                  </a:cubicBezTo>
                  <a:cubicBezTo>
                    <a:pt x="20320" y="200078"/>
                    <a:pt x="26670" y="795265"/>
                    <a:pt x="29210" y="819620"/>
                  </a:cubicBezTo>
                  <a:cubicBezTo>
                    <a:pt x="29210" y="845498"/>
                    <a:pt x="29210" y="872137"/>
                    <a:pt x="30480" y="898014"/>
                  </a:cubicBezTo>
                  <a:cubicBezTo>
                    <a:pt x="30480" y="917042"/>
                    <a:pt x="33020" y="936070"/>
                    <a:pt x="33020" y="955097"/>
                  </a:cubicBezTo>
                  <a:cubicBezTo>
                    <a:pt x="33020" y="975647"/>
                    <a:pt x="33020" y="996197"/>
                    <a:pt x="31750" y="1017719"/>
                  </a:cubicBezTo>
                  <a:cubicBezTo>
                    <a:pt x="31750" y="1021529"/>
                    <a:pt x="31750" y="1024069"/>
                    <a:pt x="31750" y="1027879"/>
                  </a:cubicBezTo>
                  <a:cubicBezTo>
                    <a:pt x="31750" y="1038039"/>
                    <a:pt x="35560" y="1041849"/>
                    <a:pt x="44450" y="1041849"/>
                  </a:cubicBezTo>
                  <a:cubicBezTo>
                    <a:pt x="60645" y="1041849"/>
                    <a:pt x="77670" y="1043119"/>
                    <a:pt x="93479" y="1043119"/>
                  </a:cubicBezTo>
                  <a:cubicBezTo>
                    <a:pt x="116585" y="1043119"/>
                    <a:pt x="140907" y="1040579"/>
                    <a:pt x="164013" y="1043119"/>
                  </a:cubicBezTo>
                  <a:cubicBezTo>
                    <a:pt x="201712" y="1046929"/>
                    <a:pt x="239411" y="1049469"/>
                    <a:pt x="277110" y="1048199"/>
                  </a:cubicBezTo>
                  <a:cubicBezTo>
                    <a:pt x="301432" y="1046929"/>
                    <a:pt x="324538" y="1049469"/>
                    <a:pt x="348860" y="1049469"/>
                  </a:cubicBezTo>
                  <a:cubicBezTo>
                    <a:pt x="384127" y="1049469"/>
                    <a:pt x="419394" y="1048199"/>
                    <a:pt x="454661" y="1049469"/>
                  </a:cubicBezTo>
                  <a:cubicBezTo>
                    <a:pt x="506953" y="1050739"/>
                    <a:pt x="1080952" y="1040579"/>
                    <a:pt x="1134460" y="1043119"/>
                  </a:cubicBezTo>
                  <a:cubicBezTo>
                    <a:pt x="1157566" y="1044389"/>
                    <a:pt x="1180672" y="1045659"/>
                    <a:pt x="1202562" y="1045659"/>
                  </a:cubicBezTo>
                  <a:cubicBezTo>
                    <a:pt x="1242693" y="1048199"/>
                    <a:pt x="1281608" y="1044389"/>
                    <a:pt x="1321739" y="1048199"/>
                  </a:cubicBezTo>
                  <a:cubicBezTo>
                    <a:pt x="1354574" y="1050739"/>
                    <a:pt x="1387409" y="1050739"/>
                    <a:pt x="1420243" y="1053279"/>
                  </a:cubicBezTo>
                  <a:cubicBezTo>
                    <a:pt x="1468887" y="1057089"/>
                    <a:pt x="1517531" y="1059629"/>
                    <a:pt x="1566175" y="1060899"/>
                  </a:cubicBezTo>
                  <a:cubicBezTo>
                    <a:pt x="1584417" y="1060899"/>
                    <a:pt x="1602084" y="1059629"/>
                    <a:pt x="1622404" y="1059629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98" name="Text Box 42"/>
          <p:cNvSpPr txBox="1">
            <a:spLocks noChangeArrowheads="1"/>
          </p:cNvSpPr>
          <p:nvPr/>
        </p:nvSpPr>
        <p:spPr bwMode="auto">
          <a:xfrm>
            <a:off x="4375420" y="3963046"/>
            <a:ext cx="1285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u="sng" dirty="0">
                <a:solidFill>
                  <a:srgbClr val="3333FF"/>
                </a:solidFill>
                <a:latin typeface="Times New Roman" pitchFamily="18" charset="0"/>
              </a:rPr>
              <a:t>Bài giải:</a:t>
            </a:r>
          </a:p>
        </p:txBody>
      </p:sp>
      <p:sp>
        <p:nvSpPr>
          <p:cNvPr id="99" name="Text Box 42"/>
          <p:cNvSpPr txBox="1">
            <a:spLocks noChangeArrowheads="1"/>
          </p:cNvSpPr>
          <p:nvPr/>
        </p:nvSpPr>
        <p:spPr bwMode="auto">
          <a:xfrm>
            <a:off x="4348971" y="1744974"/>
            <a:ext cx="1338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u="sng" dirty="0">
                <a:solidFill>
                  <a:srgbClr val="3333FF"/>
                </a:solidFill>
                <a:latin typeface="Times New Roman" pitchFamily="18" charset="0"/>
              </a:rPr>
              <a:t>Tóm tắt:</a:t>
            </a:r>
          </a:p>
        </p:txBody>
      </p:sp>
      <p:sp>
        <p:nvSpPr>
          <p:cNvPr id="100" name="Text Box 42"/>
          <p:cNvSpPr txBox="1">
            <a:spLocks noChangeArrowheads="1"/>
          </p:cNvSpPr>
          <p:nvPr/>
        </p:nvSpPr>
        <p:spPr bwMode="auto">
          <a:xfrm>
            <a:off x="2039002" y="2362428"/>
            <a:ext cx="7136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</a:rPr>
              <a:t>Chị:</a:t>
            </a:r>
          </a:p>
        </p:txBody>
      </p:sp>
      <p:sp>
        <p:nvSpPr>
          <p:cNvPr id="101" name="Text Box 42"/>
          <p:cNvSpPr txBox="1">
            <a:spLocks noChangeArrowheads="1"/>
          </p:cNvSpPr>
          <p:nvPr/>
        </p:nvSpPr>
        <p:spPr bwMode="auto">
          <a:xfrm>
            <a:off x="2077474" y="3064477"/>
            <a:ext cx="6960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</a:rPr>
              <a:t>Em</a:t>
            </a:r>
            <a:r>
              <a:rPr lang="en-US" altLang="en-US" sz="2000" dirty="0">
                <a:latin typeface="Times New Roman" pitchFamily="18" charset="0"/>
              </a:rPr>
              <a:t>:</a:t>
            </a:r>
          </a:p>
        </p:txBody>
      </p:sp>
      <p:sp>
        <p:nvSpPr>
          <p:cNvPr id="105" name="Text Box 42"/>
          <p:cNvSpPr txBox="1">
            <a:spLocks noChangeArrowheads="1"/>
          </p:cNvSpPr>
          <p:nvPr/>
        </p:nvSpPr>
        <p:spPr bwMode="auto">
          <a:xfrm>
            <a:off x="3779221" y="2298382"/>
            <a:ext cx="1603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</a:rPr>
              <a:t>số quả quýt</a:t>
            </a:r>
          </a:p>
        </p:txBody>
      </p:sp>
      <p:sp>
        <p:nvSpPr>
          <p:cNvPr id="109" name="Text Box 42"/>
          <p:cNvSpPr txBox="1">
            <a:spLocks noChangeArrowheads="1"/>
          </p:cNvSpPr>
          <p:nvPr/>
        </p:nvSpPr>
        <p:spPr bwMode="auto">
          <a:xfrm>
            <a:off x="3779220" y="3130714"/>
            <a:ext cx="1603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</a:rPr>
              <a:t>số quả quýt</a:t>
            </a:r>
          </a:p>
        </p:txBody>
      </p:sp>
      <p:sp>
        <p:nvSpPr>
          <p:cNvPr id="3" name="Right Brace 2"/>
          <p:cNvSpPr/>
          <p:nvPr/>
        </p:nvSpPr>
        <p:spPr>
          <a:xfrm>
            <a:off x="5883219" y="2483790"/>
            <a:ext cx="351367" cy="974725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18" name="Text Box 42"/>
          <p:cNvSpPr txBox="1">
            <a:spLocks noChangeArrowheads="1"/>
          </p:cNvSpPr>
          <p:nvPr/>
        </p:nvSpPr>
        <p:spPr bwMode="auto">
          <a:xfrm>
            <a:off x="6479533" y="2606047"/>
            <a:ext cx="2560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</a:rPr>
              <a:t>Ai nhiều quýt hơn?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248643" y="3116791"/>
                <a:ext cx="385041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643" y="3116791"/>
                <a:ext cx="385041" cy="670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50843082-D494-4302-AFF7-32695F3BC264}"/>
              </a:ext>
            </a:extLst>
          </p:cNvPr>
          <p:cNvGrpSpPr/>
          <p:nvPr/>
        </p:nvGrpSpPr>
        <p:grpSpPr>
          <a:xfrm>
            <a:off x="734938" y="338535"/>
            <a:ext cx="10838409" cy="1410349"/>
            <a:chOff x="734938" y="338535"/>
            <a:chExt cx="10838409" cy="1410349"/>
          </a:xfrm>
        </p:grpSpPr>
        <p:sp>
          <p:nvSpPr>
            <p:cNvPr id="72" name="Text Box 26"/>
            <p:cNvSpPr txBox="1">
              <a:spLocks noChangeArrowheads="1"/>
            </p:cNvSpPr>
            <p:nvPr/>
          </p:nvSpPr>
          <p:spPr bwMode="auto">
            <a:xfrm>
              <a:off x="756578" y="345695"/>
              <a:ext cx="10816769" cy="130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en-US" sz="2800" b="1" u="sng" dirty="0">
                  <a:solidFill>
                    <a:srgbClr val="C00000"/>
                  </a:solidFill>
                  <a:latin typeface="Times New Roman" pitchFamily="18" charset="0"/>
                </a:rPr>
                <a:t>Bài 4:</a:t>
              </a:r>
              <a:r>
                <a:rPr lang="en-US" altLang="en-US" sz="2800" b="1" dirty="0">
                  <a:solidFill>
                    <a:srgbClr val="C00000"/>
                  </a:solidFill>
                  <a:latin typeface="Times New Roman" pitchFamily="18" charset="0"/>
                </a:rPr>
                <a:t> Mẹ có </a:t>
              </a:r>
              <a:r>
                <a:rPr lang="en-US" altLang="en-US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một số quả quýt. Mẹ cho chị      số quả quýt đó, cho em      số quả quýt đó. Hỏi </a:t>
              </a:r>
              <a:r>
                <a:rPr lang="en-US" altLang="en-US" sz="2800" b="1" dirty="0">
                  <a:solidFill>
                    <a:srgbClr val="C00000"/>
                  </a:solidFill>
                  <a:latin typeface="Times New Roman" pitchFamily="18" charset="0"/>
                </a:rPr>
                <a:t>ai được mẹ cho nhiều quýt hơn?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7205443" y="338535"/>
                  <a:ext cx="437940" cy="7861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5443" y="338535"/>
                  <a:ext cx="437940" cy="7861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734938" y="962707"/>
                  <a:ext cx="437940" cy="7861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4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38" y="962707"/>
                  <a:ext cx="437940" cy="7861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58790" y="2307807"/>
                <a:ext cx="385041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790" y="2307807"/>
                <a:ext cx="385041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47"/>
              <p:cNvSpPr txBox="1">
                <a:spLocks noChangeArrowheads="1"/>
              </p:cNvSpPr>
              <p:nvPr/>
            </p:nvSpPr>
            <p:spPr bwMode="auto">
              <a:xfrm>
                <a:off x="2035771" y="4405839"/>
                <a:ext cx="5965229" cy="2078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buClr>
                    <a:srgbClr val="E549C7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>
                  <a:buClr>
                    <a:srgbClr val="E549C7"/>
                  </a:buClr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sánh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rgbClr val="E549C7"/>
                  </a:buClr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mẹ cho em nhiều quýt hơn.</a:t>
                </a:r>
              </a:p>
            </p:txBody>
          </p:sp>
        </mc:Choice>
        <mc:Fallback xmlns="">
          <p:sp>
            <p:nvSpPr>
              <p:cNvPr id="41" name="Text 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5771" y="4405839"/>
                <a:ext cx="5965229" cy="2078198"/>
              </a:xfrm>
              <a:prstGeom prst="rect">
                <a:avLst/>
              </a:prstGeom>
              <a:blipFill>
                <a:blip r:embed="rId7"/>
                <a:stretch>
                  <a:fillRect l="-2145" b="-439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0961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/>
      <p:bldP spid="105" grpId="0"/>
      <p:bldP spid="109" grpId="0"/>
      <p:bldP spid="3" grpId="0" animBg="1"/>
      <p:bldP spid="118" grpId="0"/>
      <p:bldP spid="34" grpId="0"/>
      <p:bldP spid="5" grpId="0"/>
      <p:bldP spid="41" grpId="0" bldLvl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848</Words>
  <Application>Microsoft Office PowerPoint</Application>
  <PresentationFormat>Widescreen</PresentationFormat>
  <Paragraphs>140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KHỞI ĐỘNG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 5</dc:title>
  <dc:creator>Admin</dc:creator>
  <cp:lastModifiedBy>CMC40 Trần Mai Diệu Anh MS184</cp:lastModifiedBy>
  <cp:revision>56</cp:revision>
  <dcterms:created xsi:type="dcterms:W3CDTF">2021-08-20T13:24:13Z</dcterms:created>
  <dcterms:modified xsi:type="dcterms:W3CDTF">2021-09-09T02:45:34Z</dcterms:modified>
</cp:coreProperties>
</file>