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57" r:id="rId3"/>
    <p:sldId id="283" r:id="rId4"/>
    <p:sldId id="258" r:id="rId5"/>
    <p:sldId id="268" r:id="rId6"/>
    <p:sldId id="279" r:id="rId7"/>
    <p:sldId id="280" r:id="rId8"/>
    <p:sldId id="293" r:id="rId9"/>
    <p:sldId id="281" r:id="rId10"/>
    <p:sldId id="291" r:id="rId11"/>
    <p:sldId id="286" r:id="rId12"/>
    <p:sldId id="287" r:id="rId13"/>
    <p:sldId id="288" r:id="rId14"/>
    <p:sldId id="289" r:id="rId15"/>
    <p:sldId id="29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0C1226-79E8-4CEC-97CA-EB4BD28091F0}">
          <p14:sldIdLst>
            <p14:sldId id="261"/>
            <p14:sldId id="257"/>
            <p14:sldId id="283"/>
            <p14:sldId id="258"/>
            <p14:sldId id="268"/>
            <p14:sldId id="279"/>
            <p14:sldId id="280"/>
            <p14:sldId id="293"/>
          </p14:sldIdLst>
        </p14:section>
        <p14:section name="Untitled Section" id="{85294405-4BB3-47FD-99BF-E33AE79C9E4F}">
          <p14:sldIdLst>
            <p14:sldId id="281"/>
            <p14:sldId id="291"/>
            <p14:sldId id="286"/>
            <p14:sldId id="287"/>
            <p14:sldId id="288"/>
            <p14:sldId id="289"/>
            <p14:sldId id="290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892" autoAdjust="0"/>
  </p:normalViewPr>
  <p:slideViewPr>
    <p:cSldViewPr snapToGrid="0">
      <p:cViewPr varScale="1">
        <p:scale>
          <a:sx n="69" d="100"/>
          <a:sy n="69" d="100"/>
        </p:scale>
        <p:origin x="123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607D-8C6A-479D-9E6F-9D359973C701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AC54-6E2D-4C2A-8EE7-5D3712BE8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21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Dựa vào đâu để biết</a:t>
            </a:r>
            <a:r>
              <a:rPr lang="en-US" baseline="0" dirty="0"/>
              <a:t> phân số đó lớn hơn1, bé hơn 1 hay bằng 1</a:t>
            </a:r>
            <a:r>
              <a:rPr lang="en-US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1, con đã đạt được mục tiêu nào của bài học?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4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Khi so sánh</a:t>
            </a:r>
            <a:r>
              <a:rPr lang="en-US" baseline="0" dirty="0"/>
              <a:t> 2 phân số cùng tử số, cần chú ý gì?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2, con đã đạt được mục tiêu nào của bài học?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1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2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pPr marL="0" indent="0">
              <a:buFontTx/>
              <a:buNone/>
            </a:pPr>
            <a:r>
              <a:rPr lang="en-US" baseline="0" dirty="0"/>
              <a:t>GV </a:t>
            </a:r>
            <a:r>
              <a:rPr lang="en-US" baseline="0" dirty="0" err="1"/>
              <a:t>lưu</a:t>
            </a:r>
            <a:r>
              <a:rPr lang="en-US" baseline="0" dirty="0"/>
              <a:t> ý: </a:t>
            </a:r>
            <a:r>
              <a:rPr lang="en-US" baseline="0" dirty="0" err="1"/>
              <a:t>Câu</a:t>
            </a:r>
            <a:r>
              <a:rPr lang="en-US" baseline="0" dirty="0"/>
              <a:t> b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QĐTS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,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QĐTS.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3,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05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toán thuộc dạng toán gì? (</a:t>
            </a:r>
            <a:r>
              <a:rPr lang="en-US" baseline="0" dirty="0" err="1"/>
              <a:t>Áp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so </a:t>
            </a:r>
            <a:r>
              <a:rPr lang="en-US" baseline="0" dirty="0" err="1"/>
              <a:t>sánh</a:t>
            </a:r>
            <a:r>
              <a:rPr lang="en-US" baseline="0" dirty="0"/>
              <a:t> 2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BT 4, con đã đạt được mục tiêu nào của bài học?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74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Có</a:t>
            </a:r>
            <a:r>
              <a:rPr lang="en-US" baseline="0" dirty="0"/>
              <a:t> 3 câu hỏi, nếu trả lời đúng mỗi câu sẽ được đi đến trả lời câu tiếp theo. Người chơi trả lời hết 3 câu là về đến đích sẽ nhận được 1 phần thưởng.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2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7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6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0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4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3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0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4546-BBB7-4C99-A854-314C28C058B4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420.png"/><Relationship Id="rId12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jpeg"/><Relationship Id="rId5" Type="http://schemas.openxmlformats.org/officeDocument/2006/relationships/image" Target="../media/image40.png"/><Relationship Id="rId10" Type="http://schemas.openxmlformats.org/officeDocument/2006/relationships/image" Target="../media/image44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jpeg"/><Relationship Id="rId5" Type="http://schemas.openxmlformats.org/officeDocument/2006/relationships/image" Target="../media/image39.jpeg"/><Relationship Id="rId15" Type="http://schemas.openxmlformats.org/officeDocument/2006/relationships/image" Target="../media/image54.png"/><Relationship Id="rId10" Type="http://schemas.openxmlformats.org/officeDocument/2006/relationships/image" Target="../media/image52.png"/><Relationship Id="rId4" Type="http://schemas.openxmlformats.org/officeDocument/2006/relationships/audio" Target="../media/audio3.wav"/><Relationship Id="rId9" Type="http://schemas.openxmlformats.org/officeDocument/2006/relationships/image" Target="../media/image51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57.png"/><Relationship Id="rId12" Type="http://schemas.openxmlformats.org/officeDocument/2006/relationships/image" Target="../media/image5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5.jpeg"/><Relationship Id="rId5" Type="http://schemas.openxmlformats.org/officeDocument/2006/relationships/image" Target="../media/image40.png"/><Relationship Id="rId15" Type="http://schemas.openxmlformats.org/officeDocument/2006/relationships/image" Target="../media/image61.png"/><Relationship Id="rId10" Type="http://schemas.openxmlformats.org/officeDocument/2006/relationships/image" Target="../media/image44.jpeg"/><Relationship Id="rId4" Type="http://schemas.openxmlformats.org/officeDocument/2006/relationships/image" Target="../media/image39.jpeg"/><Relationship Id="rId9" Type="http://schemas.openxmlformats.org/officeDocument/2006/relationships/image" Target="../media/image59.png"/><Relationship Id="rId1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8202" y="1517073"/>
            <a:ext cx="61157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tập: So sánh hai phân số</a:t>
            </a:r>
          </a:p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536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ngdu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3432176"/>
            <a:ext cx="4318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0451" y="1541463"/>
            <a:ext cx="10847916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1200" y="1868489"/>
            <a:ext cx="1148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 chướng ngại vật</a:t>
            </a:r>
            <a:endParaRPr lang="en-US" sz="7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68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1843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ngd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4891" y="2225994"/>
            <a:ext cx="2082219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CAUD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85" y="4752975"/>
            <a:ext cx="3524249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944">
            <a:off x="19712517" y="5037139"/>
            <a:ext cx="1024467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19471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ngdu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2" y="4308475"/>
            <a:ext cx="3041649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18" y="4884738"/>
            <a:ext cx="3524249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9667" y="552450"/>
            <a:ext cx="10500784" cy="20145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78985" y="4424362"/>
                <a:ext cx="4627033" cy="92233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B.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985" y="4424362"/>
                <a:ext cx="4627033" cy="9223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55185" y="5764213"/>
                <a:ext cx="4713815" cy="78263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85" y="5764213"/>
                <a:ext cx="4713815" cy="782638"/>
              </a:xfrm>
              <a:prstGeom prst="rect">
                <a:avLst/>
              </a:prstGeom>
              <a:blipFill rotWithShape="1">
                <a:blip r:embed="rId8"/>
                <a:stretch>
                  <a:fillRect b="-38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00151" y="3094037"/>
                <a:ext cx="4682067" cy="804863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1" y="3094037"/>
                <a:ext cx="4682067" cy="804863"/>
              </a:xfrm>
              <a:prstGeom prst="rect">
                <a:avLst/>
              </a:prstGeom>
              <a:blipFill rotWithShape="1">
                <a:blip r:embed="rId9"/>
                <a:stretch>
                  <a:fillRect b="-895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581651" y="2792414"/>
            <a:ext cx="10922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422900" y="5438776"/>
            <a:ext cx="1092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446184" y="4051301"/>
            <a:ext cx="133773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19667" y="633414"/>
            <a:ext cx="1050078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Trong các phân số sau, phân số lớn hơn 1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034" y="3589339"/>
            <a:ext cx="4004733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600" y="4683126"/>
            <a:ext cx="128693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20495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3" name="ngdu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34" y="3640138"/>
            <a:ext cx="400896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9667" y="552450"/>
            <a:ext cx="10500784" cy="28003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8650" y="3432175"/>
                <a:ext cx="4684184" cy="79533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432175"/>
                <a:ext cx="4684184" cy="795338"/>
              </a:xfrm>
              <a:prstGeom prst="rect">
                <a:avLst/>
              </a:prstGeom>
              <a:blipFill rotWithShape="1">
                <a:blip r:embed="rId8"/>
                <a:stretch>
                  <a:fillRect b="-984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60400" y="5709180"/>
                <a:ext cx="4684184" cy="78845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5709180"/>
                <a:ext cx="4684184" cy="788457"/>
              </a:xfrm>
              <a:prstGeom prst="rect">
                <a:avLst/>
              </a:prstGeom>
              <a:blipFill rotWithShape="1">
                <a:blip r:embed="rId9"/>
                <a:stretch>
                  <a:fillRect b="-305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19667" y="4618038"/>
                <a:ext cx="4759325" cy="72866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7" y="4618038"/>
                <a:ext cx="4759325" cy="728662"/>
              </a:xfrm>
              <a:prstGeom prst="rect">
                <a:avLst/>
              </a:prstGeom>
              <a:blipFill rotWithShape="1">
                <a:blip r:embed="rId10"/>
                <a:stretch>
                  <a:fillRect t="-1653" b="-148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893733" y="4284664"/>
            <a:ext cx="10922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908551" y="5391150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4718052" y="3154364"/>
            <a:ext cx="1339849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1220258" y="1120892"/>
                <a:ext cx="10485968" cy="1445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Câu 2:</a:t>
                </a:r>
                <a:r>
                  <a:rPr lang="vi-VN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Phân số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trong ba phân số </a:t>
                </a:r>
              </a:p>
              <a:p>
                <a:pPr eaLnBrk="1" hangingPunct="1"/>
                <a:r>
                  <a:rPr lang="en-US" sz="3600" b="1" dirty="0"/>
                  <a:t>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3600" b="1" i="1">
                        <a:latin typeface="Cambria Math"/>
                      </a:rPr>
                      <m:t> </m:t>
                    </m:r>
                    <m:r>
                      <a:rPr lang="en-US" sz="3600" b="1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600" b="1" i="1">
                        <a:latin typeface="Cambria Math"/>
                      </a:rPr>
                      <m:t> </m:t>
                    </m:r>
                    <m:r>
                      <a:rPr lang="en-US" sz="3600" b="1" i="0" smtClean="0">
                        <a:latin typeface="Cambria Math"/>
                      </a:rPr>
                      <m:t>𝐯</m:t>
                    </m:r>
                    <m:r>
                      <a:rPr lang="en-US" sz="3600" b="1" i="0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là</a:t>
                </a:r>
                <a:r>
                  <a:rPr lang="vi-VN" sz="36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0258" y="1120892"/>
                <a:ext cx="10485968" cy="1445076"/>
              </a:xfrm>
              <a:prstGeom prst="rect">
                <a:avLst/>
              </a:prstGeom>
              <a:blipFill>
                <a:blip r:embed="rId13"/>
                <a:stretch>
                  <a:fillRect l="-1744" t="-7173" b="-6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AUDI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585" y="3794125"/>
            <a:ext cx="216111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300" y="4913314"/>
            <a:ext cx="128693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3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0"/>
          <p:cNvGrpSpPr>
            <a:grpSpLocks/>
          </p:cNvGrpSpPr>
          <p:nvPr/>
        </p:nvGrpSpPr>
        <p:grpSpPr bwMode="auto">
          <a:xfrm>
            <a:off x="0" y="6350"/>
            <a:ext cx="24384000" cy="6851650"/>
            <a:chOff x="-19812000" y="181103"/>
            <a:chExt cx="24384000" cy="6851394"/>
          </a:xfrm>
        </p:grpSpPr>
        <p:pic>
          <p:nvPicPr>
            <p:cNvPr id="21519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7" name="ngdu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308475"/>
            <a:ext cx="30395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00488"/>
            <a:ext cx="216111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1200" y="552450"/>
            <a:ext cx="11023600" cy="1581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93751" y="5597526"/>
                <a:ext cx="4682067" cy="7873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b="1">
                        <a:latin typeface="Cambria Math"/>
                      </a:rPr>
                      <m:t>𝐯</m:t>
                    </m:r>
                    <m:r>
                      <a:rPr lang="en-US" sz="3200" b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𝟏𝟏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51" y="5597526"/>
                <a:ext cx="4682067" cy="787399"/>
              </a:xfrm>
              <a:prstGeom prst="rect">
                <a:avLst/>
              </a:prstGeom>
              <a:blipFill rotWithShape="1">
                <a:blip r:embed="rId7"/>
                <a:stretch>
                  <a:fillRect b="-114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66232" y="4403726"/>
                <a:ext cx="4766734" cy="842962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b="1">
                        <a:latin typeface="Cambria Math"/>
                      </a:rPr>
                      <m:t>𝐯</m:t>
                    </m:r>
                    <m:r>
                      <a:rPr lang="en-US" sz="3200" b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2" y="4403726"/>
                <a:ext cx="4766734" cy="842962"/>
              </a:xfrm>
              <a:prstGeom prst="rect">
                <a:avLst/>
              </a:prstGeom>
              <a:blipFill rotWithShape="1">
                <a:blip r:embed="rId8"/>
                <a:stretch>
                  <a:fillRect b="-63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66232" y="3221037"/>
                <a:ext cx="4711701" cy="79057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noProof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200" b="1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>
                        <a:latin typeface="Cambria Math"/>
                      </a:rPr>
                      <m:t> </m:t>
                    </m:r>
                    <m:r>
                      <a:rPr lang="en-US" sz="3200" b="1">
                        <a:latin typeface="Cambria Math"/>
                      </a:rPr>
                      <m:t>𝐯</m:t>
                    </m:r>
                    <m:r>
                      <a:rPr lang="en-US" sz="3200" b="1">
                        <a:latin typeface="Cambria Math"/>
                      </a:rPr>
                      <m:t>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𝟏𝟏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2" y="3221037"/>
                <a:ext cx="4711701" cy="790575"/>
              </a:xfrm>
              <a:prstGeom prst="rect">
                <a:avLst/>
              </a:prstGeom>
              <a:blipFill rotWithShape="1">
                <a:blip r:embed="rId9"/>
                <a:stretch>
                  <a:fillRect b="-1060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213351" y="2905125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5181600" y="4140200"/>
            <a:ext cx="1092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5082118" y="5318126"/>
            <a:ext cx="1339849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986366" y="633414"/>
                <a:ext cx="10780183" cy="1296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Câu 3: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Các phân số: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𝟏𝟖</m:t>
                        </m:r>
                      </m:den>
                    </m:f>
                    <m:r>
                      <a:rPr lang="en-US" sz="3200" b="1" i="0" smtClean="0">
                        <a:latin typeface="Cambria Math"/>
                      </a:rPr>
                      <m:t> </m:t>
                    </m:r>
                    <m:r>
                      <a:rPr lang="en-US" sz="3200" b="1" i="0" smtClean="0">
                        <a:latin typeface="Cambria Math"/>
                      </a:rPr>
                      <m:t>𝐯</m:t>
                    </m:r>
                    <m:r>
                      <a:rPr lang="en-US" sz="3200" b="1" i="0" smtClean="0"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</a:rPr>
                          <m:t>𝟏𝟏</m:t>
                        </m:r>
                        <m:r>
                          <a:rPr lang="en-US" sz="32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200" b="1" i="0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vi-VN" sz="3200" b="1" noProof="1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sz="32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3200" b="1" dirty="0" err="1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Xếp</a:t>
                </a:r>
                <a:r>
                  <a:rPr lang="en-US" sz="32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theo thứ tự từ bé đến lớn là: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366" y="633414"/>
                <a:ext cx="10780183" cy="1296252"/>
              </a:xfrm>
              <a:prstGeom prst="rect">
                <a:avLst/>
              </a:prstGeom>
              <a:blipFill>
                <a:blip r:embed="rId12"/>
                <a:stretch>
                  <a:fillRect l="-1471" b="-140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17" name="CAUD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118" y="4473575"/>
            <a:ext cx="3989916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c2 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600" y="4705351"/>
            <a:ext cx="128693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33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gd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8717" y="3716339"/>
            <a:ext cx="4318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8764" y="2562878"/>
            <a:ext cx="2082219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Oval 6"/>
          <p:cNvSpPr/>
          <p:nvPr/>
        </p:nvSpPr>
        <p:spPr>
          <a:xfrm>
            <a:off x="9042400" y="2679700"/>
            <a:ext cx="2508251" cy="182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ĐÍCH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55818" y="4619626"/>
            <a:ext cx="112183" cy="11715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6.35838E-7 L 0.89869 0.01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0" y="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59058" y="1981200"/>
            <a:ext cx="83058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nb-NO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so sánh hai phân số bằng cách khác.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6958" y="890086"/>
            <a:ext cx="3810000" cy="788984"/>
          </a:xfrm>
          <a:prstGeom prst="rect">
            <a:avLst/>
          </a:prstGeom>
          <a:noFill/>
        </p:spPr>
        <p:txBody>
          <a:bodyPr wrap="square" lIns="49834" tIns="24917" rIns="49834" bIns="24917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222655-76DA-46DC-9784-0AA52BFFB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058" y="3676472"/>
            <a:ext cx="100110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Phân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thập phân</a:t>
            </a:r>
          </a:p>
        </p:txBody>
      </p:sp>
      <p:sp>
        <p:nvSpPr>
          <p:cNvPr id="8" name="Arrow: Chevron 1">
            <a:extLst>
              <a:ext uri="{FF2B5EF4-FFF2-40B4-BE49-F238E27FC236}">
                <a16:creationId xmlns:a16="http://schemas.microsoft.com/office/drawing/2014/main" id="{AF096C16-4BDB-4886-B9B7-9D53B299A3C5}"/>
              </a:ext>
            </a:extLst>
          </p:cNvPr>
          <p:cNvSpPr/>
          <p:nvPr/>
        </p:nvSpPr>
        <p:spPr>
          <a:xfrm>
            <a:off x="1562929" y="2213152"/>
            <a:ext cx="264213" cy="22860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Arrow: Chevron 7">
            <a:extLst>
              <a:ext uri="{FF2B5EF4-FFF2-40B4-BE49-F238E27FC236}">
                <a16:creationId xmlns:a16="http://schemas.microsoft.com/office/drawing/2014/main" id="{271CC798-EDD3-4BC6-A389-DDBEE902C8EF}"/>
              </a:ext>
            </a:extLst>
          </p:cNvPr>
          <p:cNvSpPr/>
          <p:nvPr/>
        </p:nvSpPr>
        <p:spPr>
          <a:xfrm>
            <a:off x="1562929" y="3897992"/>
            <a:ext cx="264213" cy="22860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525" y="2252036"/>
            <a:ext cx="442613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1828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6"/>
          <p:cNvSpPr txBox="1">
            <a:spLocks noChangeArrowheads="1"/>
          </p:cNvSpPr>
          <p:nvPr/>
        </p:nvSpPr>
        <p:spPr bwMode="auto">
          <a:xfrm>
            <a:off x="495332" y="399677"/>
            <a:ext cx="55520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*So sánh các phân số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3768" y="1166818"/>
                <a:ext cx="48122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68" y="1166818"/>
                <a:ext cx="481221" cy="9105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76425" y="1178424"/>
                <a:ext cx="4651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425" y="1178424"/>
                <a:ext cx="465192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79571" y="1297137"/>
            <a:ext cx="81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4469" y="1292558"/>
            <a:ext cx="56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515260" y="2527215"/>
                <a:ext cx="46519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260" y="2527215"/>
                <a:ext cx="465192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76425" y="2523301"/>
                <a:ext cx="66396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425" y="2523301"/>
                <a:ext cx="663964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654469" y="2523301"/>
            <a:ext cx="561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9571" y="2689214"/>
            <a:ext cx="81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C45C3-0CCE-452C-A08D-9899322B0E29}"/>
              </a:ext>
            </a:extLst>
          </p:cNvPr>
          <p:cNvSpPr txBox="1"/>
          <p:nvPr/>
        </p:nvSpPr>
        <p:spPr>
          <a:xfrm>
            <a:off x="5279571" y="1276672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A0BEE2-EFEC-45F3-ADA8-F58C97B55D02}"/>
                  </a:ext>
                </a:extLst>
              </p:cNvPr>
              <p:cNvSpPr txBox="1"/>
              <p:nvPr/>
            </p:nvSpPr>
            <p:spPr>
              <a:xfrm>
                <a:off x="3319744" y="3874288"/>
                <a:ext cx="2357953" cy="14197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28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2800" b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A0BEE2-EFEC-45F3-ADA8-F58C97B55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744" y="3874288"/>
                <a:ext cx="2357953" cy="14197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E560B8-619F-42E4-8D68-729F29C41A98}"/>
                  </a:ext>
                </a:extLst>
              </p:cNvPr>
              <p:cNvSpPr txBox="1"/>
              <p:nvPr/>
            </p:nvSpPr>
            <p:spPr>
              <a:xfrm>
                <a:off x="6974025" y="3874288"/>
                <a:ext cx="2159245" cy="6967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Giữ nguyên</a:t>
                </a:r>
                <a:r>
                  <a:rPr lang="vi-VN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vi-VN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E560B8-619F-42E4-8D68-729F29C41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025" y="3874288"/>
                <a:ext cx="2159245" cy="696729"/>
              </a:xfrm>
              <a:prstGeom prst="rect">
                <a:avLst/>
              </a:prstGeom>
              <a:blipFill>
                <a:blip r:embed="rId7"/>
                <a:stretch>
                  <a:fillRect l="-9887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810F50D-B05A-4023-8107-46BA6650C353}"/>
              </a:ext>
            </a:extLst>
          </p:cNvPr>
          <p:cNvSpPr txBox="1"/>
          <p:nvPr/>
        </p:nvSpPr>
        <p:spPr>
          <a:xfrm>
            <a:off x="1977470" y="3803372"/>
            <a:ext cx="1155060" cy="91770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086B60-0296-42B1-B829-5A3A8CDD67C5}"/>
                  </a:ext>
                </a:extLst>
              </p:cNvPr>
              <p:cNvSpPr txBox="1"/>
              <p:nvPr/>
            </p:nvSpPr>
            <p:spPr>
              <a:xfrm>
                <a:off x="3312441" y="5053048"/>
                <a:ext cx="4297267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&lt; 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086B60-0296-42B1-B829-5A3A8CDD6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41" y="5053048"/>
                <a:ext cx="4297267" cy="809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60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 animBg="1"/>
      <p:bldP spid="15" grpId="0" animBg="1"/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20642" y="4067904"/>
            <a:ext cx="9781239" cy="584775"/>
            <a:chOff x="898574" y="4682149"/>
            <a:chExt cx="8645807" cy="584398"/>
          </a:xfrm>
        </p:grpSpPr>
        <p:sp>
          <p:nvSpPr>
            <p:cNvPr id="5" name="Freeform 11"/>
            <p:cNvSpPr/>
            <p:nvPr/>
          </p:nvSpPr>
          <p:spPr>
            <a:xfrm>
              <a:off x="898574" y="4839298"/>
              <a:ext cx="503371" cy="365736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1654416" y="4682149"/>
              <a:ext cx="7889965" cy="58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fr-F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giải toán về so sánh phân số.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20642" y="1873434"/>
            <a:ext cx="10634049" cy="1077218"/>
            <a:chOff x="833998" y="2683948"/>
            <a:chExt cx="8000582" cy="1075940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477341" y="2683948"/>
              <a:ext cx="7357239" cy="107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sánh phân số với đơn vị, so sánh hai phân số cùng tử số, khác mẫu số.</a:t>
              </a:r>
              <a:endPara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1"/>
            <p:cNvSpPr/>
            <p:nvPr/>
          </p:nvSpPr>
          <p:spPr>
            <a:xfrm>
              <a:off x="833998" y="2841008"/>
              <a:ext cx="470579" cy="36553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0642" y="3136612"/>
            <a:ext cx="9959735" cy="584775"/>
            <a:chOff x="907706" y="3670788"/>
            <a:chExt cx="9959683" cy="584774"/>
          </a:xfrm>
        </p:grpSpPr>
        <p:sp>
          <p:nvSpPr>
            <p:cNvPr id="11" name="Freeform 11"/>
            <p:cNvSpPr/>
            <p:nvPr/>
          </p:nvSpPr>
          <p:spPr>
            <a:xfrm>
              <a:off x="907706" y="3795818"/>
              <a:ext cx="625472" cy="36597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1753282" y="3670788"/>
              <a:ext cx="9114107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fr-F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sánh hai phân số.</a:t>
              </a:r>
              <a:endPara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10692" y="975701"/>
            <a:ext cx="3081293" cy="80821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27699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145305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647" y="2406416"/>
            <a:ext cx="595686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64284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385394" y="1358767"/>
            <a:ext cx="520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673743" y="1416667"/>
            <a:ext cx="415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63224" y="1472269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800600" y="-76200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6568" y="381000"/>
            <a:ext cx="7199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u="sng" dirty="0">
                <a:latin typeface="Times New Roman" pitchFamily="18" charset="0"/>
              </a:rPr>
              <a:t>Bài 1:</a:t>
            </a:r>
            <a:r>
              <a:rPr lang="en-US" dirty="0">
                <a:latin typeface="Times New Roman" pitchFamily="18" charset="0"/>
              </a:rPr>
              <a:t> a) Điền dấu &lt;, &gt;, = vào chỗ chấm: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744947" y="1472713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120821" y="1363988"/>
            <a:ext cx="372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273800" y="1322858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601244" y="1300225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302688" y="1282985"/>
            <a:ext cx="610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6830477" y="1360554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8241708" y="1387060"/>
            <a:ext cx="297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1</a:t>
            </a: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8805965" y="1387060"/>
            <a:ext cx="415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8722256" y="1282985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…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-59940" y="2722562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dirty="0">
                <a:latin typeface="Times New Roman" pitchFamily="18" charset="0"/>
              </a:rPr>
              <a:t>   b) Nêu </a:t>
            </a:r>
            <a:r>
              <a:rPr lang="vi-VN" dirty="0">
                <a:latin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</a:rPr>
              <a:t>ặc </a:t>
            </a:r>
            <a:r>
              <a:rPr lang="vi-VN" dirty="0">
                <a:latin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</a:rPr>
              <a:t>iểm của phân số lớn h</a:t>
            </a:r>
            <a:r>
              <a:rPr lang="vi-VN" dirty="0">
                <a:latin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</a:rPr>
              <a:t>n 1, bé h</a:t>
            </a:r>
            <a:r>
              <a:rPr lang="vi-VN" dirty="0">
                <a:latin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</a:rPr>
              <a:t>n 1, bằng 1.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274256" y="3429000"/>
            <a:ext cx="11988800" cy="369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3333FF"/>
                </a:solidFill>
                <a:latin typeface="Times New Roman" pitchFamily="18" charset="0"/>
              </a:rPr>
              <a:t>- Nếu phân số có tử số bé h</a:t>
            </a:r>
            <a:r>
              <a:rPr lang="vi-VN" dirty="0">
                <a:solidFill>
                  <a:srgbClr val="3333FF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</a:rPr>
              <a:t>n mẫu số thì phân số </a:t>
            </a:r>
            <a:r>
              <a:rPr lang="vi-VN" dirty="0">
                <a:solidFill>
                  <a:srgbClr val="3333FF"/>
                </a:solidFill>
                <a:latin typeface="Times New Roman" pitchFamily="18" charset="0"/>
              </a:rPr>
              <a:t>đ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</a:rPr>
              <a:t>ó bé h</a:t>
            </a:r>
            <a:r>
              <a:rPr lang="vi-VN" dirty="0">
                <a:solidFill>
                  <a:srgbClr val="3333FF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</a:rPr>
              <a:t>n 1.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3333FF"/>
                </a:solidFill>
                <a:latin typeface="Times New Roman" pitchFamily="18" charset="0"/>
              </a:rPr>
              <a:t>- Nếu phân số có tử số lớn h</a:t>
            </a:r>
            <a:r>
              <a:rPr lang="vi-VN" dirty="0">
                <a:solidFill>
                  <a:srgbClr val="3333FF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</a:rPr>
              <a:t>n mẫu số thì phân số </a:t>
            </a:r>
            <a:r>
              <a:rPr lang="vi-VN" dirty="0">
                <a:solidFill>
                  <a:srgbClr val="3333FF"/>
                </a:solidFill>
                <a:latin typeface="Times New Roman" pitchFamily="18" charset="0"/>
              </a:rPr>
              <a:t>đ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</a:rPr>
              <a:t>ó lớn h</a:t>
            </a:r>
            <a:r>
              <a:rPr lang="vi-VN" dirty="0">
                <a:solidFill>
                  <a:srgbClr val="3333FF"/>
                </a:solidFill>
                <a:latin typeface="Times New Roman" pitchFamily="18" charset="0"/>
              </a:rPr>
              <a:t>ơ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</a:rPr>
              <a:t>n 1.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3333FF"/>
                </a:solidFill>
                <a:latin typeface="Times New Roman" pitchFamily="18" charset="0"/>
              </a:rPr>
              <a:t>- Nếu phân số có tử số và mẫu số bằng nhau thì phân số </a:t>
            </a:r>
            <a:r>
              <a:rPr lang="vi-VN" dirty="0">
                <a:solidFill>
                  <a:srgbClr val="3333FF"/>
                </a:solidFill>
                <a:latin typeface="Times New Roman" pitchFamily="18" charset="0"/>
              </a:rPr>
              <a:t>đ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</a:rPr>
              <a:t>ó bằng 1.</a:t>
            </a:r>
          </a:p>
          <a:p>
            <a:pPr eaLnBrk="1" hangingPunct="1">
              <a:lnSpc>
                <a:spcPct val="150000"/>
              </a:lnSpc>
            </a:pPr>
            <a:endParaRPr lang="en-US" dirty="0">
              <a:solidFill>
                <a:srgbClr val="3333FF"/>
              </a:solidFill>
              <a:latin typeface="Times New Roman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Arial" charset="0"/>
              <a:buChar char="•"/>
            </a:pPr>
            <a:endParaRPr lang="en-US" dirty="0">
              <a:solidFill>
                <a:srgbClr val="3333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042922" y="1228556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922" y="1228556"/>
                <a:ext cx="481222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401000" y="1228554"/>
                <a:ext cx="4651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000" y="1228554"/>
                <a:ext cx="465192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803464" y="1200263"/>
                <a:ext cx="4651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464" y="1200263"/>
                <a:ext cx="465192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50449" y="1282985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49" y="1282985"/>
                <a:ext cx="481222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99409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36" grpId="0"/>
      <p:bldP spid="5143" grpId="0"/>
      <p:bldP spid="5151" grpId="0"/>
      <p:bldP spid="5162" grpId="0"/>
      <p:bldP spid="5163" grpId="0"/>
      <p:bldP spid="51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9894589" y="1510079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5717967" y="1422116"/>
            <a:ext cx="389816" cy="60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1733798" y="1486164"/>
            <a:ext cx="418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01729" y="254000"/>
            <a:ext cx="102065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altLang="en-US" u="sng" dirty="0">
                <a:latin typeface="Times New Roman" panose="02020603050405020304" pitchFamily="18" charset="0"/>
              </a:rPr>
              <a:t>Bài 2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a) So sánh các </a:t>
            </a:r>
            <a:r>
              <a:rPr lang="en-US" dirty="0" err="1">
                <a:latin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: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595547" y="1438650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và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639124" y="1438649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và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9736975" y="1472652"/>
            <a:ext cx="595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b="0" dirty="0">
                <a:latin typeface="Times New Roman" pitchFamily="18" charset="0"/>
              </a:rPr>
              <a:t>và</a:t>
            </a:r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-224075" y="3101683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rgbClr val="0F09C8"/>
                </a:solidFill>
                <a:latin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</a:rPr>
              <a:t>b) Nêu cách so sánh hai phân số có cùng tử số.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592528" y="3907161"/>
            <a:ext cx="75680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Trong hai phân số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cùng tử số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- Phân số nào có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mẫu số bé h</a:t>
            </a:r>
            <a:r>
              <a:rPr lang="vi-VN" sz="3200" b="1" dirty="0">
                <a:solidFill>
                  <a:srgbClr val="3333FF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n 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thì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lớn h</a:t>
            </a:r>
            <a:r>
              <a:rPr lang="vi-VN" sz="3200" b="1" dirty="0">
                <a:solidFill>
                  <a:srgbClr val="3333FF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- Phân số nào có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mẫu số lớn h</a:t>
            </a:r>
            <a:r>
              <a:rPr lang="vi-VN" sz="3200" b="1" dirty="0">
                <a:solidFill>
                  <a:srgbClr val="3333FF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n 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thì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bé h</a:t>
            </a:r>
            <a:r>
              <a:rPr lang="vi-VN" sz="3200" b="1" dirty="0">
                <a:solidFill>
                  <a:srgbClr val="3333FF"/>
                </a:solidFill>
                <a:latin typeface="Times New Roman" pitchFamily="18" charset="0"/>
              </a:rPr>
              <a:t>ơ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2027" y="1316196"/>
                <a:ext cx="4812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27" y="1316196"/>
                <a:ext cx="481222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393936" y="1316196"/>
                <a:ext cx="481221" cy="899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36" y="1316196"/>
                <a:ext cx="481221" cy="8995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956531" y="1264273"/>
                <a:ext cx="481222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531" y="1264273"/>
                <a:ext cx="481222" cy="9105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361779" y="1280818"/>
                <a:ext cx="48122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779" y="1280818"/>
                <a:ext cx="481221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073012" y="1308723"/>
                <a:ext cx="66396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012" y="1308723"/>
                <a:ext cx="663963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313293" y="1316196"/>
                <a:ext cx="66396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293" y="1316196"/>
                <a:ext cx="663963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13869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0" grpId="0"/>
      <p:bldP spid="6209" grpId="0"/>
      <p:bldP spid="6208" grpId="0"/>
      <p:bldP spid="6155" grpId="0"/>
      <p:bldP spid="6169" grpId="0"/>
      <p:bldP spid="617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>
            <a:extLst>
              <a:ext uri="{FF2B5EF4-FFF2-40B4-BE49-F238E27FC236}">
                <a16:creationId xmlns:a16="http://schemas.microsoft.com/office/drawing/2014/main" id="{83F3852D-6A94-44C7-B6A0-F3318116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07" y="548575"/>
            <a:ext cx="44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 dirty="0">
                <a:latin typeface="Times New Roman" pitchFamily="18" charset="0"/>
              </a:rPr>
              <a:t>Bài 3</a:t>
            </a:r>
            <a:r>
              <a:rPr lang="en-US" altLang="en-US" sz="2800" b="1" dirty="0">
                <a:latin typeface="Times New Roman" pitchFamily="18" charset="0"/>
              </a:rPr>
              <a:t>: Phân số nào lớn hơn?</a:t>
            </a: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AA7AEE8B-DB8A-4272-BFB8-035275EF8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483" y="1469906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và</a:t>
            </a:r>
          </a:p>
        </p:txBody>
      </p:sp>
      <p:sp>
        <p:nvSpPr>
          <p:cNvPr id="6" name="Text Box 58">
            <a:extLst>
              <a:ext uri="{FF2B5EF4-FFF2-40B4-BE49-F238E27FC236}">
                <a16:creationId xmlns:a16="http://schemas.microsoft.com/office/drawing/2014/main" id="{AC8E4FDA-F701-40EA-A0C0-77563D493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000" y="1439128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và</a:t>
            </a:r>
          </a:p>
        </p:txBody>
      </p:sp>
      <p:sp>
        <p:nvSpPr>
          <p:cNvPr id="7" name="Text Box 58">
            <a:extLst>
              <a:ext uri="{FF2B5EF4-FFF2-40B4-BE49-F238E27FC236}">
                <a16:creationId xmlns:a16="http://schemas.microsoft.com/office/drawing/2014/main" id="{BA0A940B-45A5-4215-BF8A-DF9664FB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977" y="1418943"/>
            <a:ext cx="572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và</a:t>
            </a:r>
          </a:p>
        </p:txBody>
      </p:sp>
      <p:sp>
        <p:nvSpPr>
          <p:cNvPr id="8" name="Text Box 146">
            <a:extLst>
              <a:ext uri="{FF2B5EF4-FFF2-40B4-BE49-F238E27FC236}">
                <a16:creationId xmlns:a16="http://schemas.microsoft.com/office/drawing/2014/main" id="{97139E11-2B18-4C05-BB10-C23534516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735" y="1408350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;</a:t>
            </a:r>
          </a:p>
        </p:txBody>
      </p:sp>
      <p:sp>
        <p:nvSpPr>
          <p:cNvPr id="9" name="Text Box 146">
            <a:extLst>
              <a:ext uri="{FF2B5EF4-FFF2-40B4-BE49-F238E27FC236}">
                <a16:creationId xmlns:a16="http://schemas.microsoft.com/office/drawing/2014/main" id="{401D31DA-DA52-469A-B28B-68EE9825C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824" y="1418942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Times New Roman" pitchFamily="18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58BCE0-15C0-46F4-8831-4B37A728CD5E}"/>
                  </a:ext>
                </a:extLst>
              </p:cNvPr>
              <p:cNvSpPr/>
              <p:nvPr/>
            </p:nvSpPr>
            <p:spPr>
              <a:xfrm>
                <a:off x="2436719" y="1350909"/>
                <a:ext cx="437940" cy="791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58BCE0-15C0-46F4-8831-4B37A728C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719" y="1350909"/>
                <a:ext cx="437940" cy="791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93E736-A6F2-48B5-90AB-8E8D2E6C60FD}"/>
                  </a:ext>
                </a:extLst>
              </p:cNvPr>
              <p:cNvSpPr/>
              <p:nvPr/>
            </p:nvSpPr>
            <p:spPr>
              <a:xfrm>
                <a:off x="1325894" y="1354764"/>
                <a:ext cx="45397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93E736-A6F2-48B5-90AB-8E8D2E6C6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94" y="1354764"/>
                <a:ext cx="45397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DA5959-56FE-48D9-9459-A861F280C7BE}"/>
                  </a:ext>
                </a:extLst>
              </p:cNvPr>
              <p:cNvSpPr/>
              <p:nvPr/>
            </p:nvSpPr>
            <p:spPr>
              <a:xfrm>
                <a:off x="5107926" y="1401417"/>
                <a:ext cx="437940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DA5959-56FE-48D9-9459-A861F280C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926" y="1401417"/>
                <a:ext cx="437940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78CAA9-C9E2-453E-B316-05BA4BE7C627}"/>
                  </a:ext>
                </a:extLst>
              </p:cNvPr>
              <p:cNvSpPr/>
              <p:nvPr/>
            </p:nvSpPr>
            <p:spPr>
              <a:xfrm>
                <a:off x="6381568" y="1350907"/>
                <a:ext cx="437940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78CAA9-C9E2-453E-B316-05BA4BE7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568" y="1350907"/>
                <a:ext cx="437940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10FB90-0743-4692-B568-66886B0B0B03}"/>
                  </a:ext>
                </a:extLst>
              </p:cNvPr>
              <p:cNvSpPr/>
              <p:nvPr/>
            </p:nvSpPr>
            <p:spPr>
              <a:xfrm>
                <a:off x="8956962" y="1334578"/>
                <a:ext cx="437940" cy="793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10FB90-0743-4692-B568-66886B0B0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962" y="1334578"/>
                <a:ext cx="437940" cy="7938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F45E13-BE90-4042-A7A8-7909B2FB3F93}"/>
                  </a:ext>
                </a:extLst>
              </p:cNvPr>
              <p:cNvSpPr/>
              <p:nvPr/>
            </p:nvSpPr>
            <p:spPr>
              <a:xfrm>
                <a:off x="10099218" y="1350908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F45E13-BE90-4042-A7A8-7909B2FB3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218" y="1350908"/>
                <a:ext cx="437940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2BF71EA-AAE3-4C70-9AED-260BDBC736A1}"/>
              </a:ext>
            </a:extLst>
          </p:cNvPr>
          <p:cNvSpPr txBox="1"/>
          <p:nvPr/>
        </p:nvSpPr>
        <p:spPr>
          <a:xfrm>
            <a:off x="847659" y="1500682"/>
            <a:ext cx="5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C72CB5-3BF2-4802-942D-A87954783138}"/>
              </a:ext>
            </a:extLst>
          </p:cNvPr>
          <p:cNvSpPr txBox="1"/>
          <p:nvPr/>
        </p:nvSpPr>
        <p:spPr>
          <a:xfrm>
            <a:off x="8451949" y="1469905"/>
            <a:ext cx="5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16EDD3-DE98-4759-A1C0-D2CC1361DB52}"/>
              </a:ext>
            </a:extLst>
          </p:cNvPr>
          <p:cNvSpPr txBox="1"/>
          <p:nvPr/>
        </p:nvSpPr>
        <p:spPr>
          <a:xfrm>
            <a:off x="4483487" y="1469905"/>
            <a:ext cx="50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F8B4F9-AFD4-4226-8B24-81E55ED3CD26}"/>
              </a:ext>
            </a:extLst>
          </p:cNvPr>
          <p:cNvCxnSpPr/>
          <p:nvPr/>
        </p:nvCxnSpPr>
        <p:spPr>
          <a:xfrm>
            <a:off x="3984171" y="2347363"/>
            <a:ext cx="32657" cy="3939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80DB1F-3134-4D1E-B946-3DD9DA88D5BD}"/>
              </a:ext>
            </a:extLst>
          </p:cNvPr>
          <p:cNvCxnSpPr/>
          <p:nvPr/>
        </p:nvCxnSpPr>
        <p:spPr>
          <a:xfrm>
            <a:off x="7859485" y="2326562"/>
            <a:ext cx="32657" cy="3939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DA924F-4244-4A4C-86A7-235F968FB836}"/>
                  </a:ext>
                </a:extLst>
              </p:cNvPr>
              <p:cNvSpPr txBox="1"/>
              <p:nvPr/>
            </p:nvSpPr>
            <p:spPr>
              <a:xfrm>
                <a:off x="1214688" y="2763963"/>
                <a:ext cx="2018630" cy="693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DA924F-4244-4A4C-86A7-235F968FB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88" y="2763963"/>
                <a:ext cx="2018630" cy="6938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BA625D-C73B-4581-AAAD-172A9E208962}"/>
                  </a:ext>
                </a:extLst>
              </p:cNvPr>
              <p:cNvSpPr txBox="1"/>
              <p:nvPr/>
            </p:nvSpPr>
            <p:spPr>
              <a:xfrm>
                <a:off x="1269545" y="3912205"/>
                <a:ext cx="2018630" cy="7257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BA625D-C73B-4581-AAAD-172A9E208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45" y="3912205"/>
                <a:ext cx="2018630" cy="7257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90685C-2DB2-48D1-80B8-ED28F993853F}"/>
                  </a:ext>
                </a:extLst>
              </p:cNvPr>
              <p:cNvSpPr txBox="1"/>
              <p:nvPr/>
            </p:nvSpPr>
            <p:spPr>
              <a:xfrm>
                <a:off x="125045" y="4986374"/>
                <a:ext cx="3779213" cy="7257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90685C-2DB2-48D1-80B8-ED28F9938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45" y="4986374"/>
                <a:ext cx="3779213" cy="725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55C18B8-4CC3-4925-AEF1-4AE301ADE21A}"/>
              </a:ext>
            </a:extLst>
          </p:cNvPr>
          <p:cNvSpPr txBox="1"/>
          <p:nvPr/>
        </p:nvSpPr>
        <p:spPr>
          <a:xfrm>
            <a:off x="187451" y="2787134"/>
            <a:ext cx="108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1A6E40-3A2F-4D29-AAD7-E8CFBC65AE03}"/>
                  </a:ext>
                </a:extLst>
              </p:cNvPr>
              <p:cNvSpPr txBox="1"/>
              <p:nvPr/>
            </p:nvSpPr>
            <p:spPr>
              <a:xfrm>
                <a:off x="5152338" y="2784314"/>
                <a:ext cx="2018630" cy="693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1A6E40-3A2F-4D29-AAD7-E8CFBC65A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38" y="2784314"/>
                <a:ext cx="2018630" cy="693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13889F-2A8C-4CD1-BF49-A043F3BAF09D}"/>
                  </a:ext>
                </a:extLst>
              </p:cNvPr>
              <p:cNvSpPr txBox="1"/>
              <p:nvPr/>
            </p:nvSpPr>
            <p:spPr>
              <a:xfrm>
                <a:off x="5237390" y="3912204"/>
                <a:ext cx="2018630" cy="693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vi-VN" sz="2400" b="0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vi-VN" sz="2400" b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313889F-2A8C-4CD1-BF49-A043F3BAF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390" y="3912204"/>
                <a:ext cx="2018630" cy="6938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6CE251-DC7E-4435-AEEA-5670E8B31621}"/>
                  </a:ext>
                </a:extLst>
              </p:cNvPr>
              <p:cNvSpPr txBox="1"/>
              <p:nvPr/>
            </p:nvSpPr>
            <p:spPr>
              <a:xfrm>
                <a:off x="4080272" y="4996160"/>
                <a:ext cx="3779213" cy="6938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&lt; 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63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26CE251-DC7E-4435-AEEA-5670E8B31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272" y="4996160"/>
                <a:ext cx="3779213" cy="6938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ED4D475-8167-4742-AF01-2EDE2DAA528B}"/>
              </a:ext>
            </a:extLst>
          </p:cNvPr>
          <p:cNvSpPr txBox="1"/>
          <p:nvPr/>
        </p:nvSpPr>
        <p:spPr>
          <a:xfrm>
            <a:off x="4112361" y="2898418"/>
            <a:ext cx="108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D3994D-FE97-4206-8B9C-483FF206AADE}"/>
                  </a:ext>
                </a:extLst>
              </p:cNvPr>
              <p:cNvSpPr txBox="1"/>
              <p:nvPr/>
            </p:nvSpPr>
            <p:spPr>
              <a:xfrm>
                <a:off x="8157180" y="2800643"/>
                <a:ext cx="3779213" cy="7257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00CC"/>
                          </a:solidFill>
                          <a:latin typeface="Cambria Math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c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ó: 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à 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D3994D-FE97-4206-8B9C-483FF206A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180" y="2800643"/>
                <a:ext cx="3779213" cy="7257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8DDD46-7A13-44C1-9D78-8A495C4FE38B}"/>
                  </a:ext>
                </a:extLst>
              </p:cNvPr>
              <p:cNvSpPr txBox="1"/>
              <p:nvPr/>
            </p:nvSpPr>
            <p:spPr>
              <a:xfrm>
                <a:off x="8083198" y="3912204"/>
                <a:ext cx="3779213" cy="7257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&lt; </m:t>
                      </m:r>
                      <m:f>
                        <m:fPr>
                          <m:ctrlPr>
                            <a:rPr lang="vi-VN" sz="2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8DDD46-7A13-44C1-9D78-8A495C4F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198" y="3912204"/>
                <a:ext cx="3779213" cy="7257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2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176865" y="342324"/>
            <a:ext cx="116223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u="sng" dirty="0">
                <a:latin typeface="Times New Roman" pitchFamily="18" charset="0"/>
              </a:rPr>
              <a:t>Bài 4:</a:t>
            </a:r>
            <a:r>
              <a:rPr lang="en-US" altLang="en-US" sz="3200" b="1" dirty="0">
                <a:latin typeface="Times New Roman" pitchFamily="18" charset="0"/>
              </a:rPr>
              <a:t> Mẹ có 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một số quả quýt. Mẹ cho chị      số quả quýt đó, cho em      số quả quýt đó. Hỏi </a:t>
            </a:r>
            <a:r>
              <a:rPr lang="en-US" altLang="en-US" sz="3200" b="1" dirty="0">
                <a:latin typeface="Times New Roman" pitchFamily="18" charset="0"/>
              </a:rPr>
              <a:t>ai được mẹ cho nhiều quýt hơn?  </a:t>
            </a:r>
          </a:p>
        </p:txBody>
      </p:sp>
      <p:sp>
        <p:nvSpPr>
          <p:cNvPr id="98" name="Text Box 42"/>
          <p:cNvSpPr txBox="1">
            <a:spLocks noChangeArrowheads="1"/>
          </p:cNvSpPr>
          <p:nvPr/>
        </p:nvSpPr>
        <p:spPr bwMode="auto">
          <a:xfrm>
            <a:off x="5042654" y="3627592"/>
            <a:ext cx="14702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</a:rPr>
              <a:t>Bài giải:</a:t>
            </a:r>
          </a:p>
        </p:txBody>
      </p:sp>
      <p:sp>
        <p:nvSpPr>
          <p:cNvPr id="99" name="Text Box 42"/>
          <p:cNvSpPr txBox="1">
            <a:spLocks noChangeArrowheads="1"/>
          </p:cNvSpPr>
          <p:nvPr/>
        </p:nvSpPr>
        <p:spPr bwMode="auto">
          <a:xfrm>
            <a:off x="1523453" y="1893142"/>
            <a:ext cx="15327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3333FF"/>
                </a:solidFill>
                <a:latin typeface="Times New Roman" pitchFamily="18" charset="0"/>
              </a:rPr>
              <a:t>Tóm tắt:</a:t>
            </a:r>
          </a:p>
        </p:txBody>
      </p:sp>
      <p:sp>
        <p:nvSpPr>
          <p:cNvPr id="100" name="Text Box 42"/>
          <p:cNvSpPr txBox="1">
            <a:spLocks noChangeArrowheads="1"/>
          </p:cNvSpPr>
          <p:nvPr/>
        </p:nvSpPr>
        <p:spPr bwMode="auto">
          <a:xfrm>
            <a:off x="334027" y="2480141"/>
            <a:ext cx="801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Chị:</a:t>
            </a:r>
          </a:p>
        </p:txBody>
      </p:sp>
      <p:sp>
        <p:nvSpPr>
          <p:cNvPr id="101" name="Text Box 42"/>
          <p:cNvSpPr txBox="1">
            <a:spLocks noChangeArrowheads="1"/>
          </p:cNvSpPr>
          <p:nvPr/>
        </p:nvSpPr>
        <p:spPr bwMode="auto">
          <a:xfrm>
            <a:off x="372499" y="3182190"/>
            <a:ext cx="7681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</a:rPr>
              <a:t>:</a:t>
            </a:r>
          </a:p>
        </p:txBody>
      </p:sp>
      <p:sp>
        <p:nvSpPr>
          <p:cNvPr id="105" name="Text Box 42"/>
          <p:cNvSpPr txBox="1">
            <a:spLocks noChangeArrowheads="1"/>
          </p:cNvSpPr>
          <p:nvPr/>
        </p:nvSpPr>
        <p:spPr bwMode="auto">
          <a:xfrm>
            <a:off x="2074246" y="2416095"/>
            <a:ext cx="1838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số quả quýt</a:t>
            </a:r>
          </a:p>
        </p:txBody>
      </p:sp>
      <p:sp>
        <p:nvSpPr>
          <p:cNvPr id="109" name="Text Box 42"/>
          <p:cNvSpPr txBox="1">
            <a:spLocks noChangeArrowheads="1"/>
          </p:cNvSpPr>
          <p:nvPr/>
        </p:nvSpPr>
        <p:spPr bwMode="auto">
          <a:xfrm>
            <a:off x="2074245" y="3248427"/>
            <a:ext cx="1838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số quả quýt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178244" y="2601503"/>
            <a:ext cx="351367" cy="974725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Text Box 42"/>
          <p:cNvSpPr txBox="1">
            <a:spLocks noChangeArrowheads="1"/>
          </p:cNvSpPr>
          <p:nvPr/>
        </p:nvSpPr>
        <p:spPr bwMode="auto">
          <a:xfrm>
            <a:off x="4774558" y="2723760"/>
            <a:ext cx="2954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itchFamily="18" charset="0"/>
              </a:rPr>
              <a:t>Ai nhiều quýt hơn?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543668" y="3234504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668" y="3234504"/>
                <a:ext cx="437940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572960" y="329308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960" y="329308"/>
                <a:ext cx="437940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98366" y="809663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66" y="809663"/>
                <a:ext cx="437940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53815" y="2425520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815" y="2425520"/>
                <a:ext cx="437940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 Box 47"/>
              <p:cNvSpPr txBox="1">
                <a:spLocks noChangeArrowheads="1"/>
              </p:cNvSpPr>
              <p:nvPr/>
            </p:nvSpPr>
            <p:spPr bwMode="auto">
              <a:xfrm>
                <a:off x="650940" y="4137838"/>
                <a:ext cx="11309876" cy="2339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>
                    <a:srgbClr val="E549C7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buClr>
                    <a:srgbClr val="E549C7"/>
                  </a:buClr>
                </a:pP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So sánh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E549C7"/>
                  </a:buClr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mẹ cho em nhiều quýt hơn.</a:t>
                </a:r>
              </a:p>
            </p:txBody>
          </p:sp>
        </mc:Choice>
        <mc:Fallback>
          <p:sp>
            <p:nvSpPr>
              <p:cNvPr id="41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940" y="4137838"/>
                <a:ext cx="11309876" cy="2339551"/>
              </a:xfrm>
              <a:prstGeom prst="rect">
                <a:avLst/>
              </a:prstGeom>
              <a:blipFill>
                <a:blip r:embed="rId7"/>
                <a:stretch>
                  <a:fillRect l="-1402" b="-39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096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98" grpId="0"/>
      <p:bldP spid="99" grpId="0"/>
      <p:bldP spid="100" grpId="0"/>
      <p:bldP spid="101" grpId="0"/>
      <p:bldP spid="105" grpId="0"/>
      <p:bldP spid="109" grpId="0"/>
      <p:bldP spid="3" grpId="0" animBg="1"/>
      <p:bldP spid="118" grpId="0"/>
      <p:bldP spid="34" grpId="0"/>
      <p:bldP spid="35" grpId="0"/>
      <p:bldP spid="36" grpId="0"/>
      <p:bldP spid="5" grpId="0"/>
      <p:bldP spid="41" grpId="0" bldLvl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804</Words>
  <Application>Microsoft Office PowerPoint</Application>
  <PresentationFormat>Widescreen</PresentationFormat>
  <Paragraphs>137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KHỞI ĐỘNG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thuy linh</cp:lastModifiedBy>
  <cp:revision>55</cp:revision>
  <dcterms:created xsi:type="dcterms:W3CDTF">2021-08-20T13:24:13Z</dcterms:created>
  <dcterms:modified xsi:type="dcterms:W3CDTF">2022-08-27T16:51:25Z</dcterms:modified>
</cp:coreProperties>
</file>