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89F02-0B80-4364-937F-1D7DC1323D0B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BA43E-385B-4C8F-ADF2-8A9D14410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9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A000A-AC13-42B3-ABF9-F3FE1E7206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133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cam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gái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err="1"/>
              <a:t>silde</a:t>
            </a:r>
            <a:r>
              <a:rPr lang="en-US" baseline="0"/>
              <a:t> cbài 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A000A-AC13-42B3-ABF9-F3FE1E7206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51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652A-2945-40E7-BE7E-EF54E303C78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70D7-4F4A-4015-B6DD-D595E26F2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2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652A-2945-40E7-BE7E-EF54E303C78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70D7-4F4A-4015-B6DD-D595E26F2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7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652A-2945-40E7-BE7E-EF54E303C78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70D7-4F4A-4015-B6DD-D595E26F2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4B29A9D-9234-4D6C-BFDD-BAC267C2B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8528206" y="0"/>
            <a:ext cx="952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Frosting for Breakfast" panose="02000507000000020002" pitchFamily="50" charset="0"/>
              </a:rPr>
              <a:t>Măngnon</a:t>
            </a:r>
            <a:endParaRPr lang="en-US" dirty="0">
              <a:solidFill>
                <a:srgbClr val="00B050"/>
              </a:solidFill>
              <a:latin typeface="Frosting for Breakfast" panose="02000507000000020002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217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485DD1D-21FB-46C7-93D9-1DBC060E737E}"/>
              </a:ext>
            </a:extLst>
          </p:cNvPr>
          <p:cNvSpPr/>
          <p:nvPr userDrawn="1"/>
        </p:nvSpPr>
        <p:spPr>
          <a:xfrm>
            <a:off x="383491" y="486250"/>
            <a:ext cx="837701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702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652A-2945-40E7-BE7E-EF54E303C78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70D7-4F4A-4015-B6DD-D595E26F2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4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652A-2945-40E7-BE7E-EF54E303C78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70D7-4F4A-4015-B6DD-D595E26F2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5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652A-2945-40E7-BE7E-EF54E303C78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70D7-4F4A-4015-B6DD-D595E26F2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9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652A-2945-40E7-BE7E-EF54E303C78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70D7-4F4A-4015-B6DD-D595E26F2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1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652A-2945-40E7-BE7E-EF54E303C78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70D7-4F4A-4015-B6DD-D595E26F2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7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652A-2945-40E7-BE7E-EF54E303C78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70D7-4F4A-4015-B6DD-D595E26F2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7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652A-2945-40E7-BE7E-EF54E303C78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70D7-4F4A-4015-B6DD-D595E26F2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0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652A-2945-40E7-BE7E-EF54E303C78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70D7-4F4A-4015-B6DD-D595E26F2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1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D652A-2945-40E7-BE7E-EF54E303C78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970D7-4F4A-4015-B6DD-D595E26F2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2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5" Type="http://schemas.openxmlformats.org/officeDocument/2006/relationships/slide" Target="slide8.xml"/><Relationship Id="rId10" Type="http://schemas.openxmlformats.org/officeDocument/2006/relationships/image" Target="../media/image19.png"/><Relationship Id="rId4" Type="http://schemas.openxmlformats.org/officeDocument/2006/relationships/slide" Target="slide9.xml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0" Type="http://schemas.openxmlformats.org/officeDocument/2006/relationships/slide" Target="slide5.xml"/><Relationship Id="rId4" Type="http://schemas.openxmlformats.org/officeDocument/2006/relationships/image" Target="../media/image25.png"/><Relationship Id="rId9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6.png"/><Relationship Id="rId7" Type="http://schemas.openxmlformats.org/officeDocument/2006/relationships/image" Target="../media/image4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31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F236AA7-627F-4B85-BFEB-7C0E48ECAE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5026" y="1084221"/>
            <a:ext cx="4359575" cy="589741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106AC89F-CFB4-4AB8-8E2B-F8A723F98D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8484" y="-41218"/>
            <a:ext cx="8841860" cy="4174008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8CC4387B-30CC-4D7D-A435-08B89730EEDA}"/>
              </a:ext>
            </a:extLst>
          </p:cNvPr>
          <p:cNvSpPr/>
          <p:nvPr/>
        </p:nvSpPr>
        <p:spPr>
          <a:xfrm>
            <a:off x="2254168" y="4152683"/>
            <a:ext cx="40413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000" b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Arial" pitchFamily="34" charset="0"/>
              </a:rPr>
              <a:t>(Trang 149</a:t>
            </a:r>
            <a:r>
              <a:rPr lang="en-US" altLang="ko-KR" sz="30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Arial" pitchFamily="34" charset="0"/>
              </a:rPr>
              <a:t>)</a:t>
            </a:r>
            <a:endParaRPr lang="ko-KR" altLang="en-US" sz="3000" b="1" dirty="0">
              <a:solidFill>
                <a:schemeClr val="accent6">
                  <a:lumMod val="50000"/>
                </a:schemeClr>
              </a:solidFill>
              <a:latin typeface="#9Slide03 AmpleSoft Bold" panose="02000000000000000000" pitchFamily="2" charset="0"/>
              <a:cs typeface="Arial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355C750-CAC8-4541-9A2D-685B4753C5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590" y="0"/>
            <a:ext cx="1463040" cy="17706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6969F99-AF7B-45C3-BD35-5DB085A13C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53064" cy="166121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0FC1CB6A-5E83-4FA0-96A4-1E4AAA90CA9A}"/>
              </a:ext>
            </a:extLst>
          </p:cNvPr>
          <p:cNvSpPr txBox="1"/>
          <p:nvPr/>
        </p:nvSpPr>
        <p:spPr>
          <a:xfrm>
            <a:off x="20781" y="1999326"/>
            <a:ext cx="6478379" cy="206207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6300" dirty="0">
                <a:ln w="38100">
                  <a:gradFill>
                    <a:gsLst>
                      <a:gs pos="0">
                        <a:srgbClr val="66A117"/>
                      </a:gs>
                      <a:gs pos="100000">
                        <a:srgbClr val="3E830E"/>
                      </a:gs>
                    </a:gsLst>
                    <a:lin ang="5400000" scaled="1"/>
                  </a:gra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Aztek" panose="02020800000000000000" pitchFamily="18" charset="0"/>
                <a:ea typeface="Aztek" panose="02020800000000000000" pitchFamily="18" charset="0"/>
                <a:cs typeface="Aztek" panose="02020800000000000000" pitchFamily="18" charset="0"/>
                <a:sym typeface="+mn-lt"/>
              </a:rPr>
              <a:t>LUYỆN TẬP CHUNG</a:t>
            </a:r>
            <a:endParaRPr lang="zh-CN" altLang="en-US" sz="6300" dirty="0">
              <a:ln w="38100">
                <a:gradFill>
                  <a:gsLst>
                    <a:gs pos="0">
                      <a:srgbClr val="66A117"/>
                    </a:gs>
                    <a:gs pos="100000">
                      <a:srgbClr val="3E830E"/>
                    </a:gs>
                  </a:gsLst>
                  <a:lin ang="5400000" scaled="1"/>
                </a:gradFill>
              </a:ln>
              <a:solidFill>
                <a:srgbClr val="FFFF00"/>
              </a:solidFill>
              <a:effectLst>
                <a:outerShdw blurRad="50800" dist="38100" dir="2700000" algn="tl" rotWithShape="0">
                  <a:schemeClr val="accent6">
                    <a:lumMod val="50000"/>
                    <a:alpha val="40000"/>
                  </a:schemeClr>
                </a:outerShdw>
              </a:effectLst>
              <a:latin typeface="Aztek" panose="02020800000000000000" pitchFamily="18" charset="0"/>
              <a:ea typeface="Aztek" panose="02020800000000000000" pitchFamily="18" charset="0"/>
              <a:cs typeface="Aztek" panose="02020800000000000000" pitchFamily="18" charset="0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6A64573A-A31F-4A85-8D68-46619D42FD4B}"/>
              </a:ext>
            </a:extLst>
          </p:cNvPr>
          <p:cNvGrpSpPr/>
          <p:nvPr/>
        </p:nvGrpSpPr>
        <p:grpSpPr>
          <a:xfrm rot="171232">
            <a:off x="1463253" y="864394"/>
            <a:ext cx="2338568" cy="739065"/>
            <a:chOff x="4383228" y="3311420"/>
            <a:chExt cx="3196944" cy="73906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740A5ECD-8AC4-4052-A734-5D16A33D6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3228" y="3311420"/>
              <a:ext cx="3196944" cy="739065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5DD1438B-EB50-4120-9B97-D3756FE64804}"/>
                </a:ext>
              </a:extLst>
            </p:cNvPr>
            <p:cNvSpPr/>
            <p:nvPr/>
          </p:nvSpPr>
          <p:spPr>
            <a:xfrm>
              <a:off x="5172865" y="3386782"/>
              <a:ext cx="1617670" cy="433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prstTxWarp prst="textWave1">
                <a:avLst>
                  <a:gd name="adj1" fmla="val 20000"/>
                  <a:gd name="adj2" fmla="val 0"/>
                </a:avLst>
              </a:prstTxWarp>
              <a:spAutoFit/>
            </a:bodyPr>
            <a:lstStyle/>
            <a:p>
              <a:r>
                <a:rPr lang="en-US" altLang="zh-CN" sz="1600" dirty="0" err="1">
                  <a:solidFill>
                    <a:schemeClr val="bg1"/>
                  </a:solidFill>
                  <a:cs typeface="+mn-ea"/>
                  <a:sym typeface="+mn-lt"/>
                </a:rPr>
                <a:t>Toán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75C492B-E4A1-4F0A-AF01-B262C0D4B49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45" y="1084222"/>
            <a:ext cx="696387" cy="83145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4F5DDE9E-945A-4089-92AE-2B0B53D726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765965" y="440044"/>
            <a:ext cx="696387" cy="831459"/>
          </a:xfrm>
          <a:prstGeom prst="rect">
            <a:avLst/>
          </a:prstGeom>
        </p:spPr>
      </p:pic>
      <p:pic>
        <p:nvPicPr>
          <p:cNvPr id="14" name="图片 17">
            <a:extLst>
              <a:ext uri="{FF2B5EF4-FFF2-40B4-BE49-F238E27FC236}">
                <a16:creationId xmlns:a16="http://schemas.microsoft.com/office/drawing/2014/main" xmlns="" id="{F0F58BC6-B063-4F93-9C2F-264D75C8CAC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49549">
            <a:off x="3287849" y="894939"/>
            <a:ext cx="1174178" cy="88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070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00"/>
                            </p:stCondLst>
                            <p:childTnLst>
                              <p:par>
                                <p:cTn id="3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6"/>
          <p:cNvGrpSpPr/>
          <p:nvPr/>
        </p:nvGrpSpPr>
        <p:grpSpPr>
          <a:xfrm>
            <a:off x="326039" y="373495"/>
            <a:ext cx="8301830" cy="1875059"/>
            <a:chOff x="1105359" y="1931305"/>
            <a:chExt cx="10205577" cy="3940857"/>
          </a:xfrm>
          <a:effectLst>
            <a:outerShdw blurRad="50800" dist="38100" dir="5400000" sx="101000" sy="101000" algn="t" rotWithShape="0">
              <a:srgbClr val="5FBDAC">
                <a:alpha val="40000"/>
              </a:srgbClr>
            </a:outerShdw>
          </a:effectLst>
        </p:grpSpPr>
        <p:sp>
          <p:nvSpPr>
            <p:cNvPr id="49" name="矩形: 圆角 5"/>
            <p:cNvSpPr/>
            <p:nvPr/>
          </p:nvSpPr>
          <p:spPr>
            <a:xfrm>
              <a:off x="1105359" y="1931305"/>
              <a:ext cx="10205577" cy="3940857"/>
            </a:xfrm>
            <a:prstGeom prst="roundRect">
              <a:avLst>
                <a:gd name="adj" fmla="val 7241"/>
              </a:avLst>
            </a:prstGeom>
            <a:solidFill>
              <a:srgbClr val="20B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zh-CN" altLang="en-US" sz="1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0" name="矩形: 圆角 14"/>
            <p:cNvSpPr/>
            <p:nvPr/>
          </p:nvSpPr>
          <p:spPr>
            <a:xfrm>
              <a:off x="1266824" y="2068164"/>
              <a:ext cx="9886951" cy="3642073"/>
            </a:xfrm>
            <a:prstGeom prst="roundRect">
              <a:avLst>
                <a:gd name="adj" fmla="val 72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zh-CN" altLang="en-US" sz="1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1" name="矩形: 圆角 16"/>
            <p:cNvSpPr/>
            <p:nvPr/>
          </p:nvSpPr>
          <p:spPr>
            <a:xfrm>
              <a:off x="1199690" y="1993218"/>
              <a:ext cx="10030285" cy="3778932"/>
            </a:xfrm>
            <a:prstGeom prst="roundRect">
              <a:avLst>
                <a:gd name="adj" fmla="val 7241"/>
              </a:avLst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zh-CN" altLang="en-US" sz="1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0"/>
            <a:ext cx="1653064" cy="16612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07866F2-19C9-40A7-921F-AA9C11F8FD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3120" y="3154221"/>
            <a:ext cx="9143999" cy="398967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E726B17-CB5D-4E6D-9EC3-0849AD9086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016" y="2738387"/>
            <a:ext cx="3392149" cy="44887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F83102E-8B81-4BB8-904D-204B0DC7F7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18650" y="6665433"/>
            <a:ext cx="513513" cy="3851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384" y="709408"/>
                <a:ext cx="8459104" cy="2144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en-US" sz="3000" b="1" dirty="0" err="1">
                    <a:solidFill>
                      <a:srgbClr val="FF000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Bài</a:t>
                </a:r>
                <a:r>
                  <a:rPr lang="en-US" altLang="en-US" sz="3000" b="1" dirty="0">
                    <a:solidFill>
                      <a:srgbClr val="FF000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 4: </a:t>
                </a:r>
                <a:r>
                  <a:rPr lang="en-US" altLang="en-US" sz="3000" b="1" dirty="0" err="1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3000" b="1" dirty="0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b="1" dirty="0" err="1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3000" b="1" dirty="0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b="1" dirty="0" err="1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chữ</a:t>
                </a:r>
                <a:r>
                  <a:rPr lang="en-US" altLang="en-US" sz="3000" b="1" dirty="0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b="1" dirty="0" err="1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nhật</a:t>
                </a:r>
                <a:r>
                  <a:rPr lang="en-US" altLang="en-US" sz="3000" b="1" dirty="0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b="1" dirty="0" err="1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3000" b="1" dirty="0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b="1" dirty="0" err="1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nửa</a:t>
                </a:r>
                <a:r>
                  <a:rPr lang="en-US" altLang="en-US" sz="3000" b="1" dirty="0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b="1" dirty="0" err="1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chu</a:t>
                </a:r>
                <a:r>
                  <a:rPr lang="en-US" altLang="en-US" sz="3000" b="1" dirty="0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 vi </a:t>
                </a:r>
                <a:r>
                  <a:rPr lang="en-US" altLang="en-US" sz="3000" b="1" dirty="0" err="1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000" b="1" dirty="0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 125m, </a:t>
                </a:r>
                <a:r>
                  <a:rPr lang="en-US" altLang="en-US" sz="3000" b="1" dirty="0" err="1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3000" b="1" dirty="0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b="1" dirty="0" err="1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rộng</a:t>
                </a:r>
                <a:r>
                  <a:rPr lang="en-US" altLang="en-US" sz="3000" b="1" dirty="0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altLang="en-US" sz="3000" b="1" dirty="0" err="1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3000" b="1" dirty="0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3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3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3000" b="1" dirty="0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b="1" dirty="0" err="1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3000" b="1" dirty="0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b="1" dirty="0" err="1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dài</a:t>
                </a:r>
                <a:r>
                  <a:rPr lang="en-US" altLang="en-US" sz="3000" b="1" dirty="0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3000" b="1" dirty="0" err="1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3000" b="1" dirty="0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b="1" dirty="0" err="1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3000" b="1" dirty="0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b="1" dirty="0" err="1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dài</a:t>
                </a:r>
                <a:r>
                  <a:rPr lang="en-US" altLang="en-US" sz="3000" b="1" dirty="0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3000" b="1" dirty="0" err="1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3000" b="1" dirty="0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b="1" dirty="0" err="1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rộng</a:t>
                </a:r>
                <a:r>
                  <a:rPr lang="en-US" altLang="en-US" sz="3000" b="1" dirty="0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b="1" dirty="0" err="1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3000" b="1" dirty="0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b="1" dirty="0" err="1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3000" b="1" dirty="0">
                    <a:solidFill>
                      <a:srgbClr val="002060"/>
                    </a:solidFill>
                    <a:latin typeface="Nunito" panose="00000500000000000000" pitchFamily="2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45" y="709408"/>
                <a:ext cx="11278805" cy="1220912"/>
              </a:xfrm>
              <a:prstGeom prst="rect">
                <a:avLst/>
              </a:prstGeom>
              <a:blipFill>
                <a:blip r:embed="rId6"/>
                <a:stretch>
                  <a:fillRect l="-1243" t="-6468" b="-7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668269" y="3552967"/>
            <a:ext cx="5372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 err="1">
                <a:solidFill>
                  <a:srgbClr val="002060"/>
                </a:solidFill>
              </a:rPr>
              <a:t>Chiều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rộng</a:t>
            </a:r>
            <a:r>
              <a:rPr lang="en-US" altLang="en-US" sz="2800" b="1" dirty="0">
                <a:solidFill>
                  <a:srgbClr val="002060"/>
                </a:solidFill>
              </a:rPr>
              <a:t> :</a:t>
            </a: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712322" y="4140201"/>
            <a:ext cx="5372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 err="1">
                <a:solidFill>
                  <a:srgbClr val="002060"/>
                </a:solidFill>
              </a:rPr>
              <a:t>Chiều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dài</a:t>
            </a:r>
            <a:r>
              <a:rPr lang="en-US" altLang="en-US" sz="2800" b="1" dirty="0">
                <a:solidFill>
                  <a:srgbClr val="002060"/>
                </a:solidFill>
              </a:rPr>
              <a:t>    </a:t>
            </a:r>
            <a:r>
              <a:rPr lang="en-US" altLang="en-US" sz="2800" b="1" dirty="0">
                <a:solidFill>
                  <a:srgbClr val="0000CC"/>
                </a:solidFill>
              </a:rPr>
              <a:t>:</a:t>
            </a:r>
          </a:p>
        </p:txBody>
      </p:sp>
      <p:grpSp>
        <p:nvGrpSpPr>
          <p:cNvPr id="56" name="Group 15"/>
          <p:cNvGrpSpPr>
            <a:grpSpLocks/>
          </p:cNvGrpSpPr>
          <p:nvPr/>
        </p:nvGrpSpPr>
        <p:grpSpPr bwMode="auto">
          <a:xfrm>
            <a:off x="2541122" y="4289425"/>
            <a:ext cx="571500" cy="217488"/>
            <a:chOff x="2496" y="3360"/>
            <a:chExt cx="336" cy="96"/>
          </a:xfrm>
        </p:grpSpPr>
        <p:sp>
          <p:nvSpPr>
            <p:cNvPr id="57" name="Line 16"/>
            <p:cNvSpPr>
              <a:spLocks noChangeShapeType="1"/>
            </p:cNvSpPr>
            <p:nvPr/>
          </p:nvSpPr>
          <p:spPr bwMode="auto">
            <a:xfrm>
              <a:off x="2496" y="3408"/>
              <a:ext cx="33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58" name="Line 17"/>
            <p:cNvSpPr>
              <a:spLocks noChangeShapeType="1"/>
            </p:cNvSpPr>
            <p:nvPr/>
          </p:nvSpPr>
          <p:spPr bwMode="auto">
            <a:xfrm>
              <a:off x="2496" y="3360"/>
              <a:ext cx="0" cy="9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59" name="Line 18"/>
            <p:cNvSpPr>
              <a:spLocks noChangeShapeType="1"/>
            </p:cNvSpPr>
            <p:nvPr/>
          </p:nvSpPr>
          <p:spPr bwMode="auto">
            <a:xfrm>
              <a:off x="2816" y="3360"/>
              <a:ext cx="0" cy="9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60" name="Group 19"/>
          <p:cNvGrpSpPr>
            <a:grpSpLocks/>
          </p:cNvGrpSpPr>
          <p:nvPr/>
        </p:nvGrpSpPr>
        <p:grpSpPr bwMode="auto">
          <a:xfrm>
            <a:off x="3088810" y="4289425"/>
            <a:ext cx="571500" cy="217488"/>
            <a:chOff x="2496" y="3360"/>
            <a:chExt cx="336" cy="96"/>
          </a:xfrm>
        </p:grpSpPr>
        <p:sp>
          <p:nvSpPr>
            <p:cNvPr id="61" name="Line 20"/>
            <p:cNvSpPr>
              <a:spLocks noChangeShapeType="1"/>
            </p:cNvSpPr>
            <p:nvPr/>
          </p:nvSpPr>
          <p:spPr bwMode="auto">
            <a:xfrm>
              <a:off x="2496" y="3408"/>
              <a:ext cx="33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62" name="Line 21"/>
            <p:cNvSpPr>
              <a:spLocks noChangeShapeType="1"/>
            </p:cNvSpPr>
            <p:nvPr/>
          </p:nvSpPr>
          <p:spPr bwMode="auto">
            <a:xfrm>
              <a:off x="2496" y="3360"/>
              <a:ext cx="0" cy="9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63" name="Line 22"/>
            <p:cNvSpPr>
              <a:spLocks noChangeShapeType="1"/>
            </p:cNvSpPr>
            <p:nvPr/>
          </p:nvSpPr>
          <p:spPr bwMode="auto">
            <a:xfrm>
              <a:off x="2816" y="3360"/>
              <a:ext cx="0" cy="9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64" name="Group 23"/>
          <p:cNvGrpSpPr>
            <a:grpSpLocks/>
          </p:cNvGrpSpPr>
          <p:nvPr/>
        </p:nvGrpSpPr>
        <p:grpSpPr bwMode="auto">
          <a:xfrm>
            <a:off x="3634116" y="4289425"/>
            <a:ext cx="571500" cy="217488"/>
            <a:chOff x="2496" y="3360"/>
            <a:chExt cx="336" cy="96"/>
          </a:xfrm>
        </p:grpSpPr>
        <p:sp>
          <p:nvSpPr>
            <p:cNvPr id="65" name="Line 24"/>
            <p:cNvSpPr>
              <a:spLocks noChangeShapeType="1"/>
            </p:cNvSpPr>
            <p:nvPr/>
          </p:nvSpPr>
          <p:spPr bwMode="auto">
            <a:xfrm>
              <a:off x="2496" y="3408"/>
              <a:ext cx="33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66" name="Line 25"/>
            <p:cNvSpPr>
              <a:spLocks noChangeShapeType="1"/>
            </p:cNvSpPr>
            <p:nvPr/>
          </p:nvSpPr>
          <p:spPr bwMode="auto">
            <a:xfrm>
              <a:off x="2496" y="3360"/>
              <a:ext cx="0" cy="9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67" name="Line 26"/>
            <p:cNvSpPr>
              <a:spLocks noChangeShapeType="1"/>
            </p:cNvSpPr>
            <p:nvPr/>
          </p:nvSpPr>
          <p:spPr bwMode="auto">
            <a:xfrm>
              <a:off x="2816" y="3360"/>
              <a:ext cx="0" cy="9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68" name="Group 27"/>
          <p:cNvGrpSpPr>
            <a:grpSpLocks/>
          </p:cNvGrpSpPr>
          <p:nvPr/>
        </p:nvGrpSpPr>
        <p:grpSpPr bwMode="auto">
          <a:xfrm>
            <a:off x="3093572" y="3690939"/>
            <a:ext cx="571500" cy="217487"/>
            <a:chOff x="2496" y="3360"/>
            <a:chExt cx="336" cy="96"/>
          </a:xfrm>
        </p:grpSpPr>
        <p:sp>
          <p:nvSpPr>
            <p:cNvPr id="69" name="Line 28"/>
            <p:cNvSpPr>
              <a:spLocks noChangeShapeType="1"/>
            </p:cNvSpPr>
            <p:nvPr/>
          </p:nvSpPr>
          <p:spPr bwMode="auto">
            <a:xfrm>
              <a:off x="2496" y="3408"/>
              <a:ext cx="33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70" name="Line 29"/>
            <p:cNvSpPr>
              <a:spLocks noChangeShapeType="1"/>
            </p:cNvSpPr>
            <p:nvPr/>
          </p:nvSpPr>
          <p:spPr bwMode="auto">
            <a:xfrm>
              <a:off x="2496" y="3360"/>
              <a:ext cx="0" cy="9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71" name="Line 30"/>
            <p:cNvSpPr>
              <a:spLocks noChangeShapeType="1"/>
            </p:cNvSpPr>
            <p:nvPr/>
          </p:nvSpPr>
          <p:spPr bwMode="auto">
            <a:xfrm>
              <a:off x="2816" y="3360"/>
              <a:ext cx="0" cy="9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72" name="Group 43"/>
          <p:cNvGrpSpPr>
            <a:grpSpLocks/>
          </p:cNvGrpSpPr>
          <p:nvPr/>
        </p:nvGrpSpPr>
        <p:grpSpPr bwMode="auto">
          <a:xfrm>
            <a:off x="2538741" y="3695700"/>
            <a:ext cx="571500" cy="217488"/>
            <a:chOff x="2496" y="3360"/>
            <a:chExt cx="336" cy="96"/>
          </a:xfrm>
        </p:grpSpPr>
        <p:sp>
          <p:nvSpPr>
            <p:cNvPr id="73" name="Line 44"/>
            <p:cNvSpPr>
              <a:spLocks noChangeShapeType="1"/>
            </p:cNvSpPr>
            <p:nvPr/>
          </p:nvSpPr>
          <p:spPr bwMode="auto">
            <a:xfrm>
              <a:off x="2496" y="3408"/>
              <a:ext cx="33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74" name="Line 45"/>
            <p:cNvSpPr>
              <a:spLocks noChangeShapeType="1"/>
            </p:cNvSpPr>
            <p:nvPr/>
          </p:nvSpPr>
          <p:spPr bwMode="auto">
            <a:xfrm>
              <a:off x="2496" y="3360"/>
              <a:ext cx="0" cy="9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75" name="Line 46"/>
            <p:cNvSpPr>
              <a:spLocks noChangeShapeType="1"/>
            </p:cNvSpPr>
            <p:nvPr/>
          </p:nvSpPr>
          <p:spPr bwMode="auto">
            <a:xfrm>
              <a:off x="2816" y="3360"/>
              <a:ext cx="0" cy="9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76" name="AutoShape 47"/>
          <p:cNvSpPr>
            <a:spLocks/>
          </p:cNvSpPr>
          <p:nvPr/>
        </p:nvSpPr>
        <p:spPr bwMode="auto">
          <a:xfrm>
            <a:off x="4420514" y="3516313"/>
            <a:ext cx="260594" cy="973932"/>
          </a:xfrm>
          <a:prstGeom prst="rightBrace">
            <a:avLst>
              <a:gd name="adj1" fmla="val 49991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2060"/>
              </a:solidFill>
            </a:endParaRPr>
          </a:p>
        </p:txBody>
      </p:sp>
      <p:sp>
        <p:nvSpPr>
          <p:cNvPr id="77" name="AutoShape 48"/>
          <p:cNvSpPr>
            <a:spLocks/>
          </p:cNvSpPr>
          <p:nvPr/>
        </p:nvSpPr>
        <p:spPr bwMode="auto">
          <a:xfrm rot="16200000" flipH="1">
            <a:off x="3184457" y="3900091"/>
            <a:ext cx="339725" cy="1626394"/>
          </a:xfrm>
          <a:prstGeom prst="rightBrace">
            <a:avLst>
              <a:gd name="adj1" fmla="val 113952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2060"/>
              </a:solidFill>
            </a:endParaRPr>
          </a:p>
        </p:txBody>
      </p:sp>
      <p:sp>
        <p:nvSpPr>
          <p:cNvPr id="78" name="AutoShape 49"/>
          <p:cNvSpPr>
            <a:spLocks/>
          </p:cNvSpPr>
          <p:nvPr/>
        </p:nvSpPr>
        <p:spPr bwMode="auto">
          <a:xfrm rot="16200000">
            <a:off x="2973518" y="3072012"/>
            <a:ext cx="193675" cy="1082278"/>
          </a:xfrm>
          <a:prstGeom prst="rightBrace">
            <a:avLst>
              <a:gd name="adj1" fmla="val 46361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2060"/>
              </a:solidFill>
            </a:endParaRPr>
          </a:p>
        </p:txBody>
      </p:sp>
      <p:sp>
        <p:nvSpPr>
          <p:cNvPr id="79" name="Text Box 50"/>
          <p:cNvSpPr txBox="1">
            <a:spLocks noChangeArrowheads="1"/>
          </p:cNvSpPr>
          <p:nvPr/>
        </p:nvSpPr>
        <p:spPr bwMode="auto">
          <a:xfrm>
            <a:off x="4835732" y="3780377"/>
            <a:ext cx="11047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</a:rPr>
              <a:t>125m</a:t>
            </a:r>
          </a:p>
        </p:txBody>
      </p:sp>
      <p:sp>
        <p:nvSpPr>
          <p:cNvPr id="80" name="Text Box 51"/>
          <p:cNvSpPr txBox="1">
            <a:spLocks noChangeArrowheads="1"/>
          </p:cNvSpPr>
          <p:nvPr/>
        </p:nvSpPr>
        <p:spPr bwMode="auto">
          <a:xfrm>
            <a:off x="2950697" y="3162301"/>
            <a:ext cx="569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2060"/>
                </a:solidFill>
              </a:rPr>
              <a:t>?m</a:t>
            </a:r>
          </a:p>
        </p:txBody>
      </p:sp>
      <p:sp>
        <p:nvSpPr>
          <p:cNvPr id="81" name="Text Box 52"/>
          <p:cNvSpPr txBox="1">
            <a:spLocks noChangeArrowheads="1"/>
          </p:cNvSpPr>
          <p:nvPr/>
        </p:nvSpPr>
        <p:spPr bwMode="auto">
          <a:xfrm>
            <a:off x="3110241" y="4918076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2060"/>
                </a:solidFill>
              </a:rPr>
              <a:t>?m</a:t>
            </a: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553500" y="2523848"/>
            <a:ext cx="22789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4" grpId="0"/>
      <p:bldP spid="55" grpId="0"/>
      <p:bldP spid="76" grpId="0" animBg="1"/>
      <p:bldP spid="77" grpId="0" animBg="1"/>
      <p:bldP spid="78" grpId="0" animBg="1"/>
      <p:bldP spid="79" grpId="0"/>
      <p:bldP spid="80" grpId="0"/>
      <p:bldP spid="81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15">
            <a:extLst>
              <a:ext uri="{FF2B5EF4-FFF2-40B4-BE49-F238E27FC236}">
                <a16:creationId xmlns:a16="http://schemas.microsoft.com/office/drawing/2014/main" xmlns="" id="{728328FC-6F8C-4057-BE52-7DBFD80B9B21}"/>
              </a:ext>
            </a:extLst>
          </p:cNvPr>
          <p:cNvGrpSpPr/>
          <p:nvPr/>
        </p:nvGrpSpPr>
        <p:grpSpPr>
          <a:xfrm>
            <a:off x="391359" y="283401"/>
            <a:ext cx="8361283" cy="6291199"/>
            <a:chOff x="2246898" y="972460"/>
            <a:chExt cx="7698203" cy="3497470"/>
          </a:xfrm>
        </p:grpSpPr>
        <p:sp>
          <p:nvSpPr>
            <p:cNvPr id="27" name="圆角矩形 13">
              <a:extLst>
                <a:ext uri="{FF2B5EF4-FFF2-40B4-BE49-F238E27FC236}">
                  <a16:creationId xmlns:a16="http://schemas.microsoft.com/office/drawing/2014/main" xmlns="" id="{B123BE56-B922-4452-BE12-D2E606E936FE}"/>
                </a:ext>
              </a:extLst>
            </p:cNvPr>
            <p:cNvSpPr/>
            <p:nvPr userDrawn="1"/>
          </p:nvSpPr>
          <p:spPr>
            <a:xfrm>
              <a:off x="2246898" y="972460"/>
              <a:ext cx="7698203" cy="3497470"/>
            </a:xfrm>
            <a:prstGeom prst="roundRect">
              <a:avLst/>
            </a:prstGeom>
            <a:solidFill>
              <a:schemeClr val="bg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8" name="圆角矩形 14">
              <a:extLst>
                <a:ext uri="{FF2B5EF4-FFF2-40B4-BE49-F238E27FC236}">
                  <a16:creationId xmlns:a16="http://schemas.microsoft.com/office/drawing/2014/main" xmlns="" id="{3192C113-A068-4631-95B7-73C574C31F10}"/>
                </a:ext>
              </a:extLst>
            </p:cNvPr>
            <p:cNvSpPr/>
            <p:nvPr userDrawn="1"/>
          </p:nvSpPr>
          <p:spPr>
            <a:xfrm>
              <a:off x="2399599" y="1105418"/>
              <a:ext cx="7371740" cy="324006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0"/>
            <a:ext cx="1653064" cy="166121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"/>
            <a:ext cx="1463040" cy="1770695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C936D26F-7E90-4CAC-9EAB-A736A9F7E2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52149" y="1377006"/>
            <a:ext cx="3554123" cy="5730674"/>
          </a:xfrm>
          <a:prstGeom prst="rect">
            <a:avLst/>
          </a:prstGeom>
        </p:spPr>
      </p:pic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320046" y="633139"/>
            <a:ext cx="5372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76"/>
          <p:cNvSpPr txBox="1">
            <a:spLocks noChangeArrowheads="1"/>
          </p:cNvSpPr>
          <p:nvPr/>
        </p:nvSpPr>
        <p:spPr bwMode="auto">
          <a:xfrm>
            <a:off x="3158838" y="1752600"/>
            <a:ext cx="2857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600" b="1">
                <a:solidFill>
                  <a:srgbClr val="0000CC"/>
                </a:solidFill>
              </a:rPr>
              <a:t>  </a:t>
            </a:r>
          </a:p>
        </p:txBody>
      </p:sp>
      <p:sp>
        <p:nvSpPr>
          <p:cNvPr id="40" name="Line 79"/>
          <p:cNvSpPr>
            <a:spLocks noChangeShapeType="1"/>
          </p:cNvSpPr>
          <p:nvPr/>
        </p:nvSpPr>
        <p:spPr bwMode="auto">
          <a:xfrm>
            <a:off x="6359238" y="990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96"/>
          <p:cNvSpPr txBox="1">
            <a:spLocks noChangeArrowheads="1"/>
          </p:cNvSpPr>
          <p:nvPr/>
        </p:nvSpPr>
        <p:spPr bwMode="auto">
          <a:xfrm>
            <a:off x="2907616" y="1482726"/>
            <a:ext cx="4934057" cy="729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 + 3 = 5 (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125 : 5 x 2 = 50 (m)</a:t>
            </a:r>
          </a:p>
          <a:p>
            <a:pPr eaLnBrk="1" hangingPunct="1"/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125 – 50  = 75 (m)</a:t>
            </a:r>
          </a:p>
          <a:p>
            <a:pPr eaLnBrk="1" hangingPunct="1"/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50m </a:t>
            </a:r>
          </a:p>
          <a:p>
            <a:pPr eaLnBrk="1" hangingPunct="1"/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75m</a:t>
            </a:r>
          </a:p>
        </p:txBody>
      </p:sp>
    </p:spTree>
    <p:extLst>
      <p:ext uri="{BB962C8B-B14F-4D97-AF65-F5344CB8AC3E}">
        <p14:creationId xmlns:p14="http://schemas.microsoft.com/office/powerpoint/2010/main" val="40493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F236AA7-627F-4B85-BFEB-7C0E48ECAE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2244" y="862782"/>
            <a:ext cx="4431873" cy="599521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106AC89F-CFB4-4AB8-8E2B-F8A723F98D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18709"/>
            <a:ext cx="8803254" cy="41557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355C750-CAC8-4541-9A2D-685B4753C5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960" y="1"/>
            <a:ext cx="1463040" cy="17706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6969F99-AF7B-45C3-BD35-5DB085A13C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53064" cy="166121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F309168-44D0-4082-B07D-474DB38913D2}"/>
              </a:ext>
            </a:extLst>
          </p:cNvPr>
          <p:cNvSpPr txBox="1"/>
          <p:nvPr/>
        </p:nvSpPr>
        <p:spPr>
          <a:xfrm>
            <a:off x="646057" y="2157801"/>
            <a:ext cx="5337842" cy="2893067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9000" dirty="0">
                <a:ln w="38100">
                  <a:gradFill>
                    <a:gsLst>
                      <a:gs pos="0">
                        <a:srgbClr val="66A117"/>
                      </a:gs>
                      <a:gs pos="100000">
                        <a:srgbClr val="3E830E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15000">
                      <a:srgbClr val="FDD35C"/>
                    </a:gs>
                    <a:gs pos="70000">
                      <a:srgbClr val="FFFBDB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Aztek" panose="02020800000000000000" pitchFamily="18" charset="0"/>
                <a:ea typeface="Aztek" panose="02020800000000000000" pitchFamily="18" charset="0"/>
                <a:cs typeface="Aztek" panose="02020800000000000000" pitchFamily="18" charset="0"/>
                <a:sym typeface="+mn-lt"/>
              </a:rPr>
              <a:t>TẠM BIỆT</a:t>
            </a:r>
            <a:endParaRPr lang="zh-CN" altLang="en-US" sz="9000" dirty="0">
              <a:ln w="38100">
                <a:gradFill>
                  <a:gsLst>
                    <a:gs pos="0">
                      <a:srgbClr val="66A117"/>
                    </a:gs>
                    <a:gs pos="100000">
                      <a:srgbClr val="3E830E"/>
                    </a:gs>
                  </a:gsLst>
                  <a:lin ang="5400000" scaled="1"/>
                </a:gradFill>
              </a:ln>
              <a:gradFill flip="none" rotWithShape="1">
                <a:gsLst>
                  <a:gs pos="15000">
                    <a:srgbClr val="FDD35C"/>
                  </a:gs>
                  <a:gs pos="70000">
                    <a:srgbClr val="FFFBDB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schemeClr val="accent6">
                    <a:lumMod val="50000"/>
                    <a:alpha val="40000"/>
                  </a:schemeClr>
                </a:outerShdw>
              </a:effectLst>
              <a:latin typeface="Aztek" panose="02020800000000000000" pitchFamily="18" charset="0"/>
              <a:ea typeface="Aztek" panose="02020800000000000000" pitchFamily="18" charset="0"/>
              <a:cs typeface="Aztek" panose="02020800000000000000" pitchFamily="18" charset="0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75C492B-E4A1-4F0A-AF01-B262C0D4B4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30" y="1326342"/>
            <a:ext cx="696387" cy="83145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4F5DDE9E-945A-4089-92AE-2B0B53D726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97022" y="287250"/>
            <a:ext cx="696387" cy="83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79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25FFD5CE-B45B-45E3-A261-0DE2F26852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012" y="581218"/>
            <a:ext cx="9144000" cy="431664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85237BD7-4051-4635-9843-F09952B3FC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05916"/>
            <a:ext cx="9144000" cy="216280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8E4EC05-6836-4B32-9753-2C70F8DCCF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920" y="2116394"/>
            <a:ext cx="3622573" cy="462362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5721FC75-7CC3-4EF9-883E-52078F6854BC}"/>
              </a:ext>
            </a:extLst>
          </p:cNvPr>
          <p:cNvGrpSpPr/>
          <p:nvPr/>
        </p:nvGrpSpPr>
        <p:grpSpPr>
          <a:xfrm>
            <a:off x="540071" y="581218"/>
            <a:ext cx="655728" cy="786472"/>
            <a:chOff x="6818812" y="2162158"/>
            <a:chExt cx="1038497" cy="93417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7902552C-657F-4F90-81F3-82CB63A42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8812" y="2162158"/>
              <a:ext cx="986245" cy="93417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7B38970B-1E38-4095-B780-1D3CA3D13200}"/>
                </a:ext>
              </a:extLst>
            </p:cNvPr>
            <p:cNvSpPr txBox="1"/>
            <p:nvPr/>
          </p:nvSpPr>
          <p:spPr>
            <a:xfrm>
              <a:off x="6871064" y="2258412"/>
              <a:ext cx="986245" cy="731115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endParaRPr lang="zh-CN" altLang="en-US" sz="3200" dirty="0">
                <a:ln w="38100">
                  <a:noFill/>
                </a:ln>
                <a:solidFill>
                  <a:srgbClr val="3E830E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1911"/>
            <a:ext cx="1463040" cy="17706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0"/>
            <a:ext cx="1653064" cy="166121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01697B96-E37F-436C-A902-93A90E0827D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8903">
            <a:off x="3658217" y="1375727"/>
            <a:ext cx="856849" cy="159893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40D3C8FA-E906-4925-8D95-981A7F54677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19276">
            <a:off x="3571945" y="2629534"/>
            <a:ext cx="856849" cy="159893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411DD7AE-F7A1-4551-99A6-3408EBCF1DC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02845">
            <a:off x="3793990" y="3609452"/>
            <a:ext cx="856849" cy="1598935"/>
          </a:xfrm>
          <a:prstGeom prst="rect">
            <a:avLst/>
          </a:prstGeom>
        </p:spPr>
      </p:pic>
      <p:pic>
        <p:nvPicPr>
          <p:cNvPr id="20" name="图片 36">
            <a:extLst>
              <a:ext uri="{FF2B5EF4-FFF2-40B4-BE49-F238E27FC236}">
                <a16:creationId xmlns:a16="http://schemas.microsoft.com/office/drawing/2014/main" xmlns="" id="{CD5D1FDE-DBA5-40CC-B11C-C84499A03D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06"/>
          <a:stretch/>
        </p:blipFill>
        <p:spPr>
          <a:xfrm rot="16200000">
            <a:off x="3223772" y="1269578"/>
            <a:ext cx="5622029" cy="3627536"/>
          </a:xfrm>
          <a:prstGeom prst="rect">
            <a:avLst/>
          </a:prstGeom>
          <a:effectLst/>
        </p:spPr>
      </p:pic>
      <p:sp>
        <p:nvSpPr>
          <p:cNvPr id="3" name="Rectangle 2"/>
          <p:cNvSpPr/>
          <p:nvPr/>
        </p:nvSpPr>
        <p:spPr>
          <a:xfrm>
            <a:off x="4569018" y="1793101"/>
            <a:ext cx="299793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>
                <a:ln w="38100">
                  <a:gradFill>
                    <a:gsLst>
                      <a:gs pos="0">
                        <a:srgbClr val="66A117"/>
                      </a:gs>
                      <a:gs pos="100000">
                        <a:srgbClr val="3E830E"/>
                      </a:gs>
                    </a:gsLst>
                    <a:lin ang="5400000" scaled="1"/>
                  </a:gra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Aztek" panose="02020800000000000000" pitchFamily="18" charset="0"/>
                <a:ea typeface="Aztek" panose="02020800000000000000" pitchFamily="18" charset="0"/>
                <a:cs typeface="Aztek" panose="02020800000000000000" pitchFamily="18" charset="0"/>
                <a:sym typeface="+mn-lt"/>
              </a:rPr>
              <a:t>KHỞI </a:t>
            </a:r>
          </a:p>
          <a:p>
            <a:r>
              <a:rPr lang="en-US" sz="7200">
                <a:ln w="38100">
                  <a:gradFill>
                    <a:gsLst>
                      <a:gs pos="0">
                        <a:srgbClr val="66A117"/>
                      </a:gs>
                      <a:gs pos="100000">
                        <a:srgbClr val="3E830E"/>
                      </a:gs>
                    </a:gsLst>
                    <a:lin ang="5400000" scaled="1"/>
                  </a:gra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Aztek" panose="02020800000000000000" pitchFamily="18" charset="0"/>
                <a:ea typeface="Aztek" panose="02020800000000000000" pitchFamily="18" charset="0"/>
                <a:cs typeface="Aztek" panose="02020800000000000000" pitchFamily="18" charset="0"/>
                <a:sym typeface="+mn-lt"/>
              </a:rPr>
              <a:t>ĐỘNG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37795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28" y="-219981"/>
            <a:ext cx="5735473" cy="8259081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38256"/>
            <a:ext cx="1192902" cy="165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17911"/>
            <a:ext cx="1099188" cy="166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61538" y="1143000"/>
            <a:ext cx="30670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#9Slide03 IcielPanton Black" panose="00000A00000000000000" pitchFamily="2" charset="0"/>
              </a:rPr>
              <a:t>TRÒ CHƠI </a:t>
            </a:r>
          </a:p>
          <a:p>
            <a:pPr algn="ctr"/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#9Slide03 IcielPanton Black" panose="00000A00000000000000" pitchFamily="2" charset="0"/>
              </a:rPr>
              <a:t>HÁI QUẢ</a:t>
            </a:r>
          </a:p>
        </p:txBody>
      </p:sp>
    </p:spTree>
    <p:extLst>
      <p:ext uri="{BB962C8B-B14F-4D97-AF65-F5344CB8AC3E}">
        <p14:creationId xmlns:p14="http://schemas.microsoft.com/office/powerpoint/2010/main" val="1371191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42">
            <a:hlinkClick r:id="rId4" action="ppaction://hlinksldjump"/>
            <a:extLst>
              <a:ext uri="{FF2B5EF4-FFF2-40B4-BE49-F238E27FC236}">
                <a16:creationId xmlns:a16="http://schemas.microsoft.com/office/drawing/2014/main" xmlns="" id="{B9FBEBC3-1DBB-412E-8C82-D340466D7D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425" y="2247901"/>
            <a:ext cx="3457576" cy="4610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1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-438945"/>
            <a:ext cx="5508295" cy="7931945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38256"/>
            <a:ext cx="1192902" cy="165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17911"/>
            <a:ext cx="1099188" cy="166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82" y="3731608"/>
            <a:ext cx="2408238" cy="343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980" y="2270719"/>
            <a:ext cx="1189083" cy="170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980" y="2270719"/>
            <a:ext cx="1189083" cy="170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55" y="470788"/>
            <a:ext cx="1374998" cy="196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391" y="470787"/>
            <a:ext cx="1374998" cy="196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77" y="1931383"/>
            <a:ext cx="1374998" cy="196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77" y="1916566"/>
            <a:ext cx="1374998" cy="196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57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4213 L -0.29701 0.36528 " pathEditMode="relative" rAng="0" ptsTypes="AA">
                                      <p:cBhvr>
                                        <p:cTn id="18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20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30716 0.5868 " pathEditMode="relative" rAng="0" ptsTypes="AA">
                                      <p:cBhvr>
                                        <p:cTn id="27" dur="2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29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07963 L -0.13399 0.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6" y="2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9977" y="19215"/>
            <a:ext cx="1463040" cy="177069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53D12274-B576-4B6C-9DB3-DCA644341C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9268" y="974884"/>
            <a:ext cx="9144000" cy="431664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5721FC75-7CC3-4EF9-883E-52078F6854BC}"/>
              </a:ext>
            </a:extLst>
          </p:cNvPr>
          <p:cNvGrpSpPr/>
          <p:nvPr/>
        </p:nvGrpSpPr>
        <p:grpSpPr>
          <a:xfrm>
            <a:off x="190323" y="581218"/>
            <a:ext cx="956332" cy="1182667"/>
            <a:chOff x="6788242" y="2162158"/>
            <a:chExt cx="1016815" cy="93417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7902552C-657F-4F90-81F3-82CB63A42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8812" y="2162158"/>
              <a:ext cx="986245" cy="93417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7B38970B-1E38-4095-B780-1D3CA3D13200}"/>
                </a:ext>
              </a:extLst>
            </p:cNvPr>
            <p:cNvSpPr txBox="1"/>
            <p:nvPr/>
          </p:nvSpPr>
          <p:spPr>
            <a:xfrm>
              <a:off x="6788242" y="2400167"/>
              <a:ext cx="986245" cy="48619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200" dirty="0">
                  <a:ln w="38100">
                    <a:noFill/>
                  </a:ln>
                  <a:solidFill>
                    <a:srgbClr val="3E830E"/>
                  </a:solidFill>
                  <a:effectLst>
                    <a:outerShdw blurRad="50800" dist="38100" dir="2700000" algn="tl" rotWithShape="0">
                      <a:schemeClr val="accent6">
                        <a:lumMod val="50000"/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3200" dirty="0">
                <a:ln w="38100">
                  <a:noFill/>
                </a:ln>
                <a:solidFill>
                  <a:srgbClr val="3E830E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CD6BF381-A719-4384-851C-0BF5DEF477F8}"/>
              </a:ext>
            </a:extLst>
          </p:cNvPr>
          <p:cNvSpPr txBox="1"/>
          <p:nvPr/>
        </p:nvSpPr>
        <p:spPr>
          <a:xfrm>
            <a:off x="984774" y="805255"/>
            <a:ext cx="7291184" cy="256990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lvl="0"/>
            <a:r>
              <a:rPr lang="en-US" sz="4500" dirty="0" err="1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4500" dirty="0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nêu</a:t>
            </a:r>
            <a:r>
              <a:rPr lang="en-US" sz="4500" dirty="0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các</a:t>
            </a:r>
            <a:r>
              <a:rPr lang="en-US" sz="4500" dirty="0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bước</a:t>
            </a:r>
            <a:r>
              <a:rPr lang="en-US" sz="4500" dirty="0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giải</a:t>
            </a:r>
            <a:r>
              <a:rPr lang="en-US" sz="4500" dirty="0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toán</a:t>
            </a:r>
            <a:r>
              <a:rPr lang="en-US" sz="4500" dirty="0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4500" dirty="0" err="1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4500" dirty="0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sz="4500" dirty="0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500" dirty="0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4500" dirty="0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4500" dirty="0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tổng</a:t>
            </a:r>
            <a:r>
              <a:rPr lang="en-US" sz="4500" dirty="0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4500" dirty="0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tỉ</a:t>
            </a:r>
            <a:r>
              <a:rPr lang="en-US" sz="4500" dirty="0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500" dirty="0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dirty="0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sz="4500" dirty="0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500" dirty="0">
                <a:solidFill>
                  <a:srgbClr val="C00000"/>
                </a:solidFill>
                <a:effectLst/>
                <a:latin typeface="UTM Androgyne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sz="4500" dirty="0">
              <a:solidFill>
                <a:srgbClr val="C00000"/>
              </a:solidFill>
              <a:effectLst/>
              <a:latin typeface="UTM Androgyne" panose="02040603050506020204" pitchFamily="18" charset="0"/>
            </a:endParaRPr>
          </a:p>
          <a:p>
            <a:pPr algn="l"/>
            <a:endParaRPr lang="zh-CN" altLang="en-US" sz="2400" dirty="0">
              <a:ln w="38100">
                <a:noFill/>
              </a:ln>
              <a:solidFill>
                <a:srgbClr val="3E830E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19688" y="21855"/>
            <a:ext cx="1653064" cy="166121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80F55C13-DA45-4FA2-86F8-8705A17503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11849" y="3133205"/>
            <a:ext cx="1846783" cy="3457427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5B63904B-49AB-45DD-9457-D334E7EB9FC4}"/>
              </a:ext>
            </a:extLst>
          </p:cNvPr>
          <p:cNvSpPr txBox="1"/>
          <p:nvPr/>
        </p:nvSpPr>
        <p:spPr>
          <a:xfrm>
            <a:off x="1772692" y="1467556"/>
            <a:ext cx="184731" cy="307777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sz="1400" dirty="0"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xmlns="" id="{702F7572-59AD-487D-849B-4E80C0F35B3F}"/>
              </a:ext>
            </a:extLst>
          </p:cNvPr>
          <p:cNvSpPr txBox="1"/>
          <p:nvPr/>
        </p:nvSpPr>
        <p:spPr>
          <a:xfrm>
            <a:off x="1539775" y="2606322"/>
            <a:ext cx="7312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i="1" dirty="0">
                <a:solidFill>
                  <a:srgbClr val="002060"/>
                </a:solidFill>
                <a:latin typeface="Nunito" panose="00000500000000000000" pitchFamily="2" charset="0"/>
              </a:rPr>
              <a:t>+ Bước 1: Vẽ sơ đồ</a:t>
            </a:r>
            <a:endParaRPr lang="en-US" sz="4000" b="1" dirty="0">
              <a:solidFill>
                <a:srgbClr val="002060"/>
              </a:solidFill>
              <a:latin typeface="Nunito" panose="00000500000000000000" pitchFamily="2" charset="0"/>
            </a:endParaRPr>
          </a:p>
          <a:p>
            <a:r>
              <a:rPr lang="nl-NL" sz="4000" b="1" i="1" dirty="0">
                <a:solidFill>
                  <a:srgbClr val="002060"/>
                </a:solidFill>
                <a:latin typeface="Nunito" panose="00000500000000000000" pitchFamily="2" charset="0"/>
              </a:rPr>
              <a:t>+ Bước 2: Tìm tổng số phần bằng nhau</a:t>
            </a:r>
            <a:endParaRPr lang="en-US" sz="4000" b="1" dirty="0">
              <a:solidFill>
                <a:srgbClr val="002060"/>
              </a:solidFill>
              <a:latin typeface="Nunito" panose="00000500000000000000" pitchFamily="2" charset="0"/>
            </a:endParaRPr>
          </a:p>
          <a:p>
            <a:r>
              <a:rPr lang="nl-NL" sz="4000" b="1" i="1" dirty="0">
                <a:solidFill>
                  <a:srgbClr val="002060"/>
                </a:solidFill>
                <a:latin typeface="Nunito" panose="00000500000000000000" pitchFamily="2" charset="0"/>
              </a:rPr>
              <a:t>+ Bước 3: Tìm số lớn</a:t>
            </a:r>
          </a:p>
          <a:p>
            <a:r>
              <a:rPr lang="nl-NL" sz="4000" b="1" i="1">
                <a:solidFill>
                  <a:srgbClr val="002060"/>
                </a:solidFill>
                <a:latin typeface="Nunito" panose="00000500000000000000" pitchFamily="2" charset="0"/>
              </a:rPr>
              <a:t>+ Bước </a:t>
            </a:r>
            <a:r>
              <a:rPr lang="nl-NL" sz="4000" b="1" i="1" dirty="0">
                <a:solidFill>
                  <a:srgbClr val="002060"/>
                </a:solidFill>
                <a:latin typeface="Nunito" panose="00000500000000000000" pitchFamily="2" charset="0"/>
              </a:rPr>
              <a:t>4: Tìm số bé</a:t>
            </a:r>
            <a:endParaRPr lang="en-US" sz="4000" b="1" dirty="0">
              <a:solidFill>
                <a:srgbClr val="002060"/>
              </a:solidFill>
              <a:latin typeface="Nunito" panose="00000500000000000000" pitchFamily="2" charset="0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4C40A426-A1AE-4C3D-9388-8E81310C7AA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907" y="4145428"/>
            <a:ext cx="1654853" cy="266804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2039BFF1-75F6-405C-A2CF-3C46A2C87E4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235" y="4838288"/>
            <a:ext cx="1394140" cy="2247706"/>
          </a:xfrm>
          <a:prstGeom prst="rect">
            <a:avLst/>
          </a:prstGeom>
        </p:spPr>
      </p:pic>
      <p:pic>
        <p:nvPicPr>
          <p:cNvPr id="18" name="Picture 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03" y="497813"/>
            <a:ext cx="1094872" cy="156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1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50"/>
                            </p:stCondLst>
                            <p:childTnLst>
                              <p:par>
                                <p:cTn id="2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950"/>
                            </p:stCondLst>
                            <p:childTnLst>
                              <p:par>
                                <p:cTn id="2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450"/>
                            </p:stCondLst>
                            <p:childTnLst>
                              <p:par>
                                <p:cTn id="33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3" grpId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 Diagonal Corner Rectangle 32"/>
          <p:cNvSpPr/>
          <p:nvPr/>
        </p:nvSpPr>
        <p:spPr>
          <a:xfrm>
            <a:off x="3250037" y="823565"/>
            <a:ext cx="5577003" cy="3991225"/>
          </a:xfrm>
          <a:prstGeom prst="round2DiagRect">
            <a:avLst/>
          </a:prstGeom>
          <a:solidFill>
            <a:srgbClr val="DBEAF1">
              <a:alpha val="92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0"/>
            <a:ext cx="1653064" cy="166121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5721FC75-7CC3-4EF9-883E-52078F6854BC}"/>
              </a:ext>
            </a:extLst>
          </p:cNvPr>
          <p:cNvGrpSpPr/>
          <p:nvPr/>
        </p:nvGrpSpPr>
        <p:grpSpPr>
          <a:xfrm>
            <a:off x="353816" y="497583"/>
            <a:ext cx="892330" cy="1049221"/>
            <a:chOff x="6818812" y="2162158"/>
            <a:chExt cx="1038497" cy="93417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7902552C-657F-4F90-81F3-82CB63A42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8812" y="2162158"/>
              <a:ext cx="986245" cy="93417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7B38970B-1E38-4095-B780-1D3CA3D13200}"/>
                </a:ext>
              </a:extLst>
            </p:cNvPr>
            <p:cNvSpPr txBox="1"/>
            <p:nvPr/>
          </p:nvSpPr>
          <p:spPr>
            <a:xfrm>
              <a:off x="6871064" y="2258412"/>
              <a:ext cx="986245" cy="548027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endParaRPr lang="zh-CN" altLang="en-US" sz="3200" dirty="0">
                <a:ln w="38100">
                  <a:noFill/>
                </a:ln>
                <a:solidFill>
                  <a:srgbClr val="3E830E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1B878A8-2773-44A4-B664-31E74B1705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82796" y="1765681"/>
            <a:ext cx="4501946" cy="5262761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954B38AD-4AC5-49AC-99C1-635C9ACEBD5B}"/>
              </a:ext>
            </a:extLst>
          </p:cNvPr>
          <p:cNvGrpSpPr/>
          <p:nvPr/>
        </p:nvGrpSpPr>
        <p:grpSpPr>
          <a:xfrm>
            <a:off x="2209514" y="325498"/>
            <a:ext cx="2022982" cy="3683632"/>
            <a:chOff x="6201589" y="-45160"/>
            <a:chExt cx="2697309" cy="3683632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="" id="{236D6C09-74CB-459F-8FCB-108F9CDA9EDB}"/>
                </a:ext>
              </a:extLst>
            </p:cNvPr>
            <p:cNvGrpSpPr/>
            <p:nvPr/>
          </p:nvGrpSpPr>
          <p:grpSpPr>
            <a:xfrm>
              <a:off x="6201589" y="2019240"/>
              <a:ext cx="2041731" cy="1619232"/>
              <a:chOff x="5840267" y="2214972"/>
              <a:chExt cx="2041731" cy="1619232"/>
            </a:xfrm>
          </p:grpSpPr>
          <p:sp>
            <p:nvSpPr>
              <p:cNvPr id="25" name="36">
                <a:extLst>
                  <a:ext uri="{FF2B5EF4-FFF2-40B4-BE49-F238E27FC236}">
                    <a16:creationId xmlns:a16="http://schemas.microsoft.com/office/drawing/2014/main" xmlns="" id="{4C5CA7CA-C9C6-4016-8D74-81727AF8E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462" y="2365234"/>
                <a:ext cx="1430536" cy="1427210"/>
              </a:xfrm>
              <a:custGeom>
                <a:avLst/>
                <a:gdLst>
                  <a:gd name="T0" fmla="*/ 5221 w 9473"/>
                  <a:gd name="T1" fmla="*/ 24 h 9462"/>
                  <a:gd name="T2" fmla="*/ 5920 w 9473"/>
                  <a:gd name="T3" fmla="*/ 149 h 9462"/>
                  <a:gd name="T4" fmla="*/ 6580 w 9473"/>
                  <a:gd name="T5" fmla="*/ 372 h 9462"/>
                  <a:gd name="T6" fmla="*/ 7193 w 9473"/>
                  <a:gd name="T7" fmla="*/ 685 h 9462"/>
                  <a:gd name="T8" fmla="*/ 7749 w 9473"/>
                  <a:gd name="T9" fmla="*/ 1081 h 9462"/>
                  <a:gd name="T10" fmla="*/ 8242 w 9473"/>
                  <a:gd name="T11" fmla="*/ 1550 h 9462"/>
                  <a:gd name="T12" fmla="*/ 8664 w 9473"/>
                  <a:gd name="T13" fmla="*/ 2086 h 9462"/>
                  <a:gd name="T14" fmla="*/ 9006 w 9473"/>
                  <a:gd name="T15" fmla="*/ 2681 h 9462"/>
                  <a:gd name="T16" fmla="*/ 9260 w 9473"/>
                  <a:gd name="T17" fmla="*/ 3324 h 9462"/>
                  <a:gd name="T18" fmla="*/ 9419 w 9473"/>
                  <a:gd name="T19" fmla="*/ 4011 h 9462"/>
                  <a:gd name="T20" fmla="*/ 9473 w 9473"/>
                  <a:gd name="T21" fmla="*/ 4731 h 9462"/>
                  <a:gd name="T22" fmla="*/ 9419 w 9473"/>
                  <a:gd name="T23" fmla="*/ 5452 h 9462"/>
                  <a:gd name="T24" fmla="*/ 9260 w 9473"/>
                  <a:gd name="T25" fmla="*/ 6138 h 9462"/>
                  <a:gd name="T26" fmla="*/ 9006 w 9473"/>
                  <a:gd name="T27" fmla="*/ 6782 h 9462"/>
                  <a:gd name="T28" fmla="*/ 8664 w 9473"/>
                  <a:gd name="T29" fmla="*/ 7377 h 9462"/>
                  <a:gd name="T30" fmla="*/ 8242 w 9473"/>
                  <a:gd name="T31" fmla="*/ 7913 h 9462"/>
                  <a:gd name="T32" fmla="*/ 7749 w 9473"/>
                  <a:gd name="T33" fmla="*/ 8382 h 9462"/>
                  <a:gd name="T34" fmla="*/ 7193 w 9473"/>
                  <a:gd name="T35" fmla="*/ 8778 h 9462"/>
                  <a:gd name="T36" fmla="*/ 6580 w 9473"/>
                  <a:gd name="T37" fmla="*/ 9091 h 9462"/>
                  <a:gd name="T38" fmla="*/ 5920 w 9473"/>
                  <a:gd name="T39" fmla="*/ 9313 h 9462"/>
                  <a:gd name="T40" fmla="*/ 5221 w 9473"/>
                  <a:gd name="T41" fmla="*/ 9438 h 9462"/>
                  <a:gd name="T42" fmla="*/ 4492 w 9473"/>
                  <a:gd name="T43" fmla="*/ 9456 h 9462"/>
                  <a:gd name="T44" fmla="*/ 3782 w 9473"/>
                  <a:gd name="T45" fmla="*/ 9366 h 9462"/>
                  <a:gd name="T46" fmla="*/ 3108 w 9473"/>
                  <a:gd name="T47" fmla="*/ 9175 h 9462"/>
                  <a:gd name="T48" fmla="*/ 2478 w 9473"/>
                  <a:gd name="T49" fmla="*/ 8892 h 9462"/>
                  <a:gd name="T50" fmla="*/ 1902 w 9473"/>
                  <a:gd name="T51" fmla="*/ 8522 h 9462"/>
                  <a:gd name="T52" fmla="*/ 1387 w 9473"/>
                  <a:gd name="T53" fmla="*/ 8077 h 9462"/>
                  <a:gd name="T54" fmla="*/ 941 w 9473"/>
                  <a:gd name="T55" fmla="*/ 7562 h 9462"/>
                  <a:gd name="T56" fmla="*/ 571 w 9473"/>
                  <a:gd name="T57" fmla="*/ 6986 h 9462"/>
                  <a:gd name="T58" fmla="*/ 287 w 9473"/>
                  <a:gd name="T59" fmla="*/ 6358 h 9462"/>
                  <a:gd name="T60" fmla="*/ 96 w 9473"/>
                  <a:gd name="T61" fmla="*/ 5685 h 9462"/>
                  <a:gd name="T62" fmla="*/ 6 w 9473"/>
                  <a:gd name="T63" fmla="*/ 4975 h 9462"/>
                  <a:gd name="T64" fmla="*/ 24 w 9473"/>
                  <a:gd name="T65" fmla="*/ 4247 h 9462"/>
                  <a:gd name="T66" fmla="*/ 149 w 9473"/>
                  <a:gd name="T67" fmla="*/ 3549 h 9462"/>
                  <a:gd name="T68" fmla="*/ 371 w 9473"/>
                  <a:gd name="T69" fmla="*/ 2890 h 9462"/>
                  <a:gd name="T70" fmla="*/ 685 w 9473"/>
                  <a:gd name="T71" fmla="*/ 2278 h 9462"/>
                  <a:gd name="T72" fmla="*/ 1081 w 9473"/>
                  <a:gd name="T73" fmla="*/ 1721 h 9462"/>
                  <a:gd name="T74" fmla="*/ 1551 w 9473"/>
                  <a:gd name="T75" fmla="*/ 1229 h 9462"/>
                  <a:gd name="T76" fmla="*/ 2088 w 9473"/>
                  <a:gd name="T77" fmla="*/ 808 h 9462"/>
                  <a:gd name="T78" fmla="*/ 2683 w 9473"/>
                  <a:gd name="T79" fmla="*/ 467 h 9462"/>
                  <a:gd name="T80" fmla="*/ 3327 w 9473"/>
                  <a:gd name="T81" fmla="*/ 213 h 9462"/>
                  <a:gd name="T82" fmla="*/ 4015 w 9473"/>
                  <a:gd name="T83" fmla="*/ 54 h 9462"/>
                  <a:gd name="T84" fmla="*/ 4736 w 9473"/>
                  <a:gd name="T85" fmla="*/ 0 h 9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473" h="9462">
                    <a:moveTo>
                      <a:pt x="4736" y="0"/>
                    </a:moveTo>
                    <a:lnTo>
                      <a:pt x="4980" y="6"/>
                    </a:lnTo>
                    <a:lnTo>
                      <a:pt x="5221" y="24"/>
                    </a:lnTo>
                    <a:lnTo>
                      <a:pt x="5457" y="54"/>
                    </a:lnTo>
                    <a:lnTo>
                      <a:pt x="5691" y="97"/>
                    </a:lnTo>
                    <a:lnTo>
                      <a:pt x="5920" y="149"/>
                    </a:lnTo>
                    <a:lnTo>
                      <a:pt x="6145" y="213"/>
                    </a:lnTo>
                    <a:lnTo>
                      <a:pt x="6365" y="287"/>
                    </a:lnTo>
                    <a:lnTo>
                      <a:pt x="6580" y="372"/>
                    </a:lnTo>
                    <a:lnTo>
                      <a:pt x="6790" y="467"/>
                    </a:lnTo>
                    <a:lnTo>
                      <a:pt x="6994" y="571"/>
                    </a:lnTo>
                    <a:lnTo>
                      <a:pt x="7193" y="685"/>
                    </a:lnTo>
                    <a:lnTo>
                      <a:pt x="7385" y="808"/>
                    </a:lnTo>
                    <a:lnTo>
                      <a:pt x="7570" y="940"/>
                    </a:lnTo>
                    <a:lnTo>
                      <a:pt x="7749" y="1081"/>
                    </a:lnTo>
                    <a:lnTo>
                      <a:pt x="7921" y="1229"/>
                    </a:lnTo>
                    <a:lnTo>
                      <a:pt x="8086" y="1386"/>
                    </a:lnTo>
                    <a:lnTo>
                      <a:pt x="8242" y="1550"/>
                    </a:lnTo>
                    <a:lnTo>
                      <a:pt x="8391" y="1721"/>
                    </a:lnTo>
                    <a:lnTo>
                      <a:pt x="8532" y="1901"/>
                    </a:lnTo>
                    <a:lnTo>
                      <a:pt x="8664" y="2086"/>
                    </a:lnTo>
                    <a:lnTo>
                      <a:pt x="8787" y="2278"/>
                    </a:lnTo>
                    <a:lnTo>
                      <a:pt x="8902" y="2476"/>
                    </a:lnTo>
                    <a:lnTo>
                      <a:pt x="9006" y="2681"/>
                    </a:lnTo>
                    <a:lnTo>
                      <a:pt x="9101" y="2890"/>
                    </a:lnTo>
                    <a:lnTo>
                      <a:pt x="9185" y="3105"/>
                    </a:lnTo>
                    <a:lnTo>
                      <a:pt x="9260" y="3324"/>
                    </a:lnTo>
                    <a:lnTo>
                      <a:pt x="9324" y="3549"/>
                    </a:lnTo>
                    <a:lnTo>
                      <a:pt x="9377" y="3778"/>
                    </a:lnTo>
                    <a:lnTo>
                      <a:pt x="9419" y="4011"/>
                    </a:lnTo>
                    <a:lnTo>
                      <a:pt x="9449" y="4247"/>
                    </a:lnTo>
                    <a:lnTo>
                      <a:pt x="9467" y="4488"/>
                    </a:lnTo>
                    <a:lnTo>
                      <a:pt x="9473" y="4731"/>
                    </a:lnTo>
                    <a:lnTo>
                      <a:pt x="9467" y="4975"/>
                    </a:lnTo>
                    <a:lnTo>
                      <a:pt x="9449" y="5215"/>
                    </a:lnTo>
                    <a:lnTo>
                      <a:pt x="9419" y="5452"/>
                    </a:lnTo>
                    <a:lnTo>
                      <a:pt x="9377" y="5685"/>
                    </a:lnTo>
                    <a:lnTo>
                      <a:pt x="9324" y="5913"/>
                    </a:lnTo>
                    <a:lnTo>
                      <a:pt x="9260" y="6138"/>
                    </a:lnTo>
                    <a:lnTo>
                      <a:pt x="9185" y="6358"/>
                    </a:lnTo>
                    <a:lnTo>
                      <a:pt x="9101" y="6573"/>
                    </a:lnTo>
                    <a:lnTo>
                      <a:pt x="9006" y="6782"/>
                    </a:lnTo>
                    <a:lnTo>
                      <a:pt x="8902" y="6986"/>
                    </a:lnTo>
                    <a:lnTo>
                      <a:pt x="8787" y="7185"/>
                    </a:lnTo>
                    <a:lnTo>
                      <a:pt x="8664" y="7377"/>
                    </a:lnTo>
                    <a:lnTo>
                      <a:pt x="8532" y="7562"/>
                    </a:lnTo>
                    <a:lnTo>
                      <a:pt x="8391" y="7740"/>
                    </a:lnTo>
                    <a:lnTo>
                      <a:pt x="8242" y="7913"/>
                    </a:lnTo>
                    <a:lnTo>
                      <a:pt x="8086" y="8077"/>
                    </a:lnTo>
                    <a:lnTo>
                      <a:pt x="7921" y="8233"/>
                    </a:lnTo>
                    <a:lnTo>
                      <a:pt x="7749" y="8382"/>
                    </a:lnTo>
                    <a:lnTo>
                      <a:pt x="7570" y="8522"/>
                    </a:lnTo>
                    <a:lnTo>
                      <a:pt x="7385" y="8654"/>
                    </a:lnTo>
                    <a:lnTo>
                      <a:pt x="7193" y="8778"/>
                    </a:lnTo>
                    <a:lnTo>
                      <a:pt x="6994" y="8892"/>
                    </a:lnTo>
                    <a:lnTo>
                      <a:pt x="6790" y="8996"/>
                    </a:lnTo>
                    <a:lnTo>
                      <a:pt x="6580" y="9091"/>
                    </a:lnTo>
                    <a:lnTo>
                      <a:pt x="6365" y="9175"/>
                    </a:lnTo>
                    <a:lnTo>
                      <a:pt x="6145" y="9250"/>
                    </a:lnTo>
                    <a:lnTo>
                      <a:pt x="5920" y="9313"/>
                    </a:lnTo>
                    <a:lnTo>
                      <a:pt x="5691" y="9366"/>
                    </a:lnTo>
                    <a:lnTo>
                      <a:pt x="5457" y="9408"/>
                    </a:lnTo>
                    <a:lnTo>
                      <a:pt x="5221" y="9438"/>
                    </a:lnTo>
                    <a:lnTo>
                      <a:pt x="4980" y="9456"/>
                    </a:lnTo>
                    <a:lnTo>
                      <a:pt x="4736" y="9462"/>
                    </a:lnTo>
                    <a:lnTo>
                      <a:pt x="4492" y="9456"/>
                    </a:lnTo>
                    <a:lnTo>
                      <a:pt x="4252" y="9438"/>
                    </a:lnTo>
                    <a:lnTo>
                      <a:pt x="4015" y="9408"/>
                    </a:lnTo>
                    <a:lnTo>
                      <a:pt x="3782" y="9366"/>
                    </a:lnTo>
                    <a:lnTo>
                      <a:pt x="3552" y="9313"/>
                    </a:lnTo>
                    <a:lnTo>
                      <a:pt x="3327" y="9250"/>
                    </a:lnTo>
                    <a:lnTo>
                      <a:pt x="3108" y="9175"/>
                    </a:lnTo>
                    <a:lnTo>
                      <a:pt x="2892" y="9091"/>
                    </a:lnTo>
                    <a:lnTo>
                      <a:pt x="2683" y="8996"/>
                    </a:lnTo>
                    <a:lnTo>
                      <a:pt x="2478" y="8892"/>
                    </a:lnTo>
                    <a:lnTo>
                      <a:pt x="2280" y="8778"/>
                    </a:lnTo>
                    <a:lnTo>
                      <a:pt x="2088" y="8654"/>
                    </a:lnTo>
                    <a:lnTo>
                      <a:pt x="1902" y="8522"/>
                    </a:lnTo>
                    <a:lnTo>
                      <a:pt x="1724" y="8382"/>
                    </a:lnTo>
                    <a:lnTo>
                      <a:pt x="1551" y="8233"/>
                    </a:lnTo>
                    <a:lnTo>
                      <a:pt x="1387" y="8077"/>
                    </a:lnTo>
                    <a:lnTo>
                      <a:pt x="1230" y="7913"/>
                    </a:lnTo>
                    <a:lnTo>
                      <a:pt x="1081" y="7740"/>
                    </a:lnTo>
                    <a:lnTo>
                      <a:pt x="941" y="7562"/>
                    </a:lnTo>
                    <a:lnTo>
                      <a:pt x="808" y="7377"/>
                    </a:lnTo>
                    <a:lnTo>
                      <a:pt x="685" y="7185"/>
                    </a:lnTo>
                    <a:lnTo>
                      <a:pt x="571" y="6986"/>
                    </a:lnTo>
                    <a:lnTo>
                      <a:pt x="467" y="6782"/>
                    </a:lnTo>
                    <a:lnTo>
                      <a:pt x="371" y="6573"/>
                    </a:lnTo>
                    <a:lnTo>
                      <a:pt x="287" y="6358"/>
                    </a:lnTo>
                    <a:lnTo>
                      <a:pt x="212" y="6138"/>
                    </a:lnTo>
                    <a:lnTo>
                      <a:pt x="149" y="5913"/>
                    </a:lnTo>
                    <a:lnTo>
                      <a:pt x="96" y="5685"/>
                    </a:lnTo>
                    <a:lnTo>
                      <a:pt x="54" y="5452"/>
                    </a:lnTo>
                    <a:lnTo>
                      <a:pt x="24" y="5215"/>
                    </a:lnTo>
                    <a:lnTo>
                      <a:pt x="6" y="4975"/>
                    </a:lnTo>
                    <a:lnTo>
                      <a:pt x="0" y="4731"/>
                    </a:lnTo>
                    <a:lnTo>
                      <a:pt x="6" y="4488"/>
                    </a:lnTo>
                    <a:lnTo>
                      <a:pt x="24" y="4247"/>
                    </a:lnTo>
                    <a:lnTo>
                      <a:pt x="54" y="4011"/>
                    </a:lnTo>
                    <a:lnTo>
                      <a:pt x="96" y="3778"/>
                    </a:lnTo>
                    <a:lnTo>
                      <a:pt x="149" y="3549"/>
                    </a:lnTo>
                    <a:lnTo>
                      <a:pt x="212" y="3324"/>
                    </a:lnTo>
                    <a:lnTo>
                      <a:pt x="287" y="3105"/>
                    </a:lnTo>
                    <a:lnTo>
                      <a:pt x="371" y="2890"/>
                    </a:lnTo>
                    <a:lnTo>
                      <a:pt x="467" y="2681"/>
                    </a:lnTo>
                    <a:lnTo>
                      <a:pt x="571" y="2476"/>
                    </a:lnTo>
                    <a:lnTo>
                      <a:pt x="685" y="2278"/>
                    </a:lnTo>
                    <a:lnTo>
                      <a:pt x="808" y="2086"/>
                    </a:lnTo>
                    <a:lnTo>
                      <a:pt x="941" y="1901"/>
                    </a:lnTo>
                    <a:lnTo>
                      <a:pt x="1081" y="1721"/>
                    </a:lnTo>
                    <a:lnTo>
                      <a:pt x="1230" y="1550"/>
                    </a:lnTo>
                    <a:lnTo>
                      <a:pt x="1387" y="1386"/>
                    </a:lnTo>
                    <a:lnTo>
                      <a:pt x="1551" y="1229"/>
                    </a:lnTo>
                    <a:lnTo>
                      <a:pt x="1724" y="1081"/>
                    </a:lnTo>
                    <a:lnTo>
                      <a:pt x="1902" y="940"/>
                    </a:lnTo>
                    <a:lnTo>
                      <a:pt x="2088" y="808"/>
                    </a:lnTo>
                    <a:lnTo>
                      <a:pt x="2280" y="685"/>
                    </a:lnTo>
                    <a:lnTo>
                      <a:pt x="2478" y="571"/>
                    </a:lnTo>
                    <a:lnTo>
                      <a:pt x="2683" y="467"/>
                    </a:lnTo>
                    <a:lnTo>
                      <a:pt x="2892" y="372"/>
                    </a:lnTo>
                    <a:lnTo>
                      <a:pt x="3108" y="287"/>
                    </a:lnTo>
                    <a:lnTo>
                      <a:pt x="3327" y="213"/>
                    </a:lnTo>
                    <a:lnTo>
                      <a:pt x="3552" y="149"/>
                    </a:lnTo>
                    <a:lnTo>
                      <a:pt x="3782" y="97"/>
                    </a:lnTo>
                    <a:lnTo>
                      <a:pt x="4015" y="54"/>
                    </a:lnTo>
                    <a:lnTo>
                      <a:pt x="4252" y="24"/>
                    </a:lnTo>
                    <a:lnTo>
                      <a:pt x="4492" y="6"/>
                    </a:lnTo>
                    <a:lnTo>
                      <a:pt x="473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80B437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1600" b="1" kern="0">
                  <a:solidFill>
                    <a:srgbClr val="3E830E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xmlns="" id="{EC1ACD95-AEFD-47A5-8504-E648C9E42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796558">
                <a:off x="5840267" y="2214972"/>
                <a:ext cx="1201954" cy="1619232"/>
              </a:xfrm>
              <a:prstGeom prst="rect">
                <a:avLst/>
              </a:prstGeom>
            </p:spPr>
          </p:pic>
        </p:grpSp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xmlns="" id="{38145137-6CBA-45A6-BD22-C97EBB4F34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894470">
              <a:off x="6825303" y="-45160"/>
              <a:ext cx="2073595" cy="267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40">
            <a:extLst>
              <a:ext uri="{FF2B5EF4-FFF2-40B4-BE49-F238E27FC236}">
                <a16:creationId xmlns:a16="http://schemas.microsoft.com/office/drawing/2014/main" xmlns="" id="{70669DC4-FA60-4C41-90DD-24BBA343F868}"/>
              </a:ext>
            </a:extLst>
          </p:cNvPr>
          <p:cNvSpPr txBox="1"/>
          <p:nvPr/>
        </p:nvSpPr>
        <p:spPr>
          <a:xfrm>
            <a:off x="3877427" y="1353969"/>
            <a:ext cx="518102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en-US" sz="5000" b="1" dirty="0" err="1">
                <a:solidFill>
                  <a:srgbClr val="C00000"/>
                </a:solidFill>
                <a:latin typeface="Nunito" panose="00000500000000000000" pitchFamily="2" charset="0"/>
              </a:rPr>
              <a:t>Viết</a:t>
            </a:r>
            <a:r>
              <a:rPr lang="en-US" altLang="en-US" sz="5000" b="1" dirty="0">
                <a:solidFill>
                  <a:srgbClr val="C00000"/>
                </a:solidFill>
                <a:latin typeface="Nunito" panose="00000500000000000000" pitchFamily="2" charset="0"/>
              </a:rPr>
              <a:t> </a:t>
            </a:r>
            <a:r>
              <a:rPr lang="en-US" altLang="en-US" sz="5000" b="1" dirty="0" err="1">
                <a:solidFill>
                  <a:srgbClr val="C00000"/>
                </a:solidFill>
                <a:latin typeface="Nunito" panose="00000500000000000000" pitchFamily="2" charset="0"/>
              </a:rPr>
              <a:t>tỉ</a:t>
            </a:r>
            <a:r>
              <a:rPr lang="en-US" altLang="en-US" sz="5000" b="1" dirty="0">
                <a:solidFill>
                  <a:srgbClr val="C00000"/>
                </a:solidFill>
                <a:latin typeface="Nunito" panose="00000500000000000000" pitchFamily="2" charset="0"/>
              </a:rPr>
              <a:t> </a:t>
            </a:r>
            <a:r>
              <a:rPr lang="en-US" altLang="en-US" sz="5000" b="1" dirty="0" err="1">
                <a:solidFill>
                  <a:srgbClr val="C00000"/>
                </a:solidFill>
                <a:latin typeface="Nunito" panose="00000500000000000000" pitchFamily="2" charset="0"/>
              </a:rPr>
              <a:t>số</a:t>
            </a:r>
            <a:r>
              <a:rPr lang="en-US" altLang="en-US" sz="5000" b="1" dirty="0">
                <a:solidFill>
                  <a:srgbClr val="C00000"/>
                </a:solidFill>
                <a:latin typeface="Nunito" panose="00000500000000000000" pitchFamily="2" charset="0"/>
              </a:rPr>
              <a:t> </a:t>
            </a:r>
            <a:r>
              <a:rPr lang="en-US" altLang="en-US" sz="5000" b="1" dirty="0" err="1">
                <a:solidFill>
                  <a:srgbClr val="C00000"/>
                </a:solidFill>
                <a:latin typeface="Nunito" panose="00000500000000000000" pitchFamily="2" charset="0"/>
              </a:rPr>
              <a:t>của</a:t>
            </a:r>
            <a:r>
              <a:rPr lang="en-US" altLang="en-US" sz="5000" b="1" dirty="0">
                <a:solidFill>
                  <a:srgbClr val="C00000"/>
                </a:solidFill>
                <a:latin typeface="Nunito" panose="00000500000000000000" pitchFamily="2" charset="0"/>
              </a:rPr>
              <a:t> a </a:t>
            </a:r>
            <a:r>
              <a:rPr lang="en-US" altLang="en-US" sz="5000" b="1" dirty="0" err="1">
                <a:solidFill>
                  <a:srgbClr val="C00000"/>
                </a:solidFill>
                <a:latin typeface="Nunito" panose="00000500000000000000" pitchFamily="2" charset="0"/>
              </a:rPr>
              <a:t>và</a:t>
            </a:r>
            <a:r>
              <a:rPr lang="en-US" altLang="en-US" sz="5000" b="1" dirty="0">
                <a:solidFill>
                  <a:srgbClr val="C00000"/>
                </a:solidFill>
                <a:latin typeface="Nunito" panose="00000500000000000000" pitchFamily="2" charset="0"/>
              </a:rPr>
              <a:t> b,</a:t>
            </a:r>
          </a:p>
          <a:p>
            <a:r>
              <a:rPr lang="en-US" altLang="en-US" sz="5000" b="1" dirty="0">
                <a:solidFill>
                  <a:srgbClr val="C00000"/>
                </a:solidFill>
                <a:latin typeface="Nunito" panose="00000500000000000000" pitchFamily="2" charset="0"/>
              </a:rPr>
              <a:t> </a:t>
            </a:r>
            <a:r>
              <a:rPr lang="en-US" altLang="en-US" sz="5000" b="1" dirty="0" err="1">
                <a:solidFill>
                  <a:srgbClr val="C00000"/>
                </a:solidFill>
                <a:latin typeface="Nunito" panose="00000500000000000000" pitchFamily="2" charset="0"/>
              </a:rPr>
              <a:t>biết</a:t>
            </a:r>
            <a:r>
              <a:rPr lang="en-US" altLang="en-US" sz="5000" b="1" dirty="0">
                <a:solidFill>
                  <a:srgbClr val="C00000"/>
                </a:solidFill>
                <a:latin typeface="Nunito" panose="00000500000000000000" pitchFamily="2" charset="0"/>
              </a:rPr>
              <a:t>: a = 3; b = 4</a:t>
            </a:r>
          </a:p>
          <a:p>
            <a:pPr>
              <a:lnSpc>
                <a:spcPct val="130000"/>
              </a:lnSpc>
            </a:pPr>
            <a:endParaRPr lang="zh-CN" altLang="en-US" sz="3000" dirty="0">
              <a:solidFill>
                <a:schemeClr val="bg1">
                  <a:lumMod val="50000"/>
                </a:schemeClr>
              </a:solidFill>
              <a:latin typeface="Nunito" panose="00000500000000000000" pitchFamily="2" charset="0"/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39">
                <a:extLst>
                  <a:ext uri="{FF2B5EF4-FFF2-40B4-BE49-F238E27FC236}">
                    <a16:creationId xmlns:a16="http://schemas.microsoft.com/office/drawing/2014/main" xmlns="" id="{B97FCA3F-F772-4805-8D2E-E0ED39F2BFC4}"/>
                  </a:ext>
                </a:extLst>
              </p:cNvPr>
              <p:cNvSpPr txBox="1"/>
              <p:nvPr/>
            </p:nvSpPr>
            <p:spPr>
              <a:xfrm>
                <a:off x="4638544" y="2563226"/>
                <a:ext cx="3371030" cy="3385542"/>
              </a:xfrm>
              <a:prstGeom prst="rect">
                <a:avLst/>
              </a:prstGeom>
              <a:noFill/>
            </p:spPr>
            <p:txBody>
              <a:bodyPr wrap="square" tIns="0" bIns="0" rtlCol="0" anchor="t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6000" b="1" dirty="0">
                    <a:solidFill>
                      <a:srgbClr val="002060"/>
                    </a:solidFill>
                    <a:latin typeface="Nunito" panose="00000500000000000000" pitchFamily="2" charset="0"/>
                    <a:cs typeface="+mn-ea"/>
                    <a:sym typeface="+mn-lt"/>
                  </a:rPr>
                  <a:t>Tỉ </a:t>
                </a:r>
                <a:r>
                  <a:rPr lang="en-US" altLang="zh-CN" sz="6000" b="1" dirty="0" err="1">
                    <a:solidFill>
                      <a:srgbClr val="002060"/>
                    </a:solidFill>
                    <a:latin typeface="Nunito" panose="00000500000000000000" pitchFamily="2" charset="0"/>
                    <a:cs typeface="+mn-ea"/>
                    <a:sym typeface="+mn-lt"/>
                  </a:rPr>
                  <a:t>số</a:t>
                </a:r>
                <a:r>
                  <a:rPr lang="en-US" altLang="zh-CN" sz="6000" b="1" dirty="0">
                    <a:solidFill>
                      <a:srgbClr val="002060"/>
                    </a:solidFill>
                    <a:latin typeface="Nunito" panose="00000500000000000000" pitchFamily="2" charset="0"/>
                    <a:cs typeface="+mn-ea"/>
                    <a:sym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6000" b="1" i="1" smtClean="0">
                            <a:solidFill>
                              <a:srgbClr val="002060"/>
                            </a:solidFill>
                            <a:latin typeface="Cambria Math"/>
                            <a:cs typeface="+mn-ea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𝒂</m:t>
                        </m:r>
                      </m:num>
                      <m:den>
                        <m:r>
                          <a:rPr lang="en-US" altLang="zh-CN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𝒃</m:t>
                        </m:r>
                      </m:den>
                    </m:f>
                    <m:r>
                      <a:rPr lang="en-US" altLang="zh-CN" sz="6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= </m:t>
                    </m:r>
                    <m:f>
                      <m:fPr>
                        <m:ctrlPr>
                          <a:rPr lang="en-US" altLang="zh-CN" sz="6000" b="1" i="1" smtClean="0">
                            <a:solidFill>
                              <a:srgbClr val="002060"/>
                            </a:solidFill>
                            <a:latin typeface="Cambria Math"/>
                            <a:cs typeface="+mn-ea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𝟑</m:t>
                        </m:r>
                      </m:num>
                      <m:den>
                        <m:r>
                          <a:rPr lang="en-US" altLang="zh-CN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𝟒</m:t>
                        </m:r>
                      </m:den>
                    </m:f>
                    <m:r>
                      <a:rPr lang="en-US" altLang="zh-CN" sz="6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 </m:t>
                    </m:r>
                  </m:oMath>
                </a14:m>
                <a:endParaRPr lang="zh-CN" altLang="en-US" sz="6000" b="1" dirty="0">
                  <a:solidFill>
                    <a:srgbClr val="002060"/>
                  </a:solidFill>
                  <a:latin typeface="Nunito" panose="00000500000000000000" pitchFamily="2" charset="0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29" name="TextBox 39">
                <a:extLst>
                  <a:ext uri="{FF2B5EF4-FFF2-40B4-BE49-F238E27FC236}">
                    <a16:creationId xmlns:a16="http://schemas.microsoft.com/office/drawing/2014/main" id="{B97FCA3F-F772-4805-8D2E-E0ED39F2B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725" y="2563225"/>
                <a:ext cx="4494706" cy="1833835"/>
              </a:xfrm>
              <a:prstGeom prst="rect">
                <a:avLst/>
              </a:prstGeom>
              <a:blipFill>
                <a:blip r:embed="rId8"/>
                <a:stretch>
                  <a:fillRect b="-15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40">
            <a:extLst>
              <a:ext uri="{FF2B5EF4-FFF2-40B4-BE49-F238E27FC236}">
                <a16:creationId xmlns:a16="http://schemas.microsoft.com/office/drawing/2014/main" xmlns="" id="{D21FD647-4681-43A5-9671-3676D1348F42}"/>
              </a:ext>
            </a:extLst>
          </p:cNvPr>
          <p:cNvSpPr txBox="1"/>
          <p:nvPr/>
        </p:nvSpPr>
        <p:spPr>
          <a:xfrm>
            <a:off x="4685681" y="5020646"/>
            <a:ext cx="1698403" cy="31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1" name="Picture 159" descr="10004015438746072987">
            <a:extLst>
              <a:ext uri="{FF2B5EF4-FFF2-40B4-BE49-F238E27FC236}">
                <a16:creationId xmlns:a16="http://schemas.microsoft.com/office/drawing/2014/main" xmlns="" id="{B4D7221B-CA3D-434F-B50B-6D0030D2D7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978145" y="223889"/>
            <a:ext cx="992187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0" y="347710"/>
            <a:ext cx="1110555" cy="159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6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 animBg="1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93BE9C9E-C7AA-45C0-92FC-5CE8FF41C6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970" y="2268578"/>
            <a:ext cx="9144000" cy="431664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0"/>
            <a:ext cx="1653064" cy="166121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5721FC75-7CC3-4EF9-883E-52078F6854BC}"/>
              </a:ext>
            </a:extLst>
          </p:cNvPr>
          <p:cNvGrpSpPr/>
          <p:nvPr/>
        </p:nvGrpSpPr>
        <p:grpSpPr>
          <a:xfrm>
            <a:off x="285750" y="469900"/>
            <a:ext cx="973481" cy="1140608"/>
            <a:chOff x="6818812" y="2162158"/>
            <a:chExt cx="1038497" cy="93417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7902552C-657F-4F90-81F3-82CB63A42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8812" y="2162158"/>
              <a:ext cx="986245" cy="93417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7B38970B-1E38-4095-B780-1D3CA3D13200}"/>
                </a:ext>
              </a:extLst>
            </p:cNvPr>
            <p:cNvSpPr txBox="1"/>
            <p:nvPr/>
          </p:nvSpPr>
          <p:spPr>
            <a:xfrm>
              <a:off x="6871064" y="2258412"/>
              <a:ext cx="986245" cy="504118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endParaRPr lang="zh-CN" altLang="en-US" sz="3200" dirty="0">
                <a:ln w="38100">
                  <a:noFill/>
                </a:ln>
                <a:solidFill>
                  <a:srgbClr val="3E830E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CD6BF381-A719-4384-851C-0BF5DEF477F8}"/>
              </a:ext>
            </a:extLst>
          </p:cNvPr>
          <p:cNvSpPr txBox="1"/>
          <p:nvPr/>
        </p:nvSpPr>
        <p:spPr>
          <a:xfrm>
            <a:off x="1336369" y="853083"/>
            <a:ext cx="5514335" cy="266223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5500" dirty="0">
                <a:ln w="38100">
                  <a:noFill/>
                </a:ln>
                <a:solidFill>
                  <a:srgbClr val="C00000"/>
                </a:solidFill>
                <a:effectLst/>
                <a:latin typeface="Nunito" panose="00000500000000000000" pitchFamily="2" charset="0"/>
                <a:ea typeface="+mn-ea"/>
                <a:cs typeface="+mn-ea"/>
                <a:sym typeface="+mn-lt"/>
              </a:rPr>
              <a:t>a = 5m, b = 7m </a:t>
            </a:r>
            <a:r>
              <a:rPr lang="en-US" altLang="zh-CN" sz="5500" dirty="0" err="1">
                <a:ln w="38100">
                  <a:noFill/>
                </a:ln>
                <a:solidFill>
                  <a:srgbClr val="C00000"/>
                </a:solidFill>
                <a:effectLst/>
                <a:latin typeface="Nunito" panose="00000500000000000000" pitchFamily="2" charset="0"/>
                <a:ea typeface="+mn-ea"/>
                <a:cs typeface="+mn-ea"/>
                <a:sym typeface="+mn-lt"/>
              </a:rPr>
              <a:t>hãy</a:t>
            </a:r>
            <a:r>
              <a:rPr lang="en-US" altLang="zh-CN" sz="5500" dirty="0">
                <a:ln w="38100">
                  <a:noFill/>
                </a:ln>
                <a:solidFill>
                  <a:srgbClr val="C00000"/>
                </a:solidFill>
                <a:effectLst/>
                <a:latin typeface="Nunito" panose="00000500000000000000" pitchFamily="2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5500" dirty="0" err="1">
                <a:ln w="38100">
                  <a:noFill/>
                </a:ln>
                <a:solidFill>
                  <a:srgbClr val="C00000"/>
                </a:solidFill>
                <a:effectLst/>
                <a:latin typeface="Nunito" panose="00000500000000000000" pitchFamily="2" charset="0"/>
                <a:ea typeface="+mn-ea"/>
                <a:cs typeface="+mn-ea"/>
                <a:sym typeface="+mn-lt"/>
              </a:rPr>
              <a:t>viết</a:t>
            </a:r>
            <a:r>
              <a:rPr lang="en-US" altLang="zh-CN" sz="5500" dirty="0">
                <a:ln w="38100">
                  <a:noFill/>
                </a:ln>
                <a:solidFill>
                  <a:srgbClr val="C00000"/>
                </a:solidFill>
                <a:effectLst/>
                <a:latin typeface="Nunito" panose="00000500000000000000" pitchFamily="2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5500" dirty="0" err="1">
                <a:ln w="38100">
                  <a:noFill/>
                </a:ln>
                <a:solidFill>
                  <a:srgbClr val="C00000"/>
                </a:solidFill>
                <a:effectLst/>
                <a:latin typeface="Nunito" panose="00000500000000000000" pitchFamily="2" charset="0"/>
                <a:ea typeface="+mn-ea"/>
                <a:cs typeface="+mn-ea"/>
                <a:sym typeface="+mn-lt"/>
              </a:rPr>
              <a:t>tỉ</a:t>
            </a:r>
            <a:r>
              <a:rPr lang="en-US" altLang="zh-CN" sz="5500" dirty="0">
                <a:ln w="38100">
                  <a:noFill/>
                </a:ln>
                <a:solidFill>
                  <a:srgbClr val="C00000"/>
                </a:solidFill>
                <a:effectLst/>
                <a:latin typeface="Nunito" panose="00000500000000000000" pitchFamily="2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5500" dirty="0" err="1">
                <a:ln w="38100">
                  <a:noFill/>
                </a:ln>
                <a:solidFill>
                  <a:srgbClr val="C00000"/>
                </a:solidFill>
                <a:effectLst/>
                <a:latin typeface="Nunito" panose="00000500000000000000" pitchFamily="2" charset="0"/>
                <a:ea typeface="+mn-ea"/>
                <a:cs typeface="+mn-ea"/>
                <a:sym typeface="+mn-lt"/>
              </a:rPr>
              <a:t>số</a:t>
            </a:r>
            <a:r>
              <a:rPr lang="en-US" altLang="zh-CN" sz="5500" dirty="0">
                <a:ln w="38100">
                  <a:noFill/>
                </a:ln>
                <a:solidFill>
                  <a:srgbClr val="C00000"/>
                </a:solidFill>
                <a:effectLst/>
                <a:latin typeface="Nunito" panose="00000500000000000000" pitchFamily="2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5500" dirty="0" err="1">
                <a:ln w="38100">
                  <a:noFill/>
                </a:ln>
                <a:solidFill>
                  <a:srgbClr val="C00000"/>
                </a:solidFill>
                <a:effectLst/>
                <a:latin typeface="Nunito" panose="00000500000000000000" pitchFamily="2" charset="0"/>
                <a:ea typeface="+mn-ea"/>
                <a:cs typeface="+mn-ea"/>
                <a:sym typeface="+mn-lt"/>
              </a:rPr>
              <a:t>của</a:t>
            </a:r>
            <a:r>
              <a:rPr lang="en-US" altLang="zh-CN" sz="5500" dirty="0">
                <a:ln w="38100">
                  <a:noFill/>
                </a:ln>
                <a:solidFill>
                  <a:srgbClr val="C00000"/>
                </a:solidFill>
                <a:effectLst/>
                <a:latin typeface="Nunito" panose="00000500000000000000" pitchFamily="2" charset="0"/>
                <a:ea typeface="+mn-ea"/>
                <a:cs typeface="+mn-ea"/>
                <a:sym typeface="+mn-lt"/>
              </a:rPr>
              <a:t> a </a:t>
            </a:r>
            <a:r>
              <a:rPr lang="en-US" altLang="zh-CN" sz="5500" dirty="0" err="1">
                <a:ln w="38100">
                  <a:noFill/>
                </a:ln>
                <a:solidFill>
                  <a:srgbClr val="C00000"/>
                </a:solidFill>
                <a:effectLst/>
                <a:latin typeface="Nunito" panose="00000500000000000000" pitchFamily="2" charset="0"/>
                <a:ea typeface="+mn-ea"/>
                <a:cs typeface="+mn-ea"/>
                <a:sym typeface="+mn-lt"/>
              </a:rPr>
              <a:t>và</a:t>
            </a:r>
            <a:r>
              <a:rPr lang="en-US" altLang="zh-CN" sz="5500" dirty="0">
                <a:ln w="38100">
                  <a:noFill/>
                </a:ln>
                <a:solidFill>
                  <a:srgbClr val="C00000"/>
                </a:solidFill>
                <a:effectLst/>
                <a:latin typeface="Nunito" panose="00000500000000000000" pitchFamily="2" charset="0"/>
                <a:ea typeface="+mn-ea"/>
                <a:cs typeface="+mn-ea"/>
                <a:sym typeface="+mn-lt"/>
              </a:rPr>
              <a:t> b.</a:t>
            </a:r>
            <a:endParaRPr lang="zh-CN" altLang="en-US" sz="5500" dirty="0">
              <a:ln w="38100">
                <a:noFill/>
              </a:ln>
              <a:solidFill>
                <a:srgbClr val="C00000"/>
              </a:solidFill>
              <a:effectLst/>
              <a:latin typeface="Nunito" panose="00000500000000000000" pitchFamily="2" charset="0"/>
              <a:ea typeface="+mn-ea"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938951C-905D-4130-B8A9-9D3CD476FC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401" y="1131459"/>
            <a:ext cx="3658401" cy="56122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182F2E5-BE92-415A-8449-D987900896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43528" flipH="1">
            <a:off x="1601614" y="5749421"/>
            <a:ext cx="847554" cy="7347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5C4E98C-0D60-431D-B748-DAA2AC3B205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43528" flipH="1">
            <a:off x="2334317" y="5087797"/>
            <a:ext cx="847554" cy="7347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12D083D9-97DE-449D-ACF2-70A62139D7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43528" flipH="1">
            <a:off x="4170232" y="4679304"/>
            <a:ext cx="847554" cy="73470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031A9CB-D98E-4DDC-B5CC-CD1CB28CBD8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43528" flipH="1">
            <a:off x="6554075" y="846074"/>
            <a:ext cx="847554" cy="7347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67455" y="3170108"/>
                <a:ext cx="4227608" cy="2741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0" b="1" dirty="0">
                    <a:solidFill>
                      <a:srgbClr val="002060"/>
                    </a:solidFill>
                    <a:latin typeface="Nunito" panose="00000500000000000000" pitchFamily="2" charset="0"/>
                  </a:rPr>
                  <a:t>Tỉ </a:t>
                </a:r>
                <a:r>
                  <a:rPr lang="en-US" sz="7000" b="1" dirty="0" err="1">
                    <a:solidFill>
                      <a:srgbClr val="002060"/>
                    </a:solidFill>
                    <a:latin typeface="Nunito" panose="00000500000000000000" pitchFamily="2" charset="0"/>
                  </a:rPr>
                  <a:t>số</a:t>
                </a:r>
                <a:r>
                  <a:rPr lang="en-US" sz="7000" b="1" dirty="0">
                    <a:solidFill>
                      <a:srgbClr val="002060"/>
                    </a:solidFill>
                    <a:latin typeface="Nunito" panose="000005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7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7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sz="7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7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7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7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7000" b="1" dirty="0">
                  <a:solidFill>
                    <a:srgbClr val="002060"/>
                  </a:solidFill>
                  <a:latin typeface="Nunito" panose="000005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940" y="3170108"/>
                <a:ext cx="5636810" cy="1664302"/>
              </a:xfrm>
              <a:prstGeom prst="rect">
                <a:avLst/>
              </a:prstGeom>
              <a:blipFill>
                <a:blip r:embed="rId7"/>
                <a:stretch>
                  <a:fillRect l="-790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9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70" y="469901"/>
            <a:ext cx="1049337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Google Shape;117;p2"/>
          <p:cNvSpPr/>
          <p:nvPr/>
        </p:nvSpPr>
        <p:spPr>
          <a:xfrm>
            <a:off x="1057117" y="862188"/>
            <a:ext cx="5895728" cy="193852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4167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5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5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5">
            <a:extLst>
              <a:ext uri="{FF2B5EF4-FFF2-40B4-BE49-F238E27FC236}">
                <a16:creationId xmlns:a16="http://schemas.microsoft.com/office/drawing/2014/main" xmlns="" id="{728328FC-6F8C-4057-BE52-7DBFD80B9B21}"/>
              </a:ext>
            </a:extLst>
          </p:cNvPr>
          <p:cNvGrpSpPr/>
          <p:nvPr/>
        </p:nvGrpSpPr>
        <p:grpSpPr>
          <a:xfrm>
            <a:off x="3092702" y="687668"/>
            <a:ext cx="5483676" cy="4063693"/>
            <a:chOff x="2246898" y="972460"/>
            <a:chExt cx="7698203" cy="3497470"/>
          </a:xfrm>
        </p:grpSpPr>
        <p:sp>
          <p:nvSpPr>
            <p:cNvPr id="20" name="圆角矩形 13">
              <a:extLst>
                <a:ext uri="{FF2B5EF4-FFF2-40B4-BE49-F238E27FC236}">
                  <a16:creationId xmlns:a16="http://schemas.microsoft.com/office/drawing/2014/main" xmlns="" id="{B123BE56-B922-4452-BE12-D2E606E936FE}"/>
                </a:ext>
              </a:extLst>
            </p:cNvPr>
            <p:cNvSpPr/>
            <p:nvPr userDrawn="1"/>
          </p:nvSpPr>
          <p:spPr>
            <a:xfrm>
              <a:off x="2246898" y="972460"/>
              <a:ext cx="7698203" cy="3497470"/>
            </a:xfrm>
            <a:prstGeom prst="roundRect">
              <a:avLst/>
            </a:prstGeom>
            <a:solidFill>
              <a:schemeClr val="bg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1" name="圆角矩形 14">
              <a:extLst>
                <a:ext uri="{FF2B5EF4-FFF2-40B4-BE49-F238E27FC236}">
                  <a16:creationId xmlns:a16="http://schemas.microsoft.com/office/drawing/2014/main" xmlns="" id="{3192C113-A068-4631-95B7-73C574C31F10}"/>
                </a:ext>
              </a:extLst>
            </p:cNvPr>
            <p:cNvSpPr/>
            <p:nvPr userDrawn="1"/>
          </p:nvSpPr>
          <p:spPr>
            <a:xfrm>
              <a:off x="2399599" y="1105418"/>
              <a:ext cx="7371740" cy="324006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875B8D7B-2E60-4A16-8321-999D0E4F20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3202" y="1880077"/>
            <a:ext cx="4098029" cy="49261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0"/>
            <a:ext cx="1653064" cy="166121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5721FC75-7CC3-4EF9-883E-52078F6854BC}"/>
              </a:ext>
            </a:extLst>
          </p:cNvPr>
          <p:cNvGrpSpPr/>
          <p:nvPr/>
        </p:nvGrpSpPr>
        <p:grpSpPr>
          <a:xfrm>
            <a:off x="540071" y="581218"/>
            <a:ext cx="655728" cy="786472"/>
            <a:chOff x="6818812" y="2162158"/>
            <a:chExt cx="1038497" cy="93417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7902552C-657F-4F90-81F3-82CB63A42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8812" y="2162158"/>
              <a:ext cx="986245" cy="93417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7B38970B-1E38-4095-B780-1D3CA3D13200}"/>
                </a:ext>
              </a:extLst>
            </p:cNvPr>
            <p:cNvSpPr txBox="1"/>
            <p:nvPr/>
          </p:nvSpPr>
          <p:spPr>
            <a:xfrm>
              <a:off x="6871064" y="2258412"/>
              <a:ext cx="986245" cy="731115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200" dirty="0">
                  <a:ln w="38100">
                    <a:noFill/>
                  </a:ln>
                  <a:solidFill>
                    <a:srgbClr val="3E830E"/>
                  </a:solidFill>
                  <a:effectLst>
                    <a:outerShdw blurRad="50800" dist="38100" dir="2700000" algn="tl" rotWithShape="0">
                      <a:schemeClr val="accent6">
                        <a:lumMod val="50000"/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3200" dirty="0">
                <a:ln w="38100">
                  <a:noFill/>
                </a:ln>
                <a:solidFill>
                  <a:srgbClr val="3E830E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8276" y="1"/>
            <a:ext cx="1463040" cy="177069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CD5D1FDE-DBA5-40CC-B11C-C84499A03D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54" y="4964348"/>
            <a:ext cx="1376362" cy="1780277"/>
          </a:xfrm>
          <a:prstGeom prst="rect">
            <a:avLst/>
          </a:prstGeom>
          <a:effectLst/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14A7899D-6580-4F3A-9EEE-5E759AC474F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842" y="5093776"/>
            <a:ext cx="1376362" cy="1780277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3092702" y="949429"/>
            <a:ext cx="5422675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Bài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 3. Hai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số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có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tổng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bằng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 1080.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Tìm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hai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số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đó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,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biết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rằng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gấp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 7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lần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số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thứ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nhất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thì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được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số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thứ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hai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SVN-Androgyne" panose="02040603050506020204" pitchFamily="18" charset="0"/>
              </a:rPr>
              <a:t>.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xmlns="" id="{5B12581D-BD51-4006-B7E4-9EEE2FF8C8A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431" y="3346423"/>
            <a:ext cx="6448569" cy="304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4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组合 15">
            <a:extLst>
              <a:ext uri="{FF2B5EF4-FFF2-40B4-BE49-F238E27FC236}">
                <a16:creationId xmlns:a16="http://schemas.microsoft.com/office/drawing/2014/main" xmlns="" id="{728328FC-6F8C-4057-BE52-7DBFD80B9B21}"/>
              </a:ext>
            </a:extLst>
          </p:cNvPr>
          <p:cNvGrpSpPr/>
          <p:nvPr/>
        </p:nvGrpSpPr>
        <p:grpSpPr>
          <a:xfrm>
            <a:off x="406668" y="155999"/>
            <a:ext cx="8330665" cy="6471990"/>
            <a:chOff x="2246898" y="972460"/>
            <a:chExt cx="7698203" cy="3497470"/>
          </a:xfrm>
        </p:grpSpPr>
        <p:sp>
          <p:nvSpPr>
            <p:cNvPr id="79" name="圆角矩形 13">
              <a:extLst>
                <a:ext uri="{FF2B5EF4-FFF2-40B4-BE49-F238E27FC236}">
                  <a16:creationId xmlns:a16="http://schemas.microsoft.com/office/drawing/2014/main" xmlns="" id="{B123BE56-B922-4452-BE12-D2E606E936FE}"/>
                </a:ext>
              </a:extLst>
            </p:cNvPr>
            <p:cNvSpPr/>
            <p:nvPr userDrawn="1"/>
          </p:nvSpPr>
          <p:spPr>
            <a:xfrm>
              <a:off x="2246898" y="972460"/>
              <a:ext cx="7698203" cy="3497470"/>
            </a:xfrm>
            <a:prstGeom prst="roundRect">
              <a:avLst/>
            </a:prstGeom>
            <a:solidFill>
              <a:schemeClr val="bg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80" name="圆角矩形 14">
              <a:extLst>
                <a:ext uri="{FF2B5EF4-FFF2-40B4-BE49-F238E27FC236}">
                  <a16:creationId xmlns:a16="http://schemas.microsoft.com/office/drawing/2014/main" xmlns="" id="{3192C113-A068-4631-95B7-73C574C31F10}"/>
                </a:ext>
              </a:extLst>
            </p:cNvPr>
            <p:cNvSpPr/>
            <p:nvPr userDrawn="1"/>
          </p:nvSpPr>
          <p:spPr>
            <a:xfrm>
              <a:off x="2399599" y="1105418"/>
              <a:ext cx="7371740" cy="324006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97797" y="14775"/>
            <a:ext cx="1446203" cy="145333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"/>
            <a:ext cx="1306465" cy="1581194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B9FBEBC3-1DBB-412E-8C82-D340466D7D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813" y="3731229"/>
            <a:ext cx="2172570" cy="2896760"/>
          </a:xfrm>
          <a:prstGeom prst="rect">
            <a:avLst/>
          </a:prstGeom>
        </p:spPr>
      </p:pic>
      <p:grpSp>
        <p:nvGrpSpPr>
          <p:cNvPr id="19" name="Group 49"/>
          <p:cNvGrpSpPr>
            <a:grpSpLocks/>
          </p:cNvGrpSpPr>
          <p:nvPr/>
        </p:nvGrpSpPr>
        <p:grpSpPr bwMode="auto">
          <a:xfrm>
            <a:off x="1491853" y="979489"/>
            <a:ext cx="5705476" cy="1425575"/>
            <a:chOff x="1056" y="2654"/>
            <a:chExt cx="4792" cy="898"/>
          </a:xfrm>
        </p:grpSpPr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1056" y="2832"/>
              <a:ext cx="45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2800" b="1" dirty="0" err="1">
                  <a:solidFill>
                    <a:srgbClr val="002060"/>
                  </a:solidFill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thứ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nhất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:</a:t>
              </a: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1056" y="3225"/>
              <a:ext cx="45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2800" b="1" dirty="0" err="1">
                  <a:solidFill>
                    <a:srgbClr val="002060"/>
                  </a:solidFill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thứ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hai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  :</a:t>
              </a:r>
            </a:p>
          </p:txBody>
        </p:sp>
        <p:grpSp>
          <p:nvGrpSpPr>
            <p:cNvPr id="22" name="Group 13"/>
            <p:cNvGrpSpPr>
              <a:grpSpLocks/>
            </p:cNvGrpSpPr>
            <p:nvPr/>
          </p:nvGrpSpPr>
          <p:grpSpPr bwMode="auto">
            <a:xfrm>
              <a:off x="2592" y="3360"/>
              <a:ext cx="336" cy="96"/>
              <a:chOff x="2496" y="3360"/>
              <a:chExt cx="336" cy="96"/>
            </a:xfrm>
          </p:grpSpPr>
          <p:sp>
            <p:nvSpPr>
              <p:cNvPr id="68" name="Line 10"/>
              <p:cNvSpPr>
                <a:spLocks noChangeShapeType="1"/>
              </p:cNvSpPr>
              <p:nvPr/>
            </p:nvSpPr>
            <p:spPr bwMode="auto">
              <a:xfrm>
                <a:off x="2496" y="340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1"/>
              <p:cNvSpPr>
                <a:spLocks noChangeShapeType="1"/>
              </p:cNvSpPr>
              <p:nvPr/>
            </p:nvSpPr>
            <p:spPr bwMode="auto">
              <a:xfrm>
                <a:off x="2496" y="336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2"/>
              <p:cNvSpPr>
                <a:spLocks noChangeShapeType="1"/>
              </p:cNvSpPr>
              <p:nvPr/>
            </p:nvSpPr>
            <p:spPr bwMode="auto">
              <a:xfrm>
                <a:off x="2816" y="336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14"/>
            <p:cNvGrpSpPr>
              <a:grpSpLocks/>
            </p:cNvGrpSpPr>
            <p:nvPr/>
          </p:nvGrpSpPr>
          <p:grpSpPr bwMode="auto">
            <a:xfrm>
              <a:off x="2916" y="3360"/>
              <a:ext cx="336" cy="96"/>
              <a:chOff x="2496" y="3360"/>
              <a:chExt cx="336" cy="96"/>
            </a:xfrm>
          </p:grpSpPr>
          <p:sp>
            <p:nvSpPr>
              <p:cNvPr id="65" name="Line 15"/>
              <p:cNvSpPr>
                <a:spLocks noChangeShapeType="1"/>
              </p:cNvSpPr>
              <p:nvPr/>
            </p:nvSpPr>
            <p:spPr bwMode="auto">
              <a:xfrm>
                <a:off x="2496" y="340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2496" y="336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2816" y="336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18"/>
            <p:cNvGrpSpPr>
              <a:grpSpLocks/>
            </p:cNvGrpSpPr>
            <p:nvPr/>
          </p:nvGrpSpPr>
          <p:grpSpPr bwMode="auto">
            <a:xfrm>
              <a:off x="3236" y="3360"/>
              <a:ext cx="336" cy="96"/>
              <a:chOff x="2496" y="3360"/>
              <a:chExt cx="336" cy="96"/>
            </a:xfrm>
          </p:grpSpPr>
          <p:sp>
            <p:nvSpPr>
              <p:cNvPr id="62" name="Line 19"/>
              <p:cNvSpPr>
                <a:spLocks noChangeShapeType="1"/>
              </p:cNvSpPr>
              <p:nvPr/>
            </p:nvSpPr>
            <p:spPr bwMode="auto">
              <a:xfrm>
                <a:off x="2496" y="340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20"/>
              <p:cNvSpPr>
                <a:spLocks noChangeShapeType="1"/>
              </p:cNvSpPr>
              <p:nvPr/>
            </p:nvSpPr>
            <p:spPr bwMode="auto">
              <a:xfrm>
                <a:off x="2496" y="336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21"/>
              <p:cNvSpPr>
                <a:spLocks noChangeShapeType="1"/>
              </p:cNvSpPr>
              <p:nvPr/>
            </p:nvSpPr>
            <p:spPr bwMode="auto">
              <a:xfrm>
                <a:off x="2816" y="336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2"/>
            <p:cNvGrpSpPr>
              <a:grpSpLocks/>
            </p:cNvGrpSpPr>
            <p:nvPr/>
          </p:nvGrpSpPr>
          <p:grpSpPr bwMode="auto">
            <a:xfrm>
              <a:off x="3552" y="3360"/>
              <a:ext cx="336" cy="96"/>
              <a:chOff x="2496" y="3360"/>
              <a:chExt cx="336" cy="96"/>
            </a:xfrm>
          </p:grpSpPr>
          <p:sp>
            <p:nvSpPr>
              <p:cNvPr id="59" name="Line 23"/>
              <p:cNvSpPr>
                <a:spLocks noChangeShapeType="1"/>
              </p:cNvSpPr>
              <p:nvPr/>
            </p:nvSpPr>
            <p:spPr bwMode="auto">
              <a:xfrm>
                <a:off x="2496" y="340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4"/>
              <p:cNvSpPr>
                <a:spLocks noChangeShapeType="1"/>
              </p:cNvSpPr>
              <p:nvPr/>
            </p:nvSpPr>
            <p:spPr bwMode="auto">
              <a:xfrm>
                <a:off x="2496" y="336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25"/>
              <p:cNvSpPr>
                <a:spLocks noChangeShapeType="1"/>
              </p:cNvSpPr>
              <p:nvPr/>
            </p:nvSpPr>
            <p:spPr bwMode="auto">
              <a:xfrm>
                <a:off x="2816" y="336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26"/>
            <p:cNvGrpSpPr>
              <a:grpSpLocks/>
            </p:cNvGrpSpPr>
            <p:nvPr/>
          </p:nvGrpSpPr>
          <p:grpSpPr bwMode="auto">
            <a:xfrm>
              <a:off x="3876" y="3360"/>
              <a:ext cx="336" cy="96"/>
              <a:chOff x="2496" y="3360"/>
              <a:chExt cx="336" cy="96"/>
            </a:xfrm>
          </p:grpSpPr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>
                <a:off x="2496" y="340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8"/>
              <p:cNvSpPr>
                <a:spLocks noChangeShapeType="1"/>
              </p:cNvSpPr>
              <p:nvPr/>
            </p:nvSpPr>
            <p:spPr bwMode="auto">
              <a:xfrm>
                <a:off x="2496" y="336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9"/>
              <p:cNvSpPr>
                <a:spLocks noChangeShapeType="1"/>
              </p:cNvSpPr>
              <p:nvPr/>
            </p:nvSpPr>
            <p:spPr bwMode="auto">
              <a:xfrm>
                <a:off x="2816" y="336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30"/>
            <p:cNvGrpSpPr>
              <a:grpSpLocks/>
            </p:cNvGrpSpPr>
            <p:nvPr/>
          </p:nvGrpSpPr>
          <p:grpSpPr bwMode="auto">
            <a:xfrm>
              <a:off x="4196" y="3360"/>
              <a:ext cx="336" cy="96"/>
              <a:chOff x="2496" y="3360"/>
              <a:chExt cx="336" cy="96"/>
            </a:xfrm>
          </p:grpSpPr>
          <p:sp>
            <p:nvSpPr>
              <p:cNvPr id="42" name="Line 31"/>
              <p:cNvSpPr>
                <a:spLocks noChangeShapeType="1"/>
              </p:cNvSpPr>
              <p:nvPr/>
            </p:nvSpPr>
            <p:spPr bwMode="auto">
              <a:xfrm>
                <a:off x="2496" y="340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32"/>
              <p:cNvSpPr>
                <a:spLocks noChangeShapeType="1"/>
              </p:cNvSpPr>
              <p:nvPr/>
            </p:nvSpPr>
            <p:spPr bwMode="auto">
              <a:xfrm>
                <a:off x="2496" y="336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33"/>
              <p:cNvSpPr>
                <a:spLocks noChangeShapeType="1"/>
              </p:cNvSpPr>
              <p:nvPr/>
            </p:nvSpPr>
            <p:spPr bwMode="auto">
              <a:xfrm>
                <a:off x="2816" y="336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34"/>
            <p:cNvGrpSpPr>
              <a:grpSpLocks/>
            </p:cNvGrpSpPr>
            <p:nvPr/>
          </p:nvGrpSpPr>
          <p:grpSpPr bwMode="auto">
            <a:xfrm>
              <a:off x="4512" y="3360"/>
              <a:ext cx="336" cy="96"/>
              <a:chOff x="2496" y="3360"/>
              <a:chExt cx="336" cy="96"/>
            </a:xfrm>
          </p:grpSpPr>
          <p:sp>
            <p:nvSpPr>
              <p:cNvPr id="39" name="Line 35"/>
              <p:cNvSpPr>
                <a:spLocks noChangeShapeType="1"/>
              </p:cNvSpPr>
              <p:nvPr/>
            </p:nvSpPr>
            <p:spPr bwMode="auto">
              <a:xfrm>
                <a:off x="2496" y="340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2496" y="336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37"/>
              <p:cNvSpPr>
                <a:spLocks noChangeShapeType="1"/>
              </p:cNvSpPr>
              <p:nvPr/>
            </p:nvSpPr>
            <p:spPr bwMode="auto">
              <a:xfrm>
                <a:off x="2816" y="336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38"/>
            <p:cNvGrpSpPr>
              <a:grpSpLocks/>
            </p:cNvGrpSpPr>
            <p:nvPr/>
          </p:nvGrpSpPr>
          <p:grpSpPr bwMode="auto">
            <a:xfrm>
              <a:off x="2592" y="2976"/>
              <a:ext cx="336" cy="96"/>
              <a:chOff x="2496" y="3360"/>
              <a:chExt cx="336" cy="96"/>
            </a:xfrm>
          </p:grpSpPr>
          <p:sp>
            <p:nvSpPr>
              <p:cNvPr id="36" name="Line 39"/>
              <p:cNvSpPr>
                <a:spLocks noChangeShapeType="1"/>
              </p:cNvSpPr>
              <p:nvPr/>
            </p:nvSpPr>
            <p:spPr bwMode="auto">
              <a:xfrm>
                <a:off x="2496" y="340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40"/>
              <p:cNvSpPr>
                <a:spLocks noChangeShapeType="1"/>
              </p:cNvSpPr>
              <p:nvPr/>
            </p:nvSpPr>
            <p:spPr bwMode="auto">
              <a:xfrm>
                <a:off x="2496" y="336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41"/>
              <p:cNvSpPr>
                <a:spLocks noChangeShapeType="1"/>
              </p:cNvSpPr>
              <p:nvPr/>
            </p:nvSpPr>
            <p:spPr bwMode="auto">
              <a:xfrm>
                <a:off x="2816" y="336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AutoShape 42"/>
            <p:cNvSpPr>
              <a:spLocks/>
            </p:cNvSpPr>
            <p:nvPr/>
          </p:nvSpPr>
          <p:spPr bwMode="auto">
            <a:xfrm>
              <a:off x="4896" y="2890"/>
              <a:ext cx="96" cy="576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31" name="AutoShape 44"/>
            <p:cNvSpPr>
              <a:spLocks/>
            </p:cNvSpPr>
            <p:nvPr/>
          </p:nvSpPr>
          <p:spPr bwMode="auto">
            <a:xfrm rot="-5400000">
              <a:off x="3645" y="2195"/>
              <a:ext cx="132" cy="2198"/>
            </a:xfrm>
            <a:prstGeom prst="rightBrace">
              <a:avLst>
                <a:gd name="adj1" fmla="val 138763"/>
                <a:gd name="adj2" fmla="val 50000"/>
              </a:avLst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32" name="AutoShape 45"/>
            <p:cNvSpPr>
              <a:spLocks/>
            </p:cNvSpPr>
            <p:nvPr/>
          </p:nvSpPr>
          <p:spPr bwMode="auto">
            <a:xfrm rot="-5400000">
              <a:off x="2704" y="2779"/>
              <a:ext cx="86" cy="307"/>
            </a:xfrm>
            <a:prstGeom prst="rightBrace">
              <a:avLst>
                <a:gd name="adj1" fmla="val 29748"/>
                <a:gd name="adj2" fmla="val 50000"/>
              </a:avLst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33" name="Text Box 46"/>
            <p:cNvSpPr txBox="1">
              <a:spLocks noChangeArrowheads="1"/>
            </p:cNvSpPr>
            <p:nvPr/>
          </p:nvSpPr>
          <p:spPr bwMode="auto">
            <a:xfrm>
              <a:off x="5020" y="3009"/>
              <a:ext cx="82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0000CC"/>
                  </a:solidFill>
                </a:rPr>
                <a:t>1080</a:t>
              </a:r>
            </a:p>
          </p:txBody>
        </p:sp>
        <p:sp>
          <p:nvSpPr>
            <p:cNvPr id="34" name="Text Box 47"/>
            <p:cNvSpPr txBox="1">
              <a:spLocks noChangeArrowheads="1"/>
            </p:cNvSpPr>
            <p:nvPr/>
          </p:nvSpPr>
          <p:spPr bwMode="auto">
            <a:xfrm>
              <a:off x="2639" y="2654"/>
              <a:ext cx="28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00CC"/>
                  </a:solidFill>
                </a:rPr>
                <a:t>?</a:t>
              </a:r>
            </a:p>
          </p:txBody>
        </p:sp>
        <p:sp>
          <p:nvSpPr>
            <p:cNvPr id="35" name="Text Box 48"/>
            <p:cNvSpPr txBox="1">
              <a:spLocks noChangeArrowheads="1"/>
            </p:cNvSpPr>
            <p:nvPr/>
          </p:nvSpPr>
          <p:spPr bwMode="auto">
            <a:xfrm>
              <a:off x="3600" y="2990"/>
              <a:ext cx="28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00CC"/>
                  </a:solidFill>
                </a:rPr>
                <a:t>?</a:t>
              </a:r>
            </a:p>
          </p:txBody>
        </p:sp>
      </p:grpSp>
      <p:sp>
        <p:nvSpPr>
          <p:cNvPr id="71" name="Text Box 11"/>
          <p:cNvSpPr txBox="1">
            <a:spLocks noChangeArrowheads="1"/>
          </p:cNvSpPr>
          <p:nvPr/>
        </p:nvSpPr>
        <p:spPr bwMode="auto">
          <a:xfrm>
            <a:off x="3980260" y="396163"/>
            <a:ext cx="13668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sz="2800" b="1" u="sng" dirty="0">
                <a:solidFill>
                  <a:srgbClr val="00206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giải</a:t>
            </a:r>
            <a:endParaRPr lang="en-US" altLang="en-US" sz="2800" b="1" u="sng" dirty="0">
              <a:solidFill>
                <a:srgbClr val="002060"/>
              </a:solidFill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375521" y="738086"/>
            <a:ext cx="2310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</a:rPr>
              <a:t>Ta </a:t>
            </a:r>
            <a:r>
              <a:rPr lang="en-US" altLang="en-US" sz="2800" b="1" dirty="0" err="1">
                <a:solidFill>
                  <a:srgbClr val="C00000"/>
                </a:solidFill>
              </a:rPr>
              <a:t>có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sơ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đồ</a:t>
            </a:r>
            <a:r>
              <a:rPr lang="en-US" altLang="en-US" sz="2800" b="1" dirty="0">
                <a:solidFill>
                  <a:srgbClr val="C00000"/>
                </a:solidFill>
              </a:rPr>
              <a:t>: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  <p:sp>
        <p:nvSpPr>
          <p:cNvPr id="77" name="Text Box 50"/>
          <p:cNvSpPr txBox="1">
            <a:spLocks noChangeArrowheads="1"/>
          </p:cNvSpPr>
          <p:nvPr/>
        </p:nvSpPr>
        <p:spPr bwMode="auto">
          <a:xfrm>
            <a:off x="2166938" y="2319103"/>
            <a:ext cx="5169044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Theo </a:t>
            </a:r>
            <a:r>
              <a:rPr lang="en-US" altLang="en-US" sz="3000" b="1" dirty="0" err="1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sơ</a:t>
            </a:r>
            <a:r>
              <a:rPr lang="en-US" altLang="en-US" sz="3000" b="1" dirty="0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altLang="en-US" sz="3000" b="1" dirty="0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tổng</a:t>
            </a:r>
            <a:r>
              <a:rPr lang="en-US" altLang="en-US" sz="3000" b="1" dirty="0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altLang="en-US" sz="3000" b="1" dirty="0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nhau</a:t>
            </a:r>
            <a:r>
              <a:rPr lang="en-US" altLang="en-US" sz="3000" b="1" dirty="0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3000" b="1" dirty="0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	1 + 7 = 8 (</a:t>
            </a:r>
            <a:r>
              <a:rPr lang="en-US" altLang="en-US" sz="3000" b="1" dirty="0" err="1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altLang="en-US" sz="3000" b="1" dirty="0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3000" b="1" dirty="0" err="1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altLang="en-US" sz="3000" b="1" dirty="0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altLang="en-US" sz="3000" b="1" dirty="0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3000" b="1" dirty="0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	1080 : 8 x 1= 135</a:t>
            </a:r>
          </a:p>
          <a:p>
            <a:pPr eaLnBrk="1" hangingPunct="1"/>
            <a:r>
              <a:rPr lang="en-US" altLang="en-US" sz="3000" b="1" dirty="0" err="1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altLang="en-US" sz="3000" b="1" dirty="0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hai</a:t>
            </a:r>
            <a:r>
              <a:rPr lang="en-US" altLang="en-US" sz="3000" b="1" dirty="0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3000" b="1" dirty="0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	1080 - 135 = 945</a:t>
            </a:r>
          </a:p>
          <a:p>
            <a:pPr eaLnBrk="1" hangingPunct="1"/>
            <a:r>
              <a:rPr lang="en-US" altLang="en-US" sz="3000" b="1" dirty="0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	</a:t>
            </a:r>
            <a:r>
              <a:rPr lang="en-US" altLang="en-US" sz="3000" b="1" u="sng" dirty="0" err="1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altLang="en-US" sz="3000" b="1" u="sng" dirty="0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 err="1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altLang="en-US" sz="3000" b="1" dirty="0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altLang="en-US" sz="3000" b="1" dirty="0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: 135</a:t>
            </a:r>
          </a:p>
          <a:p>
            <a:pPr eaLnBrk="1" hangingPunct="1"/>
            <a:r>
              <a:rPr lang="en-US" altLang="en-US" sz="3000" b="1" dirty="0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3000" b="1" dirty="0" err="1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altLang="en-US" sz="3000" b="1" dirty="0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hai</a:t>
            </a:r>
            <a:r>
              <a:rPr lang="en-US" altLang="en-US" sz="3000" b="1" dirty="0">
                <a:solidFill>
                  <a:srgbClr val="002060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: 945</a:t>
            </a:r>
          </a:p>
        </p:txBody>
      </p:sp>
    </p:spTree>
    <p:extLst>
      <p:ext uri="{BB962C8B-B14F-4D97-AF65-F5344CB8AC3E}">
        <p14:creationId xmlns:p14="http://schemas.microsoft.com/office/powerpoint/2010/main" val="133157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27123754"/>
  <p:tag name="MH_LIBRARY" val="GRAPHIC"/>
  <p:tag name="MH_ORDER" val="Picture 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27123754"/>
  <p:tag name="MH_LIBRARY" val="GRAPHIC"/>
  <p:tag name="MH_ORDER" val="Picture 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27123754"/>
  <p:tag name="MH_LIBRARY" val="GRAPHIC"/>
  <p:tag name="MH_ORDER" val="Picture 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266</Words>
  <Application>Microsoft Office PowerPoint</Application>
  <PresentationFormat>On-screen Show (4:3)</PresentationFormat>
  <Paragraphs>59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2022-04-02T16:14:48Z</dcterms:created>
  <dcterms:modified xsi:type="dcterms:W3CDTF">2022-04-02T16:16:28Z</dcterms:modified>
</cp:coreProperties>
</file>