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3DAC3-7626-4A8F-89E0-F344F5882794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AB342-A803-4EC1-9CED-6B167018B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78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7B3F-3DF2-47E5-BADD-30DE201F2B68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357F-F915-4869-9D73-185F8FE0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7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7B3F-3DF2-47E5-BADD-30DE201F2B68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357F-F915-4869-9D73-185F8FE0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5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7B3F-3DF2-47E5-BADD-30DE201F2B68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357F-F915-4869-9D73-185F8FE0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1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049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657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056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7B3F-3DF2-47E5-BADD-30DE201F2B68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357F-F915-4869-9D73-185F8FE0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92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7B3F-3DF2-47E5-BADD-30DE201F2B68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357F-F915-4869-9D73-185F8FE0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0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7B3F-3DF2-47E5-BADD-30DE201F2B68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357F-F915-4869-9D73-185F8FE0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37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7B3F-3DF2-47E5-BADD-30DE201F2B68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357F-F915-4869-9D73-185F8FE0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75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7B3F-3DF2-47E5-BADD-30DE201F2B68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357F-F915-4869-9D73-185F8FE0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7B3F-3DF2-47E5-BADD-30DE201F2B68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357F-F915-4869-9D73-185F8FE0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7B3F-3DF2-47E5-BADD-30DE201F2B68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357F-F915-4869-9D73-185F8FE0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2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B7B3F-3DF2-47E5-BADD-30DE201F2B68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357F-F915-4869-9D73-185F8FE0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6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B7B3F-3DF2-47E5-BADD-30DE201F2B68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2357F-F915-4869-9D73-185F8FE03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9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85BBA2-5B49-4F5E-8F2B-BA4D75FA51A1}"/>
              </a:ext>
            </a:extLst>
          </p:cNvPr>
          <p:cNvSpPr txBox="1"/>
          <p:nvPr/>
        </p:nvSpPr>
        <p:spPr>
          <a:xfrm>
            <a:off x="5797700" y="5001902"/>
            <a:ext cx="225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6350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n w="6350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Trần</a:t>
            </a:r>
            <a:r>
              <a:rPr lang="en-US" sz="2400" dirty="0">
                <a:ln w="6350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6350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Đăng</a:t>
            </a:r>
            <a:r>
              <a:rPr lang="en-US" sz="2400" dirty="0">
                <a:ln w="6350">
                  <a:noFill/>
                </a:ln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Khoa)</a:t>
            </a:r>
            <a:endParaRPr lang="vi-VN" sz="2400" dirty="0">
              <a:ln w="6350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B63BCC0-B4BF-4D0C-981C-C18ECF389352}"/>
              </a:ext>
            </a:extLst>
          </p:cNvPr>
          <p:cNvSpPr txBox="1"/>
          <p:nvPr/>
        </p:nvSpPr>
        <p:spPr>
          <a:xfrm>
            <a:off x="2765390" y="748986"/>
            <a:ext cx="3613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800" dirty="0">
                <a:solidFill>
                  <a:schemeClr val="bg1"/>
                </a:solidFill>
                <a:latin typeface="#9Slide07 FS North Land Sans" panose="00000500000000000000" pitchFamily="2" charset="0"/>
                <a:cs typeface="Arial" panose="020B0604020202020204" pitchFamily="34" charset="0"/>
              </a:rPr>
              <a:t>TẬP ĐỌC</a:t>
            </a:r>
            <a:endParaRPr lang="vi-VN" sz="4000" b="1" spc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8925EF-6D82-476B-892C-F7B5D3536E4B}"/>
              </a:ext>
            </a:extLst>
          </p:cNvPr>
          <p:cNvSpPr txBox="1"/>
          <p:nvPr/>
        </p:nvSpPr>
        <p:spPr>
          <a:xfrm>
            <a:off x="3958518" y="3843322"/>
            <a:ext cx="3678365" cy="2123658"/>
          </a:xfrm>
          <a:prstGeom prst="rect">
            <a:avLst/>
          </a:prstGeom>
          <a:noFill/>
          <a:effectLst>
            <a:glow rad="127000">
              <a:srgbClr val="1B385C"/>
            </a:glow>
          </a:effectLst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n w="0">
                  <a:solidFill>
                    <a:schemeClr val="bg1"/>
                  </a:solidFill>
                </a:ln>
                <a:effectLst>
                  <a:glow rad="139700">
                    <a:srgbClr val="FFFFFF">
                      <a:alpha val="40000"/>
                    </a:srgbClr>
                  </a:glow>
                </a:effectLst>
                <a:latin typeface="UVF Before the Rain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ln w="0">
                  <a:solidFill>
                    <a:schemeClr val="bg1"/>
                  </a:solidFill>
                </a:ln>
                <a:effectLst>
                  <a:glow rad="139700">
                    <a:srgbClr val="FFFFFF">
                      <a:alpha val="40000"/>
                    </a:srgbClr>
                  </a:glow>
                </a:effectLst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0">
                  <a:solidFill>
                    <a:schemeClr val="bg1"/>
                  </a:solidFill>
                </a:ln>
                <a:effectLst>
                  <a:glow rad="139700">
                    <a:srgbClr val="FFFFFF">
                      <a:alpha val="40000"/>
                    </a:srgbClr>
                  </a:glow>
                </a:effectLst>
                <a:latin typeface="UVF Before the Rain" panose="02000000000000000000" pitchFamily="2" charset="0"/>
                <a:cs typeface="Arial" panose="020B0604020202020204" pitchFamily="34" charset="0"/>
              </a:rPr>
              <a:t>đâu</a:t>
            </a:r>
            <a:r>
              <a:rPr lang="en-US" sz="6600" b="1" dirty="0">
                <a:ln w="0">
                  <a:solidFill>
                    <a:schemeClr val="bg1"/>
                  </a:solidFill>
                </a:ln>
                <a:effectLst>
                  <a:glow rad="139700">
                    <a:srgbClr val="FFFFFF">
                      <a:alpha val="40000"/>
                    </a:srgbClr>
                  </a:glow>
                </a:effectLst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0">
                  <a:solidFill>
                    <a:schemeClr val="bg1"/>
                  </a:solidFill>
                </a:ln>
                <a:effectLst>
                  <a:glow rad="139700">
                    <a:srgbClr val="FFFFFF">
                      <a:alpha val="40000"/>
                    </a:srgbClr>
                  </a:glow>
                </a:effectLst>
                <a:latin typeface="UVF Before the Rain" panose="02000000000000000000" pitchFamily="2" charset="0"/>
                <a:cs typeface="Arial" panose="020B0604020202020204" pitchFamily="34" charset="0"/>
              </a:rPr>
              <a:t>đến</a:t>
            </a:r>
            <a:endParaRPr lang="vi-VN" sz="6600" b="1" dirty="0">
              <a:ln w="0">
                <a:solidFill>
                  <a:schemeClr val="bg1"/>
                </a:solidFill>
              </a:ln>
              <a:effectLst>
                <a:glow rad="139700">
                  <a:srgbClr val="FFFFFF">
                    <a:alpha val="40000"/>
                  </a:srgbClr>
                </a:glow>
              </a:effectLst>
              <a:latin typeface="UVF Before the Rain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EE3B683-D301-45FA-858F-B948DA5C1E12}"/>
              </a:ext>
            </a:extLst>
          </p:cNvPr>
          <p:cNvSpPr txBox="1"/>
          <p:nvPr/>
        </p:nvSpPr>
        <p:spPr>
          <a:xfrm>
            <a:off x="7359698" y="3792739"/>
            <a:ext cx="554369" cy="1107996"/>
          </a:xfrm>
          <a:prstGeom prst="rect">
            <a:avLst/>
          </a:prstGeom>
          <a:noFill/>
          <a:effectLst>
            <a:glow rad="127000">
              <a:srgbClr val="1B385C"/>
            </a:glow>
          </a:effectLst>
        </p:spPr>
        <p:txBody>
          <a:bodyPr wrap="square" rtlCol="0">
            <a:spAutoFit/>
          </a:bodyPr>
          <a:lstStyle/>
          <a:p>
            <a:r>
              <a:rPr lang="en-US" sz="6600" b="1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rgbClr val="FFFFFF">
                      <a:alpha val="40000"/>
                    </a:srgbClr>
                  </a:glow>
                </a:effectLst>
                <a:latin typeface="UVF Anna Clara" pitchFamily="2" charset="0"/>
                <a:cs typeface="Arial" panose="020B0604020202020204" pitchFamily="34" charset="0"/>
              </a:rPr>
              <a:t>?</a:t>
            </a:r>
            <a:endParaRPr lang="vi-VN" sz="6600" b="1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39700">
                  <a:srgbClr val="FFFFFF">
                    <a:alpha val="40000"/>
                  </a:srgbClr>
                </a:glow>
              </a:effectLst>
              <a:latin typeface="UVF Anna Clara" pitchFamily="2" charset="0"/>
              <a:cs typeface="Arial" panose="020B0604020202020204" pitchFamily="34" charset="0"/>
            </a:endParaRPr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DAF08649-F69C-4598-A212-810FB32035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3"/>
            <a:ext cx="4946025" cy="59680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1707EE2-A086-4E13-BB6D-F575D0C15D67}"/>
              </a:ext>
            </a:extLst>
          </p:cNvPr>
          <p:cNvSpPr txBox="1"/>
          <p:nvPr/>
        </p:nvSpPr>
        <p:spPr>
          <a:xfrm>
            <a:off x="3958518" y="609600"/>
            <a:ext cx="5252656" cy="3046988"/>
          </a:xfrm>
          <a:prstGeom prst="rect">
            <a:avLst/>
          </a:prstGeom>
          <a:noFill/>
          <a:effectLst>
            <a:glow rad="127000">
              <a:srgbClr val="1B385C"/>
            </a:glow>
          </a:effectLst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n w="0">
                  <a:solidFill>
                    <a:schemeClr val="bg1"/>
                  </a:solidFill>
                </a:ln>
                <a:effectLst>
                  <a:glow rad="139700">
                    <a:srgbClr val="FFFFFF">
                      <a:alpha val="40000"/>
                    </a:srgbClr>
                  </a:glow>
                </a:effectLst>
                <a:latin typeface="UVF Before the Rain" panose="02000000000000000000" pitchFamily="2" charset="0"/>
                <a:cs typeface="Arial" panose="020B0604020202020204" pitchFamily="34" charset="0"/>
              </a:rPr>
              <a:t>Trăng</a:t>
            </a:r>
            <a:r>
              <a:rPr lang="en-US" sz="9600" b="1" dirty="0">
                <a:ln w="0">
                  <a:solidFill>
                    <a:schemeClr val="bg1"/>
                  </a:solidFill>
                </a:ln>
                <a:effectLst>
                  <a:glow rad="139700">
                    <a:srgbClr val="FFFFFF">
                      <a:alpha val="40000"/>
                    </a:srgbClr>
                  </a:glow>
                </a:effectLst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n w="0">
                  <a:solidFill>
                    <a:schemeClr val="bg1"/>
                  </a:solidFill>
                </a:ln>
                <a:effectLst>
                  <a:glow rad="139700">
                    <a:srgbClr val="FFFFFF">
                      <a:alpha val="40000"/>
                    </a:srgbClr>
                  </a:glow>
                </a:effectLst>
                <a:latin typeface="UVF Before the Rain" panose="02000000000000000000" pitchFamily="2" charset="0"/>
                <a:cs typeface="Arial" panose="020B0604020202020204" pitchFamily="34" charset="0"/>
              </a:rPr>
              <a:t>ơi</a:t>
            </a:r>
            <a:r>
              <a:rPr lang="en-US" sz="9600" b="1" dirty="0">
                <a:ln w="0">
                  <a:solidFill>
                    <a:schemeClr val="bg1"/>
                  </a:solidFill>
                </a:ln>
                <a:effectLst>
                  <a:glow rad="139700">
                    <a:srgbClr val="FFFFFF">
                      <a:alpha val="40000"/>
                    </a:srgbClr>
                  </a:glow>
                </a:effectLst>
                <a:latin typeface="UVF Before the Rain" panose="02000000000000000000" pitchFamily="2" charset="0"/>
                <a:cs typeface="Arial" panose="020B0604020202020204" pitchFamily="34" charset="0"/>
              </a:rPr>
              <a:t>…</a:t>
            </a:r>
            <a:endParaRPr lang="vi-VN" sz="9600" b="1" dirty="0">
              <a:ln w="0">
                <a:solidFill>
                  <a:schemeClr val="bg1"/>
                </a:solidFill>
              </a:ln>
              <a:effectLst>
                <a:glow rad="139700">
                  <a:srgbClr val="FFFFFF">
                    <a:alpha val="40000"/>
                  </a:srgbClr>
                </a:glow>
              </a:effectLst>
              <a:latin typeface="UVF Before the Rain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6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CA70A90F-338F-4D9E-8564-0EE098D2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896" y="-391935"/>
            <a:ext cx="2800350" cy="8494633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EEECE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Lửng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lơ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         </a:t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chớp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en-US" alt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E1FF414-84B2-4088-99C3-C0358554F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9523" y="531394"/>
            <a:ext cx="3415298" cy="6647974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EEECE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ru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Hú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soi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soi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altLang="en-US" sz="2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xmlns="" id="{058B7A83-2D3A-4BB0-84D3-F90478E23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6" y="1"/>
            <a:ext cx="2593914" cy="3129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1E0C38-FAA6-4562-ACFA-72E9A6D87E06}"/>
              </a:ext>
            </a:extLst>
          </p:cNvPr>
          <p:cNvSpPr txBox="1"/>
          <p:nvPr/>
        </p:nvSpPr>
        <p:spPr>
          <a:xfrm>
            <a:off x="2742484" y="558328"/>
            <a:ext cx="4874079" cy="1323439"/>
          </a:xfrm>
          <a:prstGeom prst="rect">
            <a:avLst/>
          </a:prstGeom>
          <a:noFill/>
          <a:effectLst>
            <a:glow rad="127000">
              <a:srgbClr val="1B385C"/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>
                  <a:solidFill>
                    <a:prstClr val="black">
                      <a:alpha val="22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Arial" panose="020B0604020202020204" pitchFamily="34" charset="0"/>
              </a:rPr>
              <a:t>Trăng</a:t>
            </a:r>
            <a:r>
              <a:rPr kumimoji="0" lang="en-US" sz="4000" b="1" i="0" u="none" strike="noStrike" kern="1200" cap="none" spc="0" normalizeH="0" baseline="0" noProof="0" dirty="0">
                <a:ln w="0">
                  <a:solidFill>
                    <a:prstClr val="black">
                      <a:alpha val="22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>
                  <a:solidFill>
                    <a:prstClr val="black">
                      <a:alpha val="22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Arial" panose="020B0604020202020204" pitchFamily="34" charset="0"/>
              </a:rPr>
              <a:t>ơi</a:t>
            </a:r>
            <a:r>
              <a:rPr kumimoji="0" lang="en-US" sz="4000" b="1" i="0" u="none" strike="noStrike" kern="1200" cap="none" spc="0" normalizeH="0" baseline="0" noProof="0" dirty="0">
                <a:ln w="0">
                  <a:solidFill>
                    <a:prstClr val="black">
                      <a:alpha val="22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Arial" panose="020B0604020202020204" pitchFamily="34" charset="0"/>
              </a:rPr>
              <a:t>… </a:t>
            </a:r>
            <a:r>
              <a:rPr kumimoji="0" lang="en-US" sz="4000" b="1" i="0" u="none" strike="noStrike" kern="1200" cap="none" spc="0" normalizeH="0" baseline="0" noProof="0" dirty="0" err="1">
                <a:ln w="0">
                  <a:solidFill>
                    <a:prstClr val="black">
                      <a:alpha val="22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 w="0">
                  <a:solidFill>
                    <a:prstClr val="black">
                      <a:alpha val="22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>
                  <a:solidFill>
                    <a:prstClr val="black">
                      <a:alpha val="22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Arial" panose="020B0604020202020204" pitchFamily="34" charset="0"/>
              </a:rPr>
              <a:t>đâu</a:t>
            </a:r>
            <a:r>
              <a:rPr kumimoji="0" lang="en-US" sz="4000" b="1" i="0" u="none" strike="noStrike" kern="1200" cap="none" spc="0" normalizeH="0" baseline="0" noProof="0" dirty="0">
                <a:ln w="0">
                  <a:solidFill>
                    <a:prstClr val="black">
                      <a:alpha val="22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>
                  <a:solidFill>
                    <a:prstClr val="black">
                      <a:alpha val="22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Arial" panose="020B0604020202020204" pitchFamily="34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 w="0">
                  <a:solidFill>
                    <a:prstClr val="black">
                      <a:alpha val="22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 w="0">
                <a:solidFill>
                  <a:prstClr val="black">
                    <a:alpha val="22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UVF Before the Rain" panose="02000000000000000000" pitchFamily="2" charset="0"/>
              <a:ea typeface="思源黑体 CN Medium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5D353A-EAE6-48BB-9E50-6F4B0E529D9F}"/>
              </a:ext>
            </a:extLst>
          </p:cNvPr>
          <p:cNvSpPr txBox="1"/>
          <p:nvPr/>
        </p:nvSpPr>
        <p:spPr>
          <a:xfrm>
            <a:off x="6565514" y="6173893"/>
            <a:ext cx="22196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TRẦN ĐĂNG KHOA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思源黑体 CN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2195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D532DC99-3AFF-45CE-B8B4-136FB52A7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870" y="-690391"/>
            <a:ext cx="4513067" cy="8511741"/>
          </a:xfrm>
          <a:prstGeom prst="rect">
            <a:avLst/>
          </a:prstGeom>
        </p:spPr>
      </p:pic>
      <p:pic>
        <p:nvPicPr>
          <p:cNvPr id="4" name="图片 26" descr="卡通人物&#10;&#10;中度可信度描述已自动生成">
            <a:extLst>
              <a:ext uri="{FF2B5EF4-FFF2-40B4-BE49-F238E27FC236}">
                <a16:creationId xmlns:a16="http://schemas.microsoft.com/office/drawing/2014/main" xmlns="" id="{E8402051-70D5-4ABB-92AC-43A5C2ADE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0"/>
          <a:stretch/>
        </p:blipFill>
        <p:spPr>
          <a:xfrm>
            <a:off x="3432690" y="786918"/>
            <a:ext cx="4215724" cy="4991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C4A0B5B-720E-42DB-A062-146398D25947}"/>
              </a:ext>
            </a:extLst>
          </p:cNvPr>
          <p:cNvSpPr txBox="1"/>
          <p:nvPr/>
        </p:nvSpPr>
        <p:spPr>
          <a:xfrm>
            <a:off x="3553899" y="3774034"/>
            <a:ext cx="4511813" cy="923330"/>
          </a:xfrm>
          <a:prstGeom prst="rect">
            <a:avLst/>
          </a:prstGeom>
          <a:noFill/>
          <a:effectLst>
            <a:glow rad="127000">
              <a:srgbClr val="1B385C"/>
            </a:glow>
          </a:effectLst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54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hiểu</a:t>
            </a:r>
            <a:r>
              <a:rPr lang="en-US" sz="54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bài</a:t>
            </a:r>
            <a:endParaRPr lang="vi-VN" sz="5400" b="1" dirty="0">
              <a:ln w="0">
                <a:solidFill>
                  <a:schemeClr val="tx1">
                    <a:alpha val="22000"/>
                  </a:schemeClr>
                </a:solidFill>
              </a:ln>
              <a:solidFill>
                <a:srgbClr val="0F1623"/>
              </a:solidFill>
              <a:effectLst/>
              <a:latin typeface="UVF Before the Rain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95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832FD448-DA9E-4BB5-8F57-19D23ED31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06" y="-328952"/>
            <a:ext cx="1972019" cy="3719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1697C9-ABBB-41A2-B25B-52F7CCDF5A45}"/>
              </a:ext>
            </a:extLst>
          </p:cNvPr>
          <p:cNvSpPr txBox="1"/>
          <p:nvPr/>
        </p:nvSpPr>
        <p:spPr>
          <a:xfrm>
            <a:off x="1420586" y="547575"/>
            <a:ext cx="65356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u="sng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 1: </a:t>
            </a:r>
            <a:r>
              <a:rPr lang="nl-NL" sz="36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 2 khổ thơ đầu, </a:t>
            </a:r>
          </a:p>
          <a:p>
            <a:pPr algn="ctr"/>
            <a:r>
              <a:rPr lang="nl-NL" sz="3600" b="1" dirty="0">
                <a:solidFill>
                  <a:srgbClr val="FFC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trăng </a:t>
            </a:r>
            <a:r>
              <a:rPr lang="nl-NL" sz="36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 </a:t>
            </a:r>
            <a:r>
              <a:rPr lang="nl-NL" sz="3600" b="1" dirty="0">
                <a:solidFill>
                  <a:srgbClr val="00B05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so sánh </a:t>
            </a:r>
            <a:r>
              <a:rPr lang="nl-NL" sz="36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 </a:t>
            </a:r>
            <a:r>
              <a:rPr lang="nl-NL" sz="3600" b="1" dirty="0">
                <a:solidFill>
                  <a:srgbClr val="FFC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những gì</a:t>
            </a:r>
            <a:r>
              <a:rPr lang="nl-NL" sz="36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D5D67AAF-1B2E-46DA-A5F4-8E20600C3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891" y="2067959"/>
            <a:ext cx="3020603" cy="4062651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EEECE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Lửng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lơ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         </a:t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400" i="0" u="none" strike="noStrike" kern="0" cap="none" spc="0" normalizeH="0" baseline="0" noProof="0" dirty="0" err="1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chớp</a:t>
            </a:r>
            <a:r>
              <a:rPr kumimoji="0" lang="en-US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1B38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25B431B-8BB1-43F8-9D0F-7B5CA17D11F2}"/>
              </a:ext>
            </a:extLst>
          </p:cNvPr>
          <p:cNvGrpSpPr>
            <a:grpSpLocks/>
          </p:cNvGrpSpPr>
          <p:nvPr/>
        </p:nvGrpSpPr>
        <p:grpSpPr bwMode="auto">
          <a:xfrm>
            <a:off x="4688390" y="1747903"/>
            <a:ext cx="3457300" cy="1971106"/>
            <a:chOff x="2318" y="8489"/>
            <a:chExt cx="4556" cy="202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0F11098-70F7-4867-9653-0362979B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8" y="8489"/>
              <a:ext cx="2317" cy="2021"/>
            </a:xfrm>
            <a:prstGeom prst="rect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7" name="TextBox 19">
              <a:extLst>
                <a:ext uri="{FF2B5EF4-FFF2-40B4-BE49-F238E27FC236}">
                  <a16:creationId xmlns:a16="http://schemas.microsoft.com/office/drawing/2014/main" xmlns="" id="{1429CBBF-E192-4898-98A9-44B072B8BE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8" y="9235"/>
              <a:ext cx="2486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Quả</a:t>
              </a:r>
              <a:r>
                <a:rPr lang="en-US" altLang="en-US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chín</a:t>
              </a:r>
              <a:endParaRPr lang="en-US" altLang="en-US" b="1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9EBF0F1-E3DB-41D4-9184-B145F5D68C38}"/>
              </a:ext>
            </a:extLst>
          </p:cNvPr>
          <p:cNvGrpSpPr>
            <a:grpSpLocks/>
          </p:cNvGrpSpPr>
          <p:nvPr/>
        </p:nvGrpSpPr>
        <p:grpSpPr bwMode="auto">
          <a:xfrm>
            <a:off x="5804937" y="4188635"/>
            <a:ext cx="3110953" cy="1927750"/>
            <a:chOff x="6960" y="4080"/>
            <a:chExt cx="3715" cy="1873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xmlns="" id="{347D8975-8ACC-4045-B69D-76A455033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" y="4080"/>
              <a:ext cx="2147" cy="1873"/>
            </a:xfrm>
            <a:prstGeom prst="rect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xmlns="" id="{4BAC3ED5-9A5B-4022-B040-FD00C816D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16" y="4787"/>
              <a:ext cx="1659" cy="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Mắt</a:t>
              </a:r>
              <a:r>
                <a:rPr lang="en-US" altLang="en-US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cá</a:t>
              </a:r>
              <a:endParaRPr lang="en-US" altLang="en-US" b="1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7D39B55-E071-46C8-8550-18F7EE8F1FBB}"/>
              </a:ext>
            </a:extLst>
          </p:cNvPr>
          <p:cNvCxnSpPr>
            <a:cxnSpLocks/>
          </p:cNvCxnSpPr>
          <p:nvPr/>
        </p:nvCxnSpPr>
        <p:spPr>
          <a:xfrm flipV="1">
            <a:off x="930645" y="3518264"/>
            <a:ext cx="2478761" cy="165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A7B79DB-27DD-4E94-B137-05AD07CAA820}"/>
              </a:ext>
            </a:extLst>
          </p:cNvPr>
          <p:cNvCxnSpPr>
            <a:cxnSpLocks/>
          </p:cNvCxnSpPr>
          <p:nvPr/>
        </p:nvCxnSpPr>
        <p:spPr>
          <a:xfrm>
            <a:off x="942891" y="5364785"/>
            <a:ext cx="2270572" cy="8405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3">
            <a:extLst>
              <a:ext uri="{FF2B5EF4-FFF2-40B4-BE49-F238E27FC236}">
                <a16:creationId xmlns:a16="http://schemas.microsoft.com/office/drawing/2014/main" xmlns="" id="{E0A07D60-F8B8-4955-B52B-64D3566186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494" y="4053523"/>
            <a:ext cx="2173417" cy="26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1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A2177530-5C89-460D-916C-2E907A272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274" y="561147"/>
            <a:ext cx="72257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altLang="en-US" sz="36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2</a:t>
            </a:r>
            <a:r>
              <a:rPr kumimoji="0" lang="en-US" altLang="en-US" sz="3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: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Vì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sao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tác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giả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nghĩ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trăng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đến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</a:rPr>
              <a:t>cánh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</a:rPr>
              <a:t>rừng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xa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biển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xanh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4C1190-D110-4478-BFFE-03E9206AEAFE}"/>
              </a:ext>
            </a:extLst>
          </p:cNvPr>
          <p:cNvSpPr txBox="1"/>
          <p:nvPr/>
        </p:nvSpPr>
        <p:spPr>
          <a:xfrm>
            <a:off x="887601" y="2234204"/>
            <a:ext cx="753794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Tác giả nghĩ </a:t>
            </a:r>
            <a:r>
              <a:rPr lang="nl-NL" sz="3600" b="1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trăng đến từ cánh đồng </a:t>
            </a:r>
            <a:r>
              <a:rPr lang="nl-NL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 trăng hồng như một quả chín treo lửng lơ trước nhà.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3600" b="1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Trăng đến từ biển xanh </a:t>
            </a:r>
            <a:r>
              <a:rPr lang="nl-NL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 trăng tròn như mắt cá không bao giờ chớp mi. 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41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A416707-78F3-40BA-BAAD-F35105724DB0}"/>
              </a:ext>
            </a:extLst>
          </p:cNvPr>
          <p:cNvGrpSpPr>
            <a:grpSpLocks/>
          </p:cNvGrpSpPr>
          <p:nvPr/>
        </p:nvGrpSpPr>
        <p:grpSpPr bwMode="auto">
          <a:xfrm>
            <a:off x="1602733" y="3686844"/>
            <a:ext cx="1886490" cy="2556293"/>
            <a:chOff x="2233" y="8738"/>
            <a:chExt cx="2486" cy="26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0546839-2392-414B-A9BC-3ADB43772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2" y="8738"/>
              <a:ext cx="2317" cy="2021"/>
            </a:xfrm>
            <a:prstGeom prst="rect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12" name="TextBox 19">
              <a:extLst>
                <a:ext uri="{FF2B5EF4-FFF2-40B4-BE49-F238E27FC236}">
                  <a16:creationId xmlns:a16="http://schemas.microsoft.com/office/drawing/2014/main" xmlns="" id="{5DF49478-D0D7-466A-B6B8-7EDC46330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3" y="10759"/>
              <a:ext cx="2486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Quả</a:t>
              </a:r>
              <a:r>
                <a:rPr lang="en-US" altLang="en-US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chín</a:t>
              </a:r>
              <a:endParaRPr lang="en-US" altLang="en-US" b="1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401FD70-5C33-42C0-9B54-DAB08FC96B16}"/>
              </a:ext>
            </a:extLst>
          </p:cNvPr>
          <p:cNvGrpSpPr>
            <a:grpSpLocks/>
          </p:cNvGrpSpPr>
          <p:nvPr/>
        </p:nvGrpSpPr>
        <p:grpSpPr bwMode="auto">
          <a:xfrm>
            <a:off x="5385355" y="3686844"/>
            <a:ext cx="1797905" cy="3061963"/>
            <a:chOff x="6960" y="4025"/>
            <a:chExt cx="2147" cy="2975"/>
          </a:xfrm>
        </p:grpSpPr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xmlns="" id="{D7A4777F-7E42-4364-80D9-39F751923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0" y="4025"/>
              <a:ext cx="2147" cy="1873"/>
            </a:xfrm>
            <a:prstGeom prst="rect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xmlns="" id="{3AC6D68F-2498-4090-96EC-FF5B3F70E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4" y="5953"/>
              <a:ext cx="1659" cy="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Mắt</a:t>
              </a:r>
              <a:r>
                <a:rPr lang="en-US" altLang="en-US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cá</a:t>
              </a:r>
              <a:endParaRPr lang="en-US" altLang="en-US" b="1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31264A-00C4-4F4E-9A57-0F907096DF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" r="-2116" b="45465"/>
          <a:stretch/>
        </p:blipFill>
        <p:spPr>
          <a:xfrm>
            <a:off x="1294620" y="614864"/>
            <a:ext cx="2879815" cy="28769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95631B-731C-4F6F-9B4C-E1D949C5E8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4" b="11173"/>
          <a:stretch/>
        </p:blipFill>
        <p:spPr>
          <a:xfrm>
            <a:off x="5096581" y="648004"/>
            <a:ext cx="2596307" cy="28769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11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355985-FCBB-471A-A567-38A8337E20AC}"/>
              </a:ext>
            </a:extLst>
          </p:cNvPr>
          <p:cNvSpPr txBox="1"/>
          <p:nvPr/>
        </p:nvSpPr>
        <p:spPr>
          <a:xfrm>
            <a:off x="461173" y="667796"/>
            <a:ext cx="836477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400" b="1" u="sng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 3: </a:t>
            </a:r>
            <a:r>
              <a:rPr lang="nl-NL" sz="34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 mỗi khổ thơ, vầng trăng gắn với một đối tượng cụ thể. Đó là những gì? Những ai?</a:t>
            </a:r>
            <a:endParaRPr lang="vi-VN" sz="3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xmlns="" id="{4A854916-CE00-4304-9DE1-E2634466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504" y="2096778"/>
            <a:ext cx="3760964" cy="4308872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EEECE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Lửng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lơ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         </a:t>
            </a:r>
            <a:b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chớp</a:t>
            </a:r>
            <a:r>
              <a:rPr kumimoji="0" lang="en-US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F354C0B-DE18-40A2-8188-8DC738C34C78}"/>
              </a:ext>
            </a:extLst>
          </p:cNvPr>
          <p:cNvCxnSpPr>
            <a:cxnSpLocks/>
          </p:cNvCxnSpPr>
          <p:nvPr/>
        </p:nvCxnSpPr>
        <p:spPr>
          <a:xfrm>
            <a:off x="570503" y="3649150"/>
            <a:ext cx="293687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119FB14-1162-44E1-B267-43BDEA9BA158}"/>
              </a:ext>
            </a:extLst>
          </p:cNvPr>
          <p:cNvGrpSpPr>
            <a:grpSpLocks/>
          </p:cNvGrpSpPr>
          <p:nvPr/>
        </p:nvGrpSpPr>
        <p:grpSpPr bwMode="auto">
          <a:xfrm>
            <a:off x="4812534" y="2181590"/>
            <a:ext cx="3457300" cy="1971106"/>
            <a:chOff x="2318" y="8489"/>
            <a:chExt cx="4556" cy="20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18D9A8E-2DAD-47DF-B127-3A62FC3E3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8" y="8489"/>
              <a:ext cx="2317" cy="2021"/>
            </a:xfrm>
            <a:prstGeom prst="rect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8" name="TextBox 19">
              <a:extLst>
                <a:ext uri="{FF2B5EF4-FFF2-40B4-BE49-F238E27FC236}">
                  <a16:creationId xmlns:a16="http://schemas.microsoft.com/office/drawing/2014/main" xmlns="" id="{35B056D5-3E5E-46C0-B6A5-B918D50CF5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8" y="9235"/>
              <a:ext cx="2486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Quả</a:t>
              </a:r>
              <a:r>
                <a:rPr lang="en-US" altLang="en-US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chín</a:t>
              </a:r>
              <a:endParaRPr lang="en-US" altLang="en-US" b="1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57E9BE40-4777-4E54-82C8-D04CE06DF172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624943" y="3167144"/>
            <a:ext cx="1187591" cy="48200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14E1D41-AAAE-4440-AD00-A9CF519E6781}"/>
              </a:ext>
            </a:extLst>
          </p:cNvPr>
          <p:cNvCxnSpPr>
            <a:cxnSpLocks/>
          </p:cNvCxnSpPr>
          <p:nvPr/>
        </p:nvCxnSpPr>
        <p:spPr>
          <a:xfrm>
            <a:off x="570503" y="5711993"/>
            <a:ext cx="2571115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4BCBC90-DE46-4720-B1D5-3A19B6C4C367}"/>
              </a:ext>
            </a:extLst>
          </p:cNvPr>
          <p:cNvGrpSpPr>
            <a:grpSpLocks/>
          </p:cNvGrpSpPr>
          <p:nvPr/>
        </p:nvGrpSpPr>
        <p:grpSpPr bwMode="auto">
          <a:xfrm>
            <a:off x="5458776" y="4502986"/>
            <a:ext cx="3110953" cy="1927750"/>
            <a:chOff x="6960" y="4080"/>
            <a:chExt cx="3715" cy="1873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xmlns="" id="{FFF6BFB9-96A7-4F30-A772-A37B7A9D9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0" y="4080"/>
              <a:ext cx="2147" cy="1873"/>
            </a:xfrm>
            <a:prstGeom prst="rect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17" name="TextBox 22">
              <a:extLst>
                <a:ext uri="{FF2B5EF4-FFF2-40B4-BE49-F238E27FC236}">
                  <a16:creationId xmlns:a16="http://schemas.microsoft.com/office/drawing/2014/main" xmlns="" id="{38C6F4E7-5128-479E-88DC-3526F7090D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16" y="4787"/>
              <a:ext cx="1659" cy="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Mắt</a:t>
              </a:r>
              <a:r>
                <a:rPr lang="en-US" altLang="en-US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cá</a:t>
              </a:r>
              <a:endParaRPr lang="en-US" altLang="en-US" b="1" dirty="0">
                <a:solidFill>
                  <a:srgbClr val="000000"/>
                </a:solidFill>
                <a:latin typeface="UTM Avo" panose="02040603050506020204" pitchFamily="18" charset="0"/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22C400E8-F2AB-427C-971A-DE6A95EF4226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272245" y="5466861"/>
            <a:ext cx="2186531" cy="2451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2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57E9BE40-4777-4E54-82C8-D04CE06DF172}"/>
              </a:ext>
            </a:extLst>
          </p:cNvPr>
          <p:cNvCxnSpPr>
            <a:cxnSpLocks/>
          </p:cNvCxnSpPr>
          <p:nvPr/>
        </p:nvCxnSpPr>
        <p:spPr>
          <a:xfrm flipV="1">
            <a:off x="3929172" y="3074380"/>
            <a:ext cx="962875" cy="32721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22C400E8-F2AB-427C-971A-DE6A95EF4226}"/>
              </a:ext>
            </a:extLst>
          </p:cNvPr>
          <p:cNvCxnSpPr>
            <a:cxnSpLocks/>
          </p:cNvCxnSpPr>
          <p:nvPr/>
        </p:nvCxnSpPr>
        <p:spPr>
          <a:xfrm flipV="1">
            <a:off x="3637345" y="5466862"/>
            <a:ext cx="1821431" cy="29709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F486F719-AE76-48A8-AD4A-296F7B6F8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737" y="1924609"/>
            <a:ext cx="4062616" cy="4308872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EEECE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Hú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F354C0B-DE18-40A2-8188-8DC738C34C78}"/>
              </a:ext>
            </a:extLst>
          </p:cNvPr>
          <p:cNvCxnSpPr>
            <a:cxnSpLocks/>
          </p:cNvCxnSpPr>
          <p:nvPr/>
        </p:nvCxnSpPr>
        <p:spPr>
          <a:xfrm>
            <a:off x="570503" y="3448377"/>
            <a:ext cx="30861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14E1D41-AAAE-4440-AD00-A9CF519E6781}"/>
              </a:ext>
            </a:extLst>
          </p:cNvPr>
          <p:cNvCxnSpPr>
            <a:cxnSpLocks/>
          </p:cNvCxnSpPr>
          <p:nvPr/>
        </p:nvCxnSpPr>
        <p:spPr>
          <a:xfrm>
            <a:off x="582905" y="5118012"/>
            <a:ext cx="198882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CB0DB9C-17BF-4190-9FAA-AA3FF2B60900}"/>
              </a:ext>
            </a:extLst>
          </p:cNvPr>
          <p:cNvCxnSpPr>
            <a:cxnSpLocks/>
          </p:cNvCxnSpPr>
          <p:nvPr/>
        </p:nvCxnSpPr>
        <p:spPr>
          <a:xfrm>
            <a:off x="1606242" y="5615408"/>
            <a:ext cx="54864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43DDE75-4D39-4EC8-B585-E3BE478B58D1}"/>
              </a:ext>
            </a:extLst>
          </p:cNvPr>
          <p:cNvGrpSpPr/>
          <p:nvPr/>
        </p:nvGrpSpPr>
        <p:grpSpPr>
          <a:xfrm>
            <a:off x="5045315" y="1845865"/>
            <a:ext cx="3531093" cy="2126616"/>
            <a:chOff x="6727086" y="1845865"/>
            <a:chExt cx="4708124" cy="2126616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xmlns="" id="{35B056D5-3E5E-46C0-B6A5-B918D50CF5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19890" y="2909173"/>
              <a:ext cx="2515320" cy="585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/>
                  <a:cs typeface="+mn-cs"/>
                </a:rPr>
                <a:t>Quả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/>
                  <a:cs typeface="+mn-cs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/>
                  <a:cs typeface="+mn-cs"/>
                </a:rPr>
                <a:t>bóng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3644D4A-EEDA-446F-B026-46BF458CF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101" t="9525" r="21803" b="5709"/>
            <a:stretch/>
          </p:blipFill>
          <p:spPr>
            <a:xfrm>
              <a:off x="6727086" y="1845865"/>
              <a:ext cx="2303759" cy="21266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355985-FCBB-471A-A567-38A8337E20AC}"/>
              </a:ext>
            </a:extLst>
          </p:cNvPr>
          <p:cNvSpPr txBox="1"/>
          <p:nvPr/>
        </p:nvSpPr>
        <p:spPr>
          <a:xfrm>
            <a:off x="570503" y="427264"/>
            <a:ext cx="79992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 3: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 mỗi khổ thơ, vầng trăng gắn với một đối tượng cụ thể. Đó là những gì? Những ai?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F9CCC9A-06C2-4D51-AF73-6DFFDCBF9FDC}"/>
              </a:ext>
            </a:extLst>
          </p:cNvPr>
          <p:cNvGrpSpPr/>
          <p:nvPr/>
        </p:nvGrpSpPr>
        <p:grpSpPr>
          <a:xfrm>
            <a:off x="5458777" y="3844681"/>
            <a:ext cx="3323426" cy="2546663"/>
            <a:chOff x="7378549" y="3884073"/>
            <a:chExt cx="4431235" cy="2546663"/>
          </a:xfrm>
        </p:grpSpPr>
        <p:sp>
          <p:nvSpPr>
            <p:cNvPr id="17" name="TextBox 22">
              <a:extLst>
                <a:ext uri="{FF2B5EF4-FFF2-40B4-BE49-F238E27FC236}">
                  <a16:creationId xmlns:a16="http://schemas.microsoft.com/office/drawing/2014/main" xmlns="" id="{38C6F4E7-5128-479E-88DC-3526F7090D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57448" y="5190110"/>
              <a:ext cx="1852336" cy="1077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/>
                  <a:cs typeface="+mn-cs"/>
                </a:rPr>
                <a:t>Chú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/>
                  <a:cs typeface="+mn-cs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/>
                  <a:cs typeface="+mn-cs"/>
                </a:rPr>
                <a:t>Cuội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343741B-723F-40E0-9AC0-CAB16CC84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8549" y="3884073"/>
              <a:ext cx="2578899" cy="2546663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799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355985-FCBB-471A-A567-38A8337E20AC}"/>
              </a:ext>
            </a:extLst>
          </p:cNvPr>
          <p:cNvSpPr txBox="1"/>
          <p:nvPr/>
        </p:nvSpPr>
        <p:spPr>
          <a:xfrm>
            <a:off x="570503" y="427264"/>
            <a:ext cx="79992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 3: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 mỗi khổ thơ, vầng trăng gắn với một đối tượng cụ thể. Đó là những gì? Những ai?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57E9BE40-4777-4E54-82C8-D04CE06DF172}"/>
              </a:ext>
            </a:extLst>
          </p:cNvPr>
          <p:cNvCxnSpPr>
            <a:cxnSpLocks/>
          </p:cNvCxnSpPr>
          <p:nvPr/>
        </p:nvCxnSpPr>
        <p:spPr>
          <a:xfrm flipV="1">
            <a:off x="3402875" y="3167514"/>
            <a:ext cx="1242536" cy="32684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22C400E8-F2AB-427C-971A-DE6A95EF4226}"/>
              </a:ext>
            </a:extLst>
          </p:cNvPr>
          <p:cNvCxnSpPr>
            <a:cxnSpLocks/>
          </p:cNvCxnSpPr>
          <p:nvPr/>
        </p:nvCxnSpPr>
        <p:spPr>
          <a:xfrm flipV="1">
            <a:off x="3656348" y="4708804"/>
            <a:ext cx="1205095" cy="59861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1B1BF9D-7A10-4264-B268-EB1FDC14D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05" y="1966148"/>
            <a:ext cx="3915686" cy="4308872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EEECE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soi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soi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1F354C0B-DE18-40A2-8188-8DC738C34C78}"/>
              </a:ext>
            </a:extLst>
          </p:cNvPr>
          <p:cNvCxnSpPr>
            <a:cxnSpLocks/>
          </p:cNvCxnSpPr>
          <p:nvPr/>
        </p:nvCxnSpPr>
        <p:spPr>
          <a:xfrm>
            <a:off x="570503" y="3040162"/>
            <a:ext cx="30861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14E1D41-AAAE-4440-AD00-A9CF519E6781}"/>
              </a:ext>
            </a:extLst>
          </p:cNvPr>
          <p:cNvCxnSpPr>
            <a:cxnSpLocks/>
          </p:cNvCxnSpPr>
          <p:nvPr/>
        </p:nvCxnSpPr>
        <p:spPr>
          <a:xfrm>
            <a:off x="582905" y="3494360"/>
            <a:ext cx="260604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CB0DB9C-17BF-4190-9FAA-AA3FF2B60900}"/>
              </a:ext>
            </a:extLst>
          </p:cNvPr>
          <p:cNvCxnSpPr>
            <a:cxnSpLocks/>
          </p:cNvCxnSpPr>
          <p:nvPr/>
        </p:nvCxnSpPr>
        <p:spPr>
          <a:xfrm>
            <a:off x="1997312" y="3942275"/>
            <a:ext cx="96012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A407BE4-9BB0-4FD5-B419-017CE427F1F1}"/>
              </a:ext>
            </a:extLst>
          </p:cNvPr>
          <p:cNvCxnSpPr>
            <a:cxnSpLocks/>
          </p:cNvCxnSpPr>
          <p:nvPr/>
        </p:nvCxnSpPr>
        <p:spPr>
          <a:xfrm>
            <a:off x="1648346" y="5226298"/>
            <a:ext cx="192024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023301D-7713-4F04-B6D1-A67C46F67D4E}"/>
              </a:ext>
            </a:extLst>
          </p:cNvPr>
          <p:cNvGrpSpPr/>
          <p:nvPr/>
        </p:nvGrpSpPr>
        <p:grpSpPr>
          <a:xfrm>
            <a:off x="4890039" y="2153454"/>
            <a:ext cx="3293842" cy="2045109"/>
            <a:chOff x="6520051" y="2153454"/>
            <a:chExt cx="4391789" cy="2045109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xmlns="" id="{35B056D5-3E5E-46C0-B6A5-B918D50CF5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53129" y="2628903"/>
              <a:ext cx="125871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/>
                  <a:cs typeface="+mn-cs"/>
                </a:rPr>
                <a:t>Chú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/>
                  <a:cs typeface="+mn-cs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/>
                  <a:cs typeface="+mn-cs"/>
                </a:rPr>
                <a:t>bộ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/>
                  <a:cs typeface="+mn-cs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/>
                  <a:cs typeface="+mn-cs"/>
                </a:rPr>
                <a:t>đội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4B1DAB8-813B-410D-B5DA-63F7650C7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20051" y="2153454"/>
              <a:ext cx="3022677" cy="191436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4656DCA-1E18-427A-AD77-027D93486B6A}"/>
              </a:ext>
            </a:extLst>
          </p:cNvPr>
          <p:cNvGrpSpPr/>
          <p:nvPr/>
        </p:nvGrpSpPr>
        <p:grpSpPr>
          <a:xfrm>
            <a:off x="4890038" y="4171598"/>
            <a:ext cx="3671057" cy="2271651"/>
            <a:chOff x="6520051" y="4171597"/>
            <a:chExt cx="4894742" cy="2271651"/>
          </a:xfrm>
        </p:grpSpPr>
        <p:sp>
          <p:nvSpPr>
            <p:cNvPr id="17" name="TextBox 22">
              <a:extLst>
                <a:ext uri="{FF2B5EF4-FFF2-40B4-BE49-F238E27FC236}">
                  <a16:creationId xmlns:a16="http://schemas.microsoft.com/office/drawing/2014/main" xmlns="" id="{38C6F4E7-5128-479E-88DC-3526F7090D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62457" y="4924586"/>
              <a:ext cx="1852336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/>
                  <a:cs typeface="+mn-cs"/>
                </a:rPr>
                <a:t>Mọi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/>
                  <a:cs typeface="+mn-cs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/>
                  <a:cs typeface="+mn-cs"/>
                </a:rPr>
                <a:t>miền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C6D1735-64DE-4CE2-8BEF-EB51A078C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0" r="4184" b="5433"/>
            <a:stretch/>
          </p:blipFill>
          <p:spPr>
            <a:xfrm>
              <a:off x="6520051" y="4171597"/>
              <a:ext cx="3053918" cy="2271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379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D775CA-5BFC-4759-AB2D-C3C508D11BBD}"/>
              </a:ext>
            </a:extLst>
          </p:cNvPr>
          <p:cNvSpPr txBox="1"/>
          <p:nvPr/>
        </p:nvSpPr>
        <p:spPr>
          <a:xfrm>
            <a:off x="352840" y="639536"/>
            <a:ext cx="79992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u="sng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 3: </a:t>
            </a:r>
            <a:r>
              <a:rPr lang="nl-NL" sz="36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 mỗi khổ thơ, vầng trăng gắn với một đối tượng cụ thể. Đó là những gì? Những ai?</a:t>
            </a:r>
            <a:endParaRPr lang="vi-VN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89EDC56-DB0A-49AF-A48B-506C04FB71BC}"/>
              </a:ext>
            </a:extLst>
          </p:cNvPr>
          <p:cNvSpPr txBox="1"/>
          <p:nvPr/>
        </p:nvSpPr>
        <p:spPr>
          <a:xfrm>
            <a:off x="967468" y="2872530"/>
            <a:ext cx="69927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Vầng trăng gắn với đối tượng cụ thể đó là: sân chơi, quả bóng, lời mẹ ru, chú Cuội, đường hành quân, chú bộ đội, góc sân...</a:t>
            </a:r>
            <a:endParaRPr lang="vi-VN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2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9">
            <a:extLst>
              <a:ext uri="{FF2B5EF4-FFF2-40B4-BE49-F238E27FC236}">
                <a16:creationId xmlns:a16="http://schemas.microsoft.com/office/drawing/2014/main" xmlns="" id="{741308F6-868A-41E1-A0BD-A0188971E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628" y="640334"/>
            <a:ext cx="835274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   </a:t>
            </a:r>
            <a:r>
              <a:rPr kumimoji="0" lang="en-US" altLang="en-US" sz="3600" b="1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kumimoji="0" lang="en-US" altLang="en-US" sz="36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kumimoji="0" lang="en-US" altLang="en-US" sz="36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thơ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giả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quê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hương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9AD7D2F-1D0B-4E3B-B4CC-34FFB468741A}"/>
              </a:ext>
            </a:extLst>
          </p:cNvPr>
          <p:cNvGrpSpPr/>
          <p:nvPr/>
        </p:nvGrpSpPr>
        <p:grpSpPr>
          <a:xfrm>
            <a:off x="755694" y="1691510"/>
            <a:ext cx="7902031" cy="4753557"/>
            <a:chOff x="753716" y="1625194"/>
            <a:chExt cx="10536041" cy="4753557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xmlns="" id="{E3CC168E-B8CA-4950-8C84-D4C41E19E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16" y="1625194"/>
              <a:ext cx="10536041" cy="449035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33A9A89-CC92-4D2C-A395-6FE2C01B669B}"/>
                </a:ext>
              </a:extLst>
            </p:cNvPr>
            <p:cNvSpPr txBox="1"/>
            <p:nvPr/>
          </p:nvSpPr>
          <p:spPr>
            <a:xfrm>
              <a:off x="2026525" y="2593099"/>
              <a:ext cx="7990421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000" b="1" dirty="0">
                  <a:solidFill>
                    <a:srgbClr val="00142D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Tác giả rất yêu trăng, yêu mến, tự hào về quê hương đất nước. Tác giả cho rằng không có trăng nơi nào sáng hơn đất nước em.</a:t>
              </a:r>
              <a:endParaRPr lang="vi-VN" sz="3600" b="1" dirty="0">
                <a:solidFill>
                  <a:srgbClr val="00142D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05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7">
            <a:extLst>
              <a:ext uri="{FF2B5EF4-FFF2-40B4-BE49-F238E27FC236}">
                <a16:creationId xmlns:a16="http://schemas.microsoft.com/office/drawing/2014/main" xmlns="" id="{2746333F-F17C-4F7B-8789-B4514BFD1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9132" y="3631096"/>
            <a:ext cx="2294869" cy="4036848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xmlns="" id="{DAF08649-F69C-4598-A212-810FB32035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03"/>
            <a:ext cx="4946025" cy="5968054"/>
          </a:xfrm>
          <a:prstGeom prst="rect">
            <a:avLst/>
          </a:prstGeom>
        </p:spPr>
      </p:pic>
      <p:pic>
        <p:nvPicPr>
          <p:cNvPr id="6" name="图片 26" descr="卡通人物&#10;&#10;中度可信度描述已自动生成">
            <a:extLst>
              <a:ext uri="{FF2B5EF4-FFF2-40B4-BE49-F238E27FC236}">
                <a16:creationId xmlns:a16="http://schemas.microsoft.com/office/drawing/2014/main" xmlns="" id="{56706C39-E861-4718-99CB-00F9C5F3D5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0"/>
          <a:stretch/>
        </p:blipFill>
        <p:spPr>
          <a:xfrm>
            <a:off x="3203980" y="730929"/>
            <a:ext cx="4215724" cy="4991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1BC476-6F1C-44F7-BA0C-CB7F0683CFFD}"/>
              </a:ext>
            </a:extLst>
          </p:cNvPr>
          <p:cNvSpPr txBox="1"/>
          <p:nvPr/>
        </p:nvSpPr>
        <p:spPr>
          <a:xfrm>
            <a:off x="3451861" y="3631096"/>
            <a:ext cx="3967843" cy="2123658"/>
          </a:xfrm>
          <a:prstGeom prst="rect">
            <a:avLst/>
          </a:prstGeom>
          <a:noFill/>
          <a:effectLst>
            <a:glow rad="127000">
              <a:srgbClr val="1B385C"/>
            </a:glow>
          </a:effectLst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Khởi</a:t>
            </a:r>
            <a:r>
              <a:rPr lang="en-US" sz="66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động</a:t>
            </a:r>
            <a:endParaRPr lang="vi-VN" sz="6600" b="1" dirty="0">
              <a:ln w="0">
                <a:solidFill>
                  <a:schemeClr val="tx1">
                    <a:alpha val="22000"/>
                  </a:schemeClr>
                </a:solidFill>
              </a:ln>
              <a:effectLst/>
              <a:latin typeface="UVF Before the Rain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93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2DB9E62-7AB9-4A40-9CDC-3F67A1706EEF}"/>
              </a:ext>
            </a:extLst>
          </p:cNvPr>
          <p:cNvGrpSpPr/>
          <p:nvPr/>
        </p:nvGrpSpPr>
        <p:grpSpPr>
          <a:xfrm>
            <a:off x="0" y="-110272"/>
            <a:ext cx="8763000" cy="5972629"/>
            <a:chOff x="0" y="-110272"/>
            <a:chExt cx="11684000" cy="5972629"/>
          </a:xfrm>
        </p:grpSpPr>
        <p:pic>
          <p:nvPicPr>
            <p:cNvPr id="6" name="图片 2" descr="图片包含 游戏机&#10;&#10;描述已自动生成">
              <a:extLst>
                <a:ext uri="{FF2B5EF4-FFF2-40B4-BE49-F238E27FC236}">
                  <a16:creationId xmlns:a16="http://schemas.microsoft.com/office/drawing/2014/main" xmlns="" id="{30324064-97CB-40CB-8421-24B3B698D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60" b="17560"/>
            <a:stretch/>
          </p:blipFill>
          <p:spPr>
            <a:xfrm>
              <a:off x="0" y="-110272"/>
              <a:ext cx="11684000" cy="597262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6A47014-7EAC-4849-A7F3-3A3C4EBF1F65}"/>
                </a:ext>
              </a:extLst>
            </p:cNvPr>
            <p:cNvSpPr txBox="1"/>
            <p:nvPr/>
          </p:nvSpPr>
          <p:spPr>
            <a:xfrm>
              <a:off x="1454331" y="1721880"/>
              <a:ext cx="8935831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 Bài thơ thể hiện tình cảm yêu mến, sự gần gũi của nhà thơ với trăng, đây là phát hiện độc đáo của nhà thơ về vầng trăng - vầng trăng dưới con mắt trẻ thơ.</a:t>
              </a:r>
              <a:endParaRPr lang="vi-VN" sz="44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图片 2" descr="卡通人物&#10;&#10;中度可信度描述已自动生成">
            <a:extLst>
              <a:ext uri="{FF2B5EF4-FFF2-40B4-BE49-F238E27FC236}">
                <a16:creationId xmlns:a16="http://schemas.microsoft.com/office/drawing/2014/main" xmlns="" id="{D7D9CB6B-C4A1-45DC-B12E-4DAF7D63E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6" y="3611006"/>
            <a:ext cx="2634165" cy="35122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70DA89-FD16-494D-9E42-62C6954A4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243" y="3429001"/>
            <a:ext cx="1940758" cy="301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85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D532DC99-3AFF-45CE-B8B4-136FB52A7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870" y="-690391"/>
            <a:ext cx="4513067" cy="85117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63437D-D32F-4094-8E40-34DDE09DD16B}"/>
              </a:ext>
            </a:extLst>
          </p:cNvPr>
          <p:cNvGrpSpPr/>
          <p:nvPr/>
        </p:nvGrpSpPr>
        <p:grpSpPr>
          <a:xfrm>
            <a:off x="3511345" y="733908"/>
            <a:ext cx="4606451" cy="5454621"/>
            <a:chOff x="4681794" y="733908"/>
            <a:chExt cx="6141934" cy="5454621"/>
          </a:xfrm>
        </p:grpSpPr>
        <p:pic>
          <p:nvPicPr>
            <p:cNvPr id="4" name="图片 26" descr="卡通人物&#10;&#10;中度可信度描述已自动生成">
              <a:extLst>
                <a:ext uri="{FF2B5EF4-FFF2-40B4-BE49-F238E27FC236}">
                  <a16:creationId xmlns:a16="http://schemas.microsoft.com/office/drawing/2014/main" xmlns="" id="{E8402051-70D5-4ABB-92AC-43A5C2ADE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90"/>
            <a:stretch/>
          </p:blipFill>
          <p:spPr>
            <a:xfrm>
              <a:off x="4681794" y="733908"/>
              <a:ext cx="6141934" cy="545462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C3E0367-505D-4027-93A8-613D64F603AC}"/>
                </a:ext>
              </a:extLst>
            </p:cNvPr>
            <p:cNvSpPr txBox="1"/>
            <p:nvPr/>
          </p:nvSpPr>
          <p:spPr>
            <a:xfrm>
              <a:off x="4681794" y="3941036"/>
              <a:ext cx="5817477" cy="923330"/>
            </a:xfrm>
            <a:prstGeom prst="rect">
              <a:avLst/>
            </a:prstGeom>
            <a:noFill/>
            <a:effectLst>
              <a:glow rad="127000">
                <a:srgbClr val="1B385C"/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sz="5400" b="1" spc="-300" dirty="0" err="1">
                  <a:ln w="0">
                    <a:solidFill>
                      <a:schemeClr val="tx1">
                        <a:alpha val="22000"/>
                      </a:schemeClr>
                    </a:solidFill>
                  </a:ln>
                  <a:solidFill>
                    <a:srgbClr val="0F1623"/>
                  </a:solidFill>
                  <a:effectLst/>
                  <a:latin typeface="UVF Before the Rain" panose="02000000000000000000" pitchFamily="2" charset="0"/>
                  <a:cs typeface="Arial" panose="020B0604020202020204" pitchFamily="34" charset="0"/>
                </a:rPr>
                <a:t>Đọc</a:t>
              </a:r>
              <a:r>
                <a:rPr lang="en-US" sz="5400" b="1" spc="-300" dirty="0">
                  <a:ln w="0">
                    <a:solidFill>
                      <a:schemeClr val="tx1">
                        <a:alpha val="22000"/>
                      </a:schemeClr>
                    </a:solidFill>
                  </a:ln>
                  <a:solidFill>
                    <a:srgbClr val="0F1623"/>
                  </a:solidFill>
                  <a:effectLst/>
                  <a:latin typeface="UVF Before the Rain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5400" b="1" spc="-300" dirty="0" err="1">
                  <a:ln w="0">
                    <a:solidFill>
                      <a:schemeClr val="tx1">
                        <a:alpha val="22000"/>
                      </a:schemeClr>
                    </a:solidFill>
                  </a:ln>
                  <a:solidFill>
                    <a:srgbClr val="0F1623"/>
                  </a:solidFill>
                  <a:effectLst/>
                  <a:latin typeface="UVF Before the Rain" panose="02000000000000000000" pitchFamily="2" charset="0"/>
                  <a:cs typeface="Arial" panose="020B0604020202020204" pitchFamily="34" charset="0"/>
                </a:rPr>
                <a:t>diễn</a:t>
              </a:r>
              <a:r>
                <a:rPr lang="en-US" sz="5400" b="1" spc="-300" dirty="0">
                  <a:ln w="0">
                    <a:solidFill>
                      <a:schemeClr val="tx1">
                        <a:alpha val="22000"/>
                      </a:schemeClr>
                    </a:solidFill>
                  </a:ln>
                  <a:solidFill>
                    <a:srgbClr val="0F1623"/>
                  </a:solidFill>
                  <a:effectLst/>
                  <a:latin typeface="UVF Before the Rain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5400" b="1" spc="-300" dirty="0" err="1">
                  <a:ln w="0">
                    <a:solidFill>
                      <a:schemeClr val="tx1">
                        <a:alpha val="22000"/>
                      </a:schemeClr>
                    </a:solidFill>
                  </a:ln>
                  <a:solidFill>
                    <a:srgbClr val="0F1623"/>
                  </a:solidFill>
                  <a:effectLst/>
                  <a:latin typeface="UVF Before the Rain" panose="02000000000000000000" pitchFamily="2" charset="0"/>
                  <a:cs typeface="Arial" panose="020B0604020202020204" pitchFamily="34" charset="0"/>
                </a:rPr>
                <a:t>cảm</a:t>
              </a:r>
              <a:endParaRPr lang="vi-VN" sz="5400" b="1" spc="-300" dirty="0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04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xmlns="" id="{F9717053-9A34-456B-866B-6DEED63D3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2679" y="889844"/>
            <a:ext cx="5952912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Lửng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         </a:t>
            </a:r>
            <a:b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chớp</a:t>
            </a: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mi.</a:t>
            </a:r>
            <a:endParaRPr lang="en-US" altLang="zh-C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AED10F3A-F344-41F4-A7F3-C6404DF2BC41}"/>
              </a:ext>
            </a:extLst>
          </p:cNvPr>
          <p:cNvCxnSpPr>
            <a:cxnSpLocks/>
          </p:cNvCxnSpPr>
          <p:nvPr/>
        </p:nvCxnSpPr>
        <p:spPr>
          <a:xfrm>
            <a:off x="5475845" y="1479848"/>
            <a:ext cx="1956098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7E26794-E3EB-4B18-91CF-DC646D87C150}"/>
              </a:ext>
            </a:extLst>
          </p:cNvPr>
          <p:cNvCxnSpPr>
            <a:cxnSpLocks/>
          </p:cNvCxnSpPr>
          <p:nvPr/>
        </p:nvCxnSpPr>
        <p:spPr>
          <a:xfrm>
            <a:off x="4004520" y="2543655"/>
            <a:ext cx="163361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5B7DA89-3E6C-41B3-9D61-10BF9F0F0ACB}"/>
              </a:ext>
            </a:extLst>
          </p:cNvPr>
          <p:cNvCxnSpPr>
            <a:cxnSpLocks/>
          </p:cNvCxnSpPr>
          <p:nvPr/>
        </p:nvCxnSpPr>
        <p:spPr>
          <a:xfrm>
            <a:off x="3853606" y="3126857"/>
            <a:ext cx="1270299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7B2BFAA-1BB9-4445-87A6-3907B21F3A0E}"/>
              </a:ext>
            </a:extLst>
          </p:cNvPr>
          <p:cNvCxnSpPr>
            <a:cxnSpLocks/>
          </p:cNvCxnSpPr>
          <p:nvPr/>
        </p:nvCxnSpPr>
        <p:spPr>
          <a:xfrm>
            <a:off x="5475845" y="4239105"/>
            <a:ext cx="1956098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262BC6E-A800-47E5-8C58-7930FAF6CF65}"/>
              </a:ext>
            </a:extLst>
          </p:cNvPr>
          <p:cNvCxnSpPr>
            <a:cxnSpLocks/>
          </p:cNvCxnSpPr>
          <p:nvPr/>
        </p:nvCxnSpPr>
        <p:spPr>
          <a:xfrm>
            <a:off x="3950072" y="5324411"/>
            <a:ext cx="1525773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CD3EF2A-DDEE-4C95-AE7B-F1F7FE63B4FB}"/>
              </a:ext>
            </a:extLst>
          </p:cNvPr>
          <p:cNvCxnSpPr/>
          <p:nvPr/>
        </p:nvCxnSpPr>
        <p:spPr>
          <a:xfrm>
            <a:off x="6186896" y="4799176"/>
            <a:ext cx="1085850" cy="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3693F80-1F6D-4E9E-A0A4-C3CA01049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8" y="299089"/>
            <a:ext cx="2593914" cy="31299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FBAC25-10C4-4263-8897-5963D8E23414}"/>
              </a:ext>
            </a:extLst>
          </p:cNvPr>
          <p:cNvSpPr txBox="1"/>
          <p:nvPr/>
        </p:nvSpPr>
        <p:spPr>
          <a:xfrm>
            <a:off x="1453244" y="2073610"/>
            <a:ext cx="2223313" cy="3831818"/>
          </a:xfrm>
          <a:prstGeom prst="rect">
            <a:avLst/>
          </a:prstGeom>
          <a:noFill/>
          <a:effectLst>
            <a:glow rad="127000">
              <a:srgbClr val="1B385C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spc="-300" dirty="0" err="1">
                <a:ln w="38100">
                  <a:solidFill>
                    <a:srgbClr val="0C111B"/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5400" b="1" spc="-300" dirty="0">
                <a:ln w="38100">
                  <a:solidFill>
                    <a:srgbClr val="0C111B"/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b="1" spc="-300" dirty="0" err="1">
                <a:ln w="38100">
                  <a:solidFill>
                    <a:srgbClr val="0C111B"/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diễn</a:t>
            </a:r>
            <a:r>
              <a:rPr lang="en-US" sz="5400" b="1" spc="-300" dirty="0">
                <a:ln w="38100">
                  <a:solidFill>
                    <a:srgbClr val="0C111B"/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b="1" spc="-300" dirty="0" err="1">
                <a:ln w="38100">
                  <a:solidFill>
                    <a:srgbClr val="0C111B"/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cảm</a:t>
            </a:r>
            <a:endParaRPr lang="vi-VN" sz="5400" b="1" spc="-300" dirty="0">
              <a:ln w="38100">
                <a:solidFill>
                  <a:srgbClr val="0C111B"/>
                </a:solidFill>
              </a:ln>
              <a:solidFill>
                <a:srgbClr val="0F1623"/>
              </a:solidFill>
              <a:effectLst/>
              <a:latin typeface="UVF Before the Rain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4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5AD291A-08E5-40BC-B2E4-87B6C472388D}"/>
              </a:ext>
            </a:extLst>
          </p:cNvPr>
          <p:cNvGrpSpPr/>
          <p:nvPr/>
        </p:nvGrpSpPr>
        <p:grpSpPr>
          <a:xfrm>
            <a:off x="1626707" y="1284696"/>
            <a:ext cx="5314301" cy="5351523"/>
            <a:chOff x="2168943" y="1284697"/>
            <a:chExt cx="7085734" cy="5351523"/>
          </a:xfrm>
        </p:grpSpPr>
        <p:pic>
          <p:nvPicPr>
            <p:cNvPr id="2" name="图片 2" descr="卡通人物&#10;&#10;低可信度描述已自动生成">
              <a:extLst>
                <a:ext uri="{FF2B5EF4-FFF2-40B4-BE49-F238E27FC236}">
                  <a16:creationId xmlns:a16="http://schemas.microsoft.com/office/drawing/2014/main" xmlns="" id="{14C32D88-2262-4BED-9542-9A5183450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35" b="19764"/>
            <a:stretch/>
          </p:blipFill>
          <p:spPr>
            <a:xfrm>
              <a:off x="2168943" y="1284697"/>
              <a:ext cx="7085734" cy="5351523"/>
            </a:xfrm>
            <a:prstGeom prst="rect">
              <a:avLst/>
            </a:prstGeom>
          </p:spPr>
        </p:pic>
        <p:sp>
          <p:nvSpPr>
            <p:cNvPr id="4" name="Text Box 3">
              <a:extLst>
                <a:ext uri="{FF2B5EF4-FFF2-40B4-BE49-F238E27FC236}">
                  <a16:creationId xmlns:a16="http://schemas.microsoft.com/office/drawing/2014/main" xmlns="" id="{EF6E5B1F-125B-4D86-9603-E4DB8814D5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8408" y="2848761"/>
              <a:ext cx="574345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48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Học</a:t>
              </a:r>
              <a:r>
                <a:rPr lang="en-US" altLang="en-US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thuộc</a:t>
              </a:r>
              <a:r>
                <a:rPr lang="en-US" altLang="en-US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lòng</a:t>
              </a:r>
              <a:r>
                <a:rPr lang="en-US" altLang="en-US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48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bài</a:t>
              </a:r>
              <a:r>
                <a:rPr lang="en-US" altLang="en-US" sz="4800" b="1" dirty="0">
                  <a:solidFill>
                    <a:srgbClr val="0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800" b="1" dirty="0" err="1">
                  <a:solidFill>
                    <a:srgbClr val="000000"/>
                  </a:solidFill>
                  <a:latin typeface="UTM Avo" panose="02040603050506020204" pitchFamily="18" charset="0"/>
                </a:rPr>
                <a:t>thơ</a:t>
              </a:r>
              <a:endParaRPr lang="en-US" altLang="zh-CN" sz="4800" b="1" dirty="0">
                <a:solidFill>
                  <a:srgbClr val="000000"/>
                </a:solidFill>
                <a:latin typeface="UTM Avo" panose="02040603050506020204" pitchFamily="18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5" name="图片 6">
            <a:extLst>
              <a:ext uri="{FF2B5EF4-FFF2-40B4-BE49-F238E27FC236}">
                <a16:creationId xmlns:a16="http://schemas.microsoft.com/office/drawing/2014/main" xmlns="" id="{5F177FE5-47C9-4443-B6E2-74CFEF7B0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7751" y="-317602"/>
            <a:ext cx="3288714" cy="66694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E76C48-6D2D-469F-99DC-1E6E252B5AAA}"/>
              </a:ext>
            </a:extLst>
          </p:cNvPr>
          <p:cNvSpPr txBox="1"/>
          <p:nvPr/>
        </p:nvSpPr>
        <p:spPr>
          <a:xfrm>
            <a:off x="2102304" y="1284696"/>
            <a:ext cx="4363108" cy="1200329"/>
          </a:xfrm>
          <a:prstGeom prst="rect">
            <a:avLst/>
          </a:prstGeom>
          <a:noFill/>
          <a:effectLst>
            <a:glow rad="127000">
              <a:srgbClr val="1B385C"/>
            </a:glow>
          </a:effectLst>
        </p:spPr>
        <p:txBody>
          <a:bodyPr wrap="square" rtlCol="0">
            <a:spAutoFit/>
          </a:bodyPr>
          <a:lstStyle/>
          <a:p>
            <a:r>
              <a:rPr lang="en-US" sz="7200" b="1" spc="-300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Dặn</a:t>
            </a:r>
            <a:r>
              <a:rPr lang="en-US" sz="7200" b="1" spc="-300" dirty="0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7200" b="1" spc="-300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dò</a:t>
            </a:r>
            <a:endParaRPr lang="vi-VN" sz="7200" b="1" spc="-300" dirty="0">
              <a:ln w="0">
                <a:solidFill>
                  <a:schemeClr val="tx1">
                    <a:alpha val="22000"/>
                  </a:schemeClr>
                </a:solidFill>
              </a:ln>
              <a:solidFill>
                <a:srgbClr val="0F1623"/>
              </a:solidFill>
              <a:effectLst/>
              <a:latin typeface="UVF Before the Rain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6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00DFF3-1620-4538-AF2F-04A5F2714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707EE2-A086-4E13-BB6D-F575D0C15D67}"/>
              </a:ext>
            </a:extLst>
          </p:cNvPr>
          <p:cNvSpPr txBox="1"/>
          <p:nvPr/>
        </p:nvSpPr>
        <p:spPr>
          <a:xfrm>
            <a:off x="1261888" y="1026209"/>
            <a:ext cx="5336570" cy="3139321"/>
          </a:xfrm>
          <a:prstGeom prst="rect">
            <a:avLst/>
          </a:prstGeom>
          <a:noFill/>
          <a:effectLst>
            <a:glow rad="127000">
              <a:srgbClr val="1B385C"/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39700">
                    <a:srgbClr val="FFFFFF">
                      <a:alpha val="40000"/>
                    </a:srgbClr>
                  </a:glow>
                </a:effectLst>
                <a:uLnTx/>
                <a:uFillTx/>
                <a:latin typeface="UVF Before the Rain" panose="02000000000000000000" pitchFamily="2" charset="0"/>
                <a:cs typeface="Arial" panose="020B0604020202020204" pitchFamily="34" charset="0"/>
              </a:rPr>
              <a:t>Chúc</a:t>
            </a:r>
            <a:r>
              <a:rPr kumimoji="0" lang="en-US" sz="6600" b="1" i="0" u="none" strike="noStrike" kern="1200" cap="none" spc="0" normalizeH="0" baseline="0" noProof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39700">
                    <a:srgbClr val="FFFFFF">
                      <a:alpha val="40000"/>
                    </a:srgbClr>
                  </a:glow>
                </a:effectLst>
                <a:uLnTx/>
                <a:uFillTx/>
                <a:latin typeface="UVF Before the Rain" panose="02000000000000000000" pitchFamily="2" charset="0"/>
                <a:cs typeface="Arial" panose="020B0604020202020204" pitchFamily="34" charset="0"/>
              </a:rPr>
              <a:t> các</a:t>
            </a:r>
            <a:r>
              <a:rPr lang="en-US" sz="6600" b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39700">
                    <a:srgbClr val="FFFFFF">
                      <a:alpha val="40000"/>
                    </a:srgbClr>
                  </a:glow>
                </a:effectLst>
                <a:latin typeface="UVF Before the Rain" panose="02000000000000000000" pitchFamily="2" charset="0"/>
                <a:cs typeface="Arial" panose="020B0604020202020204" pitchFamily="34" charset="0"/>
              </a:rPr>
              <a:t> em</a:t>
            </a:r>
            <a:r>
              <a:rPr kumimoji="0" lang="en-US" sz="6600" b="1" i="0" u="none" strike="noStrike" kern="1200" cap="none" spc="0" normalizeH="0" baseline="0" noProof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39700">
                    <a:srgbClr val="FFFFFF">
                      <a:alpha val="40000"/>
                    </a:srgbClr>
                  </a:glow>
                </a:effectLst>
                <a:uLnTx/>
                <a:uFillTx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39700">
                    <a:srgbClr val="FFFFFF">
                      <a:alpha val="40000"/>
                    </a:srgbClr>
                  </a:glow>
                </a:effectLst>
                <a:uLnTx/>
                <a:uFillTx/>
                <a:latin typeface="UVF Before the Rain" panose="02000000000000000000" pitchFamily="2" charset="0"/>
                <a:cs typeface="Arial" panose="020B0604020202020204" pitchFamily="34" charset="0"/>
              </a:rPr>
              <a:t>học</a:t>
            </a:r>
            <a:r>
              <a:rPr kumimoji="0" lang="en-US" sz="6600" b="1" i="0" u="none" strike="noStrike" kern="1200" cap="none" spc="0" normalizeH="0" baseline="0" noProof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39700">
                    <a:srgbClr val="FFFFFF">
                      <a:alpha val="40000"/>
                    </a:srgbClr>
                  </a:glow>
                </a:effectLst>
                <a:uLnTx/>
                <a:uFillTx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39700">
                    <a:srgbClr val="FFFFFF">
                      <a:alpha val="40000"/>
                    </a:srgbClr>
                  </a:glow>
                </a:effectLst>
                <a:latin typeface="UVF Before the Rain" panose="02000000000000000000" pitchFamily="2" charset="0"/>
                <a:cs typeface="Arial" panose="020B0604020202020204" pitchFamily="34" charset="0"/>
              </a:rPr>
              <a:t>tốt</a:t>
            </a:r>
            <a:endParaRPr kumimoji="0" lang="vi-VN" sz="6600" b="1" i="0" u="none" strike="noStrike" kern="1200" cap="none" spc="0" normalizeH="0" baseline="0" noProof="0" dirty="0">
              <a:ln w="0">
                <a:solidFill>
                  <a:prstClr val="white"/>
                </a:solidFill>
              </a:ln>
              <a:solidFill>
                <a:prstClr val="white"/>
              </a:solidFill>
              <a:effectLst>
                <a:glow rad="139700">
                  <a:srgbClr val="FFFFFF">
                    <a:alpha val="40000"/>
                  </a:srgbClr>
                </a:glow>
              </a:effectLst>
              <a:uLnTx/>
              <a:uFillTx/>
              <a:latin typeface="UVF Before the Rain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65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0C4191-35EB-4C9E-AC2C-496B1C13159B}"/>
              </a:ext>
            </a:extLst>
          </p:cNvPr>
          <p:cNvSpPr txBox="1"/>
          <p:nvPr/>
        </p:nvSpPr>
        <p:spPr>
          <a:xfrm>
            <a:off x="860248" y="5543112"/>
            <a:ext cx="4109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Khoa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7C0ADB-5DD2-41ED-A613-8D3E612E9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84" y="730115"/>
            <a:ext cx="5225474" cy="46419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A70035-02AA-4B53-9FFF-0289CF4FBD62}"/>
              </a:ext>
            </a:extLst>
          </p:cNvPr>
          <p:cNvSpPr txBox="1"/>
          <p:nvPr/>
        </p:nvSpPr>
        <p:spPr>
          <a:xfrm>
            <a:off x="5747658" y="730114"/>
            <a:ext cx="30186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Khoa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 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1968,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60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D532DC99-3AFF-45CE-B8B4-136FB52A7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870" y="-690391"/>
            <a:ext cx="4513067" cy="8511741"/>
          </a:xfrm>
          <a:prstGeom prst="rect">
            <a:avLst/>
          </a:prstGeom>
        </p:spPr>
      </p:pic>
      <p:pic>
        <p:nvPicPr>
          <p:cNvPr id="5" name="图片 26" descr="卡通人物&#10;&#10;中度可信度描述已自动生成">
            <a:extLst>
              <a:ext uri="{FF2B5EF4-FFF2-40B4-BE49-F238E27FC236}">
                <a16:creationId xmlns:a16="http://schemas.microsoft.com/office/drawing/2014/main" xmlns="" id="{2237AC6C-C1B5-4C1A-8F3B-C00FCCD640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0"/>
          <a:stretch/>
        </p:blipFill>
        <p:spPr>
          <a:xfrm>
            <a:off x="3525926" y="652324"/>
            <a:ext cx="4920344" cy="5826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342FFDB-9663-463F-ADED-E33555F68BAC}"/>
              </a:ext>
            </a:extLst>
          </p:cNvPr>
          <p:cNvSpPr txBox="1"/>
          <p:nvPr/>
        </p:nvSpPr>
        <p:spPr>
          <a:xfrm>
            <a:off x="4224812" y="4190290"/>
            <a:ext cx="3967843" cy="2123658"/>
          </a:xfrm>
          <a:prstGeom prst="rect">
            <a:avLst/>
          </a:prstGeom>
          <a:noFill/>
          <a:effectLst>
            <a:glow rad="127000">
              <a:srgbClr val="1B385C"/>
            </a:glow>
          </a:effectLst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Luyện</a:t>
            </a:r>
            <a:r>
              <a:rPr lang="en-US" sz="66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đọc</a:t>
            </a:r>
            <a:endParaRPr lang="vi-VN" sz="6600" b="1" dirty="0">
              <a:ln w="0">
                <a:solidFill>
                  <a:schemeClr val="tx1">
                    <a:alpha val="22000"/>
                  </a:schemeClr>
                </a:solidFill>
              </a:ln>
              <a:effectLst/>
              <a:latin typeface="UVF Before the Rain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>
            <a:extLst>
              <a:ext uri="{FF2B5EF4-FFF2-40B4-BE49-F238E27FC236}">
                <a16:creationId xmlns:a16="http://schemas.microsoft.com/office/drawing/2014/main" xmlns="" id="{CA70A90F-338F-4D9E-8564-0EE098D2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336" y="936316"/>
            <a:ext cx="2800350" cy="5755422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EEECE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Lửng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lơ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         </a:t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chớp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mi.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en-US" altLang="en-US" sz="2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E1FF414-84B2-4088-99C3-C0358554F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900" y="701722"/>
            <a:ext cx="3415298" cy="6093976"/>
          </a:xfrm>
          <a:prstGeom prst="rect">
            <a:avLst/>
          </a:prstGeom>
          <a:noFill/>
          <a:ln>
            <a:noFill/>
          </a:ln>
          <a:effectLst>
            <a:prstShdw prst="shdw17" dist="17961" dir="13500000">
              <a:srgbClr val="EEECE1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ru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Hú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trâu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soi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soi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à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endParaRPr kumimoji="0" lang="en-US" altLang="en-US" sz="2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altLang="en-US" sz="2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xmlns="" id="{058B7A83-2D3A-4BB0-84D3-F90478E233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681" y="-134920"/>
            <a:ext cx="2593914" cy="3129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1E0C38-FAA6-4562-ACFA-72E9A6D87E06}"/>
              </a:ext>
            </a:extLst>
          </p:cNvPr>
          <p:cNvSpPr txBox="1"/>
          <p:nvPr/>
        </p:nvSpPr>
        <p:spPr>
          <a:xfrm>
            <a:off x="2438624" y="54114"/>
            <a:ext cx="5638552" cy="707886"/>
          </a:xfrm>
          <a:prstGeom prst="rect">
            <a:avLst/>
          </a:prstGeom>
          <a:noFill/>
          <a:effectLst>
            <a:glow rad="127000">
              <a:srgbClr val="1B385C"/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Trăng</a:t>
            </a:r>
            <a:r>
              <a:rPr lang="en-US" sz="40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ơi</a:t>
            </a:r>
            <a:r>
              <a:rPr lang="en-US" sz="40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… </a:t>
            </a:r>
            <a:r>
              <a:rPr lang="en-US" sz="40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sz="40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40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sz="4000" b="1" dirty="0">
              <a:ln w="0">
                <a:solidFill>
                  <a:schemeClr val="tx1">
                    <a:alpha val="22000"/>
                  </a:schemeClr>
                </a:solidFill>
              </a:ln>
              <a:effectLst/>
              <a:latin typeface="UVF Before the Rain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5D353A-EAE6-48BB-9E50-6F4B0E529D9F}"/>
              </a:ext>
            </a:extLst>
          </p:cNvPr>
          <p:cNvSpPr txBox="1"/>
          <p:nvPr/>
        </p:nvSpPr>
        <p:spPr>
          <a:xfrm>
            <a:off x="6585108" y="6017139"/>
            <a:ext cx="22196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TRẦN ĐĂNG KHOA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145891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A8D269F-E555-4CF4-8410-E102812A68C9}"/>
              </a:ext>
            </a:extLst>
          </p:cNvPr>
          <p:cNvSpPr txBox="1"/>
          <p:nvPr/>
        </p:nvSpPr>
        <p:spPr>
          <a:xfrm>
            <a:off x="2003466" y="1301849"/>
            <a:ext cx="6295249" cy="1015663"/>
          </a:xfrm>
          <a:prstGeom prst="rect">
            <a:avLst/>
          </a:prstGeom>
          <a:noFill/>
          <a:effectLst>
            <a:glow rad="127000">
              <a:srgbClr val="1B385C"/>
            </a:glow>
          </a:effectLst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60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khó</a:t>
            </a:r>
            <a:endParaRPr lang="vi-VN" sz="6000" b="1" dirty="0">
              <a:ln w="0">
                <a:solidFill>
                  <a:schemeClr val="tx1">
                    <a:alpha val="22000"/>
                  </a:schemeClr>
                </a:solidFill>
              </a:ln>
              <a:solidFill>
                <a:srgbClr val="0F1623"/>
              </a:solidFill>
              <a:effectLst/>
              <a:latin typeface="UVF Before the Rain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0F3871B-8565-4A0A-AB9E-ED8D28D366D8}"/>
              </a:ext>
            </a:extLst>
          </p:cNvPr>
          <p:cNvGrpSpPr/>
          <p:nvPr/>
        </p:nvGrpSpPr>
        <p:grpSpPr>
          <a:xfrm>
            <a:off x="1120972" y="2695062"/>
            <a:ext cx="2871938" cy="1947572"/>
            <a:chOff x="1380330" y="951888"/>
            <a:chExt cx="3829250" cy="1947572"/>
          </a:xfrm>
        </p:grpSpPr>
        <p:pic>
          <p:nvPicPr>
            <p:cNvPr id="10" name="图片 16" descr="图形用户界面&#10;&#10;中度可信度描述已自动生成">
              <a:extLst>
                <a:ext uri="{FF2B5EF4-FFF2-40B4-BE49-F238E27FC236}">
                  <a16:creationId xmlns:a16="http://schemas.microsoft.com/office/drawing/2014/main" xmlns="" id="{5ABBE70C-C3C2-4847-8617-27F33AFCC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83" b="39584"/>
            <a:stretch/>
          </p:blipFill>
          <p:spPr>
            <a:xfrm>
              <a:off x="1380330" y="951888"/>
              <a:ext cx="3829250" cy="14678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549EFF8-96B5-4DC4-88BA-84BE9226D0D5}"/>
                </a:ext>
              </a:extLst>
            </p:cNvPr>
            <p:cNvSpPr txBox="1"/>
            <p:nvPr/>
          </p:nvSpPr>
          <p:spPr>
            <a:xfrm>
              <a:off x="1877718" y="1145134"/>
              <a:ext cx="283447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lửng</a:t>
              </a:r>
              <a:r>
                <a:rPr lang="en-US" sz="5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lơ</a:t>
              </a:r>
              <a:endParaRPr lang="vi-VN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07D00A9-7CA0-4391-BF5B-0F438A83A77E}"/>
              </a:ext>
            </a:extLst>
          </p:cNvPr>
          <p:cNvGrpSpPr/>
          <p:nvPr/>
        </p:nvGrpSpPr>
        <p:grpSpPr>
          <a:xfrm>
            <a:off x="4778049" y="2695062"/>
            <a:ext cx="2871938" cy="1947572"/>
            <a:chOff x="1380330" y="951888"/>
            <a:chExt cx="3829250" cy="1947572"/>
          </a:xfrm>
        </p:grpSpPr>
        <p:pic>
          <p:nvPicPr>
            <p:cNvPr id="16" name="图片 16" descr="图形用户界面&#10;&#10;中度可信度描述已自动生成">
              <a:extLst>
                <a:ext uri="{FF2B5EF4-FFF2-40B4-BE49-F238E27FC236}">
                  <a16:creationId xmlns:a16="http://schemas.microsoft.com/office/drawing/2014/main" xmlns="" id="{688ED9CD-D342-4905-8BEB-17EC505B4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83" b="39584"/>
            <a:stretch/>
          </p:blipFill>
          <p:spPr>
            <a:xfrm>
              <a:off x="1380330" y="951888"/>
              <a:ext cx="3829250" cy="146787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140BDDB-21BB-4963-A3F4-9467CCAE9F1B}"/>
                </a:ext>
              </a:extLst>
            </p:cNvPr>
            <p:cNvSpPr txBox="1"/>
            <p:nvPr/>
          </p:nvSpPr>
          <p:spPr>
            <a:xfrm>
              <a:off x="1877718" y="1145134"/>
              <a:ext cx="283447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diệu</a:t>
              </a:r>
              <a:r>
                <a:rPr lang="en-US" sz="54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kì</a:t>
              </a:r>
              <a:endParaRPr lang="vi-VN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B64183F-FD5E-4220-9BF0-8ACD6B79CAD8}"/>
              </a:ext>
            </a:extLst>
          </p:cNvPr>
          <p:cNvGrpSpPr/>
          <p:nvPr/>
        </p:nvGrpSpPr>
        <p:grpSpPr>
          <a:xfrm>
            <a:off x="1120973" y="4244990"/>
            <a:ext cx="3230791" cy="1921321"/>
            <a:chOff x="1380330" y="951888"/>
            <a:chExt cx="3829250" cy="1921321"/>
          </a:xfrm>
        </p:grpSpPr>
        <p:pic>
          <p:nvPicPr>
            <p:cNvPr id="19" name="图片 16" descr="图形用户界面&#10;&#10;中度可信度描述已自动生成">
              <a:extLst>
                <a:ext uri="{FF2B5EF4-FFF2-40B4-BE49-F238E27FC236}">
                  <a16:creationId xmlns:a16="http://schemas.microsoft.com/office/drawing/2014/main" xmlns="" id="{68259C1C-07BB-4784-8B85-675931C0F6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83" b="39584"/>
            <a:stretch/>
          </p:blipFill>
          <p:spPr>
            <a:xfrm>
              <a:off x="1380330" y="951888"/>
              <a:ext cx="3829250" cy="146787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0F66C83-B261-4F87-A67D-742897A20208}"/>
                </a:ext>
              </a:extLst>
            </p:cNvPr>
            <p:cNvSpPr txBox="1"/>
            <p:nvPr/>
          </p:nvSpPr>
          <p:spPr>
            <a:xfrm>
              <a:off x="1771520" y="1118883"/>
              <a:ext cx="283447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chớp</a:t>
              </a:r>
              <a:r>
                <a:rPr lang="en-US" sz="5400" b="1" dirty="0">
                  <a:latin typeface="UTM Avo" panose="02040603050506020204" pitchFamily="18" charset="0"/>
                  <a:cs typeface="Arial" panose="020B0604020202020204" pitchFamily="34" charset="0"/>
                </a:rPr>
                <a:t> mi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1FFA837-AB41-4F9B-AE6B-0A4D8C191073}"/>
              </a:ext>
            </a:extLst>
          </p:cNvPr>
          <p:cNvGrpSpPr/>
          <p:nvPr/>
        </p:nvGrpSpPr>
        <p:grpSpPr>
          <a:xfrm>
            <a:off x="5151090" y="4423598"/>
            <a:ext cx="2125856" cy="1467876"/>
            <a:chOff x="1380331" y="951888"/>
            <a:chExt cx="2519641" cy="1467876"/>
          </a:xfrm>
        </p:grpSpPr>
        <p:pic>
          <p:nvPicPr>
            <p:cNvPr id="22" name="图片 16" descr="图形用户界面&#10;&#10;中度可信度描述已自动生成">
              <a:extLst>
                <a:ext uri="{FF2B5EF4-FFF2-40B4-BE49-F238E27FC236}">
                  <a16:creationId xmlns:a16="http://schemas.microsoft.com/office/drawing/2014/main" xmlns="" id="{EDB77E75-B2F3-468B-A08F-646F2506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83" b="39584"/>
            <a:stretch/>
          </p:blipFill>
          <p:spPr>
            <a:xfrm>
              <a:off x="1380331" y="951888"/>
              <a:ext cx="2519641" cy="146787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4E74452-AA3A-4FBB-8D65-78F922A8EE73}"/>
                </a:ext>
              </a:extLst>
            </p:cNvPr>
            <p:cNvSpPr txBox="1"/>
            <p:nvPr/>
          </p:nvSpPr>
          <p:spPr>
            <a:xfrm>
              <a:off x="1998378" y="1143320"/>
              <a:ext cx="12835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UTM Avo" panose="02040603050506020204" pitchFamily="18" charset="0"/>
                  <a:cs typeface="Arial" panose="020B0604020202020204" pitchFamily="34" charset="0"/>
                </a:rPr>
                <a:t>soi</a:t>
              </a:r>
            </a:p>
          </p:txBody>
        </p:sp>
      </p:grpSp>
      <p:pic>
        <p:nvPicPr>
          <p:cNvPr id="24" name="图片 16" descr="徽标&#10;&#10;中度可信度描述已自动生成">
            <a:extLst>
              <a:ext uri="{FF2B5EF4-FFF2-40B4-BE49-F238E27FC236}">
                <a16:creationId xmlns:a16="http://schemas.microsoft.com/office/drawing/2014/main" xmlns="" id="{7175CA3F-3126-48E3-BEB3-11729F4D17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" y="492943"/>
            <a:ext cx="1957115" cy="260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168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EE68F2-164F-4DBB-9493-98E5E833F954}"/>
              </a:ext>
            </a:extLst>
          </p:cNvPr>
          <p:cNvSpPr txBox="1"/>
          <p:nvPr/>
        </p:nvSpPr>
        <p:spPr>
          <a:xfrm>
            <a:off x="620158" y="5159506"/>
            <a:ext cx="15897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B123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Diệu</a:t>
            </a:r>
            <a:r>
              <a:rPr lang="en-US" sz="4000" b="1" dirty="0">
                <a:solidFill>
                  <a:srgbClr val="2B123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2B123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kì</a:t>
            </a:r>
            <a:r>
              <a:rPr lang="en-US" sz="4000" b="1" dirty="0">
                <a:solidFill>
                  <a:srgbClr val="2B123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sz="4000" b="1" dirty="0">
              <a:solidFill>
                <a:srgbClr val="2B12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CBB061-ED2C-4840-B6E8-1C8E9E5207DD}"/>
              </a:ext>
            </a:extLst>
          </p:cNvPr>
          <p:cNvSpPr txBox="1"/>
          <p:nvPr/>
        </p:nvSpPr>
        <p:spPr>
          <a:xfrm>
            <a:off x="2129459" y="5126265"/>
            <a:ext cx="5922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mầu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khiến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 than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phục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ngợi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 ca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7AC036B-B313-4732-8F9C-FA0CF1B1FFC9}"/>
              </a:ext>
            </a:extLst>
          </p:cNvPr>
          <p:cNvSpPr txBox="1"/>
          <p:nvPr/>
        </p:nvSpPr>
        <p:spPr>
          <a:xfrm>
            <a:off x="1848958" y="949192"/>
            <a:ext cx="4511813" cy="1938992"/>
          </a:xfrm>
          <a:prstGeom prst="rect">
            <a:avLst/>
          </a:prstGeom>
          <a:noFill/>
          <a:effectLst>
            <a:glow rad="127000">
              <a:srgbClr val="1B385C"/>
            </a:glow>
          </a:effectLst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Giải</a:t>
            </a:r>
            <a:r>
              <a:rPr lang="en-US" sz="60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60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từ</a:t>
            </a:r>
            <a:endParaRPr lang="vi-VN" sz="6000" b="1" dirty="0">
              <a:ln w="0">
                <a:solidFill>
                  <a:schemeClr val="tx1">
                    <a:alpha val="22000"/>
                  </a:schemeClr>
                </a:solidFill>
              </a:ln>
              <a:solidFill>
                <a:srgbClr val="0F1623"/>
              </a:solidFill>
              <a:effectLst/>
              <a:latin typeface="UVF Before the Rain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323AB6-50B4-4666-B0B0-A8E1A86677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79" y="2194169"/>
            <a:ext cx="6156049" cy="2736022"/>
          </a:xfrm>
          <a:prstGeom prst="rect">
            <a:avLst/>
          </a:prstGeom>
        </p:spPr>
      </p:pic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448CBB6A-9553-40F9-BAB5-1992DBB660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64000" l="1850" r="69300">
                        <a14:foregroundMark x1="66800" y1="23000" x2="24350" y2="51150"/>
                        <a14:foregroundMark x1="60650" y1="59300" x2="44050" y2="54750"/>
                        <a14:foregroundMark x1="44050" y1="54750" x2="15750" y2="36000"/>
                        <a14:foregroundMark x1="15750" y1="36000" x2="9600" y2="14650"/>
                        <a14:foregroundMark x1="9600" y1="14650" x2="18050" y2="6950"/>
                        <a14:foregroundMark x1="18050" y1="6950" x2="26750" y2="11500"/>
                        <a14:foregroundMark x1="26750" y1="11500" x2="24100" y2="14600"/>
                        <a14:foregroundMark x1="31000" y1="23000" x2="1850" y2="14850"/>
                        <a14:foregroundMark x1="23100" y1="21250" x2="46000" y2="29000"/>
                        <a14:foregroundMark x1="46000" y1="29000" x2="63550" y2="26300"/>
                        <a14:foregroundMark x1="63550" y1="26300" x2="64850" y2="21250"/>
                        <a14:foregroundMark x1="55200" y1="37100" x2="54200" y2="42000"/>
                        <a14:foregroundMark x1="63600" y1="29150" x2="67300" y2="30650"/>
                        <a14:foregroundMark x1="69300" y1="24500" x2="66800" y2="25200"/>
                        <a14:foregroundMark x1="49750" y1="19050" x2="52500" y2="22750"/>
                        <a14:foregroundMark x1="29500" y1="2500" x2="26050" y2="9150"/>
                        <a14:foregroundMark x1="24850" y1="52650" x2="27050" y2="61050"/>
                        <a14:foregroundMark x1="47800" y1="59050" x2="44850" y2="64000"/>
                        <a14:foregroundMark x1="47050" y1="61750" x2="44350" y2="64000"/>
                        <a14:foregroundMark x1="28050" y1="30400" x2="19100" y2="38200"/>
                        <a14:foregroundMark x1="19100" y1="38200" x2="17650" y2="44500"/>
                        <a14:foregroundMark x1="7550" y1="17800" x2="16400" y2="20650"/>
                        <a14:foregroundMark x1="16400" y1="20650" x2="20400" y2="26950"/>
                        <a14:foregroundMark x1="34200" y1="21500" x2="25750" y2="16000"/>
                        <a14:foregroundMark x1="25750" y1="16000" x2="26550" y2="15100"/>
                        <a14:foregroundMark x1="51500" y1="27700" x2="55550" y2="35600"/>
                        <a14:foregroundMark x1="55550" y1="35600" x2="54700" y2="35350"/>
                        <a14:foregroundMark x1="45350" y1="22250" x2="39650" y2="2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779" b="35870"/>
          <a:stretch/>
        </p:blipFill>
        <p:spPr>
          <a:xfrm flipH="1">
            <a:off x="6638365" y="-383052"/>
            <a:ext cx="2374914" cy="273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2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9E6FB140-B05C-4751-A667-6545218AA9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64000" l="1850" r="69300">
                        <a14:foregroundMark x1="66800" y1="23000" x2="24350" y2="51150"/>
                        <a14:foregroundMark x1="60650" y1="59300" x2="44050" y2="54750"/>
                        <a14:foregroundMark x1="44050" y1="54750" x2="15750" y2="36000"/>
                        <a14:foregroundMark x1="15750" y1="36000" x2="9600" y2="14650"/>
                        <a14:foregroundMark x1="9600" y1="14650" x2="18050" y2="6950"/>
                        <a14:foregroundMark x1="18050" y1="6950" x2="26750" y2="11500"/>
                        <a14:foregroundMark x1="26750" y1="11500" x2="24100" y2="14600"/>
                        <a14:foregroundMark x1="31000" y1="23000" x2="1850" y2="14850"/>
                        <a14:foregroundMark x1="23100" y1="21250" x2="46000" y2="29000"/>
                        <a14:foregroundMark x1="46000" y1="29000" x2="63550" y2="26300"/>
                        <a14:foregroundMark x1="63550" y1="26300" x2="64850" y2="21250"/>
                        <a14:foregroundMark x1="55200" y1="37100" x2="54200" y2="42000"/>
                        <a14:foregroundMark x1="63600" y1="29150" x2="67300" y2="30650"/>
                        <a14:foregroundMark x1="69300" y1="24500" x2="66800" y2="25200"/>
                        <a14:foregroundMark x1="49750" y1="19050" x2="52500" y2="22750"/>
                        <a14:foregroundMark x1="29500" y1="2500" x2="26050" y2="9150"/>
                        <a14:foregroundMark x1="24850" y1="52650" x2="27050" y2="61050"/>
                        <a14:foregroundMark x1="47800" y1="59050" x2="44850" y2="64000"/>
                        <a14:foregroundMark x1="47050" y1="61750" x2="44350" y2="64000"/>
                        <a14:foregroundMark x1="28050" y1="30400" x2="19100" y2="38200"/>
                        <a14:foregroundMark x1="19100" y1="38200" x2="17650" y2="44500"/>
                        <a14:foregroundMark x1="7550" y1="17800" x2="16400" y2="20650"/>
                        <a14:foregroundMark x1="16400" y1="20650" x2="20400" y2="26950"/>
                        <a14:foregroundMark x1="34200" y1="21500" x2="25750" y2="16000"/>
                        <a14:foregroundMark x1="25750" y1="16000" x2="26550" y2="15100"/>
                        <a14:foregroundMark x1="51500" y1="27700" x2="55550" y2="35600"/>
                        <a14:foregroundMark x1="55550" y1="35600" x2="54700" y2="35350"/>
                        <a14:foregroundMark x1="45350" y1="22250" x2="39650" y2="2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779" b="35870"/>
          <a:stretch/>
        </p:blipFill>
        <p:spPr>
          <a:xfrm flipH="1">
            <a:off x="6545494" y="-293361"/>
            <a:ext cx="2439302" cy="281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4CC7ED-DE1B-4058-8FD7-83D3C4CDF6BD}"/>
              </a:ext>
            </a:extLst>
          </p:cNvPr>
          <p:cNvSpPr txBox="1"/>
          <p:nvPr/>
        </p:nvSpPr>
        <p:spPr>
          <a:xfrm>
            <a:off x="513188" y="5228858"/>
            <a:ext cx="1804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D67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Lửng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D67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D67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D67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D6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267223-8A67-4922-B8BA-B4EC496BC3DE}"/>
              </a:ext>
            </a:extLst>
          </p:cNvPr>
          <p:cNvSpPr txBox="1"/>
          <p:nvPr/>
        </p:nvSpPr>
        <p:spPr>
          <a:xfrm>
            <a:off x="1877204" y="5228858"/>
            <a:ext cx="56333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thấp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2BBCA3-82DC-4C6C-A6E0-ED270F0807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509" y="525062"/>
            <a:ext cx="5242633" cy="45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9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xmlns="" id="{BD247192-1650-42C5-99BC-2E15DDCFA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11" y="2886827"/>
            <a:ext cx="536713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. .</a:t>
            </a:r>
            <a:r>
              <a:rPr lang="en-US" altLang="fr-FR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altLang="en-US" sz="4000" dirty="0">
              <a:solidFill>
                <a:srgbClr val="00142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endParaRPr lang="en-US" altLang="en-US" sz="4000" dirty="0">
              <a:solidFill>
                <a:srgbClr val="00142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</a:t>
            </a:r>
            <a:endParaRPr lang="en-US" altLang="en-US" sz="4000" dirty="0">
              <a:solidFill>
                <a:srgbClr val="00142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Lửng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altLang="en-US" sz="4000" dirty="0" err="1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fr-FR" altLang="en-US" sz="4000" dirty="0">
                <a:solidFill>
                  <a:srgbClr val="0014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3D691AC-3AB4-4F40-B26A-0D2909D41FC2}"/>
              </a:ext>
            </a:extLst>
          </p:cNvPr>
          <p:cNvCxnSpPr>
            <a:cxnSpLocks/>
          </p:cNvCxnSpPr>
          <p:nvPr/>
        </p:nvCxnSpPr>
        <p:spPr>
          <a:xfrm flipH="1">
            <a:off x="4776116" y="2933964"/>
            <a:ext cx="224305" cy="53493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0C23971C-AD7C-4D47-83EA-76AEB0A2E189}"/>
              </a:ext>
            </a:extLst>
          </p:cNvPr>
          <p:cNvCxnSpPr>
            <a:cxnSpLocks/>
          </p:cNvCxnSpPr>
          <p:nvPr/>
        </p:nvCxnSpPr>
        <p:spPr>
          <a:xfrm flipH="1">
            <a:off x="4888268" y="2966622"/>
            <a:ext cx="205143" cy="534939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7205D50-7788-443E-8515-19D99E84FB24}"/>
              </a:ext>
            </a:extLst>
          </p:cNvPr>
          <p:cNvCxnSpPr/>
          <p:nvPr/>
        </p:nvCxnSpPr>
        <p:spPr>
          <a:xfrm flipH="1">
            <a:off x="7491427" y="3049802"/>
            <a:ext cx="180975" cy="419100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B3884C0-5D15-4D13-A25B-C8FD356989B3}"/>
              </a:ext>
            </a:extLst>
          </p:cNvPr>
          <p:cNvCxnSpPr>
            <a:cxnSpLocks/>
          </p:cNvCxnSpPr>
          <p:nvPr/>
        </p:nvCxnSpPr>
        <p:spPr>
          <a:xfrm flipH="1">
            <a:off x="6770356" y="3558272"/>
            <a:ext cx="214106" cy="495823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ECE3417-C266-4F39-A4B4-C38E71580A84}"/>
              </a:ext>
            </a:extLst>
          </p:cNvPr>
          <p:cNvCxnSpPr>
            <a:cxnSpLocks/>
          </p:cNvCxnSpPr>
          <p:nvPr/>
        </p:nvCxnSpPr>
        <p:spPr>
          <a:xfrm flipH="1">
            <a:off x="7376460" y="4188897"/>
            <a:ext cx="229934" cy="532478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730D6D4D-F60D-4318-845F-4EB395D02157}"/>
              </a:ext>
            </a:extLst>
          </p:cNvPr>
          <p:cNvCxnSpPr>
            <a:cxnSpLocks/>
          </p:cNvCxnSpPr>
          <p:nvPr/>
        </p:nvCxnSpPr>
        <p:spPr>
          <a:xfrm flipH="1">
            <a:off x="7038208" y="4839191"/>
            <a:ext cx="203428" cy="512811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D560593-57F4-4847-AA7A-3ED13CEE393F}"/>
              </a:ext>
            </a:extLst>
          </p:cNvPr>
          <p:cNvCxnSpPr>
            <a:cxnSpLocks/>
          </p:cNvCxnSpPr>
          <p:nvPr/>
        </p:nvCxnSpPr>
        <p:spPr>
          <a:xfrm flipH="1">
            <a:off x="6941835" y="4802489"/>
            <a:ext cx="192748" cy="512811"/>
          </a:xfrm>
          <a:prstGeom prst="line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</p:cxnSp>
      <p:pic>
        <p:nvPicPr>
          <p:cNvPr id="10" name="图片 7" descr="卡通人物&#10;&#10;中度可信度描述已自动生成">
            <a:extLst>
              <a:ext uri="{FF2B5EF4-FFF2-40B4-BE49-F238E27FC236}">
                <a16:creationId xmlns:a16="http://schemas.microsoft.com/office/drawing/2014/main" xmlns="" id="{7E298F72-0872-4A72-93A4-CDB611E5CC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588" y="2850874"/>
            <a:ext cx="2976738" cy="39689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CD1EE8C-7876-47AF-A140-D047554800C2}"/>
              </a:ext>
            </a:extLst>
          </p:cNvPr>
          <p:cNvSpPr txBox="1"/>
          <p:nvPr/>
        </p:nvSpPr>
        <p:spPr>
          <a:xfrm>
            <a:off x="308086" y="1129913"/>
            <a:ext cx="3372896" cy="1938992"/>
          </a:xfrm>
          <a:prstGeom prst="rect">
            <a:avLst/>
          </a:prstGeom>
          <a:noFill/>
          <a:effectLst>
            <a:glow rad="127000">
              <a:srgbClr val="1B385C"/>
            </a:glow>
          </a:effectLst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ln w="0">
                  <a:solidFill>
                    <a:schemeClr val="tx1">
                      <a:alpha val="22000"/>
                    </a:schemeClr>
                  </a:solidFill>
                </a:ln>
                <a:solidFill>
                  <a:srgbClr val="0F1623"/>
                </a:solidFill>
                <a:effectLst/>
                <a:latin typeface="UVF Before the Rain" panose="02000000000000000000" pitchFamily="2" charset="0"/>
                <a:cs typeface="Arial" panose="020B0604020202020204" pitchFamily="34" charset="0"/>
              </a:rPr>
              <a:t> </a:t>
            </a:r>
            <a:endParaRPr lang="vi-VN" sz="6000" b="1" dirty="0">
              <a:ln w="0">
                <a:solidFill>
                  <a:schemeClr val="tx1">
                    <a:alpha val="22000"/>
                  </a:schemeClr>
                </a:solidFill>
              </a:ln>
              <a:solidFill>
                <a:srgbClr val="0F1623"/>
              </a:solidFill>
              <a:effectLst/>
              <a:latin typeface="UVF Before the Rain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01140CE-257C-4746-B87B-5D4E80B4EF21}"/>
              </a:ext>
            </a:extLst>
          </p:cNvPr>
          <p:cNvSpPr txBox="1"/>
          <p:nvPr/>
        </p:nvSpPr>
        <p:spPr>
          <a:xfrm>
            <a:off x="2973249" y="1871164"/>
            <a:ext cx="5568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nhịp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ngắt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nghỉ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endParaRPr lang="vi-VN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98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585</Words>
  <Application>Microsoft Office PowerPoint</Application>
  <PresentationFormat>On-screen Show (4:3)</PresentationFormat>
  <Paragraphs>79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2022-04-02T16:00:47Z</dcterms:created>
  <dcterms:modified xsi:type="dcterms:W3CDTF">2022-04-02T16:02:45Z</dcterms:modified>
</cp:coreProperties>
</file>