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257" r:id="rId2"/>
    <p:sldId id="258" r:id="rId3"/>
    <p:sldId id="292" r:id="rId4"/>
    <p:sldId id="262" r:id="rId5"/>
    <p:sldId id="263" r:id="rId6"/>
    <p:sldId id="264" r:id="rId7"/>
    <p:sldId id="265" r:id="rId8"/>
    <p:sldId id="266" r:id="rId9"/>
    <p:sldId id="267" r:id="rId10"/>
    <p:sldId id="268" r:id="rId11"/>
    <p:sldId id="269" r:id="rId12"/>
    <p:sldId id="270" r:id="rId13"/>
    <p:sldId id="271" r:id="rId14"/>
    <p:sldId id="272" r:id="rId15"/>
    <p:sldId id="273" r:id="rId16"/>
    <p:sldId id="274" r:id="rId17"/>
    <p:sldId id="275" r:id="rId18"/>
    <p:sldId id="276" r:id="rId19"/>
    <p:sldId id="277" r:id="rId20"/>
    <p:sldId id="278" r:id="rId21"/>
    <p:sldId id="279" r:id="rId22"/>
    <p:sldId id="280" r:id="rId23"/>
    <p:sldId id="281" r:id="rId24"/>
    <p:sldId id="282" r:id="rId25"/>
    <p:sldId id="283" r:id="rId26"/>
    <p:sldId id="284" r:id="rId27"/>
    <p:sldId id="285" r:id="rId28"/>
    <p:sldId id="286" r:id="rId29"/>
    <p:sldId id="287" r:id="rId30"/>
    <p:sldId id="288" r:id="rId31"/>
    <p:sldId id="289" r:id="rId32"/>
    <p:sldId id="290" r:id="rId33"/>
    <p:sldId id="291" r:id="rId3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10" d="100"/>
          <a:sy n="110" d="100"/>
        </p:scale>
        <p:origin x="-1632"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DBD9F88-FB5C-4F8B-B246-6DD6E53F7513}" type="datetimeFigureOut">
              <a:rPr lang="en-US" smtClean="0"/>
              <a:t>4/2/2022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665AF3B-30C1-4005-908A-5907081668E1}" type="slidenum">
              <a:rPr lang="en-US" smtClean="0"/>
              <a:t>‹#›</a:t>
            </a:fld>
            <a:endParaRPr lang="en-US"/>
          </a:p>
        </p:txBody>
      </p:sp>
    </p:spTree>
    <p:extLst>
      <p:ext uri="{BB962C8B-B14F-4D97-AF65-F5344CB8AC3E}">
        <p14:creationId xmlns:p14="http://schemas.microsoft.com/office/powerpoint/2010/main" val="922233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002060"/>
                </a:solidFill>
                <a:latin typeface="Times New Roman" pitchFamily="18" charset="0"/>
                <a:cs typeface="Times New Roman" pitchFamily="18" charset="0"/>
              </a:rPr>
              <a:t>Đọc với g</a:t>
            </a:r>
            <a:r>
              <a:rPr lang="vi-VN" sz="1200">
                <a:solidFill>
                  <a:srgbClr val="002060"/>
                </a:solidFill>
                <a:latin typeface="Times New Roman" pitchFamily="18" charset="0"/>
                <a:cs typeface="Times New Roman" pitchFamily="18" charset="0"/>
              </a:rPr>
              <a:t>iọng đọc nhẹ nhàng, nhấn giọng những từ ngữ gợi cảm, gợi tả cảnh đẹp Sa Pa, </a:t>
            </a:r>
            <a:r>
              <a:rPr lang="en-US" sz="1200">
                <a:solidFill>
                  <a:srgbClr val="002060"/>
                </a:solidFill>
                <a:latin typeface="Times New Roman" pitchFamily="18" charset="0"/>
                <a:cs typeface="Times New Roman" pitchFamily="18" charset="0"/>
              </a:rPr>
              <a:t>thể hiện </a:t>
            </a:r>
            <a:r>
              <a:rPr lang="vi-VN" sz="1200">
                <a:solidFill>
                  <a:srgbClr val="002060"/>
                </a:solidFill>
                <a:latin typeface="Times New Roman" pitchFamily="18" charset="0"/>
                <a:cs typeface="Times New Roman" pitchFamily="18" charset="0"/>
              </a:rPr>
              <a:t>sự ngưỡng mộ, háo hức của du khách trước cảnh đẹp Sa Pa</a:t>
            </a:r>
            <a:r>
              <a:rPr lang="en-US" sz="1200">
                <a:solidFill>
                  <a:srgbClr val="002060"/>
                </a:solidFill>
                <a:latin typeface="Times New Roman" pitchFamily="18" charset="0"/>
                <a:cs typeface="Times New Roman" pitchFamily="18" charset="0"/>
              </a:rPr>
              <a:t>.</a:t>
            </a:r>
          </a:p>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5</a:t>
            </a:fld>
            <a:endParaRPr lang="zh-CN" altLang="en-US"/>
          </a:p>
        </p:txBody>
      </p:sp>
    </p:spTree>
    <p:extLst>
      <p:ext uri="{BB962C8B-B14F-4D97-AF65-F5344CB8AC3E}">
        <p14:creationId xmlns:p14="http://schemas.microsoft.com/office/powerpoint/2010/main" val="1536304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002060"/>
                </a:solidFill>
                <a:latin typeface="Times New Roman" pitchFamily="18" charset="0"/>
                <a:cs typeface="Times New Roman" pitchFamily="18" charset="0"/>
              </a:rPr>
              <a:t>Đọc với g</a:t>
            </a:r>
            <a:r>
              <a:rPr lang="vi-VN" sz="1200">
                <a:solidFill>
                  <a:srgbClr val="002060"/>
                </a:solidFill>
                <a:latin typeface="Times New Roman" pitchFamily="18" charset="0"/>
                <a:cs typeface="Times New Roman" pitchFamily="18" charset="0"/>
              </a:rPr>
              <a:t>iọng đọc nhẹ nhàng, nhấn giọng những từ ngữ gợi cảm, gợi tả cảnh đẹp Sa Pa, </a:t>
            </a:r>
            <a:r>
              <a:rPr lang="en-US" sz="1200">
                <a:solidFill>
                  <a:srgbClr val="002060"/>
                </a:solidFill>
                <a:latin typeface="Times New Roman" pitchFamily="18" charset="0"/>
                <a:cs typeface="Times New Roman" pitchFamily="18" charset="0"/>
              </a:rPr>
              <a:t>thể hiện </a:t>
            </a:r>
            <a:r>
              <a:rPr lang="vi-VN" sz="1200">
                <a:solidFill>
                  <a:srgbClr val="002060"/>
                </a:solidFill>
                <a:latin typeface="Times New Roman" pitchFamily="18" charset="0"/>
                <a:cs typeface="Times New Roman" pitchFamily="18" charset="0"/>
              </a:rPr>
              <a:t>sự ngưỡng mộ, háo hức của du khách trước cảnh đẹp Sa Pa</a:t>
            </a:r>
            <a:r>
              <a:rPr lang="en-US" sz="1200">
                <a:solidFill>
                  <a:srgbClr val="002060"/>
                </a:solidFill>
                <a:latin typeface="Times New Roman" pitchFamily="18" charset="0"/>
                <a:cs typeface="Times New Roman" pitchFamily="18" charset="0"/>
              </a:rPr>
              <a:t>.</a:t>
            </a:r>
          </a:p>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8</a:t>
            </a:fld>
            <a:endParaRPr lang="zh-CN" altLang="en-US"/>
          </a:p>
        </p:txBody>
      </p:sp>
    </p:spTree>
    <p:extLst>
      <p:ext uri="{BB962C8B-B14F-4D97-AF65-F5344CB8AC3E}">
        <p14:creationId xmlns:p14="http://schemas.microsoft.com/office/powerpoint/2010/main" val="24318265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vi-VN" sz="1200" b="1">
                <a:solidFill>
                  <a:schemeClr val="bg1"/>
                </a:solidFill>
                <a:effectLst>
                  <a:outerShdw blurRad="38100" dist="38100" dir="2700000" algn="tl">
                    <a:srgbClr val="000000">
                      <a:alpha val="43137"/>
                    </a:srgbClr>
                  </a:outerShdw>
                </a:effectLst>
                <a:latin typeface="UVF TypoSlabserif" panose="02000403050000020004" pitchFamily="2" charset="0"/>
              </a:rPr>
              <a:t>Đọc thầm đoạn 1</a:t>
            </a:r>
            <a:endParaRPr lang="en-US"/>
          </a:p>
        </p:txBody>
      </p:sp>
      <p:sp>
        <p:nvSpPr>
          <p:cNvPr id="4" name="Slide Number Placeholder 3"/>
          <p:cNvSpPr>
            <a:spLocks noGrp="1"/>
          </p:cNvSpPr>
          <p:nvPr>
            <p:ph type="sldNum" sz="quarter" idx="5"/>
          </p:nvPr>
        </p:nvSpPr>
        <p:spPr/>
        <p:txBody>
          <a:bodyPr/>
          <a:lstStyle/>
          <a:p>
            <a:fld id="{9050E973-9B0B-4F39-8D13-B383A8BEBCC1}" type="slidenum">
              <a:rPr lang="zh-CN" altLang="en-US" smtClean="0"/>
              <a:t>19</a:t>
            </a:fld>
            <a:endParaRPr lang="zh-CN" altLang="en-US"/>
          </a:p>
        </p:txBody>
      </p:sp>
    </p:spTree>
    <p:extLst>
      <p:ext uri="{BB962C8B-B14F-4D97-AF65-F5344CB8AC3E}">
        <p14:creationId xmlns:p14="http://schemas.microsoft.com/office/powerpoint/2010/main" val="20237036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50E973-9B0B-4F39-8D13-B383A8BEBCC1}" type="slidenum">
              <a:rPr lang="zh-CN" altLang="en-US" smtClean="0"/>
              <a:t>21</a:t>
            </a:fld>
            <a:endParaRPr lang="zh-CN" altLang="en-US"/>
          </a:p>
        </p:txBody>
      </p:sp>
    </p:spTree>
    <p:extLst>
      <p:ext uri="{BB962C8B-B14F-4D97-AF65-F5344CB8AC3E}">
        <p14:creationId xmlns:p14="http://schemas.microsoft.com/office/powerpoint/2010/main" val="33268499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ADB47679-C7E2-43B6-A17B-171B57978DD8}" type="slidenum">
              <a:rPr lang="zh-CN" altLang="en-US" smtClean="0"/>
              <a:t>27</a:t>
            </a:fld>
            <a:endParaRPr lang="zh-CN" altLang="en-US"/>
          </a:p>
        </p:txBody>
      </p:sp>
    </p:spTree>
    <p:extLst>
      <p:ext uri="{BB962C8B-B14F-4D97-AF65-F5344CB8AC3E}">
        <p14:creationId xmlns:p14="http://schemas.microsoft.com/office/powerpoint/2010/main" val="36291694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ADB47679-C7E2-43B6-A17B-171B57978DD8}" type="slidenum">
              <a:rPr lang="zh-CN" altLang="en-US" smtClean="0"/>
              <a:t>31</a:t>
            </a:fld>
            <a:endParaRPr lang="zh-CN" altLang="en-US"/>
          </a:p>
        </p:txBody>
      </p:sp>
    </p:spTree>
    <p:extLst>
      <p:ext uri="{BB962C8B-B14F-4D97-AF65-F5344CB8AC3E}">
        <p14:creationId xmlns:p14="http://schemas.microsoft.com/office/powerpoint/2010/main" val="21858130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976D4AB-4339-4174-A880-D89CE05F6FA8}" type="datetimeFigureOut">
              <a:rPr lang="en-US" smtClean="0"/>
              <a:t>4/2/2022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EF498D-F674-46E4-A7E8-12C9AEDFB9BA}" type="slidenum">
              <a:rPr lang="en-US" smtClean="0"/>
              <a:t>‹#›</a:t>
            </a:fld>
            <a:endParaRPr lang="en-US"/>
          </a:p>
        </p:txBody>
      </p:sp>
    </p:spTree>
    <p:extLst>
      <p:ext uri="{BB962C8B-B14F-4D97-AF65-F5344CB8AC3E}">
        <p14:creationId xmlns:p14="http://schemas.microsoft.com/office/powerpoint/2010/main" val="9258260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976D4AB-4339-4174-A880-D89CE05F6FA8}" type="datetimeFigureOut">
              <a:rPr lang="en-US" smtClean="0"/>
              <a:t>4/2/2022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EF498D-F674-46E4-A7E8-12C9AEDFB9BA}" type="slidenum">
              <a:rPr lang="en-US" smtClean="0"/>
              <a:t>‹#›</a:t>
            </a:fld>
            <a:endParaRPr lang="en-US"/>
          </a:p>
        </p:txBody>
      </p:sp>
    </p:spTree>
    <p:extLst>
      <p:ext uri="{BB962C8B-B14F-4D97-AF65-F5344CB8AC3E}">
        <p14:creationId xmlns:p14="http://schemas.microsoft.com/office/powerpoint/2010/main" val="30757057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976D4AB-4339-4174-A880-D89CE05F6FA8}" type="datetimeFigureOut">
              <a:rPr lang="en-US" smtClean="0"/>
              <a:t>4/2/2022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EF498D-F674-46E4-A7E8-12C9AEDFB9BA}" type="slidenum">
              <a:rPr lang="en-US" smtClean="0"/>
              <a:t>‹#›</a:t>
            </a:fld>
            <a:endParaRPr lang="en-US"/>
          </a:p>
        </p:txBody>
      </p:sp>
    </p:spTree>
    <p:extLst>
      <p:ext uri="{BB962C8B-B14F-4D97-AF65-F5344CB8AC3E}">
        <p14:creationId xmlns:p14="http://schemas.microsoft.com/office/powerpoint/2010/main" val="36071479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3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1205567"/>
      </p:ext>
    </p:extLst>
  </p:cSld>
  <p:clrMapOvr>
    <a:masterClrMapping/>
  </p:clrMapOvr>
  <p:transition advClick="0" advTm="3104">
    <p:cover dir="d"/>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4777245"/>
      </p:ext>
    </p:extLst>
  </p:cSld>
  <p:clrMapOvr>
    <a:masterClrMapping/>
  </p:clrMapOvr>
  <p:transition advClick="0" advTm="3104">
    <p:cover di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976D4AB-4339-4174-A880-D89CE05F6FA8}" type="datetimeFigureOut">
              <a:rPr lang="en-US" smtClean="0"/>
              <a:t>4/2/2022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EF498D-F674-46E4-A7E8-12C9AEDFB9BA}" type="slidenum">
              <a:rPr lang="en-US" smtClean="0"/>
              <a:t>‹#›</a:t>
            </a:fld>
            <a:endParaRPr lang="en-US"/>
          </a:p>
        </p:txBody>
      </p:sp>
    </p:spTree>
    <p:extLst>
      <p:ext uri="{BB962C8B-B14F-4D97-AF65-F5344CB8AC3E}">
        <p14:creationId xmlns:p14="http://schemas.microsoft.com/office/powerpoint/2010/main" val="29598918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976D4AB-4339-4174-A880-D89CE05F6FA8}" type="datetimeFigureOut">
              <a:rPr lang="en-US" smtClean="0"/>
              <a:t>4/2/2022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EF498D-F674-46E4-A7E8-12C9AEDFB9BA}" type="slidenum">
              <a:rPr lang="en-US" smtClean="0"/>
              <a:t>‹#›</a:t>
            </a:fld>
            <a:endParaRPr lang="en-US"/>
          </a:p>
        </p:txBody>
      </p:sp>
    </p:spTree>
    <p:extLst>
      <p:ext uri="{BB962C8B-B14F-4D97-AF65-F5344CB8AC3E}">
        <p14:creationId xmlns:p14="http://schemas.microsoft.com/office/powerpoint/2010/main" val="11911449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976D4AB-4339-4174-A880-D89CE05F6FA8}" type="datetimeFigureOut">
              <a:rPr lang="en-US" smtClean="0"/>
              <a:t>4/2/2022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EF498D-F674-46E4-A7E8-12C9AEDFB9BA}" type="slidenum">
              <a:rPr lang="en-US" smtClean="0"/>
              <a:t>‹#›</a:t>
            </a:fld>
            <a:endParaRPr lang="en-US"/>
          </a:p>
        </p:txBody>
      </p:sp>
    </p:spTree>
    <p:extLst>
      <p:ext uri="{BB962C8B-B14F-4D97-AF65-F5344CB8AC3E}">
        <p14:creationId xmlns:p14="http://schemas.microsoft.com/office/powerpoint/2010/main" val="20196142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976D4AB-4339-4174-A880-D89CE05F6FA8}" type="datetimeFigureOut">
              <a:rPr lang="en-US" smtClean="0"/>
              <a:t>4/2/2022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EF498D-F674-46E4-A7E8-12C9AEDFB9BA}" type="slidenum">
              <a:rPr lang="en-US" smtClean="0"/>
              <a:t>‹#›</a:t>
            </a:fld>
            <a:endParaRPr lang="en-US"/>
          </a:p>
        </p:txBody>
      </p:sp>
    </p:spTree>
    <p:extLst>
      <p:ext uri="{BB962C8B-B14F-4D97-AF65-F5344CB8AC3E}">
        <p14:creationId xmlns:p14="http://schemas.microsoft.com/office/powerpoint/2010/main" val="6204064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976D4AB-4339-4174-A880-D89CE05F6FA8}" type="datetimeFigureOut">
              <a:rPr lang="en-US" smtClean="0"/>
              <a:t>4/2/2022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EF498D-F674-46E4-A7E8-12C9AEDFB9BA}" type="slidenum">
              <a:rPr lang="en-US" smtClean="0"/>
              <a:t>‹#›</a:t>
            </a:fld>
            <a:endParaRPr lang="en-US"/>
          </a:p>
        </p:txBody>
      </p:sp>
    </p:spTree>
    <p:extLst>
      <p:ext uri="{BB962C8B-B14F-4D97-AF65-F5344CB8AC3E}">
        <p14:creationId xmlns:p14="http://schemas.microsoft.com/office/powerpoint/2010/main" val="26389356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76D4AB-4339-4174-A880-D89CE05F6FA8}" type="datetimeFigureOut">
              <a:rPr lang="en-US" smtClean="0"/>
              <a:t>4/2/2022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EF498D-F674-46E4-A7E8-12C9AEDFB9BA}" type="slidenum">
              <a:rPr lang="en-US" smtClean="0"/>
              <a:t>‹#›</a:t>
            </a:fld>
            <a:endParaRPr lang="en-US"/>
          </a:p>
        </p:txBody>
      </p:sp>
    </p:spTree>
    <p:extLst>
      <p:ext uri="{BB962C8B-B14F-4D97-AF65-F5344CB8AC3E}">
        <p14:creationId xmlns:p14="http://schemas.microsoft.com/office/powerpoint/2010/main" val="41657176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976D4AB-4339-4174-A880-D89CE05F6FA8}" type="datetimeFigureOut">
              <a:rPr lang="en-US" smtClean="0"/>
              <a:t>4/2/2022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EF498D-F674-46E4-A7E8-12C9AEDFB9BA}" type="slidenum">
              <a:rPr lang="en-US" smtClean="0"/>
              <a:t>‹#›</a:t>
            </a:fld>
            <a:endParaRPr lang="en-US"/>
          </a:p>
        </p:txBody>
      </p:sp>
    </p:spTree>
    <p:extLst>
      <p:ext uri="{BB962C8B-B14F-4D97-AF65-F5344CB8AC3E}">
        <p14:creationId xmlns:p14="http://schemas.microsoft.com/office/powerpoint/2010/main" val="27626336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976D4AB-4339-4174-A880-D89CE05F6FA8}" type="datetimeFigureOut">
              <a:rPr lang="en-US" smtClean="0"/>
              <a:t>4/2/2022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EF498D-F674-46E4-A7E8-12C9AEDFB9BA}" type="slidenum">
              <a:rPr lang="en-US" smtClean="0"/>
              <a:t>‹#›</a:t>
            </a:fld>
            <a:endParaRPr lang="en-US"/>
          </a:p>
        </p:txBody>
      </p:sp>
    </p:spTree>
    <p:extLst>
      <p:ext uri="{BB962C8B-B14F-4D97-AF65-F5344CB8AC3E}">
        <p14:creationId xmlns:p14="http://schemas.microsoft.com/office/powerpoint/2010/main" val="3745030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76D4AB-4339-4174-A880-D89CE05F6FA8}" type="datetimeFigureOut">
              <a:rPr lang="en-US" smtClean="0"/>
              <a:t>4/2/2022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EF498D-F674-46E4-A7E8-12C9AEDFB9BA}" type="slidenum">
              <a:rPr lang="en-US" smtClean="0"/>
              <a:t>‹#›</a:t>
            </a:fld>
            <a:endParaRPr lang="en-US"/>
          </a:p>
        </p:txBody>
      </p:sp>
    </p:spTree>
    <p:extLst>
      <p:ext uri="{BB962C8B-B14F-4D97-AF65-F5344CB8AC3E}">
        <p14:creationId xmlns:p14="http://schemas.microsoft.com/office/powerpoint/2010/main" val="20173373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7.xml"/><Relationship Id="rId6" Type="http://schemas.microsoft.com/office/2007/relationships/hdphoto" Target="../media/hdphoto7.wdp"/><Relationship Id="rId5" Type="http://schemas.openxmlformats.org/officeDocument/2006/relationships/image" Target="../media/image16.png"/><Relationship Id="rId4" Type="http://schemas.microsoft.com/office/2007/relationships/hdphoto" Target="../media/hdphoto6.wdp"/></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Layout" Target="../slideLayouts/slideLayout7.xml"/><Relationship Id="rId6" Type="http://schemas.microsoft.com/office/2007/relationships/hdphoto" Target="../media/hdphoto9.wdp"/><Relationship Id="rId5" Type="http://schemas.openxmlformats.org/officeDocument/2006/relationships/image" Target="../media/image18.png"/><Relationship Id="rId4" Type="http://schemas.microsoft.com/office/2007/relationships/hdphoto" Target="../media/hdphoto8.wdp"/></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8" Type="http://schemas.openxmlformats.org/officeDocument/2006/relationships/image" Target="../media/image25.png"/><Relationship Id="rId3" Type="http://schemas.microsoft.com/office/2007/relationships/hdphoto" Target="../media/hdphoto10.wdp"/><Relationship Id="rId7" Type="http://schemas.microsoft.com/office/2007/relationships/hdphoto" Target="../media/hdphoto12.wdp"/><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4.png"/><Relationship Id="rId5" Type="http://schemas.microsoft.com/office/2007/relationships/hdphoto" Target="../media/hdphoto11.wdp"/><Relationship Id="rId4" Type="http://schemas.openxmlformats.org/officeDocument/2006/relationships/image" Target="../media/image23.png"/><Relationship Id="rId9" Type="http://schemas.microsoft.com/office/2007/relationships/hdphoto" Target="../media/hdphoto13.wdp"/></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microsoft.com/office/2007/relationships/hdphoto" Target="../media/hdphoto14.wdp"/></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4" Type="http://schemas.microsoft.com/office/2007/relationships/hdphoto" Target="../media/hdphoto2.wdp"/></Relationships>
</file>

<file path=ppt/slides/_rels/slide20.xml.rels><?xml version="1.0" encoding="UTF-8" standalone="yes"?>
<Relationships xmlns="http://schemas.openxmlformats.org/package/2006/relationships"><Relationship Id="rId8" Type="http://schemas.openxmlformats.org/officeDocument/2006/relationships/image" Target="../media/image31.png"/><Relationship Id="rId13" Type="http://schemas.microsoft.com/office/2007/relationships/hdphoto" Target="../media/hdphoto20.wdp"/><Relationship Id="rId3" Type="http://schemas.microsoft.com/office/2007/relationships/hdphoto" Target="../media/hdphoto15.wdp"/><Relationship Id="rId7" Type="http://schemas.microsoft.com/office/2007/relationships/hdphoto" Target="../media/hdphoto17.wdp"/><Relationship Id="rId12"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0.png"/><Relationship Id="rId11" Type="http://schemas.microsoft.com/office/2007/relationships/hdphoto" Target="../media/hdphoto19.wdp"/><Relationship Id="rId5" Type="http://schemas.microsoft.com/office/2007/relationships/hdphoto" Target="../media/hdphoto16.wdp"/><Relationship Id="rId15" Type="http://schemas.microsoft.com/office/2007/relationships/hdphoto" Target="../media/hdphoto21.wdp"/><Relationship Id="rId10" Type="http://schemas.openxmlformats.org/officeDocument/2006/relationships/image" Target="../media/image32.png"/><Relationship Id="rId4" Type="http://schemas.openxmlformats.org/officeDocument/2006/relationships/image" Target="../media/image29.png"/><Relationship Id="rId9" Type="http://schemas.microsoft.com/office/2007/relationships/hdphoto" Target="../media/hdphoto18.wdp"/><Relationship Id="rId1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microsoft.com/office/2007/relationships/hdphoto" Target="../media/hdphoto14.wdp"/></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3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3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microsoft.com/office/2007/relationships/hdphoto" Target="../media/hdphoto14.wdp"/><Relationship Id="rId7" Type="http://schemas.openxmlformats.org/officeDocument/2006/relationships/image" Target="../media/image40.jpe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2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0.png"/><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2.png"/><Relationship Id="rId5" Type="http://schemas.microsoft.com/office/2007/relationships/hdphoto" Target="../media/hdphoto14.wdp"/><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0.png"/><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7.xml"/><Relationship Id="rId1" Type="http://schemas.openxmlformats.org/officeDocument/2006/relationships/tags" Target="../tags/tag3.xml"/><Relationship Id="rId4" Type="http://schemas.microsoft.com/office/2007/relationships/hdphoto" Target="../media/hdphoto15.wdp"/></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8" Type="http://schemas.openxmlformats.org/officeDocument/2006/relationships/image" Target="../media/image35.png"/><Relationship Id="rId3" Type="http://schemas.microsoft.com/office/2007/relationships/hdphoto" Target="../media/hdphoto1.wdp"/><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1.xml"/><Relationship Id="rId5" Type="http://schemas.openxmlformats.org/officeDocument/2006/relationships/image" Target="../media/image12.pn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7.xml"/><Relationship Id="rId6" Type="http://schemas.microsoft.com/office/2007/relationships/hdphoto" Target="../media/hdphoto5.wdp"/><Relationship Id="rId5" Type="http://schemas.openxmlformats.org/officeDocument/2006/relationships/image" Target="../media/image14.png"/><Relationship Id="rId4" Type="http://schemas.microsoft.com/office/2007/relationships/hdphoto" Target="../media/hdphoto4.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Giải Tiếng Việt 1 trang 154, 155 Bài 4: Ruộng bậc thang ở Sa Pa - Kết nối  tri thức với cuộc sống - VnDoc.com">
            <a:extLst>
              <a:ext uri="{FF2B5EF4-FFF2-40B4-BE49-F238E27FC236}">
                <a16:creationId xmlns:a16="http://schemas.microsoft.com/office/drawing/2014/main" xmlns="" id="{F8E43A49-A141-4186-BE00-1C17393937E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0" y="-95812"/>
            <a:ext cx="9144000" cy="6953812"/>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4" name="图片 3"/>
          <p:cNvPicPr>
            <a:picLocks noChangeAspect="1"/>
          </p:cNvPicPr>
          <p:nvPr/>
        </p:nvPicPr>
        <p:blipFill rotWithShape="1">
          <a:blip r:embed="rId4" cstate="print">
            <a:extLst>
              <a:ext uri="{28A0092B-C50C-407E-A947-70E740481C1C}">
                <a14:useLocalDpi xmlns:a14="http://schemas.microsoft.com/office/drawing/2010/main" val="0"/>
              </a:ext>
            </a:extLst>
          </a:blip>
          <a:srcRect l="26757" t="62546" b="8278"/>
          <a:stretch/>
        </p:blipFill>
        <p:spPr>
          <a:xfrm>
            <a:off x="0" y="1450169"/>
            <a:ext cx="9144000" cy="5435365"/>
          </a:xfrm>
          <a:prstGeom prst="rect">
            <a:avLst/>
          </a:prstGeom>
        </p:spPr>
      </p:pic>
      <p:pic>
        <p:nvPicPr>
          <p:cNvPr id="23" name="图片 13">
            <a:extLst>
              <a:ext uri="{FF2B5EF4-FFF2-40B4-BE49-F238E27FC236}">
                <a16:creationId xmlns:a16="http://schemas.microsoft.com/office/drawing/2014/main" xmlns="" id="{CB4B1A68-8D0A-407A-A31D-B67DEA626F0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44239"/>
          <a:stretch/>
        </p:blipFill>
        <p:spPr>
          <a:xfrm flipH="1">
            <a:off x="3986838" y="1914191"/>
            <a:ext cx="2617328" cy="2643959"/>
          </a:xfrm>
          <a:prstGeom prst="rect">
            <a:avLst/>
          </a:prstGeom>
        </p:spPr>
      </p:pic>
      <p:pic>
        <p:nvPicPr>
          <p:cNvPr id="12" name="图片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88554" y="1602971"/>
            <a:ext cx="2601191" cy="1567616"/>
          </a:xfrm>
          <a:prstGeom prst="rect">
            <a:avLst/>
          </a:prstGeom>
        </p:spPr>
      </p:pic>
      <p:pic>
        <p:nvPicPr>
          <p:cNvPr id="13" name="图片 12"/>
          <p:cNvPicPr>
            <a:picLocks noChangeAspect="1"/>
          </p:cNvPicPr>
          <p:nvPr/>
        </p:nvPicPr>
        <p:blipFill rotWithShape="1">
          <a:blip r:embed="rId7" cstate="print">
            <a:extLst>
              <a:ext uri="{28A0092B-C50C-407E-A947-70E740481C1C}">
                <a14:useLocalDpi xmlns:a14="http://schemas.microsoft.com/office/drawing/2010/main" val="0"/>
              </a:ext>
            </a:extLst>
          </a:blip>
          <a:srcRect t="18411" r="51852" b="38636"/>
          <a:stretch/>
        </p:blipFill>
        <p:spPr>
          <a:xfrm>
            <a:off x="1231801" y="966058"/>
            <a:ext cx="1003382" cy="761611"/>
          </a:xfrm>
          <a:prstGeom prst="rect">
            <a:avLst/>
          </a:prstGeom>
        </p:spPr>
      </p:pic>
      <p:pic>
        <p:nvPicPr>
          <p:cNvPr id="17" name="图片 2">
            <a:extLst>
              <a:ext uri="{FF2B5EF4-FFF2-40B4-BE49-F238E27FC236}">
                <a16:creationId xmlns:a16="http://schemas.microsoft.com/office/drawing/2014/main" xmlns="" id="{75EBEAF6-9368-458F-949C-FE666BBC4594}"/>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44239"/>
          <a:stretch/>
        </p:blipFill>
        <p:spPr>
          <a:xfrm>
            <a:off x="7470980" y="2149238"/>
            <a:ext cx="1569577" cy="1027369"/>
          </a:xfrm>
          <a:prstGeom prst="rect">
            <a:avLst/>
          </a:prstGeom>
        </p:spPr>
      </p:pic>
      <p:pic>
        <p:nvPicPr>
          <p:cNvPr id="18" name="图片 13">
            <a:extLst>
              <a:ext uri="{FF2B5EF4-FFF2-40B4-BE49-F238E27FC236}">
                <a16:creationId xmlns:a16="http://schemas.microsoft.com/office/drawing/2014/main" xmlns="" id="{2327259E-4E9F-4E14-9DB3-F0D3338993C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44239"/>
          <a:stretch/>
        </p:blipFill>
        <p:spPr>
          <a:xfrm flipH="1">
            <a:off x="-257441" y="2693256"/>
            <a:ext cx="2617328" cy="2643959"/>
          </a:xfrm>
          <a:prstGeom prst="rect">
            <a:avLst/>
          </a:prstGeom>
        </p:spPr>
      </p:pic>
      <p:sp>
        <p:nvSpPr>
          <p:cNvPr id="24" name="文本框 12">
            <a:extLst>
              <a:ext uri="{FF2B5EF4-FFF2-40B4-BE49-F238E27FC236}">
                <a16:creationId xmlns:a16="http://schemas.microsoft.com/office/drawing/2014/main" xmlns="" id="{F67B6AD5-F910-48A0-84BE-5BDC2729A78C}"/>
              </a:ext>
            </a:extLst>
          </p:cNvPr>
          <p:cNvSpPr txBox="1"/>
          <p:nvPr/>
        </p:nvSpPr>
        <p:spPr>
          <a:xfrm>
            <a:off x="1350673" y="98729"/>
            <a:ext cx="4606543" cy="1323439"/>
          </a:xfrm>
          <a:prstGeom prst="rect">
            <a:avLst/>
          </a:prstGeom>
          <a:noFill/>
        </p:spPr>
        <p:txBody>
          <a:bodyPr vert="horz" wrap="square" rtlCol="0">
            <a:spAutoFit/>
            <a:scene3d>
              <a:camera prst="orthographicFront"/>
              <a:lightRig rig="threePt" dir="t"/>
            </a:scene3d>
            <a:sp3d extrusionH="57150">
              <a:bevelT w="57150" h="38100" prst="artDeco"/>
            </a:sp3d>
          </a:bodyPr>
          <a:lstStyle/>
          <a:p>
            <a:pPr algn="ctr"/>
            <a:r>
              <a:rPr lang="en-US" altLang="zh-CN" sz="8000" b="1" spc="300">
                <a:ln cap="sq" cmpd="sng">
                  <a:solidFill>
                    <a:schemeClr val="accent3">
                      <a:lumMod val="50000"/>
                    </a:schemeClr>
                  </a:solidFill>
                  <a:miter lim="800000"/>
                </a:ln>
                <a:gradFill flip="none" rotWithShape="1">
                  <a:gsLst>
                    <a:gs pos="0">
                      <a:srgbClr val="68AC2E"/>
                    </a:gs>
                    <a:gs pos="50000">
                      <a:srgbClr val="6EBA35"/>
                    </a:gs>
                    <a:gs pos="100000">
                      <a:schemeClr val="accent3">
                        <a:lumMod val="20000"/>
                        <a:lumOff val="80000"/>
                      </a:schemeClr>
                    </a:gs>
                  </a:gsLst>
                  <a:lin ang="5400000" scaled="1"/>
                  <a:tileRect/>
                </a:gradFill>
                <a:effectLst>
                  <a:reflection blurRad="6350" stA="55000" endA="300" endPos="45500" dir="5400000" sy="-100000" algn="bl" rotWithShape="0"/>
                </a:effectLst>
                <a:latin typeface="#9Slide07 IcielStormtrooper" panose="020B0500000000000000" pitchFamily="34" charset="0"/>
                <a:ea typeface="方正姚体" panose="02010601030101010101" pitchFamily="2" charset="-122"/>
              </a:rPr>
              <a:t>ĐƯỜNG</a:t>
            </a:r>
            <a:endParaRPr lang="zh-CN" altLang="en-US" sz="8000" b="1" spc="300" dirty="0">
              <a:ln cap="sq" cmpd="sng">
                <a:solidFill>
                  <a:schemeClr val="accent3">
                    <a:lumMod val="50000"/>
                  </a:schemeClr>
                </a:solidFill>
                <a:miter lim="800000"/>
              </a:ln>
              <a:gradFill flip="none" rotWithShape="1">
                <a:gsLst>
                  <a:gs pos="0">
                    <a:srgbClr val="68AC2E"/>
                  </a:gs>
                  <a:gs pos="50000">
                    <a:srgbClr val="6EBA35"/>
                  </a:gs>
                  <a:gs pos="100000">
                    <a:schemeClr val="accent3">
                      <a:lumMod val="20000"/>
                      <a:lumOff val="80000"/>
                    </a:schemeClr>
                  </a:gs>
                </a:gsLst>
                <a:lin ang="5400000" scaled="1"/>
                <a:tileRect/>
              </a:gradFill>
              <a:effectLst>
                <a:reflection blurRad="6350" stA="55000" endA="300" endPos="45500" dir="5400000" sy="-100000" algn="bl" rotWithShape="0"/>
              </a:effectLst>
              <a:latin typeface="#9Slide07 IcielStormtrooper" panose="020B0500000000000000" pitchFamily="34" charset="0"/>
              <a:ea typeface="方正姚体" panose="02010601030101010101" pitchFamily="2" charset="-122"/>
            </a:endParaRPr>
          </a:p>
        </p:txBody>
      </p:sp>
      <p:sp>
        <p:nvSpPr>
          <p:cNvPr id="25" name="Rectangle 2">
            <a:extLst>
              <a:ext uri="{FF2B5EF4-FFF2-40B4-BE49-F238E27FC236}">
                <a16:creationId xmlns:a16="http://schemas.microsoft.com/office/drawing/2014/main" xmlns="" id="{5698DFF8-1DA3-46F5-8AD2-A40EFD49DA34}"/>
              </a:ext>
            </a:extLst>
          </p:cNvPr>
          <p:cNvSpPr>
            <a:spLocks noChangeArrowheads="1"/>
          </p:cNvSpPr>
          <p:nvPr/>
        </p:nvSpPr>
        <p:spPr bwMode="auto">
          <a:xfrm rot="2016868">
            <a:off x="7404179" y="673630"/>
            <a:ext cx="1449651"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prstTxWarp prst="textArchUp">
              <a:avLst>
                <a:gd name="adj" fmla="val 9395207"/>
              </a:avLst>
            </a:prstTxWarp>
            <a:spAutoFit/>
            <a:scene3d>
              <a:camera prst="orthographicFront"/>
              <a:lightRig rig="threePt" dir="t"/>
            </a:scene3d>
            <a:sp3d extrusionH="57150">
              <a:bevelT w="57150" h="38100" prst="artDeco"/>
            </a:sp3d>
          </a:bodyPr>
          <a:lstStyle/>
          <a:p>
            <a:pPr marL="342900" indent="-342900" algn="ctr">
              <a:spcBef>
                <a:spcPct val="50000"/>
              </a:spcBef>
            </a:pPr>
            <a:r>
              <a:rPr lang="vi-VN" sz="4400" b="1" dirty="0">
                <a:ln w="3175">
                  <a:solidFill>
                    <a:srgbClr val="002060"/>
                  </a:solidFill>
                </a:ln>
                <a:solidFill>
                  <a:schemeClr val="accent5">
                    <a:lumMod val="50000"/>
                  </a:schemeClr>
                </a:solidFill>
                <a:effectLst>
                  <a:outerShdw blurRad="38100" dist="38100" dir="2700000" algn="tl">
                    <a:srgbClr val="000000">
                      <a:alpha val="43137"/>
                    </a:srgbClr>
                  </a:outerShdw>
                </a:effectLst>
                <a:latin typeface="UVF Mussica Swash" panose="04000000000000000000" pitchFamily="82" charset="0"/>
                <a:cs typeface="Times New Roman" pitchFamily="18" charset="0"/>
              </a:rPr>
              <a:t>Tập đọc</a:t>
            </a:r>
            <a:endParaRPr lang="en-US" sz="4400" b="1" dirty="0">
              <a:ln w="3175">
                <a:solidFill>
                  <a:srgbClr val="002060"/>
                </a:solidFill>
              </a:ln>
              <a:solidFill>
                <a:schemeClr val="accent5">
                  <a:lumMod val="50000"/>
                </a:schemeClr>
              </a:solidFill>
              <a:effectLst>
                <a:outerShdw blurRad="38100" dist="38100" dir="2700000" algn="tl">
                  <a:srgbClr val="000000">
                    <a:alpha val="43137"/>
                  </a:srgbClr>
                </a:outerShdw>
              </a:effectLst>
              <a:latin typeface="UVF Mussica Swash" panose="04000000000000000000" pitchFamily="82" charset="0"/>
              <a:cs typeface="Times New Roman" pitchFamily="18" charset="0"/>
            </a:endParaRPr>
          </a:p>
        </p:txBody>
      </p:sp>
      <p:sp>
        <p:nvSpPr>
          <p:cNvPr id="26" name="TextBox 25">
            <a:extLst>
              <a:ext uri="{FF2B5EF4-FFF2-40B4-BE49-F238E27FC236}">
                <a16:creationId xmlns:a16="http://schemas.microsoft.com/office/drawing/2014/main" xmlns="" id="{13759C55-3D40-4968-A2F5-624BAE454733}"/>
              </a:ext>
            </a:extLst>
          </p:cNvPr>
          <p:cNvSpPr txBox="1"/>
          <p:nvPr/>
        </p:nvSpPr>
        <p:spPr>
          <a:xfrm>
            <a:off x="-1" y="5918043"/>
            <a:ext cx="9040557" cy="707886"/>
          </a:xfrm>
          <a:prstGeom prst="rect">
            <a:avLst/>
          </a:prstGeom>
          <a:noFill/>
        </p:spPr>
        <p:txBody>
          <a:bodyPr wrap="square" rtlCol="0">
            <a:spAutoFit/>
          </a:bodyPr>
          <a:lstStyle/>
          <a:p>
            <a:r>
              <a:rPr lang="vi-VN" sz="4000" b="1" dirty="0">
                <a:solidFill>
                  <a:srgbClr val="002060"/>
                </a:solidFill>
                <a:effectLst>
                  <a:outerShdw blurRad="38100" dist="38100" dir="2700000" algn="tl">
                    <a:srgbClr val="000000">
                      <a:alpha val="43137"/>
                    </a:srgbClr>
                  </a:outerShdw>
                </a:effectLst>
                <a:latin typeface="#9Slide03 Dekar Light" panose="02000000000000000000" pitchFamily="2" charset="0"/>
                <a:cs typeface="Times New Roman" pitchFamily="18" charset="0"/>
              </a:rPr>
              <a:t>Theo</a:t>
            </a:r>
            <a:r>
              <a:rPr lang="en-US" sz="4000" b="1" dirty="0">
                <a:solidFill>
                  <a:srgbClr val="002060"/>
                </a:solidFill>
                <a:effectLst>
                  <a:outerShdw blurRad="38100" dist="38100" dir="2700000" algn="tl">
                    <a:srgbClr val="000000">
                      <a:alpha val="43137"/>
                    </a:srgbClr>
                  </a:outerShdw>
                </a:effectLst>
                <a:latin typeface="#9Slide03 Dekar Light" panose="02000000000000000000" pitchFamily="2" charset="0"/>
                <a:cs typeface="Times New Roman" pitchFamily="18" charset="0"/>
              </a:rPr>
              <a:t> </a:t>
            </a:r>
            <a:r>
              <a:rPr lang="vi-VN" sz="4000" b="1" dirty="0">
                <a:solidFill>
                  <a:srgbClr val="002060"/>
                </a:solidFill>
                <a:effectLst>
                  <a:outerShdw blurRad="38100" dist="38100" dir="2700000" algn="tl">
                    <a:srgbClr val="000000">
                      <a:alpha val="43137"/>
                    </a:srgbClr>
                  </a:outerShdw>
                </a:effectLst>
                <a:latin typeface="#9Slide03 Dekar Light" panose="02000000000000000000" pitchFamily="2" charset="0"/>
                <a:cs typeface="Times New Roman" pitchFamily="18" charset="0"/>
              </a:rPr>
              <a:t>NGUYỄN PHAN HÁCH</a:t>
            </a:r>
            <a:endParaRPr lang="en-US" sz="4000" b="1" dirty="0">
              <a:solidFill>
                <a:srgbClr val="002060"/>
              </a:solidFill>
              <a:effectLst>
                <a:outerShdw blurRad="38100" dist="38100" dir="2700000" algn="tl">
                  <a:srgbClr val="000000">
                    <a:alpha val="43137"/>
                  </a:srgbClr>
                </a:outerShdw>
              </a:effectLst>
              <a:latin typeface="#9Slide03 Dekar Light" panose="02000000000000000000" pitchFamily="2" charset="0"/>
              <a:cs typeface="Times New Roman" pitchFamily="18" charset="0"/>
            </a:endParaRPr>
          </a:p>
        </p:txBody>
      </p:sp>
      <p:pic>
        <p:nvPicPr>
          <p:cNvPr id="27" name="图片 11">
            <a:extLst>
              <a:ext uri="{FF2B5EF4-FFF2-40B4-BE49-F238E27FC236}">
                <a16:creationId xmlns:a16="http://schemas.microsoft.com/office/drawing/2014/main" xmlns="" id="{05293228-43A1-4CF9-B2C6-5E2DBCD827D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024741" y="1346863"/>
            <a:ext cx="2934788" cy="1768659"/>
          </a:xfrm>
          <a:prstGeom prst="rect">
            <a:avLst/>
          </a:prstGeom>
        </p:spPr>
      </p:pic>
      <p:sp>
        <p:nvSpPr>
          <p:cNvPr id="21" name="文本框 12">
            <a:extLst>
              <a:ext uri="{FF2B5EF4-FFF2-40B4-BE49-F238E27FC236}">
                <a16:creationId xmlns:a16="http://schemas.microsoft.com/office/drawing/2014/main" xmlns="" id="{31BFD297-1D2E-434A-B861-CA1EF9C4F56A}"/>
              </a:ext>
            </a:extLst>
          </p:cNvPr>
          <p:cNvSpPr txBox="1"/>
          <p:nvPr/>
        </p:nvSpPr>
        <p:spPr>
          <a:xfrm>
            <a:off x="3356289" y="-95812"/>
            <a:ext cx="1501418" cy="2554545"/>
          </a:xfrm>
          <a:prstGeom prst="rect">
            <a:avLst/>
          </a:prstGeom>
          <a:noFill/>
        </p:spPr>
        <p:txBody>
          <a:bodyPr vert="horz" wrap="square" rtlCol="0">
            <a:spAutoFit/>
            <a:scene3d>
              <a:camera prst="orthographicFront"/>
              <a:lightRig rig="threePt" dir="t"/>
            </a:scene3d>
            <a:sp3d extrusionH="57150">
              <a:bevelT w="57150" h="38100" prst="artDeco"/>
            </a:sp3d>
          </a:bodyPr>
          <a:lstStyle/>
          <a:p>
            <a:pPr algn="ctr"/>
            <a:r>
              <a:rPr lang="en-US" altLang="zh-CN" sz="8000" b="1" spc="300">
                <a:ln cap="sq" cmpd="sng">
                  <a:solidFill>
                    <a:schemeClr val="accent3">
                      <a:lumMod val="50000"/>
                    </a:schemeClr>
                  </a:solidFill>
                  <a:miter lim="800000"/>
                </a:ln>
                <a:gradFill flip="none" rotWithShape="1">
                  <a:gsLst>
                    <a:gs pos="0">
                      <a:srgbClr val="68AC2E"/>
                    </a:gs>
                    <a:gs pos="50000">
                      <a:srgbClr val="6EBA35"/>
                    </a:gs>
                    <a:gs pos="100000">
                      <a:schemeClr val="accent3">
                        <a:lumMod val="20000"/>
                        <a:lumOff val="80000"/>
                      </a:schemeClr>
                    </a:gs>
                  </a:gsLst>
                  <a:lin ang="5400000" scaled="1"/>
                  <a:tileRect/>
                </a:gradFill>
                <a:effectLst>
                  <a:reflection blurRad="6350" stA="55000" endA="300" endPos="45500" dir="5400000" sy="-100000" algn="bl" rotWithShape="0"/>
                </a:effectLst>
                <a:latin typeface="#9Slide07 IcielStormtrooper" panose="020B0500000000000000" pitchFamily="34" charset="0"/>
                <a:ea typeface="方正姚体" panose="02010601030101010101" pitchFamily="2" charset="-122"/>
              </a:rPr>
              <a:t>     ĐI</a:t>
            </a:r>
            <a:endParaRPr lang="zh-CN" altLang="en-US" sz="8000" b="1" spc="300" dirty="0">
              <a:ln cap="sq" cmpd="sng">
                <a:solidFill>
                  <a:schemeClr val="accent3">
                    <a:lumMod val="50000"/>
                  </a:schemeClr>
                </a:solidFill>
                <a:miter lim="800000"/>
              </a:ln>
              <a:gradFill flip="none" rotWithShape="1">
                <a:gsLst>
                  <a:gs pos="0">
                    <a:srgbClr val="68AC2E"/>
                  </a:gs>
                  <a:gs pos="50000">
                    <a:srgbClr val="6EBA35"/>
                  </a:gs>
                  <a:gs pos="100000">
                    <a:schemeClr val="accent3">
                      <a:lumMod val="20000"/>
                      <a:lumOff val="80000"/>
                    </a:schemeClr>
                  </a:gs>
                </a:gsLst>
                <a:lin ang="5400000" scaled="1"/>
                <a:tileRect/>
              </a:gradFill>
              <a:effectLst>
                <a:reflection blurRad="6350" stA="55000" endA="300" endPos="45500" dir="5400000" sy="-100000" algn="bl" rotWithShape="0"/>
              </a:effectLst>
              <a:latin typeface="#9Slide07 IcielStormtrooper" panose="020B0500000000000000" pitchFamily="34" charset="0"/>
              <a:ea typeface="方正姚体" panose="02010601030101010101" pitchFamily="2" charset="-122"/>
            </a:endParaRPr>
          </a:p>
        </p:txBody>
      </p:sp>
      <p:sp>
        <p:nvSpPr>
          <p:cNvPr id="22" name="文本框 12">
            <a:extLst>
              <a:ext uri="{FF2B5EF4-FFF2-40B4-BE49-F238E27FC236}">
                <a16:creationId xmlns:a16="http://schemas.microsoft.com/office/drawing/2014/main" xmlns="" id="{6DC87809-A4ED-45F1-B11D-73FC6E0FFBE8}"/>
              </a:ext>
            </a:extLst>
          </p:cNvPr>
          <p:cNvSpPr txBox="1"/>
          <p:nvPr/>
        </p:nvSpPr>
        <p:spPr>
          <a:xfrm>
            <a:off x="3200400" y="2514600"/>
            <a:ext cx="4725414" cy="1938992"/>
          </a:xfrm>
          <a:prstGeom prst="rect">
            <a:avLst/>
          </a:prstGeom>
          <a:noFill/>
        </p:spPr>
        <p:txBody>
          <a:bodyPr vert="horz" wrap="square" rtlCol="0">
            <a:spAutoFit/>
            <a:scene3d>
              <a:camera prst="orthographicFront"/>
              <a:lightRig rig="threePt" dir="t"/>
            </a:scene3d>
            <a:sp3d extrusionH="57150">
              <a:bevelT w="57150" h="38100" prst="artDeco"/>
            </a:sp3d>
          </a:bodyPr>
          <a:lstStyle/>
          <a:p>
            <a:pPr algn="ctr"/>
            <a:r>
              <a:rPr lang="en-US" altLang="zh-CN" sz="12000" b="1" spc="300">
                <a:ln w="28575">
                  <a:solidFill>
                    <a:schemeClr val="bg1"/>
                  </a:solidFill>
                </a:ln>
                <a:gradFill>
                  <a:gsLst>
                    <a:gs pos="0">
                      <a:srgbClr val="C00000"/>
                    </a:gs>
                    <a:gs pos="50000">
                      <a:srgbClr val="CE3553"/>
                    </a:gs>
                    <a:gs pos="100000">
                      <a:schemeClr val="accent3">
                        <a:lumMod val="20000"/>
                        <a:lumOff val="80000"/>
                      </a:schemeClr>
                    </a:gs>
                  </a:gsLst>
                  <a:lin ang="5400000" scaled="1"/>
                </a:gradFill>
                <a:latin typeface="UVF Mussica Swash" panose="04000000000000000000" pitchFamily="82" charset="0"/>
                <a:ea typeface="方正姚体" panose="02010601030101010101" pitchFamily="2" charset="-122"/>
              </a:rPr>
              <a:t>SaPa</a:t>
            </a:r>
            <a:endParaRPr lang="zh-CN" altLang="en-US" sz="12000" b="1" spc="300" dirty="0">
              <a:ln w="28575">
                <a:solidFill>
                  <a:schemeClr val="bg1"/>
                </a:solidFill>
              </a:ln>
              <a:gradFill>
                <a:gsLst>
                  <a:gs pos="0">
                    <a:srgbClr val="C00000"/>
                  </a:gs>
                  <a:gs pos="50000">
                    <a:srgbClr val="CE3553"/>
                  </a:gs>
                  <a:gs pos="100000">
                    <a:schemeClr val="accent3">
                      <a:lumMod val="20000"/>
                      <a:lumOff val="80000"/>
                    </a:schemeClr>
                  </a:gs>
                </a:gsLst>
                <a:lin ang="5400000" scaled="1"/>
              </a:gradFill>
              <a:latin typeface="UVF Mussica Swash" panose="04000000000000000000" pitchFamily="82" charset="0"/>
              <a:ea typeface="方正姚体" panose="02010601030101010101" pitchFamily="2" charset="-122"/>
            </a:endParaRPr>
          </a:p>
        </p:txBody>
      </p:sp>
    </p:spTree>
    <p:extLst>
      <p:ext uri="{BB962C8B-B14F-4D97-AF65-F5344CB8AC3E}">
        <p14:creationId xmlns:p14="http://schemas.microsoft.com/office/powerpoint/2010/main" val="374976733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par>
                                <p:cTn id="8" presetID="38" presetClass="entr" presetSubtype="0" accel="50000" fill="hold" grpId="0" nodeType="withEffect">
                                  <p:stCondLst>
                                    <p:cond delay="0"/>
                                  </p:stCondLst>
                                  <p:iterate type="lt">
                                    <p:tmPct val="50000"/>
                                  </p:iterate>
                                  <p:childTnLst>
                                    <p:set>
                                      <p:cBhvr>
                                        <p:cTn id="9" dur="1" fill="hold">
                                          <p:stCondLst>
                                            <p:cond delay="0"/>
                                          </p:stCondLst>
                                        </p:cTn>
                                        <p:tgtEl>
                                          <p:spTgt spid="24"/>
                                        </p:tgtEl>
                                        <p:attrNameLst>
                                          <p:attrName>style.visibility</p:attrName>
                                        </p:attrNameLst>
                                      </p:cBhvr>
                                      <p:to>
                                        <p:strVal val="visible"/>
                                      </p:to>
                                    </p:set>
                                    <p:set>
                                      <p:cBhvr>
                                        <p:cTn id="10" dur="455" fill="hold">
                                          <p:stCondLst>
                                            <p:cond delay="0"/>
                                          </p:stCondLst>
                                        </p:cTn>
                                        <p:tgtEl>
                                          <p:spTgt spid="24"/>
                                        </p:tgtEl>
                                        <p:attrNameLst>
                                          <p:attrName>style.rotation</p:attrName>
                                        </p:attrNameLst>
                                      </p:cBhvr>
                                      <p:to>
                                        <p:strVal val="-45.0"/>
                                      </p:to>
                                    </p:set>
                                    <p:anim calcmode="lin" valueType="num">
                                      <p:cBhvr>
                                        <p:cTn id="11" dur="455" fill="hold">
                                          <p:stCondLst>
                                            <p:cond delay="455"/>
                                          </p:stCondLst>
                                        </p:cTn>
                                        <p:tgtEl>
                                          <p:spTgt spid="24"/>
                                        </p:tgtEl>
                                        <p:attrNameLst>
                                          <p:attrName>style.rotation</p:attrName>
                                        </p:attrNameLst>
                                      </p:cBhvr>
                                      <p:tavLst>
                                        <p:tav tm="0">
                                          <p:val>
                                            <p:fltVal val="-45"/>
                                          </p:val>
                                        </p:tav>
                                        <p:tav tm="69900">
                                          <p:val>
                                            <p:fltVal val="45"/>
                                          </p:val>
                                        </p:tav>
                                        <p:tav tm="100000">
                                          <p:val>
                                            <p:fltVal val="0"/>
                                          </p:val>
                                        </p:tav>
                                      </p:tavLst>
                                    </p:anim>
                                    <p:anim calcmode="lin" valueType="num">
                                      <p:cBhvr>
                                        <p:cTn id="12" dur="455" fill="hold">
                                          <p:stCondLst>
                                            <p:cond delay="0"/>
                                          </p:stCondLst>
                                        </p:cTn>
                                        <p:tgtEl>
                                          <p:spTgt spid="24"/>
                                        </p:tgtEl>
                                        <p:attrNameLst>
                                          <p:attrName>ppt_y</p:attrName>
                                        </p:attrNameLst>
                                      </p:cBhvr>
                                      <p:tavLst>
                                        <p:tav tm="0">
                                          <p:val>
                                            <p:strVal val="#ppt_y-1"/>
                                          </p:val>
                                        </p:tav>
                                        <p:tav tm="100000">
                                          <p:val>
                                            <p:strVal val="#ppt_y-(0.354*#ppt_w-0.172*#ppt_h)"/>
                                          </p:val>
                                        </p:tav>
                                      </p:tavLst>
                                    </p:anim>
                                    <p:anim calcmode="lin" valueType="num">
                                      <p:cBhvr>
                                        <p:cTn id="13" dur="156" decel="50000" autoRev="1" fill="hold">
                                          <p:stCondLst>
                                            <p:cond delay="455"/>
                                          </p:stCondLst>
                                        </p:cTn>
                                        <p:tgtEl>
                                          <p:spTgt spid="24"/>
                                        </p:tgtEl>
                                        <p:attrNameLst>
                                          <p:attrName>ppt_y</p:attrName>
                                        </p:attrNameLst>
                                      </p:cBhvr>
                                      <p:tavLst>
                                        <p:tav tm="0">
                                          <p:val>
                                            <p:strVal val="#ppt_y-(0.354*#ppt_w-0.172*#ppt_h)"/>
                                          </p:val>
                                        </p:tav>
                                        <p:tav tm="100000">
                                          <p:val>
                                            <p:strVal val="#ppt_y-(0.354*#ppt_w-0.172*#ppt_h)-#ppt_h/2"/>
                                          </p:val>
                                        </p:tav>
                                      </p:tavLst>
                                    </p:anim>
                                    <p:anim calcmode="lin" valueType="num">
                                      <p:cBhvr>
                                        <p:cTn id="14" dur="136" fill="hold">
                                          <p:stCondLst>
                                            <p:cond delay="864"/>
                                          </p:stCondLst>
                                        </p:cTn>
                                        <p:tgtEl>
                                          <p:spTgt spid="24"/>
                                        </p:tgtEl>
                                        <p:attrNameLst>
                                          <p:attrName>ppt_y</p:attrName>
                                        </p:attrNameLst>
                                      </p:cBhvr>
                                      <p:tavLst>
                                        <p:tav tm="0">
                                          <p:val>
                                            <p:strVal val="#ppt_y-(0.354*#ppt_w-0.172*#ppt_h)"/>
                                          </p:val>
                                        </p:tav>
                                        <p:tav tm="100000">
                                          <p:val>
                                            <p:strVal val="#ppt_y"/>
                                          </p:val>
                                        </p:tav>
                                      </p:tavLst>
                                    </p:anim>
                                  </p:childTnLst>
                                </p:cTn>
                              </p:par>
                              <p:par>
                                <p:cTn id="15" presetID="38" presetClass="entr" presetSubtype="0" accel="50000" fill="hold" grpId="0" nodeType="withEffect">
                                  <p:stCondLst>
                                    <p:cond delay="0"/>
                                  </p:stCondLst>
                                  <p:iterate type="lt">
                                    <p:tmPct val="50000"/>
                                  </p:iterate>
                                  <p:childTnLst>
                                    <p:set>
                                      <p:cBhvr>
                                        <p:cTn id="16" dur="1" fill="hold">
                                          <p:stCondLst>
                                            <p:cond delay="0"/>
                                          </p:stCondLst>
                                        </p:cTn>
                                        <p:tgtEl>
                                          <p:spTgt spid="21"/>
                                        </p:tgtEl>
                                        <p:attrNameLst>
                                          <p:attrName>style.visibility</p:attrName>
                                        </p:attrNameLst>
                                      </p:cBhvr>
                                      <p:to>
                                        <p:strVal val="visible"/>
                                      </p:to>
                                    </p:set>
                                    <p:set>
                                      <p:cBhvr>
                                        <p:cTn id="17" dur="455" fill="hold">
                                          <p:stCondLst>
                                            <p:cond delay="0"/>
                                          </p:stCondLst>
                                        </p:cTn>
                                        <p:tgtEl>
                                          <p:spTgt spid="21"/>
                                        </p:tgtEl>
                                        <p:attrNameLst>
                                          <p:attrName>style.rotation</p:attrName>
                                        </p:attrNameLst>
                                      </p:cBhvr>
                                      <p:to>
                                        <p:strVal val="-45.0"/>
                                      </p:to>
                                    </p:set>
                                    <p:anim calcmode="lin" valueType="num">
                                      <p:cBhvr>
                                        <p:cTn id="18" dur="455" fill="hold">
                                          <p:stCondLst>
                                            <p:cond delay="455"/>
                                          </p:stCondLst>
                                        </p:cTn>
                                        <p:tgtEl>
                                          <p:spTgt spid="21"/>
                                        </p:tgtEl>
                                        <p:attrNameLst>
                                          <p:attrName>style.rotation</p:attrName>
                                        </p:attrNameLst>
                                      </p:cBhvr>
                                      <p:tavLst>
                                        <p:tav tm="0">
                                          <p:val>
                                            <p:fltVal val="-45"/>
                                          </p:val>
                                        </p:tav>
                                        <p:tav tm="69900">
                                          <p:val>
                                            <p:fltVal val="45"/>
                                          </p:val>
                                        </p:tav>
                                        <p:tav tm="100000">
                                          <p:val>
                                            <p:fltVal val="0"/>
                                          </p:val>
                                        </p:tav>
                                      </p:tavLst>
                                    </p:anim>
                                    <p:anim calcmode="lin" valueType="num">
                                      <p:cBhvr>
                                        <p:cTn id="19" dur="455" fill="hold">
                                          <p:stCondLst>
                                            <p:cond delay="0"/>
                                          </p:stCondLst>
                                        </p:cTn>
                                        <p:tgtEl>
                                          <p:spTgt spid="21"/>
                                        </p:tgtEl>
                                        <p:attrNameLst>
                                          <p:attrName>ppt_y</p:attrName>
                                        </p:attrNameLst>
                                      </p:cBhvr>
                                      <p:tavLst>
                                        <p:tav tm="0">
                                          <p:val>
                                            <p:strVal val="#ppt_y-1"/>
                                          </p:val>
                                        </p:tav>
                                        <p:tav tm="100000">
                                          <p:val>
                                            <p:strVal val="#ppt_y-(0.354*#ppt_w-0.172*#ppt_h)"/>
                                          </p:val>
                                        </p:tav>
                                      </p:tavLst>
                                    </p:anim>
                                    <p:anim calcmode="lin" valueType="num">
                                      <p:cBhvr>
                                        <p:cTn id="20" dur="156" decel="50000" autoRev="1" fill="hold">
                                          <p:stCondLst>
                                            <p:cond delay="455"/>
                                          </p:stCondLst>
                                        </p:cTn>
                                        <p:tgtEl>
                                          <p:spTgt spid="21"/>
                                        </p:tgtEl>
                                        <p:attrNameLst>
                                          <p:attrName>ppt_y</p:attrName>
                                        </p:attrNameLst>
                                      </p:cBhvr>
                                      <p:tavLst>
                                        <p:tav tm="0">
                                          <p:val>
                                            <p:strVal val="#ppt_y-(0.354*#ppt_w-0.172*#ppt_h)"/>
                                          </p:val>
                                        </p:tav>
                                        <p:tav tm="100000">
                                          <p:val>
                                            <p:strVal val="#ppt_y-(0.354*#ppt_w-0.172*#ppt_h)-#ppt_h/2"/>
                                          </p:val>
                                        </p:tav>
                                      </p:tavLst>
                                    </p:anim>
                                    <p:anim calcmode="lin" valueType="num">
                                      <p:cBhvr>
                                        <p:cTn id="21" dur="136" fill="hold">
                                          <p:stCondLst>
                                            <p:cond delay="864"/>
                                          </p:stCondLst>
                                        </p:cTn>
                                        <p:tgtEl>
                                          <p:spTgt spid="21"/>
                                        </p:tgtEl>
                                        <p:attrNameLst>
                                          <p:attrName>ppt_y</p:attrName>
                                        </p:attrNameLst>
                                      </p:cBhvr>
                                      <p:tavLst>
                                        <p:tav tm="0">
                                          <p:val>
                                            <p:strVal val="#ppt_y-(0.354*#ppt_w-0.172*#ppt_h)"/>
                                          </p:val>
                                        </p:tav>
                                        <p:tav tm="100000">
                                          <p:val>
                                            <p:strVal val="#ppt_y"/>
                                          </p:val>
                                        </p:tav>
                                      </p:tavLst>
                                    </p:anim>
                                  </p:childTnLst>
                                </p:cTn>
                              </p:par>
                            </p:childTnLst>
                          </p:cTn>
                        </p:par>
                        <p:par>
                          <p:cTn id="22" fill="hold">
                            <p:stCondLst>
                              <p:cond delay="3000"/>
                            </p:stCondLst>
                            <p:childTnLst>
                              <p:par>
                                <p:cTn id="23" presetID="56" presetClass="entr" presetSubtype="0" fill="hold" grpId="0" nodeType="afterEffect">
                                  <p:stCondLst>
                                    <p:cond delay="0"/>
                                  </p:stCondLst>
                                  <p:iterate type="lt">
                                    <p:tmPct val="10000"/>
                                  </p:iterate>
                                  <p:childTnLst>
                                    <p:set>
                                      <p:cBhvr>
                                        <p:cTn id="24" dur="1" fill="hold">
                                          <p:stCondLst>
                                            <p:cond delay="0"/>
                                          </p:stCondLst>
                                        </p:cTn>
                                        <p:tgtEl>
                                          <p:spTgt spid="22"/>
                                        </p:tgtEl>
                                        <p:attrNameLst>
                                          <p:attrName>style.visibility</p:attrName>
                                        </p:attrNameLst>
                                      </p:cBhvr>
                                      <p:to>
                                        <p:strVal val="visible"/>
                                      </p:to>
                                    </p:set>
                                    <p:anim by="(-#ppt_w*2)" calcmode="lin" valueType="num">
                                      <p:cBhvr rctx="PPT">
                                        <p:cTn id="25" dur="500" autoRev="1" fill="hold">
                                          <p:stCondLst>
                                            <p:cond delay="0"/>
                                          </p:stCondLst>
                                        </p:cTn>
                                        <p:tgtEl>
                                          <p:spTgt spid="22"/>
                                        </p:tgtEl>
                                        <p:attrNameLst>
                                          <p:attrName>ppt_w</p:attrName>
                                        </p:attrNameLst>
                                      </p:cBhvr>
                                    </p:anim>
                                    <p:anim by="(#ppt_w*0.50)" calcmode="lin" valueType="num">
                                      <p:cBhvr>
                                        <p:cTn id="26" dur="500" decel="50000" autoRev="1" fill="hold">
                                          <p:stCondLst>
                                            <p:cond delay="0"/>
                                          </p:stCondLst>
                                        </p:cTn>
                                        <p:tgtEl>
                                          <p:spTgt spid="22"/>
                                        </p:tgtEl>
                                        <p:attrNameLst>
                                          <p:attrName>ppt_x</p:attrName>
                                        </p:attrNameLst>
                                      </p:cBhvr>
                                    </p:anim>
                                    <p:anim from="(-#ppt_h/2)" to="(#ppt_y)" calcmode="lin" valueType="num">
                                      <p:cBhvr>
                                        <p:cTn id="27" dur="1000" fill="hold">
                                          <p:stCondLst>
                                            <p:cond delay="0"/>
                                          </p:stCondLst>
                                        </p:cTn>
                                        <p:tgtEl>
                                          <p:spTgt spid="22"/>
                                        </p:tgtEl>
                                        <p:attrNameLst>
                                          <p:attrName>ppt_y</p:attrName>
                                        </p:attrNameLst>
                                      </p:cBhvr>
                                    </p:anim>
                                    <p:animRot by="21600000">
                                      <p:cBhvr>
                                        <p:cTn id="28" dur="1000" fill="hold">
                                          <p:stCondLst>
                                            <p:cond delay="0"/>
                                          </p:stCondLst>
                                        </p:cTn>
                                        <p:tgtEl>
                                          <p:spTgt spid="22"/>
                                        </p:tgtEl>
                                        <p:attrNameLst>
                                          <p:attrName>r</p:attrName>
                                        </p:attrNameLst>
                                      </p:cBhvr>
                                    </p:animRot>
                                  </p:childTnLst>
                                </p:cTn>
                              </p:par>
                            </p:childTnLst>
                          </p:cTn>
                        </p:par>
                        <p:par>
                          <p:cTn id="29" fill="hold">
                            <p:stCondLst>
                              <p:cond delay="4300"/>
                            </p:stCondLst>
                            <p:childTnLst>
                              <p:par>
                                <p:cTn id="30" presetID="2" presetClass="entr" presetSubtype="8" fill="hold" grpId="0" nodeType="afterEffect">
                                  <p:stCondLst>
                                    <p:cond delay="0"/>
                                  </p:stCondLst>
                                  <p:childTnLst>
                                    <p:set>
                                      <p:cBhvr>
                                        <p:cTn id="31" dur="1" fill="hold">
                                          <p:stCondLst>
                                            <p:cond delay="0"/>
                                          </p:stCondLst>
                                        </p:cTn>
                                        <p:tgtEl>
                                          <p:spTgt spid="26"/>
                                        </p:tgtEl>
                                        <p:attrNameLst>
                                          <p:attrName>style.visibility</p:attrName>
                                        </p:attrNameLst>
                                      </p:cBhvr>
                                      <p:to>
                                        <p:strVal val="visible"/>
                                      </p:to>
                                    </p:set>
                                    <p:anim calcmode="lin" valueType="num">
                                      <p:cBhvr additive="base">
                                        <p:cTn id="32" dur="1500" fill="hold"/>
                                        <p:tgtEl>
                                          <p:spTgt spid="26"/>
                                        </p:tgtEl>
                                        <p:attrNameLst>
                                          <p:attrName>ppt_x</p:attrName>
                                        </p:attrNameLst>
                                      </p:cBhvr>
                                      <p:tavLst>
                                        <p:tav tm="0">
                                          <p:val>
                                            <p:strVal val="0-#ppt_w/2"/>
                                          </p:val>
                                        </p:tav>
                                        <p:tav tm="100000">
                                          <p:val>
                                            <p:strVal val="#ppt_x"/>
                                          </p:val>
                                        </p:tav>
                                      </p:tavLst>
                                    </p:anim>
                                    <p:anim calcmode="lin" valueType="num">
                                      <p:cBhvr additive="base">
                                        <p:cTn id="33" dur="1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P spid="21" grpId="0"/>
      <p:bldP spid="2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4">
            <a:extLst>
              <a:ext uri="{FF2B5EF4-FFF2-40B4-BE49-F238E27FC236}">
                <a16:creationId xmlns:a16="http://schemas.microsoft.com/office/drawing/2014/main" xmlns="" id="{AF83EEE9-5BCC-45CC-A2D5-78A74CB2896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193" t="50934" b="8278"/>
          <a:stretch/>
        </p:blipFill>
        <p:spPr>
          <a:xfrm>
            <a:off x="0" y="1"/>
            <a:ext cx="9144000" cy="6858000"/>
          </a:xfrm>
          <a:prstGeom prst="rect">
            <a:avLst/>
          </a:prstGeom>
        </p:spPr>
      </p:pic>
      <p:sp>
        <p:nvSpPr>
          <p:cNvPr id="9" name="Rectangle 8">
            <a:extLst>
              <a:ext uri="{FF2B5EF4-FFF2-40B4-BE49-F238E27FC236}">
                <a16:creationId xmlns:a16="http://schemas.microsoft.com/office/drawing/2014/main" xmlns="" id="{01665F32-B8C6-4FE3-AAFC-0DA16F4238FE}"/>
              </a:ext>
            </a:extLst>
          </p:cNvPr>
          <p:cNvSpPr/>
          <p:nvPr/>
        </p:nvSpPr>
        <p:spPr>
          <a:xfrm rot="21123600">
            <a:off x="800008" y="612351"/>
            <a:ext cx="3562976" cy="950144"/>
          </a:xfrm>
          <a:prstGeom prst="rect">
            <a:avLst/>
          </a:prstGeom>
          <a:solidFill>
            <a:srgbClr val="FFFF00">
              <a:alpha val="43000"/>
            </a:srgbClr>
          </a:solidFill>
          <a:ln w="28575">
            <a:solidFill>
              <a:srgbClr val="002060"/>
            </a:solidFill>
            <a:prstDash val="sysDash"/>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3200" b="1">
                <a:solidFill>
                  <a:srgbClr val="00206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Cảnh hoàng hôn trên núi Hàm Rồng - SaPa</a:t>
            </a:r>
            <a:endParaRPr lang="en-US" sz="3200" b="1" dirty="0">
              <a:solidFill>
                <a:srgbClr val="002060"/>
              </a:solidFill>
              <a:effectLst>
                <a:outerShdw blurRad="38100" dist="38100" dir="2700000" algn="tl">
                  <a:srgbClr val="000000">
                    <a:alpha val="43137"/>
                  </a:srgbClr>
                </a:outerShdw>
              </a:effectLst>
              <a:latin typeface="UVF TypoSlabserif" panose="02000403050000020004" pitchFamily="2" charset="0"/>
              <a:cs typeface="Times New Roman" pitchFamily="18" charset="0"/>
            </a:endParaRPr>
          </a:p>
        </p:txBody>
      </p:sp>
      <p:pic>
        <p:nvPicPr>
          <p:cNvPr id="7" name="Picture 6">
            <a:extLst>
              <a:ext uri="{FF2B5EF4-FFF2-40B4-BE49-F238E27FC236}">
                <a16:creationId xmlns:a16="http://schemas.microsoft.com/office/drawing/2014/main" xmlns="" id="{C99A6EBC-D70B-412D-B64D-C73C576D8528}"/>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7200"/>
                    </a14:imgEffect>
                    <a14:imgEffect>
                      <a14:saturation sat="200000"/>
                    </a14:imgEffect>
                  </a14:imgLayer>
                </a14:imgProps>
              </a:ext>
              <a:ext uri="{28A0092B-C50C-407E-A947-70E740481C1C}">
                <a14:useLocalDpi xmlns:a14="http://schemas.microsoft.com/office/drawing/2010/main" val="0"/>
              </a:ext>
            </a:extLst>
          </a:blip>
          <a:stretch>
            <a:fillRect/>
          </a:stretch>
        </p:blipFill>
        <p:spPr>
          <a:xfrm rot="602616">
            <a:off x="565390" y="2481741"/>
            <a:ext cx="3555620" cy="3780579"/>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xmlns="" id="{95F9722C-1E76-4C6C-967F-9EED086D6DC4}"/>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tretch>
            <a:fillRect/>
          </a:stretch>
        </p:blipFill>
        <p:spPr>
          <a:xfrm>
            <a:off x="4479324" y="1169930"/>
            <a:ext cx="4439322" cy="371098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3399285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1000" fill="hold"/>
                                        <p:tgtEl>
                                          <p:spTgt spid="11"/>
                                        </p:tgtEl>
                                        <p:attrNameLst>
                                          <p:attrName>ppt_w</p:attrName>
                                        </p:attrNameLst>
                                      </p:cBhvr>
                                      <p:tavLst>
                                        <p:tav tm="0">
                                          <p:val>
                                            <p:fltVal val="0"/>
                                          </p:val>
                                        </p:tav>
                                        <p:tav tm="100000">
                                          <p:val>
                                            <p:strVal val="#ppt_w"/>
                                          </p:val>
                                        </p:tav>
                                      </p:tavLst>
                                    </p:anim>
                                    <p:anim calcmode="lin" valueType="num">
                                      <p:cBhvr>
                                        <p:cTn id="14" dur="1000" fill="hold"/>
                                        <p:tgtEl>
                                          <p:spTgt spid="11"/>
                                        </p:tgtEl>
                                        <p:attrNameLst>
                                          <p:attrName>ppt_h</p:attrName>
                                        </p:attrNameLst>
                                      </p:cBhvr>
                                      <p:tavLst>
                                        <p:tav tm="0">
                                          <p:val>
                                            <p:fltVal val="0"/>
                                          </p:val>
                                        </p:tav>
                                        <p:tav tm="100000">
                                          <p:val>
                                            <p:strVal val="#ppt_h"/>
                                          </p:val>
                                        </p:tav>
                                      </p:tavLst>
                                    </p:anim>
                                    <p:anim calcmode="lin" valueType="num">
                                      <p:cBhvr>
                                        <p:cTn id="15"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11"/>
                                        </p:tgtEl>
                                        <p:attrNameLst>
                                          <p:attrName>ppt_y</p:attrName>
                                        </p:attrNameLst>
                                      </p:cBhvr>
                                      <p:tavLst>
                                        <p:tav tm="0" fmla="#ppt_y+(sin(-2*pi*(1-$))*-#ppt_x+cos(-2*pi*(1-$))*(1-#ppt_y))*(1-$)">
                                          <p:val>
                                            <p:fltVal val="0"/>
                                          </p:val>
                                        </p:tav>
                                        <p:tav tm="100000">
                                          <p:val>
                                            <p:fltVal val="1"/>
                                          </p:val>
                                        </p:tav>
                                      </p:tavLst>
                                    </p:anim>
                                  </p:childTnLst>
                                </p:cTn>
                              </p:par>
                            </p:childTnLst>
                          </p:cTn>
                        </p:par>
                        <p:par>
                          <p:cTn id="17" fill="hold">
                            <p:stCondLst>
                              <p:cond delay="1000"/>
                            </p:stCondLst>
                            <p:childTnLst>
                              <p:par>
                                <p:cTn id="18" presetID="53" presetClass="entr" presetSubtype="16"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500" fill="hold"/>
                                        <p:tgtEl>
                                          <p:spTgt spid="9"/>
                                        </p:tgtEl>
                                        <p:attrNameLst>
                                          <p:attrName>ppt_w</p:attrName>
                                        </p:attrNameLst>
                                      </p:cBhvr>
                                      <p:tavLst>
                                        <p:tav tm="0">
                                          <p:val>
                                            <p:fltVal val="0"/>
                                          </p:val>
                                        </p:tav>
                                        <p:tav tm="100000">
                                          <p:val>
                                            <p:strVal val="#ppt_w"/>
                                          </p:val>
                                        </p:tav>
                                      </p:tavLst>
                                    </p:anim>
                                    <p:anim calcmode="lin" valueType="num">
                                      <p:cBhvr>
                                        <p:cTn id="21" dur="500" fill="hold"/>
                                        <p:tgtEl>
                                          <p:spTgt spid="9"/>
                                        </p:tgtEl>
                                        <p:attrNameLst>
                                          <p:attrName>ppt_h</p:attrName>
                                        </p:attrNameLst>
                                      </p:cBhvr>
                                      <p:tavLst>
                                        <p:tav tm="0">
                                          <p:val>
                                            <p:fltVal val="0"/>
                                          </p:val>
                                        </p:tav>
                                        <p:tav tm="100000">
                                          <p:val>
                                            <p:strVal val="#ppt_h"/>
                                          </p:val>
                                        </p:tav>
                                      </p:tavLst>
                                    </p:anim>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4">
            <a:extLst>
              <a:ext uri="{FF2B5EF4-FFF2-40B4-BE49-F238E27FC236}">
                <a16:creationId xmlns:a16="http://schemas.microsoft.com/office/drawing/2014/main" xmlns="" id="{AF83EEE9-5BCC-45CC-A2D5-78A74CB2896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193" t="50934" b="8278"/>
          <a:stretch/>
        </p:blipFill>
        <p:spPr>
          <a:xfrm>
            <a:off x="0" y="1"/>
            <a:ext cx="9144000" cy="6858000"/>
          </a:xfrm>
          <a:prstGeom prst="rect">
            <a:avLst/>
          </a:prstGeom>
        </p:spPr>
      </p:pic>
      <p:sp>
        <p:nvSpPr>
          <p:cNvPr id="6" name="Rectangle 5">
            <a:extLst>
              <a:ext uri="{FF2B5EF4-FFF2-40B4-BE49-F238E27FC236}">
                <a16:creationId xmlns:a16="http://schemas.microsoft.com/office/drawing/2014/main" xmlns="" id="{F4B446F0-93A6-4655-9E3D-CFAD4ECAF76B}"/>
              </a:ext>
            </a:extLst>
          </p:cNvPr>
          <p:cNvSpPr/>
          <p:nvPr/>
        </p:nvSpPr>
        <p:spPr>
          <a:xfrm>
            <a:off x="602393" y="636673"/>
            <a:ext cx="3582810" cy="1676889"/>
          </a:xfrm>
          <a:custGeom>
            <a:avLst/>
            <a:gdLst>
              <a:gd name="connsiteX0" fmla="*/ 0 w 4777080"/>
              <a:gd name="connsiteY0" fmla="*/ 0 h 1676889"/>
              <a:gd name="connsiteX1" fmla="*/ 453823 w 4777080"/>
              <a:gd name="connsiteY1" fmla="*/ 0 h 1676889"/>
              <a:gd name="connsiteX2" fmla="*/ 1050958 w 4777080"/>
              <a:gd name="connsiteY2" fmla="*/ 0 h 1676889"/>
              <a:gd name="connsiteX3" fmla="*/ 1552551 w 4777080"/>
              <a:gd name="connsiteY3" fmla="*/ 0 h 1676889"/>
              <a:gd name="connsiteX4" fmla="*/ 2197457 w 4777080"/>
              <a:gd name="connsiteY4" fmla="*/ 0 h 1676889"/>
              <a:gd name="connsiteX5" fmla="*/ 2842363 w 4777080"/>
              <a:gd name="connsiteY5" fmla="*/ 0 h 1676889"/>
              <a:gd name="connsiteX6" fmla="*/ 3487268 w 4777080"/>
              <a:gd name="connsiteY6" fmla="*/ 0 h 1676889"/>
              <a:gd name="connsiteX7" fmla="*/ 3988862 w 4777080"/>
              <a:gd name="connsiteY7" fmla="*/ 0 h 1676889"/>
              <a:gd name="connsiteX8" fmla="*/ 4777080 w 4777080"/>
              <a:gd name="connsiteY8" fmla="*/ 0 h 1676889"/>
              <a:gd name="connsiteX9" fmla="*/ 4777080 w 4777080"/>
              <a:gd name="connsiteY9" fmla="*/ 542194 h 1676889"/>
              <a:gd name="connsiteX10" fmla="*/ 4777080 w 4777080"/>
              <a:gd name="connsiteY10" fmla="*/ 1084388 h 1676889"/>
              <a:gd name="connsiteX11" fmla="*/ 4777080 w 4777080"/>
              <a:gd name="connsiteY11" fmla="*/ 1676889 h 1676889"/>
              <a:gd name="connsiteX12" fmla="*/ 4084403 w 4777080"/>
              <a:gd name="connsiteY12" fmla="*/ 1676889 h 1676889"/>
              <a:gd name="connsiteX13" fmla="*/ 3535039 w 4777080"/>
              <a:gd name="connsiteY13" fmla="*/ 1676889 h 1676889"/>
              <a:gd name="connsiteX14" fmla="*/ 2890133 w 4777080"/>
              <a:gd name="connsiteY14" fmla="*/ 1676889 h 1676889"/>
              <a:gd name="connsiteX15" fmla="*/ 2292998 w 4777080"/>
              <a:gd name="connsiteY15" fmla="*/ 1676889 h 1676889"/>
              <a:gd name="connsiteX16" fmla="*/ 1648093 w 4777080"/>
              <a:gd name="connsiteY16" fmla="*/ 1676889 h 1676889"/>
              <a:gd name="connsiteX17" fmla="*/ 1098728 w 4777080"/>
              <a:gd name="connsiteY17" fmla="*/ 1676889 h 1676889"/>
              <a:gd name="connsiteX18" fmla="*/ 0 w 4777080"/>
              <a:gd name="connsiteY18" fmla="*/ 1676889 h 1676889"/>
              <a:gd name="connsiteX19" fmla="*/ 0 w 4777080"/>
              <a:gd name="connsiteY19" fmla="*/ 1117926 h 1676889"/>
              <a:gd name="connsiteX20" fmla="*/ 0 w 4777080"/>
              <a:gd name="connsiteY20" fmla="*/ 542194 h 1676889"/>
              <a:gd name="connsiteX21" fmla="*/ 0 w 4777080"/>
              <a:gd name="connsiteY21" fmla="*/ 0 h 167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777080" h="1676889" fill="none" extrusionOk="0">
                <a:moveTo>
                  <a:pt x="0" y="0"/>
                </a:moveTo>
                <a:cubicBezTo>
                  <a:pt x="213461" y="-24128"/>
                  <a:pt x="244594" y="12696"/>
                  <a:pt x="453823" y="0"/>
                </a:cubicBezTo>
                <a:cubicBezTo>
                  <a:pt x="663052" y="-12696"/>
                  <a:pt x="871555" y="3967"/>
                  <a:pt x="1050958" y="0"/>
                </a:cubicBezTo>
                <a:cubicBezTo>
                  <a:pt x="1230362" y="-3967"/>
                  <a:pt x="1316184" y="25843"/>
                  <a:pt x="1552551" y="0"/>
                </a:cubicBezTo>
                <a:cubicBezTo>
                  <a:pt x="1788918" y="-25843"/>
                  <a:pt x="1906374" y="43402"/>
                  <a:pt x="2197457" y="0"/>
                </a:cubicBezTo>
                <a:cubicBezTo>
                  <a:pt x="2488540" y="-43402"/>
                  <a:pt x="2680373" y="39957"/>
                  <a:pt x="2842363" y="0"/>
                </a:cubicBezTo>
                <a:cubicBezTo>
                  <a:pt x="3004353" y="-39957"/>
                  <a:pt x="3308254" y="2250"/>
                  <a:pt x="3487268" y="0"/>
                </a:cubicBezTo>
                <a:cubicBezTo>
                  <a:pt x="3666283" y="-2250"/>
                  <a:pt x="3753291" y="8205"/>
                  <a:pt x="3988862" y="0"/>
                </a:cubicBezTo>
                <a:cubicBezTo>
                  <a:pt x="4224433" y="-8205"/>
                  <a:pt x="4440609" y="80777"/>
                  <a:pt x="4777080" y="0"/>
                </a:cubicBezTo>
                <a:cubicBezTo>
                  <a:pt x="4800834" y="198464"/>
                  <a:pt x="4744486" y="339916"/>
                  <a:pt x="4777080" y="542194"/>
                </a:cubicBezTo>
                <a:cubicBezTo>
                  <a:pt x="4809674" y="744472"/>
                  <a:pt x="4749346" y="951990"/>
                  <a:pt x="4777080" y="1084388"/>
                </a:cubicBezTo>
                <a:cubicBezTo>
                  <a:pt x="4804814" y="1216786"/>
                  <a:pt x="4769575" y="1454741"/>
                  <a:pt x="4777080" y="1676889"/>
                </a:cubicBezTo>
                <a:cubicBezTo>
                  <a:pt x="4451082" y="1719957"/>
                  <a:pt x="4244913" y="1639454"/>
                  <a:pt x="4084403" y="1676889"/>
                </a:cubicBezTo>
                <a:cubicBezTo>
                  <a:pt x="3923893" y="1714324"/>
                  <a:pt x="3775463" y="1621971"/>
                  <a:pt x="3535039" y="1676889"/>
                </a:cubicBezTo>
                <a:cubicBezTo>
                  <a:pt x="3294615" y="1731807"/>
                  <a:pt x="3202719" y="1646609"/>
                  <a:pt x="2890133" y="1676889"/>
                </a:cubicBezTo>
                <a:cubicBezTo>
                  <a:pt x="2577547" y="1707169"/>
                  <a:pt x="2535885" y="1643283"/>
                  <a:pt x="2292998" y="1676889"/>
                </a:cubicBezTo>
                <a:cubicBezTo>
                  <a:pt x="2050112" y="1710495"/>
                  <a:pt x="1896413" y="1613638"/>
                  <a:pt x="1648093" y="1676889"/>
                </a:cubicBezTo>
                <a:cubicBezTo>
                  <a:pt x="1399773" y="1740140"/>
                  <a:pt x="1337520" y="1675633"/>
                  <a:pt x="1098728" y="1676889"/>
                </a:cubicBezTo>
                <a:cubicBezTo>
                  <a:pt x="859936" y="1678145"/>
                  <a:pt x="389249" y="1584161"/>
                  <a:pt x="0" y="1676889"/>
                </a:cubicBezTo>
                <a:cubicBezTo>
                  <a:pt x="-65379" y="1540657"/>
                  <a:pt x="57769" y="1268209"/>
                  <a:pt x="0" y="1117926"/>
                </a:cubicBezTo>
                <a:cubicBezTo>
                  <a:pt x="-57769" y="967643"/>
                  <a:pt x="9887" y="730484"/>
                  <a:pt x="0" y="542194"/>
                </a:cubicBezTo>
                <a:cubicBezTo>
                  <a:pt x="-9887" y="353904"/>
                  <a:pt x="40221" y="204950"/>
                  <a:pt x="0" y="0"/>
                </a:cubicBezTo>
                <a:close/>
              </a:path>
              <a:path w="4777080" h="1676889" stroke="0" extrusionOk="0">
                <a:moveTo>
                  <a:pt x="0" y="0"/>
                </a:moveTo>
                <a:cubicBezTo>
                  <a:pt x="292742" y="-80034"/>
                  <a:pt x="448359" y="78359"/>
                  <a:pt x="692677" y="0"/>
                </a:cubicBezTo>
                <a:cubicBezTo>
                  <a:pt x="936995" y="-78359"/>
                  <a:pt x="1098138" y="34696"/>
                  <a:pt x="1242041" y="0"/>
                </a:cubicBezTo>
                <a:cubicBezTo>
                  <a:pt x="1385944" y="-34696"/>
                  <a:pt x="1582137" y="30245"/>
                  <a:pt x="1695863" y="0"/>
                </a:cubicBezTo>
                <a:cubicBezTo>
                  <a:pt x="1809589" y="-30245"/>
                  <a:pt x="2065196" y="37603"/>
                  <a:pt x="2245228" y="0"/>
                </a:cubicBezTo>
                <a:cubicBezTo>
                  <a:pt x="2425261" y="-37603"/>
                  <a:pt x="2584253" y="59375"/>
                  <a:pt x="2890133" y="0"/>
                </a:cubicBezTo>
                <a:cubicBezTo>
                  <a:pt x="3196014" y="-59375"/>
                  <a:pt x="3201057" y="51642"/>
                  <a:pt x="3343956" y="0"/>
                </a:cubicBezTo>
                <a:cubicBezTo>
                  <a:pt x="3486855" y="-51642"/>
                  <a:pt x="3661950" y="24435"/>
                  <a:pt x="3941091" y="0"/>
                </a:cubicBezTo>
                <a:cubicBezTo>
                  <a:pt x="4220233" y="-24435"/>
                  <a:pt x="4410671" y="63353"/>
                  <a:pt x="4777080" y="0"/>
                </a:cubicBezTo>
                <a:cubicBezTo>
                  <a:pt x="4807431" y="208804"/>
                  <a:pt x="4736126" y="296735"/>
                  <a:pt x="4777080" y="542194"/>
                </a:cubicBezTo>
                <a:cubicBezTo>
                  <a:pt x="4818034" y="787653"/>
                  <a:pt x="4743271" y="879113"/>
                  <a:pt x="4777080" y="1101157"/>
                </a:cubicBezTo>
                <a:cubicBezTo>
                  <a:pt x="4810889" y="1323201"/>
                  <a:pt x="4740128" y="1429581"/>
                  <a:pt x="4777080" y="1676889"/>
                </a:cubicBezTo>
                <a:cubicBezTo>
                  <a:pt x="4597739" y="1749333"/>
                  <a:pt x="4320654" y="1669751"/>
                  <a:pt x="4084403" y="1676889"/>
                </a:cubicBezTo>
                <a:cubicBezTo>
                  <a:pt x="3848152" y="1684027"/>
                  <a:pt x="3698684" y="1623052"/>
                  <a:pt x="3487268" y="1676889"/>
                </a:cubicBezTo>
                <a:cubicBezTo>
                  <a:pt x="3275853" y="1730726"/>
                  <a:pt x="3143203" y="1624738"/>
                  <a:pt x="2890133" y="1676889"/>
                </a:cubicBezTo>
                <a:cubicBezTo>
                  <a:pt x="2637064" y="1729040"/>
                  <a:pt x="2388259" y="1605770"/>
                  <a:pt x="2197457" y="1676889"/>
                </a:cubicBezTo>
                <a:cubicBezTo>
                  <a:pt x="2006655" y="1748008"/>
                  <a:pt x="1879731" y="1664067"/>
                  <a:pt x="1695863" y="1676889"/>
                </a:cubicBezTo>
                <a:cubicBezTo>
                  <a:pt x="1511995" y="1689711"/>
                  <a:pt x="1330254" y="1670965"/>
                  <a:pt x="1098728" y="1676889"/>
                </a:cubicBezTo>
                <a:cubicBezTo>
                  <a:pt x="867202" y="1682813"/>
                  <a:pt x="712541" y="1652953"/>
                  <a:pt x="549364" y="1676889"/>
                </a:cubicBezTo>
                <a:cubicBezTo>
                  <a:pt x="386187" y="1700825"/>
                  <a:pt x="153149" y="1627082"/>
                  <a:pt x="0" y="1676889"/>
                </a:cubicBezTo>
                <a:cubicBezTo>
                  <a:pt x="-19301" y="1486208"/>
                  <a:pt x="66232" y="1384422"/>
                  <a:pt x="0" y="1101157"/>
                </a:cubicBezTo>
                <a:cubicBezTo>
                  <a:pt x="-66232" y="817892"/>
                  <a:pt x="21303" y="709331"/>
                  <a:pt x="0" y="525425"/>
                </a:cubicBezTo>
                <a:cubicBezTo>
                  <a:pt x="-21303" y="341519"/>
                  <a:pt x="29290" y="193095"/>
                  <a:pt x="0" y="0"/>
                </a:cubicBezTo>
                <a:close/>
              </a:path>
            </a:pathLst>
          </a:custGeom>
          <a:solidFill>
            <a:srgbClr val="92D050">
              <a:alpha val="69000"/>
            </a:srgbClr>
          </a:solidFill>
          <a:ln w="28575">
            <a:extLst>
              <a:ext uri="{C807C97D-BFC1-408E-A445-0C87EB9F89A2}">
                <ask:lineSketchStyleProps xmlns:ask="http://schemas.microsoft.com/office/drawing/2018/sketchyshapes" xmlns="" sd="627496897">
                  <a:prstGeom prst="rect">
                    <a:avLst/>
                  </a:prstGeom>
                  <ask:type>
                    <ask:lineSketchScribble/>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C00000"/>
                </a:solidFill>
                <a:effectLst/>
                <a:uLnTx/>
                <a:uFillTx/>
                <a:latin typeface="UVF TypoSlabserif" panose="02000403050000020004" pitchFamily="2" charset="0"/>
                <a:cs typeface="Times New Roman" pitchFamily="18" charset="0"/>
              </a:rPr>
              <a:t>chênh</a:t>
            </a:r>
            <a:r>
              <a:rPr kumimoji="0" lang="en-US" sz="3200" b="1" i="0" u="none" strike="noStrike" kern="1200" cap="none" spc="0" normalizeH="0" baseline="0" noProof="0" dirty="0">
                <a:ln>
                  <a:noFill/>
                </a:ln>
                <a:solidFill>
                  <a:srgbClr val="C00000"/>
                </a:solidFill>
                <a:effectLst/>
                <a:uLnTx/>
                <a:uFillTx/>
                <a:latin typeface="UVF TypoSlabserif" panose="02000403050000020004" pitchFamily="2" charset="0"/>
                <a:cs typeface="Times New Roman" pitchFamily="18" charset="0"/>
              </a:rPr>
              <a:t> </a:t>
            </a:r>
            <a:r>
              <a:rPr kumimoji="0" lang="en-US" sz="3200" b="1" i="0" u="none" strike="noStrike" kern="1200" cap="none" spc="0" normalizeH="0" baseline="0" noProof="0" dirty="0" err="1">
                <a:ln>
                  <a:noFill/>
                </a:ln>
                <a:solidFill>
                  <a:srgbClr val="C00000"/>
                </a:solidFill>
                <a:effectLst/>
                <a:uLnTx/>
                <a:uFillTx/>
                <a:latin typeface="UVF TypoSlabserif" panose="02000403050000020004" pitchFamily="2" charset="0"/>
                <a:cs typeface="Times New Roman" pitchFamily="18" charset="0"/>
              </a:rPr>
              <a:t>vênh</a:t>
            </a:r>
            <a:r>
              <a:rPr kumimoji="0" lang="en-US" sz="3200" b="1" i="0" u="none" strike="noStrike" kern="1200" cap="none" spc="0" normalizeH="0" baseline="0" noProof="0" dirty="0">
                <a:ln>
                  <a:noFill/>
                </a:ln>
                <a:solidFill>
                  <a:srgbClr val="C00000"/>
                </a:solidFill>
                <a:effectLst/>
                <a:uLnTx/>
                <a:uFillTx/>
                <a:latin typeface="UVF TypoSlabserif" panose="02000403050000020004" pitchFamily="2" charset="0"/>
                <a:cs typeface="Times New Roman"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UVF TypoSlabserif" panose="02000403050000020004" pitchFamily="2" charset="0"/>
                <a:cs typeface="Times New Roman" pitchFamily="18" charset="0"/>
              </a:rPr>
              <a:t>Ở </a:t>
            </a:r>
            <a:r>
              <a:rPr kumimoji="0" lang="en-US" sz="3200" b="0" i="0" u="none" strike="noStrike" kern="1200" cap="none" spc="0" normalizeH="0" baseline="0" noProof="0" dirty="0" err="1">
                <a:ln>
                  <a:noFill/>
                </a:ln>
                <a:solidFill>
                  <a:srgbClr val="002060"/>
                </a:solidFill>
                <a:effectLst/>
                <a:uLnTx/>
                <a:uFillTx/>
                <a:latin typeface="UVF TypoSlabserif" panose="02000403050000020004" pitchFamily="2" charset="0"/>
                <a:cs typeface="Times New Roman" pitchFamily="18" charset="0"/>
              </a:rPr>
              <a:t>vị</a:t>
            </a:r>
            <a:r>
              <a:rPr kumimoji="0" lang="en-US" sz="3200" b="0" i="0" u="none" strike="noStrike" kern="1200" cap="none" spc="0" normalizeH="0" baseline="0" noProof="0" dirty="0">
                <a:ln>
                  <a:noFill/>
                </a:ln>
                <a:solidFill>
                  <a:srgbClr val="002060"/>
                </a:solidFill>
                <a:effectLst/>
                <a:uLnTx/>
                <a:uFillTx/>
                <a:latin typeface="UVF TypoSlabserif" panose="02000403050000020004" pitchFamily="2" charset="0"/>
                <a:cs typeface="Times New Roman" pitchFamily="18" charset="0"/>
              </a:rPr>
              <a:t> </a:t>
            </a:r>
            <a:r>
              <a:rPr kumimoji="0" lang="en-US" sz="3200" b="0" i="0" u="none" strike="noStrike" kern="1200" cap="none" spc="0" normalizeH="0" baseline="0" noProof="0" dirty="0" err="1">
                <a:ln>
                  <a:noFill/>
                </a:ln>
                <a:solidFill>
                  <a:srgbClr val="002060"/>
                </a:solidFill>
                <a:effectLst/>
                <a:uLnTx/>
                <a:uFillTx/>
                <a:latin typeface="UVF TypoSlabserif" panose="02000403050000020004" pitchFamily="2" charset="0"/>
                <a:cs typeface="Times New Roman" pitchFamily="18" charset="0"/>
              </a:rPr>
              <a:t>trí</a:t>
            </a:r>
            <a:r>
              <a:rPr kumimoji="0" lang="en-US" sz="3200" b="0" i="0" u="none" strike="noStrike" kern="1200" cap="none" spc="0" normalizeH="0" baseline="0" noProof="0" dirty="0">
                <a:ln>
                  <a:noFill/>
                </a:ln>
                <a:solidFill>
                  <a:srgbClr val="002060"/>
                </a:solidFill>
                <a:effectLst/>
                <a:uLnTx/>
                <a:uFillTx/>
                <a:latin typeface="UVF TypoSlabserif" panose="02000403050000020004" pitchFamily="2" charset="0"/>
                <a:cs typeface="Times New Roman" pitchFamily="18" charset="0"/>
              </a:rPr>
              <a:t> </a:t>
            </a:r>
            <a:r>
              <a:rPr kumimoji="0" lang="en-US" sz="3200" b="0" i="0" u="none" strike="noStrike" kern="1200" cap="none" spc="0" normalizeH="0" baseline="0" noProof="0" dirty="0" err="1">
                <a:ln>
                  <a:noFill/>
                </a:ln>
                <a:solidFill>
                  <a:srgbClr val="002060"/>
                </a:solidFill>
                <a:effectLst/>
                <a:uLnTx/>
                <a:uFillTx/>
                <a:latin typeface="UVF TypoSlabserif" panose="02000403050000020004" pitchFamily="2" charset="0"/>
                <a:cs typeface="Times New Roman" pitchFamily="18" charset="0"/>
              </a:rPr>
              <a:t>cao</a:t>
            </a:r>
            <a:r>
              <a:rPr kumimoji="0" lang="en-US" sz="3200" b="0" i="0" u="none" strike="noStrike" kern="1200" cap="none" spc="0" normalizeH="0" baseline="0" noProof="0" dirty="0">
                <a:ln>
                  <a:noFill/>
                </a:ln>
                <a:solidFill>
                  <a:srgbClr val="002060"/>
                </a:solidFill>
                <a:effectLst/>
                <a:uLnTx/>
                <a:uFillTx/>
                <a:latin typeface="UVF TypoSlabserif" panose="02000403050000020004" pitchFamily="2" charset="0"/>
                <a:cs typeface="Times New Roman" pitchFamily="18" charset="0"/>
              </a:rPr>
              <a:t> </a:t>
            </a:r>
            <a:r>
              <a:rPr kumimoji="0" lang="en-US" sz="3200" b="0" i="0" u="none" strike="noStrike" kern="1200" cap="none" spc="0" normalizeH="0" baseline="0" noProof="0" dirty="0" err="1">
                <a:ln>
                  <a:noFill/>
                </a:ln>
                <a:solidFill>
                  <a:srgbClr val="002060"/>
                </a:solidFill>
                <a:effectLst/>
                <a:uLnTx/>
                <a:uFillTx/>
                <a:latin typeface="UVF TypoSlabserif" panose="02000403050000020004" pitchFamily="2" charset="0"/>
                <a:cs typeface="Times New Roman" pitchFamily="18" charset="0"/>
              </a:rPr>
              <a:t>nhưng</a:t>
            </a:r>
            <a:r>
              <a:rPr kumimoji="0" lang="en-US" sz="3200" b="0" i="0" u="none" strike="noStrike" kern="1200" cap="none" spc="0" normalizeH="0" baseline="0" noProof="0" dirty="0">
                <a:ln>
                  <a:noFill/>
                </a:ln>
                <a:solidFill>
                  <a:srgbClr val="002060"/>
                </a:solidFill>
                <a:effectLst/>
                <a:uLnTx/>
                <a:uFillTx/>
                <a:latin typeface="UVF TypoSlabserif" panose="02000403050000020004" pitchFamily="2" charset="0"/>
                <a:cs typeface="Times New Roman" pitchFamily="18" charset="0"/>
              </a:rPr>
              <a:t> </a:t>
            </a:r>
            <a:r>
              <a:rPr kumimoji="0" lang="en-US" sz="3200" b="0" i="0" u="none" strike="noStrike" kern="1200" cap="none" spc="0" normalizeH="0" baseline="0" noProof="0" dirty="0" err="1">
                <a:ln>
                  <a:noFill/>
                </a:ln>
                <a:solidFill>
                  <a:srgbClr val="002060"/>
                </a:solidFill>
                <a:effectLst/>
                <a:uLnTx/>
                <a:uFillTx/>
                <a:latin typeface="UVF TypoSlabserif" panose="02000403050000020004" pitchFamily="2" charset="0"/>
                <a:cs typeface="Times New Roman" pitchFamily="18" charset="0"/>
              </a:rPr>
              <a:t>không</a:t>
            </a:r>
            <a:r>
              <a:rPr kumimoji="0" lang="en-US" sz="3200" b="0" i="0" u="none" strike="noStrike" kern="1200" cap="none" spc="0" normalizeH="0" baseline="0" noProof="0" dirty="0">
                <a:ln>
                  <a:noFill/>
                </a:ln>
                <a:solidFill>
                  <a:srgbClr val="002060"/>
                </a:solidFill>
                <a:effectLst/>
                <a:uLnTx/>
                <a:uFillTx/>
                <a:latin typeface="UVF TypoSlabserif" panose="02000403050000020004" pitchFamily="2" charset="0"/>
                <a:cs typeface="Times New Roman" pitchFamily="18" charset="0"/>
              </a:rPr>
              <a:t> </a:t>
            </a:r>
            <a:r>
              <a:rPr kumimoji="0" lang="en-US" sz="3200" b="0" i="0" u="none" strike="noStrike" kern="1200" cap="none" spc="0" normalizeH="0" baseline="0" noProof="0" dirty="0" err="1">
                <a:ln>
                  <a:noFill/>
                </a:ln>
                <a:solidFill>
                  <a:srgbClr val="002060"/>
                </a:solidFill>
                <a:effectLst/>
                <a:uLnTx/>
                <a:uFillTx/>
                <a:latin typeface="UVF TypoSlabserif" panose="02000403050000020004" pitchFamily="2" charset="0"/>
                <a:cs typeface="Times New Roman" pitchFamily="18" charset="0"/>
              </a:rPr>
              <a:t>có</a:t>
            </a:r>
            <a:r>
              <a:rPr kumimoji="0" lang="en-US" sz="3200" b="0" i="0" u="none" strike="noStrike" kern="1200" cap="none" spc="0" normalizeH="0" baseline="0" noProof="0" dirty="0">
                <a:ln>
                  <a:noFill/>
                </a:ln>
                <a:solidFill>
                  <a:srgbClr val="002060"/>
                </a:solidFill>
                <a:effectLst/>
                <a:uLnTx/>
                <a:uFillTx/>
                <a:latin typeface="UVF TypoSlabserif" panose="02000403050000020004" pitchFamily="2" charset="0"/>
                <a:cs typeface="Times New Roman" pitchFamily="18" charset="0"/>
              </a:rPr>
              <a:t> </a:t>
            </a:r>
            <a:r>
              <a:rPr kumimoji="0" lang="en-US" sz="3200" b="0" i="0" u="none" strike="noStrike" kern="1200" cap="none" spc="0" normalizeH="0" baseline="0" noProof="0" dirty="0" err="1">
                <a:ln>
                  <a:noFill/>
                </a:ln>
                <a:solidFill>
                  <a:srgbClr val="002060"/>
                </a:solidFill>
                <a:effectLst/>
                <a:uLnTx/>
                <a:uFillTx/>
                <a:latin typeface="UVF TypoSlabserif" panose="02000403050000020004" pitchFamily="2" charset="0"/>
                <a:cs typeface="Times New Roman" pitchFamily="18" charset="0"/>
              </a:rPr>
              <a:t>chỗ</a:t>
            </a:r>
            <a:r>
              <a:rPr kumimoji="0" lang="en-US" sz="3200" b="0" i="0" u="none" strike="noStrike" kern="1200" cap="none" spc="0" normalizeH="0" baseline="0" noProof="0" dirty="0">
                <a:ln>
                  <a:noFill/>
                </a:ln>
                <a:solidFill>
                  <a:srgbClr val="002060"/>
                </a:solidFill>
                <a:effectLst/>
                <a:uLnTx/>
                <a:uFillTx/>
                <a:latin typeface="UVF TypoSlabserif" panose="02000403050000020004" pitchFamily="2" charset="0"/>
                <a:cs typeface="Times New Roman" pitchFamily="18" charset="0"/>
              </a:rPr>
              <a:t> </a:t>
            </a:r>
            <a:r>
              <a:rPr kumimoji="0" lang="en-US" sz="3200" b="0" i="0" u="none" strike="noStrike" kern="1200" cap="none" spc="0" normalizeH="0" baseline="0" noProof="0" dirty="0" err="1">
                <a:ln>
                  <a:noFill/>
                </a:ln>
                <a:solidFill>
                  <a:srgbClr val="002060"/>
                </a:solidFill>
                <a:effectLst/>
                <a:uLnTx/>
                <a:uFillTx/>
                <a:latin typeface="UVF TypoSlabserif" panose="02000403050000020004" pitchFamily="2" charset="0"/>
                <a:cs typeface="Times New Roman" pitchFamily="18" charset="0"/>
              </a:rPr>
              <a:t>dựa</a:t>
            </a:r>
            <a:r>
              <a:rPr kumimoji="0" lang="en-US" sz="3200" b="0" i="0" u="none" strike="noStrike" kern="1200" cap="none" spc="0" normalizeH="0" baseline="0" noProof="0" dirty="0">
                <a:ln>
                  <a:noFill/>
                </a:ln>
                <a:solidFill>
                  <a:srgbClr val="002060"/>
                </a:solidFill>
                <a:effectLst/>
                <a:uLnTx/>
                <a:uFillTx/>
                <a:latin typeface="UVF TypoSlabserif" panose="02000403050000020004" pitchFamily="2" charset="0"/>
                <a:cs typeface="Times New Roman" pitchFamily="18" charset="0"/>
              </a:rPr>
              <a:t> </a:t>
            </a:r>
            <a:r>
              <a:rPr kumimoji="0" lang="en-US" sz="3200" b="0" i="0" u="none" strike="noStrike" kern="1200" cap="none" spc="0" normalizeH="0" baseline="0" noProof="0" dirty="0" err="1">
                <a:ln>
                  <a:noFill/>
                </a:ln>
                <a:solidFill>
                  <a:srgbClr val="002060"/>
                </a:solidFill>
                <a:effectLst/>
                <a:uLnTx/>
                <a:uFillTx/>
                <a:latin typeface="UVF TypoSlabserif" panose="02000403050000020004" pitchFamily="2" charset="0"/>
                <a:cs typeface="Times New Roman" pitchFamily="18" charset="0"/>
              </a:rPr>
              <a:t>chắc</a:t>
            </a:r>
            <a:r>
              <a:rPr kumimoji="0" lang="en-US" sz="3200" b="0" i="0" u="none" strike="noStrike" kern="1200" cap="none" spc="0" normalizeH="0" baseline="0" noProof="0" dirty="0">
                <a:ln>
                  <a:noFill/>
                </a:ln>
                <a:solidFill>
                  <a:srgbClr val="002060"/>
                </a:solidFill>
                <a:effectLst/>
                <a:uLnTx/>
                <a:uFillTx/>
                <a:latin typeface="UVF TypoSlabserif" panose="02000403050000020004" pitchFamily="2" charset="0"/>
                <a:cs typeface="Times New Roman" pitchFamily="18" charset="0"/>
              </a:rPr>
              <a:t> </a:t>
            </a:r>
            <a:r>
              <a:rPr kumimoji="0" lang="en-US" sz="3200" b="0" i="0" u="none" strike="noStrike" kern="1200" cap="none" spc="0" normalizeH="0" baseline="0" noProof="0" dirty="0" err="1">
                <a:ln>
                  <a:noFill/>
                </a:ln>
                <a:solidFill>
                  <a:srgbClr val="002060"/>
                </a:solidFill>
                <a:effectLst/>
                <a:uLnTx/>
                <a:uFillTx/>
                <a:latin typeface="UVF TypoSlabserif" panose="02000403050000020004" pitchFamily="2" charset="0"/>
                <a:cs typeface="Times New Roman" pitchFamily="18" charset="0"/>
              </a:rPr>
              <a:t>chắn</a:t>
            </a:r>
            <a:endParaRPr kumimoji="0" lang="en-US" sz="3200" b="0" i="0" u="none" strike="noStrike" kern="1200" cap="none" spc="0" normalizeH="0" baseline="0" noProof="0" dirty="0">
              <a:ln>
                <a:noFill/>
              </a:ln>
              <a:solidFill>
                <a:srgbClr val="002060"/>
              </a:solidFill>
              <a:effectLst/>
              <a:uLnTx/>
              <a:uFillTx/>
              <a:latin typeface="UVF TypoSlabserif" panose="02000403050000020004" pitchFamily="2" charset="0"/>
              <a:cs typeface="Times New Roman" pitchFamily="18" charset="0"/>
            </a:endParaRPr>
          </a:p>
        </p:txBody>
      </p:sp>
      <p:pic>
        <p:nvPicPr>
          <p:cNvPr id="8" name="Picture 7">
            <a:extLst>
              <a:ext uri="{FF2B5EF4-FFF2-40B4-BE49-F238E27FC236}">
                <a16:creationId xmlns:a16="http://schemas.microsoft.com/office/drawing/2014/main" xmlns="" id="{1C4C21B9-F95F-40B4-8B7B-E8868FA6ACF6}"/>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434248" y="2653671"/>
            <a:ext cx="4004916" cy="37159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9">
            <a:extLst>
              <a:ext uri="{FF2B5EF4-FFF2-40B4-BE49-F238E27FC236}">
                <a16:creationId xmlns:a16="http://schemas.microsoft.com/office/drawing/2014/main" xmlns="" id="{072C253E-EA30-4220-9399-2C2FBAA02454}"/>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a:off x="4597914" y="216396"/>
            <a:ext cx="4387336" cy="33424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2" name="Rectangle 11">
            <a:extLst>
              <a:ext uri="{FF2B5EF4-FFF2-40B4-BE49-F238E27FC236}">
                <a16:creationId xmlns:a16="http://schemas.microsoft.com/office/drawing/2014/main" xmlns="" id="{7E38C66C-F7D9-472A-8CAF-9EB173810320}"/>
              </a:ext>
            </a:extLst>
          </p:cNvPr>
          <p:cNvSpPr/>
          <p:nvPr/>
        </p:nvSpPr>
        <p:spPr>
          <a:xfrm>
            <a:off x="5000177" y="3775253"/>
            <a:ext cx="3582810" cy="1143338"/>
          </a:xfrm>
          <a:custGeom>
            <a:avLst/>
            <a:gdLst>
              <a:gd name="connsiteX0" fmla="*/ 0 w 4777080"/>
              <a:gd name="connsiteY0" fmla="*/ 0 h 1143338"/>
              <a:gd name="connsiteX1" fmla="*/ 501593 w 4777080"/>
              <a:gd name="connsiteY1" fmla="*/ 0 h 1143338"/>
              <a:gd name="connsiteX2" fmla="*/ 955416 w 4777080"/>
              <a:gd name="connsiteY2" fmla="*/ 0 h 1143338"/>
              <a:gd name="connsiteX3" fmla="*/ 1552551 w 4777080"/>
              <a:gd name="connsiteY3" fmla="*/ 0 h 1143338"/>
              <a:gd name="connsiteX4" fmla="*/ 2149686 w 4777080"/>
              <a:gd name="connsiteY4" fmla="*/ 0 h 1143338"/>
              <a:gd name="connsiteX5" fmla="*/ 2699050 w 4777080"/>
              <a:gd name="connsiteY5" fmla="*/ 0 h 1143338"/>
              <a:gd name="connsiteX6" fmla="*/ 3200644 w 4777080"/>
              <a:gd name="connsiteY6" fmla="*/ 0 h 1143338"/>
              <a:gd name="connsiteX7" fmla="*/ 3845549 w 4777080"/>
              <a:gd name="connsiteY7" fmla="*/ 0 h 1143338"/>
              <a:gd name="connsiteX8" fmla="*/ 4777080 w 4777080"/>
              <a:gd name="connsiteY8" fmla="*/ 0 h 1143338"/>
              <a:gd name="connsiteX9" fmla="*/ 4777080 w 4777080"/>
              <a:gd name="connsiteY9" fmla="*/ 537369 h 1143338"/>
              <a:gd name="connsiteX10" fmla="*/ 4777080 w 4777080"/>
              <a:gd name="connsiteY10" fmla="*/ 1143338 h 1143338"/>
              <a:gd name="connsiteX11" fmla="*/ 4323257 w 4777080"/>
              <a:gd name="connsiteY11" fmla="*/ 1143338 h 1143338"/>
              <a:gd name="connsiteX12" fmla="*/ 3821664 w 4777080"/>
              <a:gd name="connsiteY12" fmla="*/ 1143338 h 1143338"/>
              <a:gd name="connsiteX13" fmla="*/ 3367841 w 4777080"/>
              <a:gd name="connsiteY13" fmla="*/ 1143338 h 1143338"/>
              <a:gd name="connsiteX14" fmla="*/ 2914019 w 4777080"/>
              <a:gd name="connsiteY14" fmla="*/ 1143338 h 1143338"/>
              <a:gd name="connsiteX15" fmla="*/ 2316884 w 4777080"/>
              <a:gd name="connsiteY15" fmla="*/ 1143338 h 1143338"/>
              <a:gd name="connsiteX16" fmla="*/ 1815290 w 4777080"/>
              <a:gd name="connsiteY16" fmla="*/ 1143338 h 1143338"/>
              <a:gd name="connsiteX17" fmla="*/ 1218155 w 4777080"/>
              <a:gd name="connsiteY17" fmla="*/ 1143338 h 1143338"/>
              <a:gd name="connsiteX18" fmla="*/ 525479 w 4777080"/>
              <a:gd name="connsiteY18" fmla="*/ 1143338 h 1143338"/>
              <a:gd name="connsiteX19" fmla="*/ 0 w 4777080"/>
              <a:gd name="connsiteY19" fmla="*/ 1143338 h 1143338"/>
              <a:gd name="connsiteX20" fmla="*/ 0 w 4777080"/>
              <a:gd name="connsiteY20" fmla="*/ 605969 h 1143338"/>
              <a:gd name="connsiteX21" fmla="*/ 0 w 4777080"/>
              <a:gd name="connsiteY21" fmla="*/ 0 h 1143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777080" h="1143338" fill="none" extrusionOk="0">
                <a:moveTo>
                  <a:pt x="0" y="0"/>
                </a:moveTo>
                <a:cubicBezTo>
                  <a:pt x="155308" y="-14570"/>
                  <a:pt x="378570" y="23973"/>
                  <a:pt x="501593" y="0"/>
                </a:cubicBezTo>
                <a:cubicBezTo>
                  <a:pt x="624616" y="-23973"/>
                  <a:pt x="768442" y="45425"/>
                  <a:pt x="955416" y="0"/>
                </a:cubicBezTo>
                <a:cubicBezTo>
                  <a:pt x="1142390" y="-45425"/>
                  <a:pt x="1352462" y="9414"/>
                  <a:pt x="1552551" y="0"/>
                </a:cubicBezTo>
                <a:cubicBezTo>
                  <a:pt x="1752640" y="-9414"/>
                  <a:pt x="1875280" y="46366"/>
                  <a:pt x="2149686" y="0"/>
                </a:cubicBezTo>
                <a:cubicBezTo>
                  <a:pt x="2424092" y="-46366"/>
                  <a:pt x="2497403" y="36896"/>
                  <a:pt x="2699050" y="0"/>
                </a:cubicBezTo>
                <a:cubicBezTo>
                  <a:pt x="2900697" y="-36896"/>
                  <a:pt x="3081034" y="54677"/>
                  <a:pt x="3200644" y="0"/>
                </a:cubicBezTo>
                <a:cubicBezTo>
                  <a:pt x="3320254" y="-54677"/>
                  <a:pt x="3576628" y="55415"/>
                  <a:pt x="3845549" y="0"/>
                </a:cubicBezTo>
                <a:cubicBezTo>
                  <a:pt x="4114471" y="-55415"/>
                  <a:pt x="4329648" y="102728"/>
                  <a:pt x="4777080" y="0"/>
                </a:cubicBezTo>
                <a:cubicBezTo>
                  <a:pt x="4832727" y="194130"/>
                  <a:pt x="4751610" y="396652"/>
                  <a:pt x="4777080" y="537369"/>
                </a:cubicBezTo>
                <a:cubicBezTo>
                  <a:pt x="4802550" y="678086"/>
                  <a:pt x="4771147" y="870533"/>
                  <a:pt x="4777080" y="1143338"/>
                </a:cubicBezTo>
                <a:cubicBezTo>
                  <a:pt x="4667275" y="1148510"/>
                  <a:pt x="4453982" y="1128786"/>
                  <a:pt x="4323257" y="1143338"/>
                </a:cubicBezTo>
                <a:cubicBezTo>
                  <a:pt x="4192532" y="1157890"/>
                  <a:pt x="3945456" y="1100347"/>
                  <a:pt x="3821664" y="1143338"/>
                </a:cubicBezTo>
                <a:cubicBezTo>
                  <a:pt x="3697872" y="1186329"/>
                  <a:pt x="3463811" y="1103760"/>
                  <a:pt x="3367841" y="1143338"/>
                </a:cubicBezTo>
                <a:cubicBezTo>
                  <a:pt x="3271871" y="1182916"/>
                  <a:pt x="3124126" y="1108080"/>
                  <a:pt x="2914019" y="1143338"/>
                </a:cubicBezTo>
                <a:cubicBezTo>
                  <a:pt x="2703912" y="1178596"/>
                  <a:pt x="2497456" y="1106247"/>
                  <a:pt x="2316884" y="1143338"/>
                </a:cubicBezTo>
                <a:cubicBezTo>
                  <a:pt x="2136313" y="1180429"/>
                  <a:pt x="1961162" y="1108357"/>
                  <a:pt x="1815290" y="1143338"/>
                </a:cubicBezTo>
                <a:cubicBezTo>
                  <a:pt x="1669418" y="1178319"/>
                  <a:pt x="1373226" y="1108992"/>
                  <a:pt x="1218155" y="1143338"/>
                </a:cubicBezTo>
                <a:cubicBezTo>
                  <a:pt x="1063085" y="1177684"/>
                  <a:pt x="812925" y="1067834"/>
                  <a:pt x="525479" y="1143338"/>
                </a:cubicBezTo>
                <a:cubicBezTo>
                  <a:pt x="238033" y="1218842"/>
                  <a:pt x="231868" y="1086923"/>
                  <a:pt x="0" y="1143338"/>
                </a:cubicBezTo>
                <a:cubicBezTo>
                  <a:pt x="-48234" y="951493"/>
                  <a:pt x="34834" y="823646"/>
                  <a:pt x="0" y="605969"/>
                </a:cubicBezTo>
                <a:cubicBezTo>
                  <a:pt x="-34834" y="388292"/>
                  <a:pt x="21087" y="285888"/>
                  <a:pt x="0" y="0"/>
                </a:cubicBezTo>
                <a:close/>
              </a:path>
              <a:path w="4777080" h="1143338" stroke="0" extrusionOk="0">
                <a:moveTo>
                  <a:pt x="0" y="0"/>
                </a:moveTo>
                <a:cubicBezTo>
                  <a:pt x="100370" y="-23412"/>
                  <a:pt x="323718" y="29604"/>
                  <a:pt x="453823" y="0"/>
                </a:cubicBezTo>
                <a:cubicBezTo>
                  <a:pt x="583928" y="-29604"/>
                  <a:pt x="842570" y="26716"/>
                  <a:pt x="1050958" y="0"/>
                </a:cubicBezTo>
                <a:cubicBezTo>
                  <a:pt x="1259346" y="-26716"/>
                  <a:pt x="1382203" y="47709"/>
                  <a:pt x="1648093" y="0"/>
                </a:cubicBezTo>
                <a:cubicBezTo>
                  <a:pt x="1913983" y="-47709"/>
                  <a:pt x="2092636" y="73308"/>
                  <a:pt x="2340769" y="0"/>
                </a:cubicBezTo>
                <a:cubicBezTo>
                  <a:pt x="2588902" y="-73308"/>
                  <a:pt x="2688536" y="6682"/>
                  <a:pt x="2794592" y="0"/>
                </a:cubicBezTo>
                <a:cubicBezTo>
                  <a:pt x="2900648" y="-6682"/>
                  <a:pt x="3287282" y="14311"/>
                  <a:pt x="3439498" y="0"/>
                </a:cubicBezTo>
                <a:cubicBezTo>
                  <a:pt x="3591714" y="-14311"/>
                  <a:pt x="3827939" y="18526"/>
                  <a:pt x="3988862" y="0"/>
                </a:cubicBezTo>
                <a:cubicBezTo>
                  <a:pt x="4149785" y="-18526"/>
                  <a:pt x="4387285" y="82665"/>
                  <a:pt x="4777080" y="0"/>
                </a:cubicBezTo>
                <a:cubicBezTo>
                  <a:pt x="4829557" y="151781"/>
                  <a:pt x="4720341" y="297708"/>
                  <a:pt x="4777080" y="583102"/>
                </a:cubicBezTo>
                <a:cubicBezTo>
                  <a:pt x="4833819" y="868496"/>
                  <a:pt x="4776626" y="1015392"/>
                  <a:pt x="4777080" y="1143338"/>
                </a:cubicBezTo>
                <a:cubicBezTo>
                  <a:pt x="4567882" y="1194538"/>
                  <a:pt x="4539452" y="1140815"/>
                  <a:pt x="4323257" y="1143338"/>
                </a:cubicBezTo>
                <a:cubicBezTo>
                  <a:pt x="4107062" y="1145861"/>
                  <a:pt x="3941226" y="1116487"/>
                  <a:pt x="3630581" y="1143338"/>
                </a:cubicBezTo>
                <a:cubicBezTo>
                  <a:pt x="3319936" y="1170189"/>
                  <a:pt x="3196042" y="1131037"/>
                  <a:pt x="3033446" y="1143338"/>
                </a:cubicBezTo>
                <a:cubicBezTo>
                  <a:pt x="2870850" y="1155639"/>
                  <a:pt x="2666889" y="1090704"/>
                  <a:pt x="2436311" y="1143338"/>
                </a:cubicBezTo>
                <a:cubicBezTo>
                  <a:pt x="2205734" y="1195972"/>
                  <a:pt x="2051718" y="1119358"/>
                  <a:pt x="1791405" y="1143338"/>
                </a:cubicBezTo>
                <a:cubicBezTo>
                  <a:pt x="1531092" y="1167318"/>
                  <a:pt x="1523433" y="1122752"/>
                  <a:pt x="1337582" y="1143338"/>
                </a:cubicBezTo>
                <a:cubicBezTo>
                  <a:pt x="1151731" y="1163924"/>
                  <a:pt x="839329" y="1068902"/>
                  <a:pt x="644906" y="1143338"/>
                </a:cubicBezTo>
                <a:cubicBezTo>
                  <a:pt x="450483" y="1217774"/>
                  <a:pt x="251867" y="1092832"/>
                  <a:pt x="0" y="1143338"/>
                </a:cubicBezTo>
                <a:cubicBezTo>
                  <a:pt x="-62920" y="932986"/>
                  <a:pt x="67090" y="730954"/>
                  <a:pt x="0" y="571669"/>
                </a:cubicBezTo>
                <a:cubicBezTo>
                  <a:pt x="-67090" y="412384"/>
                  <a:pt x="38008" y="284056"/>
                  <a:pt x="0" y="0"/>
                </a:cubicBezTo>
                <a:close/>
              </a:path>
            </a:pathLst>
          </a:custGeom>
          <a:solidFill>
            <a:srgbClr val="002060">
              <a:alpha val="69000"/>
            </a:srgbClr>
          </a:solidFill>
          <a:ln w="28575">
            <a:extLst>
              <a:ext uri="{C807C97D-BFC1-408E-A445-0C87EB9F89A2}">
                <ask:lineSketchStyleProps xmlns:ask="http://schemas.microsoft.com/office/drawing/2018/sketchyshapes" xmlns="" sd="264756251">
                  <a:prstGeom prst="rect">
                    <a:avLst/>
                  </a:prstGeom>
                  <ask:type>
                    <ask:lineSketchScribble/>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chemeClr val="bg1"/>
                </a:solidFill>
                <a:effectLst/>
                <a:uLnTx/>
                <a:uFillTx/>
                <a:latin typeface="UVF TypoSlabserif" panose="02000403050000020004" pitchFamily="2" charset="0"/>
                <a:cs typeface="Times New Roman" pitchFamily="18" charset="0"/>
              </a:rPr>
              <a:t>huyền</a:t>
            </a:r>
            <a:r>
              <a:rPr kumimoji="0" lang="en-US" sz="3200" b="1" i="0" u="none" strike="noStrike" kern="1200" cap="none" spc="0" normalizeH="0" baseline="0" noProof="0" dirty="0">
                <a:ln>
                  <a:noFill/>
                </a:ln>
                <a:solidFill>
                  <a:schemeClr val="bg1"/>
                </a:solidFill>
                <a:effectLst/>
                <a:uLnTx/>
                <a:uFillTx/>
                <a:latin typeface="UVF TypoSlabserif" panose="02000403050000020004" pitchFamily="2" charset="0"/>
                <a:cs typeface="Times New Roman" pitchFamily="18" charset="0"/>
              </a:rPr>
              <a:t> </a:t>
            </a:r>
            <a:r>
              <a:rPr kumimoji="0" lang="en-US" sz="3200" b="1" i="0" u="none" strike="noStrike" kern="1200" cap="none" spc="0" normalizeH="0" baseline="0" noProof="0" dirty="0" err="1">
                <a:ln>
                  <a:noFill/>
                </a:ln>
                <a:solidFill>
                  <a:schemeClr val="bg1"/>
                </a:solidFill>
                <a:effectLst/>
                <a:uLnTx/>
                <a:uFillTx/>
                <a:latin typeface="UVF TypoSlabserif" panose="02000403050000020004" pitchFamily="2" charset="0"/>
                <a:cs typeface="Times New Roman" pitchFamily="18" charset="0"/>
              </a:rPr>
              <a:t>ảo</a:t>
            </a:r>
            <a:r>
              <a:rPr kumimoji="0" lang="en-US" sz="3200" b="1" i="0" u="none" strike="noStrike" kern="1200" cap="none" spc="0" normalizeH="0" baseline="0" noProof="0" dirty="0">
                <a:ln>
                  <a:noFill/>
                </a:ln>
                <a:solidFill>
                  <a:schemeClr val="bg1"/>
                </a:solidFill>
                <a:effectLst/>
                <a:uLnTx/>
                <a:uFillTx/>
                <a:latin typeface="UVF TypoSlabserif" panose="02000403050000020004" pitchFamily="2" charset="0"/>
                <a:cs typeface="Times New Roman"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chemeClr val="bg1"/>
                </a:solidFill>
                <a:effectLst/>
                <a:uLnTx/>
                <a:uFillTx/>
                <a:latin typeface="UVF TypoSlabserif" panose="02000403050000020004" pitchFamily="2" charset="0"/>
                <a:cs typeface="Times New Roman" pitchFamily="18" charset="0"/>
              </a:rPr>
              <a:t>vẻ</a:t>
            </a:r>
            <a:r>
              <a:rPr kumimoji="0" lang="en-US" sz="3200" b="0" i="0" u="none" strike="noStrike" kern="1200" cap="none" spc="0" normalizeH="0" baseline="0" noProof="0" dirty="0">
                <a:ln>
                  <a:noFill/>
                </a:ln>
                <a:solidFill>
                  <a:schemeClr val="bg1"/>
                </a:solidFill>
                <a:effectLst/>
                <a:uLnTx/>
                <a:uFillTx/>
                <a:latin typeface="UVF TypoSlabserif" panose="02000403050000020004" pitchFamily="2" charset="0"/>
                <a:cs typeface="Times New Roman" pitchFamily="18" charset="0"/>
              </a:rPr>
              <a:t> </a:t>
            </a:r>
            <a:r>
              <a:rPr kumimoji="0" lang="en-US" sz="3200" b="0" i="0" u="none" strike="noStrike" kern="1200" cap="none" spc="0" normalizeH="0" baseline="0" noProof="0" dirty="0" err="1">
                <a:ln>
                  <a:noFill/>
                </a:ln>
                <a:solidFill>
                  <a:schemeClr val="bg1"/>
                </a:solidFill>
                <a:effectLst/>
                <a:uLnTx/>
                <a:uFillTx/>
                <a:latin typeface="UVF TypoSlabserif" panose="02000403050000020004" pitchFamily="2" charset="0"/>
                <a:cs typeface="Times New Roman" pitchFamily="18" charset="0"/>
              </a:rPr>
              <a:t>đẹp</a:t>
            </a:r>
            <a:r>
              <a:rPr kumimoji="0" lang="en-US" sz="3200" b="0" i="0" u="none" strike="noStrike" kern="1200" cap="none" spc="0" normalizeH="0" baseline="0" noProof="0" dirty="0">
                <a:ln>
                  <a:noFill/>
                </a:ln>
                <a:solidFill>
                  <a:schemeClr val="bg1"/>
                </a:solidFill>
                <a:effectLst/>
                <a:uLnTx/>
                <a:uFillTx/>
                <a:latin typeface="UVF TypoSlabserif" panose="02000403050000020004" pitchFamily="2" charset="0"/>
                <a:cs typeface="Times New Roman" pitchFamily="18" charset="0"/>
              </a:rPr>
              <a:t> </a:t>
            </a:r>
            <a:r>
              <a:rPr kumimoji="0" lang="en-US" sz="3200" b="0" i="0" u="none" strike="noStrike" kern="1200" cap="none" spc="0" normalizeH="0" baseline="0" noProof="0" dirty="0" err="1">
                <a:ln>
                  <a:noFill/>
                </a:ln>
                <a:solidFill>
                  <a:schemeClr val="bg1"/>
                </a:solidFill>
                <a:effectLst/>
                <a:uLnTx/>
                <a:uFillTx/>
                <a:latin typeface="UVF TypoSlabserif" panose="02000403050000020004" pitchFamily="2" charset="0"/>
                <a:cs typeface="Times New Roman" pitchFamily="18" charset="0"/>
              </a:rPr>
              <a:t>kì</a:t>
            </a:r>
            <a:r>
              <a:rPr kumimoji="0" lang="en-US" sz="3200" b="0" i="0" u="none" strike="noStrike" kern="1200" cap="none" spc="0" normalizeH="0" baseline="0" noProof="0" dirty="0">
                <a:ln>
                  <a:noFill/>
                </a:ln>
                <a:solidFill>
                  <a:schemeClr val="bg1"/>
                </a:solidFill>
                <a:effectLst/>
                <a:uLnTx/>
                <a:uFillTx/>
                <a:latin typeface="UVF TypoSlabserif" panose="02000403050000020004" pitchFamily="2" charset="0"/>
                <a:cs typeface="Times New Roman" pitchFamily="18" charset="0"/>
              </a:rPr>
              <a:t> </a:t>
            </a:r>
            <a:r>
              <a:rPr kumimoji="0" lang="en-US" sz="3200" b="0" i="0" u="none" strike="noStrike" kern="1200" cap="none" spc="0" normalizeH="0" baseline="0" noProof="0" dirty="0" err="1">
                <a:ln>
                  <a:noFill/>
                </a:ln>
                <a:solidFill>
                  <a:schemeClr val="bg1"/>
                </a:solidFill>
                <a:effectLst/>
                <a:uLnTx/>
                <a:uFillTx/>
                <a:latin typeface="UVF TypoSlabserif" panose="02000403050000020004" pitchFamily="2" charset="0"/>
                <a:cs typeface="Times New Roman" pitchFamily="18" charset="0"/>
              </a:rPr>
              <a:t>lạ</a:t>
            </a:r>
            <a:r>
              <a:rPr kumimoji="0" lang="en-US" sz="3200" b="0" i="0" u="none" strike="noStrike" kern="1200" cap="none" spc="0" normalizeH="0" baseline="0" noProof="0" dirty="0">
                <a:ln>
                  <a:noFill/>
                </a:ln>
                <a:solidFill>
                  <a:schemeClr val="bg1"/>
                </a:solidFill>
                <a:effectLst/>
                <a:uLnTx/>
                <a:uFillTx/>
                <a:latin typeface="UVF TypoSlabserif" panose="02000403050000020004" pitchFamily="2" charset="0"/>
                <a:cs typeface="Times New Roman" pitchFamily="18" charset="0"/>
              </a:rPr>
              <a:t> </a:t>
            </a:r>
            <a:r>
              <a:rPr kumimoji="0" lang="en-US" sz="3200" b="0" i="0" u="none" strike="noStrike" kern="1200" cap="none" spc="0" normalizeH="0" baseline="0" noProof="0" dirty="0" err="1">
                <a:ln>
                  <a:noFill/>
                </a:ln>
                <a:solidFill>
                  <a:schemeClr val="bg1"/>
                </a:solidFill>
                <a:effectLst/>
                <a:uLnTx/>
                <a:uFillTx/>
                <a:latin typeface="UVF TypoSlabserif" panose="02000403050000020004" pitchFamily="2" charset="0"/>
                <a:cs typeface="Times New Roman" pitchFamily="18" charset="0"/>
              </a:rPr>
              <a:t>và</a:t>
            </a:r>
            <a:r>
              <a:rPr kumimoji="0" lang="en-US" sz="3200" b="0" i="0" u="none" strike="noStrike" kern="1200" cap="none" spc="0" normalizeH="0" baseline="0" noProof="0" dirty="0">
                <a:ln>
                  <a:noFill/>
                </a:ln>
                <a:solidFill>
                  <a:schemeClr val="bg1"/>
                </a:solidFill>
                <a:effectLst/>
                <a:uLnTx/>
                <a:uFillTx/>
                <a:latin typeface="UVF TypoSlabserif" panose="02000403050000020004" pitchFamily="2" charset="0"/>
                <a:cs typeface="Times New Roman" pitchFamily="18" charset="0"/>
              </a:rPr>
              <a:t> </a:t>
            </a:r>
            <a:r>
              <a:rPr kumimoji="0" lang="en-US" sz="3200" b="0" i="0" u="none" strike="noStrike" kern="1200" cap="none" spc="0" normalizeH="0" baseline="0" noProof="0" dirty="0" err="1">
                <a:ln>
                  <a:noFill/>
                </a:ln>
                <a:solidFill>
                  <a:schemeClr val="bg1"/>
                </a:solidFill>
                <a:effectLst/>
                <a:uLnTx/>
                <a:uFillTx/>
                <a:latin typeface="UVF TypoSlabserif" panose="02000403050000020004" pitchFamily="2" charset="0"/>
                <a:cs typeface="Times New Roman" pitchFamily="18" charset="0"/>
              </a:rPr>
              <a:t>bí</a:t>
            </a:r>
            <a:r>
              <a:rPr kumimoji="0" lang="en-US" sz="3200" b="0" i="0" u="none" strike="noStrike" kern="1200" cap="none" spc="0" normalizeH="0" baseline="0" noProof="0" dirty="0">
                <a:ln>
                  <a:noFill/>
                </a:ln>
                <a:solidFill>
                  <a:schemeClr val="bg1"/>
                </a:solidFill>
                <a:effectLst/>
                <a:uLnTx/>
                <a:uFillTx/>
                <a:latin typeface="UVF TypoSlabserif" panose="02000403050000020004" pitchFamily="2" charset="0"/>
                <a:cs typeface="Times New Roman" pitchFamily="18" charset="0"/>
              </a:rPr>
              <a:t> </a:t>
            </a:r>
            <a:r>
              <a:rPr kumimoji="0" lang="en-US" sz="3200" b="0" i="0" u="none" strike="noStrike" kern="1200" cap="none" spc="0" normalizeH="0" baseline="0" noProof="0" dirty="0" err="1">
                <a:ln>
                  <a:noFill/>
                </a:ln>
                <a:solidFill>
                  <a:schemeClr val="bg1"/>
                </a:solidFill>
                <a:effectLst/>
                <a:uLnTx/>
                <a:uFillTx/>
                <a:latin typeface="UVF TypoSlabserif" panose="02000403050000020004" pitchFamily="2" charset="0"/>
                <a:cs typeface="Times New Roman" pitchFamily="18" charset="0"/>
              </a:rPr>
              <a:t>ẩn</a:t>
            </a:r>
            <a:endParaRPr kumimoji="0" lang="en-US" sz="3200" b="0" i="0" u="none" strike="noStrike" kern="1200" cap="none" spc="0" normalizeH="0" baseline="0" noProof="0" dirty="0">
              <a:ln>
                <a:noFill/>
              </a:ln>
              <a:solidFill>
                <a:schemeClr val="bg1"/>
              </a:solidFill>
              <a:effectLst/>
              <a:uLnTx/>
              <a:uFillTx/>
              <a:latin typeface="UVF TypoSlabserif" panose="02000403050000020004" pitchFamily="2" charset="0"/>
              <a:cs typeface="Times New Roman" pitchFamily="18" charset="0"/>
            </a:endParaRPr>
          </a:p>
        </p:txBody>
      </p:sp>
    </p:spTree>
    <p:extLst>
      <p:ext uri="{BB962C8B-B14F-4D97-AF65-F5344CB8AC3E}">
        <p14:creationId xmlns:p14="http://schemas.microsoft.com/office/powerpoint/2010/main" val="323782650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6"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1+#ppt_w/2"/>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par>
                          <p:cTn id="19" fill="hold">
                            <p:stCondLst>
                              <p:cond delay="500"/>
                            </p:stCondLst>
                            <p:childTnLst>
                              <p:par>
                                <p:cTn id="20" presetID="2" presetClass="entr" presetSubtype="6" fill="hold" grpId="0" nodeType="after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500" fill="hold"/>
                                        <p:tgtEl>
                                          <p:spTgt spid="12"/>
                                        </p:tgtEl>
                                        <p:attrNameLst>
                                          <p:attrName>ppt_x</p:attrName>
                                        </p:attrNameLst>
                                      </p:cBhvr>
                                      <p:tavLst>
                                        <p:tav tm="0">
                                          <p:val>
                                            <p:strVal val="1+#ppt_w/2"/>
                                          </p:val>
                                        </p:tav>
                                        <p:tav tm="100000">
                                          <p:val>
                                            <p:strVal val="#ppt_x"/>
                                          </p:val>
                                        </p:tav>
                                      </p:tavLst>
                                    </p:anim>
                                    <p:anim calcmode="lin" valueType="num">
                                      <p:cBhvr additive="base">
                                        <p:cTn id="2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4">
            <a:extLst>
              <a:ext uri="{FF2B5EF4-FFF2-40B4-BE49-F238E27FC236}">
                <a16:creationId xmlns:a16="http://schemas.microsoft.com/office/drawing/2014/main" xmlns="" id="{AF83EEE9-5BCC-45CC-A2D5-78A74CB2896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193" t="50934" b="8278"/>
          <a:stretch/>
        </p:blipFill>
        <p:spPr>
          <a:xfrm>
            <a:off x="-537519" y="0"/>
            <a:ext cx="9681519" cy="6858000"/>
          </a:xfrm>
          <a:prstGeom prst="rect">
            <a:avLst/>
          </a:prstGeom>
        </p:spPr>
      </p:pic>
      <p:sp>
        <p:nvSpPr>
          <p:cNvPr id="11" name="Rectangle: Diagonal Corners Rounded 10">
            <a:extLst>
              <a:ext uri="{FF2B5EF4-FFF2-40B4-BE49-F238E27FC236}">
                <a16:creationId xmlns:a16="http://schemas.microsoft.com/office/drawing/2014/main" xmlns="" id="{2F07E167-3EF4-408B-9766-86D012002BB1}"/>
              </a:ext>
            </a:extLst>
          </p:cNvPr>
          <p:cNvSpPr/>
          <p:nvPr/>
        </p:nvSpPr>
        <p:spPr>
          <a:xfrm>
            <a:off x="3819962" y="154326"/>
            <a:ext cx="5231751" cy="1096391"/>
          </a:xfrm>
          <a:prstGeom prst="round2DiagRect">
            <a:avLst/>
          </a:prstGeom>
          <a:solidFill>
            <a:srgbClr val="002060">
              <a:alpha val="84000"/>
            </a:srgbClr>
          </a:solidFill>
          <a:ln w="38100">
            <a:solidFill>
              <a:srgbClr val="002060"/>
            </a:solidFill>
            <a:prstDash val="sysDot"/>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3600" b="1" dirty="0" err="1">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Tên</a:t>
            </a:r>
            <a:r>
              <a:rPr lang="en-US" sz="3600" b="1" dirty="0">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 </a:t>
            </a:r>
            <a:r>
              <a:rPr lang="en-US" sz="3600" b="1" dirty="0" err="1">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gọi</a:t>
            </a:r>
            <a:r>
              <a:rPr lang="en-US" sz="3600" b="1" dirty="0">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 </a:t>
            </a:r>
            <a:r>
              <a:rPr lang="en-US" sz="3600" b="1" dirty="0" err="1">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của</a:t>
            </a:r>
            <a:r>
              <a:rPr lang="en-US" sz="3600" b="1" dirty="0">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 </a:t>
            </a:r>
            <a:r>
              <a:rPr lang="en-US" sz="3600" b="1" dirty="0" err="1">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ba</a:t>
            </a:r>
            <a:r>
              <a:rPr lang="en-US" sz="3600" b="1" dirty="0">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 </a:t>
            </a:r>
            <a:r>
              <a:rPr lang="en-US" sz="3600" b="1" dirty="0" err="1">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dân</a:t>
            </a:r>
            <a:r>
              <a:rPr lang="en-US" sz="3600" b="1" dirty="0">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 </a:t>
            </a:r>
            <a:r>
              <a:rPr lang="en-US" sz="3600" b="1" dirty="0" err="1">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tộc</a:t>
            </a:r>
            <a:r>
              <a:rPr lang="en-US" sz="3600" b="1" dirty="0">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 </a:t>
            </a:r>
            <a:r>
              <a:rPr lang="en-US" sz="3600" b="1" dirty="0" err="1">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thiểu</a:t>
            </a:r>
            <a:r>
              <a:rPr lang="en-US" sz="3600" b="1" dirty="0">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 </a:t>
            </a:r>
            <a:r>
              <a:rPr lang="en-US" sz="3600" b="1" dirty="0" err="1">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số</a:t>
            </a:r>
            <a:r>
              <a:rPr lang="en-US" sz="3600" b="1" dirty="0">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 </a:t>
            </a:r>
            <a:r>
              <a:rPr lang="en-US" sz="3600" b="1" dirty="0" err="1">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sống</a:t>
            </a:r>
            <a:r>
              <a:rPr lang="en-US" sz="3600" b="1" dirty="0">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 ở </a:t>
            </a:r>
            <a:r>
              <a:rPr lang="en-US" sz="3600" b="1" dirty="0" err="1">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vùng</a:t>
            </a:r>
            <a:r>
              <a:rPr lang="en-US" sz="3600" b="1" dirty="0">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 </a:t>
            </a:r>
            <a:r>
              <a:rPr lang="en-US" sz="3600" b="1" dirty="0" err="1">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cao</a:t>
            </a:r>
            <a:endParaRPr lang="en-US" sz="3600" b="1" dirty="0">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endParaRPr>
          </a:p>
        </p:txBody>
      </p:sp>
      <p:pic>
        <p:nvPicPr>
          <p:cNvPr id="14" name="Picture 4" descr="2766536020054089462S500x500Q85">
            <a:extLst>
              <a:ext uri="{FF2B5EF4-FFF2-40B4-BE49-F238E27FC236}">
                <a16:creationId xmlns:a16="http://schemas.microsoft.com/office/drawing/2014/main" xmlns="" id="{4EF50B60-C050-4810-8A1E-C404E24E1C2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400" b="741"/>
          <a:stretch/>
        </p:blipFill>
        <p:spPr bwMode="auto">
          <a:xfrm>
            <a:off x="248783" y="449490"/>
            <a:ext cx="2520872" cy="341769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xmlns="" id="{806A7D0B-A061-4717-AEE4-74087BF3281D}"/>
              </a:ext>
            </a:extLst>
          </p:cNvPr>
          <p:cNvSpPr txBox="1"/>
          <p:nvPr/>
        </p:nvSpPr>
        <p:spPr>
          <a:xfrm>
            <a:off x="427566" y="4061648"/>
            <a:ext cx="2107276" cy="715089"/>
          </a:xfrm>
          <a:prstGeom prst="round2DiagRect">
            <a:avLst/>
          </a:prstGeom>
          <a:solidFill>
            <a:srgbClr val="E78DB0"/>
          </a:solidFill>
          <a:ln w="38100">
            <a:solidFill>
              <a:srgbClr val="002060"/>
            </a:solidFill>
            <a:prstDash val="sysDot"/>
          </a:ln>
        </p:spPr>
        <p:txBody>
          <a:bodyPr wrap="square" rtlCol="0">
            <a:spAutoFit/>
          </a:bodyPr>
          <a:lstStyle/>
          <a:p>
            <a:pPr algn="ctr"/>
            <a:r>
              <a:rPr lang="en-US" sz="3600" b="1" dirty="0" err="1">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rPr>
              <a:t>Hmông</a:t>
            </a:r>
            <a:endParaRPr lang="en-US" sz="3600" b="1" dirty="0">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endParaRPr>
          </a:p>
        </p:txBody>
      </p:sp>
      <p:pic>
        <p:nvPicPr>
          <p:cNvPr id="16" name="Picture 4" descr="Độc đáo trang phục phụ nữ các dân tộc vùng cao">
            <a:extLst>
              <a:ext uri="{FF2B5EF4-FFF2-40B4-BE49-F238E27FC236}">
                <a16:creationId xmlns:a16="http://schemas.microsoft.com/office/drawing/2014/main" xmlns="" id="{A4FAE057-48F4-4C13-ADC7-E286AA7234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95620" y="1746954"/>
            <a:ext cx="2732843" cy="407411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xmlns="" id="{478430B8-E0C9-4D0F-9DEB-1FAA26152BE8}"/>
              </a:ext>
            </a:extLst>
          </p:cNvPr>
          <p:cNvSpPr txBox="1"/>
          <p:nvPr/>
        </p:nvSpPr>
        <p:spPr>
          <a:xfrm>
            <a:off x="3653064" y="5981988"/>
            <a:ext cx="1972660" cy="715089"/>
          </a:xfrm>
          <a:prstGeom prst="round2DiagRect">
            <a:avLst/>
          </a:prstGeom>
          <a:solidFill>
            <a:schemeClr val="accent6">
              <a:lumMod val="75000"/>
            </a:schemeClr>
          </a:solidFill>
          <a:ln w="38100">
            <a:solidFill>
              <a:srgbClr val="002060"/>
            </a:solidFill>
            <a:prstDash val="sysDot"/>
          </a:ln>
        </p:spPr>
        <p:txBody>
          <a:bodyPr wrap="square" rtlCol="0">
            <a:spAutoFit/>
          </a:bodyPr>
          <a:lstStyle/>
          <a:p>
            <a:pPr algn="ctr"/>
            <a:r>
              <a:rPr lang="en-US" sz="3600" b="1" dirty="0" err="1">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rPr>
              <a:t>Tu</a:t>
            </a:r>
            <a:r>
              <a:rPr lang="en-US" sz="3600" b="1" dirty="0">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rPr>
              <a:t>Dí</a:t>
            </a:r>
            <a:endParaRPr lang="en-US" sz="3600" b="1" dirty="0">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endParaRPr>
          </a:p>
        </p:txBody>
      </p:sp>
      <p:pic>
        <p:nvPicPr>
          <p:cNvPr id="18" name="Picture 17">
            <a:extLst>
              <a:ext uri="{FF2B5EF4-FFF2-40B4-BE49-F238E27FC236}">
                <a16:creationId xmlns:a16="http://schemas.microsoft.com/office/drawing/2014/main" xmlns="" id="{A626FA52-B489-4EF0-B0EE-7D36F65FDEB0}"/>
              </a:ext>
            </a:extLst>
          </p:cNvPr>
          <p:cNvPicPr>
            <a:picLocks noChangeAspect="1"/>
          </p:cNvPicPr>
          <p:nvPr/>
        </p:nvPicPr>
        <p:blipFill>
          <a:blip r:embed="rId5"/>
          <a:stretch>
            <a:fillRect/>
          </a:stretch>
        </p:blipFill>
        <p:spPr>
          <a:xfrm>
            <a:off x="6154427" y="1537853"/>
            <a:ext cx="2562008" cy="341769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19" name="TextBox 18">
            <a:extLst>
              <a:ext uri="{FF2B5EF4-FFF2-40B4-BE49-F238E27FC236}">
                <a16:creationId xmlns:a16="http://schemas.microsoft.com/office/drawing/2014/main" xmlns="" id="{0D50E3C0-949C-4452-847C-3C48AF4AFDAD}"/>
              </a:ext>
            </a:extLst>
          </p:cNvPr>
          <p:cNvSpPr txBox="1"/>
          <p:nvPr/>
        </p:nvSpPr>
        <p:spPr>
          <a:xfrm>
            <a:off x="6649644" y="5242682"/>
            <a:ext cx="1972660" cy="715089"/>
          </a:xfrm>
          <a:prstGeom prst="round2DiagRect">
            <a:avLst/>
          </a:prstGeom>
          <a:solidFill>
            <a:schemeClr val="accent5">
              <a:lumMod val="60000"/>
              <a:lumOff val="40000"/>
            </a:schemeClr>
          </a:solidFill>
          <a:ln w="38100">
            <a:solidFill>
              <a:srgbClr val="002060"/>
            </a:solidFill>
            <a:prstDash val="sysDot"/>
          </a:ln>
        </p:spPr>
        <p:txBody>
          <a:bodyPr wrap="square" rtlCol="0">
            <a:spAutoFit/>
          </a:bodyPr>
          <a:lstStyle/>
          <a:p>
            <a:pPr algn="ctr"/>
            <a:r>
              <a:rPr lang="en-US" sz="3600" b="1" dirty="0" err="1">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rPr>
              <a:t>Phù</a:t>
            </a:r>
            <a:r>
              <a:rPr lang="en-US" sz="3600" b="1" dirty="0">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rPr>
              <a:t>Lá</a:t>
            </a:r>
            <a:endParaRPr lang="en-US" sz="3600" b="1" dirty="0">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endParaRPr>
          </a:p>
        </p:txBody>
      </p:sp>
    </p:spTree>
    <p:extLst>
      <p:ext uri="{BB962C8B-B14F-4D97-AF65-F5344CB8AC3E}">
        <p14:creationId xmlns:p14="http://schemas.microsoft.com/office/powerpoint/2010/main" val="221195396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2" presetClass="entr" presetSubtype="0" fill="hold" grpId="0"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1000"/>
                                        <p:tgtEl>
                                          <p:spTgt spid="15"/>
                                        </p:tgtEl>
                                      </p:cBhvr>
                                    </p:animEffect>
                                    <p:anim calcmode="lin" valueType="num">
                                      <p:cBhvr>
                                        <p:cTn id="19" dur="1000" fill="hold"/>
                                        <p:tgtEl>
                                          <p:spTgt spid="15"/>
                                        </p:tgtEl>
                                        <p:attrNameLst>
                                          <p:attrName>ppt_x</p:attrName>
                                        </p:attrNameLst>
                                      </p:cBhvr>
                                      <p:tavLst>
                                        <p:tav tm="0">
                                          <p:val>
                                            <p:strVal val="#ppt_x"/>
                                          </p:val>
                                        </p:tav>
                                        <p:tav tm="100000">
                                          <p:val>
                                            <p:strVal val="#ppt_x"/>
                                          </p:val>
                                        </p:tav>
                                      </p:tavLst>
                                    </p:anim>
                                    <p:anim calcmode="lin" valueType="num">
                                      <p:cBhvr>
                                        <p:cTn id="20" dur="1000" fill="hold"/>
                                        <p:tgtEl>
                                          <p:spTgt spid="15"/>
                                        </p:tgtEl>
                                        <p:attrNameLst>
                                          <p:attrName>ppt_y</p:attrName>
                                        </p:attrNameLst>
                                      </p:cBhvr>
                                      <p:tavLst>
                                        <p:tav tm="0">
                                          <p:val>
                                            <p:strVal val="#ppt_y+.1"/>
                                          </p:val>
                                        </p:tav>
                                        <p:tav tm="100000">
                                          <p:val>
                                            <p:strVal val="#ppt_y"/>
                                          </p:val>
                                        </p:tav>
                                      </p:tavLst>
                                    </p:anim>
                                  </p:childTnLst>
                                </p:cTn>
                              </p:par>
                            </p:childTnLst>
                          </p:cTn>
                        </p:par>
                        <p:par>
                          <p:cTn id="21" fill="hold">
                            <p:stCondLst>
                              <p:cond delay="2500"/>
                            </p:stCondLst>
                            <p:childTnLst>
                              <p:par>
                                <p:cTn id="22" presetID="47" presetClass="entr" presetSubtype="0" fill="hold"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childTnLst>
                          </p:cTn>
                        </p:par>
                        <p:par>
                          <p:cTn id="27" fill="hold">
                            <p:stCondLst>
                              <p:cond delay="3500"/>
                            </p:stCondLst>
                            <p:childTnLst>
                              <p:par>
                                <p:cTn id="28" presetID="47" presetClass="entr" presetSubtype="0" fill="hold" grpId="0" nodeType="after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1000"/>
                                        <p:tgtEl>
                                          <p:spTgt spid="17"/>
                                        </p:tgtEl>
                                      </p:cBhvr>
                                    </p:animEffect>
                                    <p:anim calcmode="lin" valueType="num">
                                      <p:cBhvr>
                                        <p:cTn id="31" dur="1000" fill="hold"/>
                                        <p:tgtEl>
                                          <p:spTgt spid="17"/>
                                        </p:tgtEl>
                                        <p:attrNameLst>
                                          <p:attrName>ppt_x</p:attrName>
                                        </p:attrNameLst>
                                      </p:cBhvr>
                                      <p:tavLst>
                                        <p:tav tm="0">
                                          <p:val>
                                            <p:strVal val="#ppt_x"/>
                                          </p:val>
                                        </p:tav>
                                        <p:tav tm="100000">
                                          <p:val>
                                            <p:strVal val="#ppt_x"/>
                                          </p:val>
                                        </p:tav>
                                      </p:tavLst>
                                    </p:anim>
                                    <p:anim calcmode="lin" valueType="num">
                                      <p:cBhvr>
                                        <p:cTn id="32" dur="1000" fill="hold"/>
                                        <p:tgtEl>
                                          <p:spTgt spid="17"/>
                                        </p:tgtEl>
                                        <p:attrNameLst>
                                          <p:attrName>ppt_y</p:attrName>
                                        </p:attrNameLst>
                                      </p:cBhvr>
                                      <p:tavLst>
                                        <p:tav tm="0">
                                          <p:val>
                                            <p:strVal val="#ppt_y-.1"/>
                                          </p:val>
                                        </p:tav>
                                        <p:tav tm="100000">
                                          <p:val>
                                            <p:strVal val="#ppt_y"/>
                                          </p:val>
                                        </p:tav>
                                      </p:tavLst>
                                    </p:anim>
                                  </p:childTnLst>
                                </p:cTn>
                              </p:par>
                            </p:childTnLst>
                          </p:cTn>
                        </p:par>
                        <p:par>
                          <p:cTn id="33" fill="hold">
                            <p:stCondLst>
                              <p:cond delay="4500"/>
                            </p:stCondLst>
                            <p:childTnLst>
                              <p:par>
                                <p:cTn id="34" presetID="42" presetClass="entr" presetSubtype="0" fill="hold" nodeType="after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1000"/>
                                        <p:tgtEl>
                                          <p:spTgt spid="18"/>
                                        </p:tgtEl>
                                      </p:cBhvr>
                                    </p:animEffect>
                                    <p:anim calcmode="lin" valueType="num">
                                      <p:cBhvr>
                                        <p:cTn id="37" dur="1000" fill="hold"/>
                                        <p:tgtEl>
                                          <p:spTgt spid="18"/>
                                        </p:tgtEl>
                                        <p:attrNameLst>
                                          <p:attrName>ppt_x</p:attrName>
                                        </p:attrNameLst>
                                      </p:cBhvr>
                                      <p:tavLst>
                                        <p:tav tm="0">
                                          <p:val>
                                            <p:strVal val="#ppt_x"/>
                                          </p:val>
                                        </p:tav>
                                        <p:tav tm="100000">
                                          <p:val>
                                            <p:strVal val="#ppt_x"/>
                                          </p:val>
                                        </p:tav>
                                      </p:tavLst>
                                    </p:anim>
                                    <p:anim calcmode="lin" valueType="num">
                                      <p:cBhvr>
                                        <p:cTn id="38" dur="1000" fill="hold"/>
                                        <p:tgtEl>
                                          <p:spTgt spid="18"/>
                                        </p:tgtEl>
                                        <p:attrNameLst>
                                          <p:attrName>ppt_y</p:attrName>
                                        </p:attrNameLst>
                                      </p:cBhvr>
                                      <p:tavLst>
                                        <p:tav tm="0">
                                          <p:val>
                                            <p:strVal val="#ppt_y+.1"/>
                                          </p:val>
                                        </p:tav>
                                        <p:tav tm="100000">
                                          <p:val>
                                            <p:strVal val="#ppt_y"/>
                                          </p:val>
                                        </p:tav>
                                      </p:tavLst>
                                    </p:anim>
                                  </p:childTnLst>
                                </p:cTn>
                              </p:par>
                            </p:childTnLst>
                          </p:cTn>
                        </p:par>
                        <p:par>
                          <p:cTn id="39" fill="hold">
                            <p:stCondLst>
                              <p:cond delay="5500"/>
                            </p:stCondLst>
                            <p:childTnLst>
                              <p:par>
                                <p:cTn id="40" presetID="42" presetClass="entr" presetSubtype="0" fill="hold" grpId="0" nodeType="after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1000"/>
                                        <p:tgtEl>
                                          <p:spTgt spid="19"/>
                                        </p:tgtEl>
                                      </p:cBhvr>
                                    </p:animEffect>
                                    <p:anim calcmode="lin" valueType="num">
                                      <p:cBhvr>
                                        <p:cTn id="43" dur="1000" fill="hold"/>
                                        <p:tgtEl>
                                          <p:spTgt spid="19"/>
                                        </p:tgtEl>
                                        <p:attrNameLst>
                                          <p:attrName>ppt_x</p:attrName>
                                        </p:attrNameLst>
                                      </p:cBhvr>
                                      <p:tavLst>
                                        <p:tav tm="0">
                                          <p:val>
                                            <p:strVal val="#ppt_x"/>
                                          </p:val>
                                        </p:tav>
                                        <p:tav tm="100000">
                                          <p:val>
                                            <p:strVal val="#ppt_x"/>
                                          </p:val>
                                        </p:tav>
                                      </p:tavLst>
                                    </p:anim>
                                    <p:anim calcmode="lin" valueType="num">
                                      <p:cBhvr>
                                        <p:cTn id="4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animBg="1"/>
      <p:bldP spid="17" grpId="0" animBg="1"/>
      <p:bldP spid="1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7" descr="978843359_3a16ea9de9">
            <a:extLst>
              <a:ext uri="{FF2B5EF4-FFF2-40B4-BE49-F238E27FC236}">
                <a16:creationId xmlns:a16="http://schemas.microsoft.com/office/drawing/2014/main" xmlns="" id="{1642AB44-C008-4E6C-8A43-04CD21B3A3E8}"/>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850287" y="584954"/>
            <a:ext cx="2920932" cy="284404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
        <p:nvSpPr>
          <p:cNvPr id="27" name="TextBox 26">
            <a:extLst>
              <a:ext uri="{FF2B5EF4-FFF2-40B4-BE49-F238E27FC236}">
                <a16:creationId xmlns:a16="http://schemas.microsoft.com/office/drawing/2014/main" xmlns="" id="{DF263510-E342-4FD5-895C-F9A1D6AFC8FA}"/>
              </a:ext>
            </a:extLst>
          </p:cNvPr>
          <p:cNvSpPr txBox="1"/>
          <p:nvPr/>
        </p:nvSpPr>
        <p:spPr>
          <a:xfrm>
            <a:off x="483992" y="3873149"/>
            <a:ext cx="1660775" cy="3416320"/>
          </a:xfrm>
          <a:prstGeom prst="rect">
            <a:avLst/>
          </a:prstGeom>
          <a:solidFill>
            <a:schemeClr val="tx2">
              <a:lumMod val="75000"/>
              <a:alpha val="75000"/>
            </a:schemeClr>
          </a:solidFill>
          <a:ln w="38100">
            <a:solidFill>
              <a:schemeClr val="tx1"/>
            </a:solidFill>
            <a:prstDash val="dash"/>
          </a:ln>
        </p:spPr>
        <p:txBody>
          <a:bodyPr wrap="square" rtlCol="0">
            <a:spAutoFit/>
          </a:bodyPr>
          <a:lstStyle/>
          <a:p>
            <a:pPr algn="ctr"/>
            <a:r>
              <a:rPr lang="en-US" sz="3600" b="1" dirty="0" err="1">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Cảnh</a:t>
            </a:r>
            <a:r>
              <a:rPr lang="en-US" sz="3600" b="1" dirty="0">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 </a:t>
            </a:r>
            <a:r>
              <a:rPr lang="en-US" sz="3600" b="1" dirty="0" err="1">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ngày</a:t>
            </a:r>
            <a:r>
              <a:rPr lang="en-US" sz="3600" b="1" dirty="0">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 </a:t>
            </a:r>
            <a:r>
              <a:rPr lang="en-US" sz="3600" b="1" dirty="0" err="1">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gần</a:t>
            </a:r>
            <a:r>
              <a:rPr lang="en-US" sz="3600" b="1" dirty="0">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 </a:t>
            </a:r>
            <a:r>
              <a:rPr lang="en-US" sz="3600" b="1" dirty="0" err="1">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phiên</a:t>
            </a:r>
            <a:r>
              <a:rPr lang="en-US" sz="3600" b="1" dirty="0">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 </a:t>
            </a:r>
            <a:r>
              <a:rPr lang="en-US" sz="3600" b="1" dirty="0" err="1">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chợ</a:t>
            </a:r>
            <a:r>
              <a:rPr lang="en-US" sz="3600" b="1" dirty="0">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 ở Sa Pa</a:t>
            </a:r>
          </a:p>
        </p:txBody>
      </p:sp>
      <p:pic>
        <p:nvPicPr>
          <p:cNvPr id="28" name="Picture 4" descr="cho">
            <a:extLst>
              <a:ext uri="{FF2B5EF4-FFF2-40B4-BE49-F238E27FC236}">
                <a16:creationId xmlns:a16="http://schemas.microsoft.com/office/drawing/2014/main" xmlns="" id="{F1823B7C-B21A-4F9D-8368-97E57BD316B1}"/>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483993" y="250410"/>
            <a:ext cx="5132998" cy="317859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4" descr="Cho%20bac%20ha">
            <a:extLst>
              <a:ext uri="{FF2B5EF4-FFF2-40B4-BE49-F238E27FC236}">
                <a16:creationId xmlns:a16="http://schemas.microsoft.com/office/drawing/2014/main" xmlns="" id="{D8036080-FD16-426F-AEE7-6DBC781876B3}"/>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627865" y="3873150"/>
            <a:ext cx="3389479" cy="272074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4" descr="giasuctaybac9">
            <a:extLst>
              <a:ext uri="{FF2B5EF4-FFF2-40B4-BE49-F238E27FC236}">
                <a16:creationId xmlns:a16="http://schemas.microsoft.com/office/drawing/2014/main" xmlns="" id="{1F9D6C3C-80D4-4AAA-BBBF-95F0C8B5287F}"/>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453600" y="3731569"/>
            <a:ext cx="2930857" cy="257974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8053516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500" fill="hold"/>
                                        <p:tgtEl>
                                          <p:spTgt spid="29"/>
                                        </p:tgtEl>
                                        <p:attrNameLst>
                                          <p:attrName>ppt_x</p:attrName>
                                        </p:attrNameLst>
                                      </p:cBhvr>
                                      <p:tavLst>
                                        <p:tav tm="0">
                                          <p:val>
                                            <p:strVal val="#ppt_x"/>
                                          </p:val>
                                        </p:tav>
                                        <p:tav tm="100000">
                                          <p:val>
                                            <p:strVal val="#ppt_x"/>
                                          </p:val>
                                        </p:tav>
                                      </p:tavLst>
                                    </p:anim>
                                    <p:anim calcmode="lin" valueType="num">
                                      <p:cBhvr additive="base">
                                        <p:cTn id="12" dur="500" fill="hold"/>
                                        <p:tgtEl>
                                          <p:spTgt spid="29"/>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2" presetClass="entr" presetSubtype="4" fill="hold" nodeType="afterEffect">
                                  <p:stCondLst>
                                    <p:cond delay="0"/>
                                  </p:stCondLst>
                                  <p:childTnLst>
                                    <p:set>
                                      <p:cBhvr>
                                        <p:cTn id="15" dur="1" fill="hold">
                                          <p:stCondLst>
                                            <p:cond delay="0"/>
                                          </p:stCondLst>
                                        </p:cTn>
                                        <p:tgtEl>
                                          <p:spTgt spid="30"/>
                                        </p:tgtEl>
                                        <p:attrNameLst>
                                          <p:attrName>style.visibility</p:attrName>
                                        </p:attrNameLst>
                                      </p:cBhvr>
                                      <p:to>
                                        <p:strVal val="visible"/>
                                      </p:to>
                                    </p:set>
                                    <p:anim calcmode="lin" valueType="num">
                                      <p:cBhvr additive="base">
                                        <p:cTn id="16" dur="500" fill="hold"/>
                                        <p:tgtEl>
                                          <p:spTgt spid="30"/>
                                        </p:tgtEl>
                                        <p:attrNameLst>
                                          <p:attrName>ppt_x</p:attrName>
                                        </p:attrNameLst>
                                      </p:cBhvr>
                                      <p:tavLst>
                                        <p:tav tm="0">
                                          <p:val>
                                            <p:strVal val="#ppt_x"/>
                                          </p:val>
                                        </p:tav>
                                        <p:tav tm="100000">
                                          <p:val>
                                            <p:strVal val="#ppt_x"/>
                                          </p:val>
                                        </p:tav>
                                      </p:tavLst>
                                    </p:anim>
                                    <p:anim calcmode="lin" valueType="num">
                                      <p:cBhvr additive="base">
                                        <p:cTn id="17" dur="500" fill="hold"/>
                                        <p:tgtEl>
                                          <p:spTgt spid="30"/>
                                        </p:tgtEl>
                                        <p:attrNameLst>
                                          <p:attrName>ppt_y</p:attrName>
                                        </p:attrNameLst>
                                      </p:cBhvr>
                                      <p:tavLst>
                                        <p:tav tm="0">
                                          <p:val>
                                            <p:strVal val="1+#ppt_h/2"/>
                                          </p:val>
                                        </p:tav>
                                        <p:tav tm="100000">
                                          <p:val>
                                            <p:strVal val="#ppt_y"/>
                                          </p:val>
                                        </p:tav>
                                      </p:tavLst>
                                    </p:anim>
                                  </p:childTnLst>
                                </p:cTn>
                              </p:par>
                            </p:childTnLst>
                          </p:cTn>
                        </p:par>
                        <p:par>
                          <p:cTn id="18" fill="hold">
                            <p:stCondLst>
                              <p:cond delay="1000"/>
                            </p:stCondLst>
                            <p:childTnLst>
                              <p:par>
                                <p:cTn id="19" presetID="2" presetClass="entr" presetSubtype="4" fill="hold" nodeType="afterEffect">
                                  <p:stCondLst>
                                    <p:cond delay="0"/>
                                  </p:stCondLst>
                                  <p:childTnLst>
                                    <p:set>
                                      <p:cBhvr>
                                        <p:cTn id="20" dur="1" fill="hold">
                                          <p:stCondLst>
                                            <p:cond delay="0"/>
                                          </p:stCondLst>
                                        </p:cTn>
                                        <p:tgtEl>
                                          <p:spTgt spid="26"/>
                                        </p:tgtEl>
                                        <p:attrNameLst>
                                          <p:attrName>style.visibility</p:attrName>
                                        </p:attrNameLst>
                                      </p:cBhvr>
                                      <p:to>
                                        <p:strVal val="visible"/>
                                      </p:to>
                                    </p:set>
                                    <p:anim calcmode="lin" valueType="num">
                                      <p:cBhvr additive="base">
                                        <p:cTn id="21" dur="500" fill="hold"/>
                                        <p:tgtEl>
                                          <p:spTgt spid="26"/>
                                        </p:tgtEl>
                                        <p:attrNameLst>
                                          <p:attrName>ppt_x</p:attrName>
                                        </p:attrNameLst>
                                      </p:cBhvr>
                                      <p:tavLst>
                                        <p:tav tm="0">
                                          <p:val>
                                            <p:strVal val="#ppt_x"/>
                                          </p:val>
                                        </p:tav>
                                        <p:tav tm="100000">
                                          <p:val>
                                            <p:strVal val="#ppt_x"/>
                                          </p:val>
                                        </p:tav>
                                      </p:tavLst>
                                    </p:anim>
                                    <p:anim calcmode="lin" valueType="num">
                                      <p:cBhvr additive="base">
                                        <p:cTn id="22" dur="500" fill="hold"/>
                                        <p:tgtEl>
                                          <p:spTgt spid="26"/>
                                        </p:tgtEl>
                                        <p:attrNameLst>
                                          <p:attrName>ppt_y</p:attrName>
                                        </p:attrNameLst>
                                      </p:cBhvr>
                                      <p:tavLst>
                                        <p:tav tm="0">
                                          <p:val>
                                            <p:strVal val="1+#ppt_h/2"/>
                                          </p:val>
                                        </p:tav>
                                        <p:tav tm="100000">
                                          <p:val>
                                            <p:strVal val="#ppt_y"/>
                                          </p:val>
                                        </p:tav>
                                      </p:tavLst>
                                    </p:anim>
                                  </p:childTnLst>
                                </p:cTn>
                              </p:par>
                            </p:childTnLst>
                          </p:cTn>
                        </p:par>
                        <p:par>
                          <p:cTn id="23" fill="hold">
                            <p:stCondLst>
                              <p:cond delay="1500"/>
                            </p:stCondLst>
                            <p:childTnLst>
                              <p:par>
                                <p:cTn id="24" presetID="14" presetClass="entr" presetSubtype="10" fill="hold" grpId="0" nodeType="after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randombar(horizontal)">
                                      <p:cBhvr>
                                        <p:cTn id="2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14">
            <a:extLst>
              <a:ext uri="{FF2B5EF4-FFF2-40B4-BE49-F238E27FC236}">
                <a16:creationId xmlns:a16="http://schemas.microsoft.com/office/drawing/2014/main" xmlns="" id="{B212208E-ED2D-4E42-BC7D-7F6BA729FE1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193" t="50934" b="8278"/>
          <a:stretch/>
        </p:blipFill>
        <p:spPr>
          <a:xfrm>
            <a:off x="-1" y="15121"/>
            <a:ext cx="9144000" cy="6858000"/>
          </a:xfrm>
          <a:prstGeom prst="rect">
            <a:avLst/>
          </a:prstGeom>
        </p:spPr>
      </p:pic>
      <p:sp>
        <p:nvSpPr>
          <p:cNvPr id="30" name="Rectangle 29">
            <a:extLst>
              <a:ext uri="{FF2B5EF4-FFF2-40B4-BE49-F238E27FC236}">
                <a16:creationId xmlns:a16="http://schemas.microsoft.com/office/drawing/2014/main" xmlns="" id="{89D36BC0-1F40-4019-A12F-279D58188649}"/>
              </a:ext>
            </a:extLst>
          </p:cNvPr>
          <p:cNvSpPr/>
          <p:nvPr/>
        </p:nvSpPr>
        <p:spPr>
          <a:xfrm>
            <a:off x="211609" y="1543194"/>
            <a:ext cx="8720781" cy="4677171"/>
          </a:xfrm>
          <a:prstGeom prst="rect">
            <a:avLst/>
          </a:prstGeom>
          <a:solidFill>
            <a:schemeClr val="accent2">
              <a:lumMod val="40000"/>
              <a:lumOff val="60000"/>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Box 11">
            <a:extLst>
              <a:ext uri="{FF2B5EF4-FFF2-40B4-BE49-F238E27FC236}">
                <a16:creationId xmlns:a16="http://schemas.microsoft.com/office/drawing/2014/main" xmlns="" id="{B86AE514-5F69-4EEB-9335-AFE2CE78FEA6}"/>
              </a:ext>
            </a:extLst>
          </p:cNvPr>
          <p:cNvSpPr txBox="1">
            <a:spLocks noChangeArrowheads="1"/>
          </p:cNvSpPr>
          <p:nvPr/>
        </p:nvSpPr>
        <p:spPr bwMode="auto">
          <a:xfrm>
            <a:off x="2304148" y="536880"/>
            <a:ext cx="4276211"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scene3d>
              <a:camera prst="orthographicFront"/>
              <a:lightRig rig="threePt" dir="t"/>
            </a:scene3d>
            <a:sp3d extrusionH="57150">
              <a:bevelT w="57150" h="38100" prst="artDeco"/>
            </a:sp3d>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buFont typeface="Arial" panose="020B0604020202020204" pitchFamily="34" charset="0"/>
              <a:buNone/>
            </a:pPr>
            <a:r>
              <a:rPr lang="en-US" altLang="zh-CN" sz="5400" b="1">
                <a:ln>
                  <a:solidFill>
                    <a:srgbClr val="329061"/>
                  </a:solidFill>
                </a:ln>
                <a:solidFill>
                  <a:srgbClr val="329061"/>
                </a:solidFill>
                <a:effectLst>
                  <a:glow rad="63500">
                    <a:schemeClr val="accent5">
                      <a:satMod val="175000"/>
                      <a:alpha val="40000"/>
                    </a:schemeClr>
                  </a:glow>
                </a:effectLst>
                <a:latin typeface="UVF Mussica Swash" panose="04000000000000000000" pitchFamily="82" charset="0"/>
              </a:rPr>
              <a:t>Luyện đọc từ khó:</a:t>
            </a:r>
            <a:endParaRPr lang="en-US" altLang="zh-CN" sz="5400" b="1">
              <a:ln>
                <a:solidFill>
                  <a:srgbClr val="329061"/>
                </a:solidFill>
              </a:ln>
              <a:solidFill>
                <a:srgbClr val="329061"/>
              </a:solidFill>
              <a:effectLst>
                <a:glow rad="63500">
                  <a:schemeClr val="accent5">
                    <a:satMod val="175000"/>
                    <a:alpha val="40000"/>
                  </a:schemeClr>
                </a:glow>
              </a:effectLst>
              <a:latin typeface="UVF Mussica Swash" panose="04000000000000000000" pitchFamily="82" charset="0"/>
              <a:cs typeface="Times New Roman" panose="02020603050405020304" pitchFamily="18" charset="0"/>
            </a:endParaRPr>
          </a:p>
        </p:txBody>
      </p:sp>
      <p:sp>
        <p:nvSpPr>
          <p:cNvPr id="3" name="Text Box 14">
            <a:extLst>
              <a:ext uri="{FF2B5EF4-FFF2-40B4-BE49-F238E27FC236}">
                <a16:creationId xmlns:a16="http://schemas.microsoft.com/office/drawing/2014/main" xmlns="" id="{B86E8DA2-B79F-4875-8F23-A61A0F838DF1}"/>
              </a:ext>
            </a:extLst>
          </p:cNvPr>
          <p:cNvSpPr txBox="1">
            <a:spLocks noChangeArrowheads="1"/>
          </p:cNvSpPr>
          <p:nvPr/>
        </p:nvSpPr>
        <p:spPr bwMode="auto">
          <a:xfrm>
            <a:off x="1115970" y="1824243"/>
            <a:ext cx="4021352" cy="175432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50000"/>
              </a:spcBef>
              <a:buFont typeface="Arial" panose="020B0604020202020204" pitchFamily="34" charset="0"/>
              <a:buNone/>
            </a:pPr>
            <a:r>
              <a:rPr lang="en-US" altLang="zh-CN" sz="5400" b="1" i="1">
                <a:solidFill>
                  <a:srgbClr val="002060"/>
                </a:solidFill>
                <a:latin typeface="UVF TypoSlabserif" panose="02000403050000020004" pitchFamily="2" charset="0"/>
              </a:rPr>
              <a:t>- </a:t>
            </a:r>
            <a:r>
              <a:rPr lang="vi-VN" altLang="vi-VN" sz="5400" b="1">
                <a:solidFill>
                  <a:srgbClr val="002060"/>
                </a:solidFill>
                <a:latin typeface="UVF TypoSlabserif" panose="02000403050000020004" pitchFamily="2" charset="0"/>
              </a:rPr>
              <a:t>chênh vênh</a:t>
            </a:r>
            <a:endParaRPr lang="en-US" altLang="zh-CN" sz="5400" b="1" i="1">
              <a:solidFill>
                <a:srgbClr val="002060"/>
              </a:solidFill>
              <a:latin typeface="UVF TypoSlabserif" panose="02000403050000020004" pitchFamily="2" charset="0"/>
            </a:endParaRPr>
          </a:p>
        </p:txBody>
      </p:sp>
      <p:sp>
        <p:nvSpPr>
          <p:cNvPr id="4" name="Text Box 15">
            <a:extLst>
              <a:ext uri="{FF2B5EF4-FFF2-40B4-BE49-F238E27FC236}">
                <a16:creationId xmlns:a16="http://schemas.microsoft.com/office/drawing/2014/main" xmlns="" id="{B8B8D75C-E5E4-4706-A654-C501EAF26753}"/>
              </a:ext>
            </a:extLst>
          </p:cNvPr>
          <p:cNvSpPr txBox="1">
            <a:spLocks noChangeArrowheads="1"/>
          </p:cNvSpPr>
          <p:nvPr/>
        </p:nvSpPr>
        <p:spPr bwMode="auto">
          <a:xfrm>
            <a:off x="1115970" y="2777504"/>
            <a:ext cx="4021352" cy="175432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50000"/>
              </a:spcBef>
              <a:buFont typeface="Arial" panose="020B0604020202020204" pitchFamily="34" charset="0"/>
              <a:buNone/>
            </a:pPr>
            <a:r>
              <a:rPr lang="en-US" altLang="zh-CN" sz="5400" b="1">
                <a:solidFill>
                  <a:srgbClr val="002060"/>
                </a:solidFill>
                <a:latin typeface="UVF TypoSlabserif" panose="02000403050000020004" pitchFamily="2" charset="0"/>
              </a:rPr>
              <a:t>- </a:t>
            </a:r>
            <a:r>
              <a:rPr lang="vi-VN" altLang="vi-VN" sz="5400" b="1">
                <a:solidFill>
                  <a:srgbClr val="002060"/>
                </a:solidFill>
                <a:latin typeface="UVF TypoSlabserif" panose="02000403050000020004" pitchFamily="2" charset="0"/>
              </a:rPr>
              <a:t>bồng bềnh</a:t>
            </a:r>
            <a:endParaRPr lang="en-US" altLang="zh-CN" sz="5400" b="1">
              <a:solidFill>
                <a:srgbClr val="002060"/>
              </a:solidFill>
              <a:latin typeface="UVF TypoSlabserif" panose="02000403050000020004" pitchFamily="2" charset="0"/>
              <a:cs typeface="Times New Roman" panose="02020603050405020304" pitchFamily="18" charset="0"/>
            </a:endParaRPr>
          </a:p>
        </p:txBody>
      </p:sp>
      <p:sp>
        <p:nvSpPr>
          <p:cNvPr id="5" name="Text Box 15">
            <a:extLst>
              <a:ext uri="{FF2B5EF4-FFF2-40B4-BE49-F238E27FC236}">
                <a16:creationId xmlns:a16="http://schemas.microsoft.com/office/drawing/2014/main" xmlns="" id="{23835F07-6BF9-41D1-A10F-3A4DE54272F1}"/>
              </a:ext>
            </a:extLst>
          </p:cNvPr>
          <p:cNvSpPr txBox="1">
            <a:spLocks noChangeArrowheads="1"/>
          </p:cNvSpPr>
          <p:nvPr/>
        </p:nvSpPr>
        <p:spPr bwMode="auto">
          <a:xfrm>
            <a:off x="4342420" y="2989470"/>
            <a:ext cx="4021352" cy="175432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50000"/>
              </a:spcBef>
              <a:buFont typeface="Arial" panose="020B0604020202020204" pitchFamily="34" charset="0"/>
              <a:buNone/>
            </a:pPr>
            <a:r>
              <a:rPr lang="en-US" altLang="zh-CN" sz="5400" b="1">
                <a:solidFill>
                  <a:srgbClr val="002060"/>
                </a:solidFill>
                <a:latin typeface="UVF TypoSlabserif" panose="02000403050000020004" pitchFamily="2" charset="0"/>
              </a:rPr>
              <a:t>- lướt thướt</a:t>
            </a:r>
            <a:endParaRPr lang="en-US" altLang="zh-CN" sz="5400" b="1">
              <a:solidFill>
                <a:srgbClr val="002060"/>
              </a:solidFill>
              <a:latin typeface="UVF TypoSlabserif" panose="02000403050000020004" pitchFamily="2" charset="0"/>
              <a:cs typeface="Times New Roman" panose="02020603050405020304" pitchFamily="18" charset="0"/>
            </a:endParaRPr>
          </a:p>
        </p:txBody>
      </p:sp>
      <p:cxnSp>
        <p:nvCxnSpPr>
          <p:cNvPr id="6" name="Straight Connector 5">
            <a:extLst>
              <a:ext uri="{FF2B5EF4-FFF2-40B4-BE49-F238E27FC236}">
                <a16:creationId xmlns:a16="http://schemas.microsoft.com/office/drawing/2014/main" xmlns="" id="{2D90D93E-28F9-40B8-9E13-89C9CDD52F1D}"/>
              </a:ext>
            </a:extLst>
          </p:cNvPr>
          <p:cNvCxnSpPr/>
          <p:nvPr/>
        </p:nvCxnSpPr>
        <p:spPr>
          <a:xfrm>
            <a:off x="3287041" y="2899427"/>
            <a:ext cx="754004" cy="0"/>
          </a:xfrm>
          <a:prstGeom prst="line">
            <a:avLst/>
          </a:prstGeom>
          <a:ln w="38100">
            <a:noFill/>
          </a:ln>
        </p:spPr>
        <p:style>
          <a:lnRef idx="2">
            <a:schemeClr val="accent2"/>
          </a:lnRef>
          <a:fillRef idx="0">
            <a:schemeClr val="accent2"/>
          </a:fillRef>
          <a:effectRef idx="1">
            <a:schemeClr val="accent2"/>
          </a:effectRef>
          <a:fontRef idx="minor">
            <a:schemeClr val="tx1"/>
          </a:fontRef>
        </p:style>
      </p:cxnSp>
      <p:cxnSp>
        <p:nvCxnSpPr>
          <p:cNvPr id="7" name="Straight Connector 6">
            <a:extLst>
              <a:ext uri="{FF2B5EF4-FFF2-40B4-BE49-F238E27FC236}">
                <a16:creationId xmlns:a16="http://schemas.microsoft.com/office/drawing/2014/main" xmlns="" id="{A1F4957E-CCC6-41E2-AFF1-0322FFF2FDA8}"/>
              </a:ext>
            </a:extLst>
          </p:cNvPr>
          <p:cNvCxnSpPr/>
          <p:nvPr/>
        </p:nvCxnSpPr>
        <p:spPr>
          <a:xfrm>
            <a:off x="2117284" y="2914358"/>
            <a:ext cx="754004" cy="0"/>
          </a:xfrm>
          <a:prstGeom prst="line">
            <a:avLst/>
          </a:prstGeom>
          <a:ln w="38100">
            <a:noFill/>
          </a:ln>
        </p:spPr>
        <p:style>
          <a:lnRef idx="2">
            <a:schemeClr val="accent2"/>
          </a:lnRef>
          <a:fillRef idx="0">
            <a:schemeClr val="accent2"/>
          </a:fillRef>
          <a:effectRef idx="1">
            <a:schemeClr val="accent2"/>
          </a:effectRef>
          <a:fontRef idx="minor">
            <a:schemeClr val="tx1"/>
          </a:fontRef>
        </p:style>
      </p:cxnSp>
      <p:cxnSp>
        <p:nvCxnSpPr>
          <p:cNvPr id="8" name="Straight Connector 7">
            <a:extLst>
              <a:ext uri="{FF2B5EF4-FFF2-40B4-BE49-F238E27FC236}">
                <a16:creationId xmlns:a16="http://schemas.microsoft.com/office/drawing/2014/main" xmlns="" id="{E4E3306C-59B6-4EFC-8595-1A64FEA38EB6}"/>
              </a:ext>
            </a:extLst>
          </p:cNvPr>
          <p:cNvCxnSpPr/>
          <p:nvPr/>
        </p:nvCxnSpPr>
        <p:spPr>
          <a:xfrm>
            <a:off x="1894058" y="4071646"/>
            <a:ext cx="754004" cy="0"/>
          </a:xfrm>
          <a:prstGeom prst="line">
            <a:avLst/>
          </a:prstGeom>
          <a:ln w="38100">
            <a:noFill/>
          </a:ln>
        </p:spPr>
        <p:style>
          <a:lnRef idx="2">
            <a:schemeClr val="accent2"/>
          </a:lnRef>
          <a:fillRef idx="0">
            <a:schemeClr val="accent2"/>
          </a:fillRef>
          <a:effectRef idx="1">
            <a:schemeClr val="accent2"/>
          </a:effectRef>
          <a:fontRef idx="minor">
            <a:schemeClr val="tx1"/>
          </a:fontRef>
        </p:style>
      </p:cxnSp>
      <p:cxnSp>
        <p:nvCxnSpPr>
          <p:cNvPr id="9" name="Straight Connector 8">
            <a:extLst>
              <a:ext uri="{FF2B5EF4-FFF2-40B4-BE49-F238E27FC236}">
                <a16:creationId xmlns:a16="http://schemas.microsoft.com/office/drawing/2014/main" xmlns="" id="{81F08A64-3918-4950-8B48-79A429F0326C}"/>
              </a:ext>
            </a:extLst>
          </p:cNvPr>
          <p:cNvCxnSpPr/>
          <p:nvPr/>
        </p:nvCxnSpPr>
        <p:spPr>
          <a:xfrm>
            <a:off x="3130884" y="4071646"/>
            <a:ext cx="754004" cy="0"/>
          </a:xfrm>
          <a:prstGeom prst="line">
            <a:avLst/>
          </a:prstGeom>
          <a:ln w="38100">
            <a:noFill/>
          </a:ln>
        </p:spPr>
        <p:style>
          <a:lnRef idx="2">
            <a:schemeClr val="accent2"/>
          </a:lnRef>
          <a:fillRef idx="0">
            <a:schemeClr val="accent2"/>
          </a:fillRef>
          <a:effectRef idx="1">
            <a:schemeClr val="accent2"/>
          </a:effectRef>
          <a:fontRef idx="minor">
            <a:schemeClr val="tx1"/>
          </a:fontRef>
        </p:style>
      </p:cxnSp>
      <p:cxnSp>
        <p:nvCxnSpPr>
          <p:cNvPr id="10" name="Straight Connector 9">
            <a:extLst>
              <a:ext uri="{FF2B5EF4-FFF2-40B4-BE49-F238E27FC236}">
                <a16:creationId xmlns:a16="http://schemas.microsoft.com/office/drawing/2014/main" xmlns="" id="{DA1714EA-CE2F-43E0-9377-6C63DDB988CB}"/>
              </a:ext>
            </a:extLst>
          </p:cNvPr>
          <p:cNvCxnSpPr/>
          <p:nvPr/>
        </p:nvCxnSpPr>
        <p:spPr>
          <a:xfrm>
            <a:off x="4851130" y="3825278"/>
            <a:ext cx="754004" cy="0"/>
          </a:xfrm>
          <a:prstGeom prst="line">
            <a:avLst/>
          </a:prstGeom>
          <a:ln w="38100">
            <a:noFill/>
          </a:ln>
        </p:spPr>
        <p:style>
          <a:lnRef idx="2">
            <a:schemeClr val="accent2"/>
          </a:lnRef>
          <a:fillRef idx="0">
            <a:schemeClr val="accent2"/>
          </a:fillRef>
          <a:effectRef idx="1">
            <a:schemeClr val="accent2"/>
          </a:effectRef>
          <a:fontRef idx="minor">
            <a:schemeClr val="tx1"/>
          </a:fontRef>
        </p:style>
      </p:cxnSp>
      <p:sp>
        <p:nvSpPr>
          <p:cNvPr id="11" name="Text Box 15">
            <a:extLst>
              <a:ext uri="{FF2B5EF4-FFF2-40B4-BE49-F238E27FC236}">
                <a16:creationId xmlns:a16="http://schemas.microsoft.com/office/drawing/2014/main" xmlns="" id="{7F83BF87-5340-48EE-B29C-81747171277B}"/>
              </a:ext>
            </a:extLst>
          </p:cNvPr>
          <p:cNvSpPr txBox="1">
            <a:spLocks noChangeArrowheads="1"/>
          </p:cNvSpPr>
          <p:nvPr/>
        </p:nvSpPr>
        <p:spPr bwMode="auto">
          <a:xfrm>
            <a:off x="4342420" y="4876745"/>
            <a:ext cx="4021352" cy="92333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en-US" sz="5400" b="1" dirty="0">
                <a:solidFill>
                  <a:srgbClr val="002060"/>
                </a:solidFill>
                <a:latin typeface="UVF TypoSlabserif" panose="02000403050000020004" pitchFamily="2" charset="0"/>
                <a:cs typeface="Times New Roman" pitchFamily="18" charset="0"/>
              </a:rPr>
              <a:t>- </a:t>
            </a:r>
            <a:r>
              <a:rPr lang="en-US" sz="5400" b="1" dirty="0" err="1">
                <a:solidFill>
                  <a:srgbClr val="002060"/>
                </a:solidFill>
                <a:latin typeface="UVF TypoSlabserif" panose="02000403050000020004" pitchFamily="2" charset="0"/>
                <a:cs typeface="Times New Roman" pitchFamily="18" charset="0"/>
              </a:rPr>
              <a:t>thoắt</a:t>
            </a:r>
            <a:r>
              <a:rPr lang="en-US" sz="5400" b="1" dirty="0">
                <a:solidFill>
                  <a:srgbClr val="002060"/>
                </a:solidFill>
                <a:latin typeface="UVF TypoSlabserif" panose="02000403050000020004" pitchFamily="2" charset="0"/>
                <a:cs typeface="Times New Roman" pitchFamily="18" charset="0"/>
              </a:rPr>
              <a:t> </a:t>
            </a:r>
            <a:r>
              <a:rPr lang="en-US" sz="5400" b="1" dirty="0" err="1">
                <a:solidFill>
                  <a:srgbClr val="002060"/>
                </a:solidFill>
                <a:latin typeface="UVF TypoSlabserif" panose="02000403050000020004" pitchFamily="2" charset="0"/>
                <a:cs typeface="Times New Roman" pitchFamily="18" charset="0"/>
              </a:rPr>
              <a:t>cái</a:t>
            </a:r>
            <a:endParaRPr lang="en-US" sz="5400" b="1" dirty="0">
              <a:solidFill>
                <a:srgbClr val="002060"/>
              </a:solidFill>
              <a:latin typeface="UVF TypoSlabserif" panose="02000403050000020004" pitchFamily="2" charset="0"/>
              <a:cs typeface="Times New Roman" pitchFamily="18" charset="0"/>
            </a:endParaRPr>
          </a:p>
        </p:txBody>
      </p:sp>
      <p:cxnSp>
        <p:nvCxnSpPr>
          <p:cNvPr id="12" name="Straight Connector 11">
            <a:extLst>
              <a:ext uri="{FF2B5EF4-FFF2-40B4-BE49-F238E27FC236}">
                <a16:creationId xmlns:a16="http://schemas.microsoft.com/office/drawing/2014/main" xmlns="" id="{0FFD5E22-099F-443D-934A-1A847BF22A18}"/>
              </a:ext>
            </a:extLst>
          </p:cNvPr>
          <p:cNvCxnSpPr/>
          <p:nvPr/>
        </p:nvCxnSpPr>
        <p:spPr>
          <a:xfrm>
            <a:off x="6006545" y="3825278"/>
            <a:ext cx="926653" cy="0"/>
          </a:xfrm>
          <a:prstGeom prst="line">
            <a:avLst/>
          </a:prstGeom>
          <a:ln w="38100">
            <a:noFill/>
          </a:ln>
        </p:spPr>
        <p:style>
          <a:lnRef idx="2">
            <a:schemeClr val="accent2"/>
          </a:lnRef>
          <a:fillRef idx="0">
            <a:schemeClr val="accent2"/>
          </a:fillRef>
          <a:effectRef idx="1">
            <a:schemeClr val="accent2"/>
          </a:effectRef>
          <a:fontRef idx="minor">
            <a:schemeClr val="tx1"/>
          </a:fontRef>
        </p:style>
      </p:cxnSp>
      <p:sp>
        <p:nvSpPr>
          <p:cNvPr id="13" name="Text Box 19">
            <a:extLst>
              <a:ext uri="{FF2B5EF4-FFF2-40B4-BE49-F238E27FC236}">
                <a16:creationId xmlns:a16="http://schemas.microsoft.com/office/drawing/2014/main" xmlns="" id="{9ED26670-E2F1-4D22-8409-544782E86672}"/>
              </a:ext>
            </a:extLst>
          </p:cNvPr>
          <p:cNvSpPr txBox="1">
            <a:spLocks noChangeArrowheads="1"/>
          </p:cNvSpPr>
          <p:nvPr/>
        </p:nvSpPr>
        <p:spPr bwMode="auto">
          <a:xfrm>
            <a:off x="4342419" y="3889347"/>
            <a:ext cx="3402212" cy="1754326"/>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vi-VN" sz="5400" b="1" dirty="0">
                <a:solidFill>
                  <a:srgbClr val="002060"/>
                </a:solidFill>
                <a:latin typeface="UVF TypoSlabserif" panose="02000403050000020004" pitchFamily="2" charset="0"/>
              </a:rPr>
              <a:t>-</a:t>
            </a:r>
            <a:r>
              <a:rPr lang="en-US" sz="5400" b="1" dirty="0">
                <a:solidFill>
                  <a:srgbClr val="002060"/>
                </a:solidFill>
                <a:latin typeface="UVF TypoSlabserif" panose="02000403050000020004" pitchFamily="2" charset="0"/>
              </a:rPr>
              <a:t> </a:t>
            </a:r>
            <a:r>
              <a:rPr lang="vi-VN" sz="5400" b="1">
                <a:solidFill>
                  <a:srgbClr val="002060"/>
                </a:solidFill>
                <a:latin typeface="UVF TypoSlabserif" panose="02000403050000020004" pitchFamily="2" charset="0"/>
              </a:rPr>
              <a:t>khoảnh</a:t>
            </a:r>
            <a:r>
              <a:rPr lang="en-US" sz="5400" b="1">
                <a:solidFill>
                  <a:srgbClr val="002060"/>
                </a:solidFill>
                <a:latin typeface="UVF TypoSlabserif" panose="02000403050000020004" pitchFamily="2" charset="0"/>
              </a:rPr>
              <a:t> </a:t>
            </a:r>
            <a:r>
              <a:rPr lang="vi-VN" sz="5400" b="1">
                <a:solidFill>
                  <a:srgbClr val="002060"/>
                </a:solidFill>
                <a:latin typeface="UVF TypoSlabserif" panose="02000403050000020004" pitchFamily="2" charset="0"/>
              </a:rPr>
              <a:t>khắc</a:t>
            </a:r>
            <a:endParaRPr lang="en-US" sz="5400" b="1" dirty="0">
              <a:solidFill>
                <a:srgbClr val="002060"/>
              </a:solidFill>
              <a:latin typeface="UVF TypoSlabserif" panose="02000403050000020004" pitchFamily="2" charset="0"/>
            </a:endParaRPr>
          </a:p>
        </p:txBody>
      </p:sp>
      <p:cxnSp>
        <p:nvCxnSpPr>
          <p:cNvPr id="14" name="Straight Connector 13">
            <a:extLst>
              <a:ext uri="{FF2B5EF4-FFF2-40B4-BE49-F238E27FC236}">
                <a16:creationId xmlns:a16="http://schemas.microsoft.com/office/drawing/2014/main" xmlns="" id="{21B5F3F1-D9E9-410E-96C5-8CE4A2F4AC21}"/>
              </a:ext>
            </a:extLst>
          </p:cNvPr>
          <p:cNvCxnSpPr/>
          <p:nvPr/>
        </p:nvCxnSpPr>
        <p:spPr>
          <a:xfrm>
            <a:off x="4763154" y="4786079"/>
            <a:ext cx="1634735" cy="0"/>
          </a:xfrm>
          <a:prstGeom prst="line">
            <a:avLst/>
          </a:prstGeom>
          <a:ln w="38100">
            <a:noFill/>
          </a:ln>
        </p:spPr>
        <p:style>
          <a:lnRef idx="2">
            <a:schemeClr val="accent2"/>
          </a:lnRef>
          <a:fillRef idx="0">
            <a:schemeClr val="accent2"/>
          </a:fillRef>
          <a:effectRef idx="1">
            <a:schemeClr val="accent2"/>
          </a:effectRef>
          <a:fontRef idx="minor">
            <a:schemeClr val="tx1"/>
          </a:fontRef>
        </p:style>
      </p:cxnSp>
      <p:sp>
        <p:nvSpPr>
          <p:cNvPr id="24" name="Text Box 14">
            <a:extLst>
              <a:ext uri="{FF2B5EF4-FFF2-40B4-BE49-F238E27FC236}">
                <a16:creationId xmlns:a16="http://schemas.microsoft.com/office/drawing/2014/main" xmlns="" id="{FA16B387-3650-4D42-B8D7-08418F87E0BF}"/>
              </a:ext>
            </a:extLst>
          </p:cNvPr>
          <p:cNvSpPr txBox="1">
            <a:spLocks noChangeArrowheads="1"/>
          </p:cNvSpPr>
          <p:nvPr/>
        </p:nvSpPr>
        <p:spPr bwMode="auto">
          <a:xfrm>
            <a:off x="1115970" y="1813305"/>
            <a:ext cx="4021352" cy="175432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50000"/>
              </a:spcBef>
              <a:buFont typeface="Arial" panose="020B0604020202020204" pitchFamily="34" charset="0"/>
              <a:buNone/>
            </a:pPr>
            <a:r>
              <a:rPr lang="en-US" altLang="zh-CN" sz="5400" b="1" i="1">
                <a:solidFill>
                  <a:srgbClr val="002060"/>
                </a:solidFill>
                <a:latin typeface="UVF TypoSlabserif" panose="02000403050000020004" pitchFamily="2" charset="0"/>
              </a:rPr>
              <a:t>- </a:t>
            </a:r>
            <a:r>
              <a:rPr lang="vi-VN" altLang="vi-VN" sz="5400" b="1">
                <a:solidFill>
                  <a:srgbClr val="002060"/>
                </a:solidFill>
                <a:latin typeface="UVF TypoSlabserif" panose="02000403050000020004" pitchFamily="2" charset="0"/>
              </a:rPr>
              <a:t>ch</a:t>
            </a:r>
            <a:r>
              <a:rPr lang="vi-VN" altLang="vi-VN" sz="5400" b="1">
                <a:solidFill>
                  <a:srgbClr val="CE3553"/>
                </a:solidFill>
                <a:latin typeface="UVF TypoSlabserif" panose="02000403050000020004" pitchFamily="2" charset="0"/>
              </a:rPr>
              <a:t>ênh</a:t>
            </a:r>
            <a:r>
              <a:rPr lang="vi-VN" altLang="vi-VN" sz="5400" b="1">
                <a:solidFill>
                  <a:srgbClr val="002060"/>
                </a:solidFill>
                <a:latin typeface="UVF TypoSlabserif" panose="02000403050000020004" pitchFamily="2" charset="0"/>
              </a:rPr>
              <a:t> v</a:t>
            </a:r>
            <a:r>
              <a:rPr lang="vi-VN" altLang="vi-VN" sz="5400" b="1">
                <a:solidFill>
                  <a:srgbClr val="CE3553"/>
                </a:solidFill>
                <a:latin typeface="UVF TypoSlabserif" panose="02000403050000020004" pitchFamily="2" charset="0"/>
              </a:rPr>
              <a:t>ênh</a:t>
            </a:r>
            <a:endParaRPr lang="en-US" altLang="zh-CN" sz="5400" b="1" i="1">
              <a:solidFill>
                <a:srgbClr val="CE3553"/>
              </a:solidFill>
              <a:latin typeface="UVF TypoSlabserif" panose="02000403050000020004" pitchFamily="2" charset="0"/>
            </a:endParaRPr>
          </a:p>
        </p:txBody>
      </p:sp>
      <p:sp>
        <p:nvSpPr>
          <p:cNvPr id="25" name="Text Box 15">
            <a:extLst>
              <a:ext uri="{FF2B5EF4-FFF2-40B4-BE49-F238E27FC236}">
                <a16:creationId xmlns:a16="http://schemas.microsoft.com/office/drawing/2014/main" xmlns="" id="{12C7E13D-4241-4BDF-A6C2-BBB5E446954E}"/>
              </a:ext>
            </a:extLst>
          </p:cNvPr>
          <p:cNvSpPr txBox="1">
            <a:spLocks noChangeArrowheads="1"/>
          </p:cNvSpPr>
          <p:nvPr/>
        </p:nvSpPr>
        <p:spPr bwMode="auto">
          <a:xfrm>
            <a:off x="1115967" y="2771862"/>
            <a:ext cx="4021352" cy="175432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50000"/>
              </a:spcBef>
              <a:buFont typeface="Arial" panose="020B0604020202020204" pitchFamily="34" charset="0"/>
              <a:buNone/>
            </a:pPr>
            <a:r>
              <a:rPr lang="en-US" altLang="zh-CN" sz="5400" b="1">
                <a:solidFill>
                  <a:srgbClr val="002060"/>
                </a:solidFill>
                <a:latin typeface="UVF TypoSlabserif" panose="02000403050000020004" pitchFamily="2" charset="0"/>
              </a:rPr>
              <a:t>- </a:t>
            </a:r>
            <a:r>
              <a:rPr lang="vi-VN" altLang="vi-VN" sz="5400" b="1">
                <a:solidFill>
                  <a:srgbClr val="002060"/>
                </a:solidFill>
                <a:latin typeface="UVF TypoSlabserif" panose="02000403050000020004" pitchFamily="2" charset="0"/>
              </a:rPr>
              <a:t>b</a:t>
            </a:r>
            <a:r>
              <a:rPr lang="vi-VN" altLang="vi-VN" sz="5400" b="1">
                <a:solidFill>
                  <a:srgbClr val="CE3553"/>
                </a:solidFill>
                <a:latin typeface="UVF TypoSlabserif" panose="02000403050000020004" pitchFamily="2" charset="0"/>
              </a:rPr>
              <a:t>ồng</a:t>
            </a:r>
            <a:r>
              <a:rPr lang="vi-VN" altLang="vi-VN" sz="5400" b="1">
                <a:solidFill>
                  <a:srgbClr val="002060"/>
                </a:solidFill>
                <a:latin typeface="UVF TypoSlabserif" panose="02000403050000020004" pitchFamily="2" charset="0"/>
              </a:rPr>
              <a:t> b</a:t>
            </a:r>
            <a:r>
              <a:rPr lang="vi-VN" altLang="vi-VN" sz="5400" b="1">
                <a:solidFill>
                  <a:srgbClr val="CE3553"/>
                </a:solidFill>
                <a:latin typeface="UVF TypoSlabserif" panose="02000403050000020004" pitchFamily="2" charset="0"/>
              </a:rPr>
              <a:t>ềnh</a:t>
            </a:r>
            <a:endParaRPr lang="en-US" altLang="zh-CN" sz="5400" b="1">
              <a:solidFill>
                <a:srgbClr val="CE3553"/>
              </a:solidFill>
              <a:latin typeface="UVF TypoSlabserif" panose="02000403050000020004" pitchFamily="2" charset="0"/>
              <a:cs typeface="Times New Roman" panose="02020603050405020304" pitchFamily="18" charset="0"/>
            </a:endParaRPr>
          </a:p>
        </p:txBody>
      </p:sp>
      <p:sp>
        <p:nvSpPr>
          <p:cNvPr id="26" name="Text Box 15">
            <a:extLst>
              <a:ext uri="{FF2B5EF4-FFF2-40B4-BE49-F238E27FC236}">
                <a16:creationId xmlns:a16="http://schemas.microsoft.com/office/drawing/2014/main" xmlns="" id="{AF2124D6-FF1B-461B-8C09-2B506D557137}"/>
              </a:ext>
            </a:extLst>
          </p:cNvPr>
          <p:cNvSpPr txBox="1">
            <a:spLocks noChangeArrowheads="1"/>
          </p:cNvSpPr>
          <p:nvPr/>
        </p:nvSpPr>
        <p:spPr bwMode="auto">
          <a:xfrm>
            <a:off x="4342417" y="3005058"/>
            <a:ext cx="4021352" cy="175432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50000"/>
              </a:spcBef>
              <a:buFont typeface="Arial" panose="020B0604020202020204" pitchFamily="34" charset="0"/>
              <a:buNone/>
            </a:pPr>
            <a:r>
              <a:rPr lang="en-US" altLang="zh-CN" sz="5400" b="1">
                <a:solidFill>
                  <a:srgbClr val="002060"/>
                </a:solidFill>
                <a:latin typeface="UVF TypoSlabserif" panose="02000403050000020004" pitchFamily="2" charset="0"/>
              </a:rPr>
              <a:t>- l</a:t>
            </a:r>
            <a:r>
              <a:rPr lang="en-US" altLang="zh-CN" sz="5400" b="1">
                <a:solidFill>
                  <a:srgbClr val="CE3553"/>
                </a:solidFill>
                <a:latin typeface="UVF TypoSlabserif" panose="02000403050000020004" pitchFamily="2" charset="0"/>
              </a:rPr>
              <a:t>ướt</a:t>
            </a:r>
            <a:r>
              <a:rPr lang="en-US" altLang="zh-CN" sz="5400" b="1">
                <a:solidFill>
                  <a:srgbClr val="002060"/>
                </a:solidFill>
                <a:latin typeface="UVF TypoSlabserif" panose="02000403050000020004" pitchFamily="2" charset="0"/>
              </a:rPr>
              <a:t> th</a:t>
            </a:r>
            <a:r>
              <a:rPr lang="en-US" altLang="zh-CN" sz="5400" b="1">
                <a:solidFill>
                  <a:srgbClr val="CE3553"/>
                </a:solidFill>
                <a:latin typeface="UVF TypoSlabserif" panose="02000403050000020004" pitchFamily="2" charset="0"/>
              </a:rPr>
              <a:t>ướt</a:t>
            </a:r>
            <a:endParaRPr lang="en-US" altLang="zh-CN" sz="5400" b="1">
              <a:solidFill>
                <a:srgbClr val="CE3553"/>
              </a:solidFill>
              <a:latin typeface="UVF TypoSlabserif" panose="02000403050000020004" pitchFamily="2" charset="0"/>
              <a:cs typeface="Times New Roman" panose="02020603050405020304" pitchFamily="18" charset="0"/>
            </a:endParaRPr>
          </a:p>
        </p:txBody>
      </p:sp>
      <p:sp>
        <p:nvSpPr>
          <p:cNvPr id="27" name="Text Box 19">
            <a:extLst>
              <a:ext uri="{FF2B5EF4-FFF2-40B4-BE49-F238E27FC236}">
                <a16:creationId xmlns:a16="http://schemas.microsoft.com/office/drawing/2014/main" xmlns="" id="{3DA60DAF-AD0F-4413-A5C0-AE197EF1D59B}"/>
              </a:ext>
            </a:extLst>
          </p:cNvPr>
          <p:cNvSpPr txBox="1">
            <a:spLocks noChangeArrowheads="1"/>
          </p:cNvSpPr>
          <p:nvPr/>
        </p:nvSpPr>
        <p:spPr bwMode="auto">
          <a:xfrm>
            <a:off x="4342417" y="3888978"/>
            <a:ext cx="3402212" cy="1754326"/>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vi-VN" sz="5400" b="1" dirty="0">
                <a:solidFill>
                  <a:srgbClr val="002060"/>
                </a:solidFill>
                <a:latin typeface="UVF TypoSlabserif" panose="02000403050000020004" pitchFamily="2" charset="0"/>
              </a:rPr>
              <a:t>-</a:t>
            </a:r>
            <a:r>
              <a:rPr lang="en-US" sz="5400" b="1" dirty="0">
                <a:solidFill>
                  <a:srgbClr val="002060"/>
                </a:solidFill>
                <a:latin typeface="UVF TypoSlabserif" panose="02000403050000020004" pitchFamily="2" charset="0"/>
              </a:rPr>
              <a:t> </a:t>
            </a:r>
            <a:r>
              <a:rPr lang="vi-VN" sz="5400" b="1">
                <a:solidFill>
                  <a:srgbClr val="002060"/>
                </a:solidFill>
                <a:latin typeface="UVF TypoSlabserif" panose="02000403050000020004" pitchFamily="2" charset="0"/>
              </a:rPr>
              <a:t>kh</a:t>
            </a:r>
            <a:r>
              <a:rPr lang="vi-VN" sz="5400" b="1">
                <a:solidFill>
                  <a:srgbClr val="CE3553"/>
                </a:solidFill>
                <a:latin typeface="UVF TypoSlabserif" panose="02000403050000020004" pitchFamily="2" charset="0"/>
              </a:rPr>
              <a:t>oảnh</a:t>
            </a:r>
            <a:r>
              <a:rPr lang="en-US" sz="5400" b="1">
                <a:solidFill>
                  <a:srgbClr val="002060"/>
                </a:solidFill>
                <a:latin typeface="UVF TypoSlabserif" panose="02000403050000020004" pitchFamily="2" charset="0"/>
              </a:rPr>
              <a:t> </a:t>
            </a:r>
            <a:r>
              <a:rPr lang="vi-VN" sz="5400" b="1">
                <a:solidFill>
                  <a:srgbClr val="002060"/>
                </a:solidFill>
                <a:latin typeface="UVF TypoSlabserif" panose="02000403050000020004" pitchFamily="2" charset="0"/>
              </a:rPr>
              <a:t>khắc</a:t>
            </a:r>
            <a:endParaRPr lang="en-US" sz="5400" b="1" dirty="0">
              <a:solidFill>
                <a:srgbClr val="002060"/>
              </a:solidFill>
              <a:latin typeface="UVF TypoSlabserif" panose="02000403050000020004" pitchFamily="2" charset="0"/>
            </a:endParaRPr>
          </a:p>
        </p:txBody>
      </p:sp>
      <p:sp>
        <p:nvSpPr>
          <p:cNvPr id="28" name="Text Box 15">
            <a:extLst>
              <a:ext uri="{FF2B5EF4-FFF2-40B4-BE49-F238E27FC236}">
                <a16:creationId xmlns:a16="http://schemas.microsoft.com/office/drawing/2014/main" xmlns="" id="{B927A4FB-13F5-43D9-AC3E-F47E4C026A1A}"/>
              </a:ext>
            </a:extLst>
          </p:cNvPr>
          <p:cNvSpPr txBox="1">
            <a:spLocks noChangeArrowheads="1"/>
          </p:cNvSpPr>
          <p:nvPr/>
        </p:nvSpPr>
        <p:spPr bwMode="auto">
          <a:xfrm>
            <a:off x="4342418" y="4876007"/>
            <a:ext cx="4021352" cy="92333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en-US" sz="5400" b="1" dirty="0">
                <a:solidFill>
                  <a:srgbClr val="002060"/>
                </a:solidFill>
                <a:latin typeface="UVF TypoSlabserif" panose="02000403050000020004" pitchFamily="2" charset="0"/>
                <a:cs typeface="Times New Roman" pitchFamily="18" charset="0"/>
              </a:rPr>
              <a:t>- </a:t>
            </a:r>
            <a:r>
              <a:rPr lang="en-US" sz="5400" b="1" dirty="0" err="1">
                <a:solidFill>
                  <a:srgbClr val="002060"/>
                </a:solidFill>
                <a:latin typeface="UVF TypoSlabserif" panose="02000403050000020004" pitchFamily="2" charset="0"/>
                <a:cs typeface="Times New Roman" pitchFamily="18" charset="0"/>
              </a:rPr>
              <a:t>th</a:t>
            </a:r>
            <a:r>
              <a:rPr lang="en-US" sz="5400" b="1" dirty="0" err="1">
                <a:solidFill>
                  <a:srgbClr val="CE3553"/>
                </a:solidFill>
                <a:latin typeface="UVF TypoSlabserif" panose="02000403050000020004" pitchFamily="2" charset="0"/>
                <a:cs typeface="Times New Roman" pitchFamily="18" charset="0"/>
              </a:rPr>
              <a:t>oắt</a:t>
            </a:r>
            <a:r>
              <a:rPr lang="en-US" sz="5400" b="1" dirty="0">
                <a:solidFill>
                  <a:srgbClr val="002060"/>
                </a:solidFill>
                <a:latin typeface="UVF TypoSlabserif" panose="02000403050000020004" pitchFamily="2" charset="0"/>
                <a:cs typeface="Times New Roman" pitchFamily="18" charset="0"/>
              </a:rPr>
              <a:t> </a:t>
            </a:r>
            <a:r>
              <a:rPr lang="en-US" sz="5400" b="1" dirty="0" err="1">
                <a:solidFill>
                  <a:srgbClr val="002060"/>
                </a:solidFill>
                <a:latin typeface="UVF TypoSlabserif" panose="02000403050000020004" pitchFamily="2" charset="0"/>
                <a:cs typeface="Times New Roman" pitchFamily="18" charset="0"/>
              </a:rPr>
              <a:t>cái</a:t>
            </a:r>
            <a:endParaRPr lang="en-US" sz="5400" b="1" dirty="0">
              <a:solidFill>
                <a:srgbClr val="002060"/>
              </a:solidFill>
              <a:latin typeface="UVF TypoSlabserif" panose="02000403050000020004" pitchFamily="2" charset="0"/>
              <a:cs typeface="Times New Roman" pitchFamily="18" charset="0"/>
            </a:endParaRPr>
          </a:p>
        </p:txBody>
      </p:sp>
      <p:sp>
        <p:nvSpPr>
          <p:cNvPr id="22" name="TextBox 21">
            <a:extLst>
              <a:ext uri="{FF2B5EF4-FFF2-40B4-BE49-F238E27FC236}">
                <a16:creationId xmlns:a16="http://schemas.microsoft.com/office/drawing/2014/main" xmlns="" id="{66E61953-D80E-4EAA-A88B-616F69C8B972}"/>
              </a:ext>
            </a:extLst>
          </p:cNvPr>
          <p:cNvSpPr txBox="1"/>
          <p:nvPr/>
        </p:nvSpPr>
        <p:spPr>
          <a:xfrm rot="5400000">
            <a:off x="-1161388" y="398381"/>
            <a:ext cx="2530524" cy="276999"/>
          </a:xfrm>
          <a:prstGeom prst="rect">
            <a:avLst/>
          </a:prstGeom>
          <a:noFill/>
        </p:spPr>
        <p:txBody>
          <a:bodyPr wrap="square">
            <a:spAutoFit/>
          </a:bodyPr>
          <a:lstStyle/>
          <a:p>
            <a:pPr algn="ctr"/>
            <a:r>
              <a:rPr lang="en-US" altLang="zh-CN" sz="1200" b="1" spc="300">
                <a:ln w="28575">
                  <a:noFill/>
                </a:ln>
                <a:solidFill>
                  <a:srgbClr val="002060"/>
                </a:solidFill>
                <a:latin typeface="UVF Mussica Swash" panose="04000000000000000000" pitchFamily="82" charset="0"/>
                <a:ea typeface="方正姚体" panose="02010601030101010101" pitchFamily="2" charset="-122"/>
              </a:rPr>
              <a:t>Diệu Hiền</a:t>
            </a:r>
          </a:p>
        </p:txBody>
      </p:sp>
    </p:spTree>
    <p:extLst>
      <p:ext uri="{BB962C8B-B14F-4D97-AF65-F5344CB8AC3E}">
        <p14:creationId xmlns:p14="http://schemas.microsoft.com/office/powerpoint/2010/main" val="162852312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barn(inVertical)">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barn(inVertical)">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barn(inVertical)">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barn(inVertical)">
                                      <p:cBhvr>
                                        <p:cTn id="37" dur="500"/>
                                        <p:tgtEl>
                                          <p:spTgt spid="26"/>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barn(inVertical)">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barn(inVertical)">
                                      <p:cBhvr>
                                        <p:cTn id="47" dur="500"/>
                                        <p:tgtEl>
                                          <p:spTgt spid="27"/>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barn(inVertical)">
                                      <p:cBhvr>
                                        <p:cTn id="52" dur="500"/>
                                        <p:tgtEl>
                                          <p:spTgt spid="11"/>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28"/>
                                        </p:tgtEl>
                                        <p:attrNameLst>
                                          <p:attrName>style.visibility</p:attrName>
                                        </p:attrNameLst>
                                      </p:cBhvr>
                                      <p:to>
                                        <p:strVal val="visible"/>
                                      </p:to>
                                    </p:set>
                                    <p:animEffect transition="in" filter="barn(inVertical)">
                                      <p:cBhvr>
                                        <p:cTn id="5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11" grpId="0"/>
      <p:bldP spid="13" grpId="0"/>
      <p:bldP spid="24" grpId="0"/>
      <p:bldP spid="25" grpId="0"/>
      <p:bldP spid="26" grpId="0"/>
      <p:bldP spid="27" grpId="0"/>
      <p:bldP spid="2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rotWithShape="1">
          <a:blip r:embed="rId2" cstate="print">
            <a:extLst>
              <a:ext uri="{28A0092B-C50C-407E-A947-70E740481C1C}">
                <a14:useLocalDpi xmlns:a14="http://schemas.microsoft.com/office/drawing/2010/main" val="0"/>
              </a:ext>
            </a:extLst>
          </a:blip>
          <a:srcRect b="62030"/>
          <a:stretch/>
        </p:blipFill>
        <p:spPr>
          <a:xfrm>
            <a:off x="12798" y="9194"/>
            <a:ext cx="9131202" cy="6839613"/>
          </a:xfrm>
          <a:prstGeom prst="rect">
            <a:avLst/>
          </a:prstGeom>
        </p:spPr>
      </p:pic>
      <p:sp>
        <p:nvSpPr>
          <p:cNvPr id="12" name="Rectangle 11">
            <a:extLst>
              <a:ext uri="{FF2B5EF4-FFF2-40B4-BE49-F238E27FC236}">
                <a16:creationId xmlns:a16="http://schemas.microsoft.com/office/drawing/2014/main" xmlns="" id="{DD74E5FF-6A77-4C1C-952B-1B98D9CFC8B4}"/>
              </a:ext>
            </a:extLst>
          </p:cNvPr>
          <p:cNvSpPr/>
          <p:nvPr/>
        </p:nvSpPr>
        <p:spPr>
          <a:xfrm>
            <a:off x="130451" y="111212"/>
            <a:ext cx="8883098" cy="2938342"/>
          </a:xfrm>
          <a:prstGeom prst="rect">
            <a:avLst/>
          </a:prstGeom>
          <a:solidFill>
            <a:schemeClr val="accent3">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300" b="1" dirty="0" err="1">
                <a:solidFill>
                  <a:schemeClr val="tx1"/>
                </a:solidFill>
                <a:latin typeface="UVF TypoSlabserif" panose="02000403050000020004" pitchFamily="2" charset="0"/>
                <a:cs typeface="Times New Roman" panose="02020603050405020304" pitchFamily="18" charset="0"/>
              </a:rPr>
              <a:t>Đoạn</a:t>
            </a:r>
            <a:r>
              <a:rPr lang="en-US" sz="2300" b="1" dirty="0">
                <a:solidFill>
                  <a:schemeClr val="tx1"/>
                </a:solidFill>
                <a:latin typeface="UVF TypoSlabserif" panose="02000403050000020004" pitchFamily="2" charset="0"/>
                <a:cs typeface="Times New Roman" panose="02020603050405020304" pitchFamily="18" charset="0"/>
              </a:rPr>
              <a:t> 1</a:t>
            </a:r>
          </a:p>
        </p:txBody>
      </p:sp>
      <p:sp>
        <p:nvSpPr>
          <p:cNvPr id="18" name="Rectangle 17">
            <a:extLst>
              <a:ext uri="{FF2B5EF4-FFF2-40B4-BE49-F238E27FC236}">
                <a16:creationId xmlns:a16="http://schemas.microsoft.com/office/drawing/2014/main" xmlns="" id="{265E75D8-50DC-4939-B87D-D2A4A254177D}"/>
              </a:ext>
            </a:extLst>
          </p:cNvPr>
          <p:cNvSpPr/>
          <p:nvPr/>
        </p:nvSpPr>
        <p:spPr>
          <a:xfrm>
            <a:off x="130451" y="2565022"/>
            <a:ext cx="8883098" cy="2019335"/>
          </a:xfrm>
          <a:prstGeom prst="rect">
            <a:avLst/>
          </a:prstGeom>
          <a:solidFill>
            <a:schemeClr val="accent3">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300" b="1" dirty="0" err="1">
                <a:solidFill>
                  <a:schemeClr val="accent3">
                    <a:lumMod val="50000"/>
                  </a:schemeClr>
                </a:solidFill>
                <a:latin typeface="UVF TypoSlabserif" panose="02000403050000020004" pitchFamily="2" charset="0"/>
                <a:cs typeface="Times New Roman" panose="02020603050405020304" pitchFamily="18" charset="0"/>
              </a:rPr>
              <a:t>Đoạn</a:t>
            </a:r>
            <a:r>
              <a:rPr lang="en-US" sz="2300" b="1" dirty="0">
                <a:solidFill>
                  <a:schemeClr val="accent3">
                    <a:lumMod val="50000"/>
                  </a:schemeClr>
                </a:solidFill>
                <a:latin typeface="UVF TypoSlabserif" panose="02000403050000020004" pitchFamily="2" charset="0"/>
                <a:cs typeface="Times New Roman" panose="02020603050405020304" pitchFamily="18" charset="0"/>
              </a:rPr>
              <a:t> 2</a:t>
            </a:r>
          </a:p>
        </p:txBody>
      </p:sp>
      <p:sp>
        <p:nvSpPr>
          <p:cNvPr id="19" name="Rectangle 18">
            <a:extLst>
              <a:ext uri="{FF2B5EF4-FFF2-40B4-BE49-F238E27FC236}">
                <a16:creationId xmlns:a16="http://schemas.microsoft.com/office/drawing/2014/main" xmlns="" id="{BA43AA35-CC88-4FF4-9A94-7354C2F74A1C}"/>
              </a:ext>
            </a:extLst>
          </p:cNvPr>
          <p:cNvSpPr/>
          <p:nvPr/>
        </p:nvSpPr>
        <p:spPr>
          <a:xfrm>
            <a:off x="130451" y="4485504"/>
            <a:ext cx="8883098" cy="2156253"/>
          </a:xfrm>
          <a:prstGeom prst="rect">
            <a:avLst/>
          </a:prstGeom>
          <a:solidFill>
            <a:schemeClr val="accent3">
              <a:lumMod val="75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300" b="1" dirty="0" err="1">
                <a:solidFill>
                  <a:schemeClr val="bg1"/>
                </a:solidFill>
                <a:latin typeface="UVF TypoSlabserif" panose="02000403050000020004" pitchFamily="2" charset="0"/>
                <a:cs typeface="Times New Roman" panose="02020603050405020304" pitchFamily="18" charset="0"/>
              </a:rPr>
              <a:t>Đoạn</a:t>
            </a:r>
            <a:r>
              <a:rPr lang="en-US" sz="2300" b="1" dirty="0">
                <a:solidFill>
                  <a:schemeClr val="bg1"/>
                </a:solidFill>
                <a:latin typeface="UVF TypoSlabserif" panose="02000403050000020004" pitchFamily="2" charset="0"/>
                <a:cs typeface="Times New Roman" panose="02020603050405020304" pitchFamily="18" charset="0"/>
              </a:rPr>
              <a:t> 3</a:t>
            </a:r>
          </a:p>
        </p:txBody>
      </p:sp>
      <p:sp>
        <p:nvSpPr>
          <p:cNvPr id="20" name="Rectangle 19">
            <a:extLst>
              <a:ext uri="{FF2B5EF4-FFF2-40B4-BE49-F238E27FC236}">
                <a16:creationId xmlns:a16="http://schemas.microsoft.com/office/drawing/2014/main" xmlns="" id="{9FD8BFD6-0827-4C04-871D-CB6F73B977AA}"/>
              </a:ext>
            </a:extLst>
          </p:cNvPr>
          <p:cNvSpPr/>
          <p:nvPr/>
        </p:nvSpPr>
        <p:spPr>
          <a:xfrm>
            <a:off x="955399" y="248901"/>
            <a:ext cx="8001000" cy="210907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3343" lvl="1" indent="457200" algn="just">
              <a:lnSpc>
                <a:spcPts val="2700"/>
              </a:lnSpc>
              <a:spcBef>
                <a:spcPts val="600"/>
              </a:spcBef>
              <a:spcAft>
                <a:spcPts val="600"/>
              </a:spcAft>
              <a:buNone/>
              <a:defRPr/>
            </a:pPr>
            <a:r>
              <a:rPr lang="en-US" sz="2300" dirty="0" err="1">
                <a:solidFill>
                  <a:srgbClr val="000000"/>
                </a:solidFill>
                <a:latin typeface="UVF TypoSlabserif" panose="02000403050000020004" pitchFamily="2" charset="0"/>
                <a:cs typeface="Times New Roman" panose="02020603050405020304" pitchFamily="18" charset="0"/>
              </a:rPr>
              <a:t>Xe</a:t>
            </a:r>
            <a:r>
              <a:rPr lang="en-US" sz="2300" dirty="0">
                <a:solidFill>
                  <a:srgbClr val="000000"/>
                </a:solidFill>
                <a:latin typeface="UVF TypoSlabserif" panose="02000403050000020004" pitchFamily="2" charset="0"/>
                <a:cs typeface="Times New Roman" panose="02020603050405020304" pitchFamily="18" charset="0"/>
              </a:rPr>
              <a:t> </a:t>
            </a:r>
            <a:r>
              <a:rPr lang="vi-VN" sz="2300" dirty="0">
                <a:solidFill>
                  <a:srgbClr val="000000"/>
                </a:solidFill>
                <a:latin typeface="UVF TypoSlabserif" panose="02000403050000020004" pitchFamily="2" charset="0"/>
                <a:cs typeface="Times New Roman" panose="02020603050405020304" pitchFamily="18" charset="0"/>
              </a:rPr>
              <a:t>chúng</a:t>
            </a:r>
            <a:r>
              <a:rPr lang="en-US" sz="2300" dirty="0">
                <a:solidFill>
                  <a:srgbClr val="000000"/>
                </a:solidFill>
                <a:latin typeface="UVF TypoSlabserif" panose="02000403050000020004" pitchFamily="2" charset="0"/>
                <a:cs typeface="Times New Roman" panose="02020603050405020304" pitchFamily="18" charset="0"/>
              </a:rPr>
              <a:t> </a:t>
            </a:r>
            <a:r>
              <a:rPr lang="vi-VN" sz="2300" dirty="0">
                <a:solidFill>
                  <a:srgbClr val="000000"/>
                </a:solidFill>
                <a:latin typeface="UVF TypoSlabserif" panose="02000403050000020004" pitchFamily="2" charset="0"/>
                <a:cs typeface="Times New Roman" panose="02020603050405020304" pitchFamily="18" charset="0"/>
              </a:rPr>
              <a:t>tôi leo </a:t>
            </a:r>
            <a:r>
              <a:rPr lang="vi-VN" sz="2300" b="1" dirty="0">
                <a:solidFill>
                  <a:srgbClr val="CE3553"/>
                </a:solidFill>
                <a:latin typeface="UVF TypoSlabserif" panose="02000403050000020004" pitchFamily="2" charset="0"/>
                <a:cs typeface="Times New Roman" panose="02020603050405020304" pitchFamily="18" charset="0"/>
              </a:rPr>
              <a:t>chênh vênh </a:t>
            </a:r>
            <a:r>
              <a:rPr lang="vi-VN" sz="2300" dirty="0">
                <a:solidFill>
                  <a:srgbClr val="000000"/>
                </a:solidFill>
                <a:latin typeface="UVF TypoSlabserif" panose="02000403050000020004" pitchFamily="2" charset="0"/>
                <a:cs typeface="Times New Roman" panose="02020603050405020304" pitchFamily="18" charset="0"/>
              </a:rPr>
              <a:t>trên dốc cao của con đường xuyên tỉnh. Những đám mây trắng nhỏ </a:t>
            </a:r>
            <a:r>
              <a:rPr lang="vi-VN" sz="2300" b="1" dirty="0">
                <a:solidFill>
                  <a:srgbClr val="CE3553"/>
                </a:solidFill>
                <a:latin typeface="UVF TypoSlabserif" panose="02000403050000020004" pitchFamily="2" charset="0"/>
                <a:cs typeface="Times New Roman" panose="02020603050405020304" pitchFamily="18" charset="0"/>
              </a:rPr>
              <a:t>sà xuống </a:t>
            </a:r>
            <a:r>
              <a:rPr lang="vi-VN" sz="2300" dirty="0">
                <a:solidFill>
                  <a:srgbClr val="000000"/>
                </a:solidFill>
                <a:latin typeface="UVF TypoSlabserif" panose="02000403050000020004" pitchFamily="2" charset="0"/>
                <a:cs typeface="Times New Roman" panose="02020603050405020304" pitchFamily="18" charset="0"/>
              </a:rPr>
              <a:t>cửa kính ô tô tạo nên cảm giác </a:t>
            </a:r>
            <a:r>
              <a:rPr lang="vi-VN" sz="2300" b="1" dirty="0">
                <a:solidFill>
                  <a:srgbClr val="CE3553"/>
                </a:solidFill>
                <a:latin typeface="UVF TypoSlabserif" panose="02000403050000020004" pitchFamily="2" charset="0"/>
                <a:cs typeface="Times New Roman" panose="02020603050405020304" pitchFamily="18" charset="0"/>
              </a:rPr>
              <a:t>bồng bềnh huyền ảo</a:t>
            </a:r>
            <a:r>
              <a:rPr lang="vi-VN" sz="2300" dirty="0">
                <a:solidFill>
                  <a:srgbClr val="000000"/>
                </a:solidFill>
                <a:latin typeface="UVF TypoSlabserif" panose="02000403050000020004" pitchFamily="2" charset="0"/>
                <a:cs typeface="Times New Roman" panose="02020603050405020304" pitchFamily="18" charset="0"/>
              </a:rPr>
              <a:t>. Chúng tôi đang đi bên những thác trắng xóa tựa mây trời, những rừng cây âm âm, những bông hoa chuối rực lên như ngọn lửa. Tôi </a:t>
            </a:r>
            <a:r>
              <a:rPr lang="vi-VN" sz="2300" b="1" dirty="0">
                <a:solidFill>
                  <a:srgbClr val="CE3553"/>
                </a:solidFill>
                <a:latin typeface="UVF TypoSlabserif" panose="02000403050000020004" pitchFamily="2" charset="0"/>
                <a:cs typeface="Times New Roman" panose="02020603050405020304" pitchFamily="18" charset="0"/>
              </a:rPr>
              <a:t>lim dim </a:t>
            </a:r>
            <a:r>
              <a:rPr lang="vi-VN" sz="2300" dirty="0">
                <a:solidFill>
                  <a:srgbClr val="000000"/>
                </a:solidFill>
                <a:latin typeface="UVF TypoSlabserif" panose="02000403050000020004" pitchFamily="2" charset="0"/>
                <a:cs typeface="Times New Roman" panose="02020603050405020304" pitchFamily="18" charset="0"/>
              </a:rPr>
              <a:t>mắt ngắm mấy con ngựa đang ăn cỏ trong một vườn đào ven đường. Con đen huyền, con </a:t>
            </a:r>
            <a:r>
              <a:rPr lang="vi-VN" sz="2300" b="1" dirty="0">
                <a:solidFill>
                  <a:srgbClr val="CE3553"/>
                </a:solidFill>
                <a:latin typeface="UVF TypoSlabserif" panose="02000403050000020004" pitchFamily="2" charset="0"/>
                <a:cs typeface="Times New Roman" panose="02020603050405020304" pitchFamily="18" charset="0"/>
              </a:rPr>
              <a:t>trắng tuyết</a:t>
            </a:r>
            <a:r>
              <a:rPr lang="vi-VN" sz="2300" dirty="0">
                <a:solidFill>
                  <a:srgbClr val="000000"/>
                </a:solidFill>
                <a:latin typeface="UVF TypoSlabserif" panose="02000403050000020004" pitchFamily="2" charset="0"/>
                <a:cs typeface="Times New Roman" panose="02020603050405020304" pitchFamily="18" charset="0"/>
              </a:rPr>
              <a:t>, con </a:t>
            </a:r>
            <a:r>
              <a:rPr lang="vi-VN" sz="2300" b="1" dirty="0">
                <a:solidFill>
                  <a:srgbClr val="CE3553"/>
                </a:solidFill>
                <a:latin typeface="UVF TypoSlabserif" panose="02000403050000020004" pitchFamily="2" charset="0"/>
                <a:cs typeface="Times New Roman" panose="02020603050405020304" pitchFamily="18" charset="0"/>
              </a:rPr>
              <a:t>đỏ son</a:t>
            </a:r>
            <a:r>
              <a:rPr lang="vi-VN" sz="2300" dirty="0">
                <a:solidFill>
                  <a:srgbClr val="000000"/>
                </a:solidFill>
                <a:latin typeface="UVF TypoSlabserif" panose="02000403050000020004" pitchFamily="2" charset="0"/>
                <a:cs typeface="Times New Roman" panose="02020603050405020304" pitchFamily="18" charset="0"/>
              </a:rPr>
              <a:t>, chân </a:t>
            </a:r>
            <a:r>
              <a:rPr lang="vi-VN" sz="2300" b="1" dirty="0">
                <a:solidFill>
                  <a:srgbClr val="CE3553"/>
                </a:solidFill>
                <a:latin typeface="UVF TypoSlabserif" panose="02000403050000020004" pitchFamily="2" charset="0"/>
                <a:cs typeface="Times New Roman" panose="02020603050405020304" pitchFamily="18" charset="0"/>
              </a:rPr>
              <a:t>dịu dàng</a:t>
            </a:r>
            <a:r>
              <a:rPr lang="vi-VN" sz="2300" dirty="0">
                <a:solidFill>
                  <a:srgbClr val="000000"/>
                </a:solidFill>
                <a:latin typeface="UVF TypoSlabserif" panose="02000403050000020004" pitchFamily="2" charset="0"/>
                <a:cs typeface="Times New Roman" panose="02020603050405020304" pitchFamily="18" charset="0"/>
              </a:rPr>
              <a:t>, chùm đuôi cong </a:t>
            </a:r>
            <a:r>
              <a:rPr lang="vi-VN" sz="2300" b="1" dirty="0">
                <a:solidFill>
                  <a:srgbClr val="CE3553"/>
                </a:solidFill>
                <a:latin typeface="UVF TypoSlabserif" panose="02000403050000020004" pitchFamily="2" charset="0"/>
                <a:cs typeface="Times New Roman" panose="02020603050405020304" pitchFamily="18" charset="0"/>
              </a:rPr>
              <a:t>lướt thướt liễu rủ.</a:t>
            </a:r>
            <a:endParaRPr lang="en-US" sz="2300" b="1" dirty="0">
              <a:solidFill>
                <a:srgbClr val="CE3553"/>
              </a:solidFill>
              <a:latin typeface="UVF TypoSlabserif" panose="02000403050000020004" pitchFamily="2" charset="0"/>
              <a:cs typeface="Times New Roman" panose="02020603050405020304" pitchFamily="18" charset="0"/>
            </a:endParaRPr>
          </a:p>
        </p:txBody>
      </p:sp>
      <p:sp>
        <p:nvSpPr>
          <p:cNvPr id="21" name="Rectangle 20">
            <a:extLst>
              <a:ext uri="{FF2B5EF4-FFF2-40B4-BE49-F238E27FC236}">
                <a16:creationId xmlns:a16="http://schemas.microsoft.com/office/drawing/2014/main" xmlns="" id="{D93B2B23-B91C-42F4-8E20-DE9AD11FF887}"/>
              </a:ext>
            </a:extLst>
          </p:cNvPr>
          <p:cNvSpPr/>
          <p:nvPr/>
        </p:nvSpPr>
        <p:spPr>
          <a:xfrm>
            <a:off x="955399" y="2656703"/>
            <a:ext cx="8001000" cy="1765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3343" lvl="1" indent="457200" algn="just">
              <a:lnSpc>
                <a:spcPts val="2700"/>
              </a:lnSpc>
              <a:spcBef>
                <a:spcPts val="600"/>
              </a:spcBef>
              <a:spcAft>
                <a:spcPts val="600"/>
              </a:spcAft>
              <a:buNone/>
              <a:defRPr/>
            </a:pPr>
            <a:r>
              <a:rPr lang="vi-VN" sz="2300" dirty="0">
                <a:solidFill>
                  <a:srgbClr val="000000"/>
                </a:solidFill>
                <a:latin typeface="UVF TypoSlabserif" panose="02000403050000020004" pitchFamily="2" charset="0"/>
                <a:cs typeface="Times New Roman" panose="02020603050405020304" pitchFamily="18" charset="0"/>
              </a:rPr>
              <a:t>Buổi chiều, xe dừng lại ở một thị trấn nhỏ. Nắng phố huyện </a:t>
            </a:r>
            <a:r>
              <a:rPr lang="vi-VN" sz="2300" b="1" dirty="0">
                <a:solidFill>
                  <a:srgbClr val="CE3553"/>
                </a:solidFill>
                <a:latin typeface="UVF TypoSlabserif" panose="02000403050000020004" pitchFamily="2" charset="0"/>
                <a:cs typeface="Times New Roman" panose="02020603050405020304" pitchFamily="18" charset="0"/>
              </a:rPr>
              <a:t>vàng hoe</a:t>
            </a:r>
            <a:r>
              <a:rPr lang="vi-VN" sz="2300" dirty="0">
                <a:solidFill>
                  <a:srgbClr val="000000"/>
                </a:solidFill>
                <a:latin typeface="UVF TypoSlabserif" panose="02000403050000020004" pitchFamily="2" charset="0"/>
                <a:cs typeface="Times New Roman" panose="02020603050405020304" pitchFamily="18" charset="0"/>
              </a:rPr>
              <a:t>. Những em bé H’mông, những em bé Tu Dí, Phù Lá cổ đeo </a:t>
            </a:r>
            <a:r>
              <a:rPr lang="vi-VN" sz="2300" b="1" dirty="0">
                <a:solidFill>
                  <a:srgbClr val="CE3553"/>
                </a:solidFill>
                <a:latin typeface="UVF TypoSlabserif" panose="02000403050000020004" pitchFamily="2" charset="0"/>
                <a:cs typeface="Times New Roman" panose="02020603050405020304" pitchFamily="18" charset="0"/>
              </a:rPr>
              <a:t>móng hổ</a:t>
            </a:r>
            <a:r>
              <a:rPr lang="vi-VN" sz="2300" dirty="0">
                <a:solidFill>
                  <a:srgbClr val="000000"/>
                </a:solidFill>
                <a:latin typeface="UVF TypoSlabserif" panose="02000403050000020004" pitchFamily="2" charset="0"/>
                <a:cs typeface="Times New Roman" panose="02020603050405020304" pitchFamily="18" charset="0"/>
              </a:rPr>
              <a:t>, quần áo </a:t>
            </a:r>
            <a:r>
              <a:rPr lang="vi-VN" sz="2300" b="1" dirty="0">
                <a:solidFill>
                  <a:srgbClr val="CE3553"/>
                </a:solidFill>
                <a:latin typeface="UVF TypoSlabserif" panose="02000403050000020004" pitchFamily="2" charset="0"/>
                <a:cs typeface="Times New Roman" panose="02020603050405020304" pitchFamily="18" charset="0"/>
              </a:rPr>
              <a:t>sặc sỡ </a:t>
            </a:r>
            <a:r>
              <a:rPr lang="vi-VN" sz="2300" dirty="0">
                <a:solidFill>
                  <a:srgbClr val="000000"/>
                </a:solidFill>
                <a:latin typeface="UVF TypoSlabserif" panose="02000403050000020004" pitchFamily="2" charset="0"/>
                <a:cs typeface="Times New Roman" panose="02020603050405020304" pitchFamily="18" charset="0"/>
              </a:rPr>
              <a:t>đang chơi đùa trước cửa hàng. Hoàng hôn, áp phiên của phiên chợ thị trấn, người ngựa </a:t>
            </a:r>
            <a:r>
              <a:rPr lang="vi-VN" sz="2300" b="1" dirty="0">
                <a:solidFill>
                  <a:srgbClr val="CE3553"/>
                </a:solidFill>
                <a:latin typeface="UVF TypoSlabserif" panose="02000403050000020004" pitchFamily="2" charset="0"/>
                <a:cs typeface="Times New Roman" panose="02020603050405020304" pitchFamily="18" charset="0"/>
              </a:rPr>
              <a:t>dập dìu </a:t>
            </a:r>
            <a:r>
              <a:rPr lang="vi-VN" sz="2300" dirty="0">
                <a:solidFill>
                  <a:srgbClr val="000000"/>
                </a:solidFill>
                <a:latin typeface="UVF TypoSlabserif" panose="02000403050000020004" pitchFamily="2" charset="0"/>
                <a:cs typeface="Times New Roman" panose="02020603050405020304" pitchFamily="18" charset="0"/>
              </a:rPr>
              <a:t>chìm trong sương núi tím nhạt.</a:t>
            </a:r>
            <a:endParaRPr lang="en-US" sz="2300" dirty="0">
              <a:solidFill>
                <a:srgbClr val="000000"/>
              </a:solidFill>
              <a:latin typeface="UVF TypoSlabserif" panose="02000403050000020004" pitchFamily="2" charset="0"/>
              <a:cs typeface="Times New Roman" panose="02020603050405020304" pitchFamily="18" charset="0"/>
            </a:endParaRPr>
          </a:p>
        </p:txBody>
      </p:sp>
      <p:sp>
        <p:nvSpPr>
          <p:cNvPr id="22" name="Rectangle 21">
            <a:extLst>
              <a:ext uri="{FF2B5EF4-FFF2-40B4-BE49-F238E27FC236}">
                <a16:creationId xmlns:a16="http://schemas.microsoft.com/office/drawing/2014/main" xmlns="" id="{01CAC830-0283-497B-AFD0-23DA26C78D6D}"/>
              </a:ext>
            </a:extLst>
          </p:cNvPr>
          <p:cNvSpPr/>
          <p:nvPr/>
        </p:nvSpPr>
        <p:spPr>
          <a:xfrm>
            <a:off x="955399" y="4584356"/>
            <a:ext cx="8001000" cy="19944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3343" lvl="1" indent="457200" algn="just">
              <a:lnSpc>
                <a:spcPts val="2700"/>
              </a:lnSpc>
              <a:spcBef>
                <a:spcPts val="600"/>
              </a:spcBef>
              <a:spcAft>
                <a:spcPts val="600"/>
              </a:spcAft>
              <a:buNone/>
              <a:defRPr/>
            </a:pPr>
            <a:r>
              <a:rPr lang="fr-FR" sz="2300" dirty="0" err="1">
                <a:solidFill>
                  <a:srgbClr val="000000"/>
                </a:solidFill>
                <a:latin typeface="UVF TypoSlabserif" panose="02000403050000020004" pitchFamily="2" charset="0"/>
                <a:cs typeface="Times New Roman" panose="02020603050405020304" pitchFamily="18" charset="0"/>
              </a:rPr>
              <a:t>Hôm</a:t>
            </a:r>
            <a:r>
              <a:rPr lang="fr-FR" sz="2300" dirty="0">
                <a:solidFill>
                  <a:srgbClr val="000000"/>
                </a:solidFill>
                <a:latin typeface="UVF TypoSlabserif" panose="02000403050000020004" pitchFamily="2" charset="0"/>
                <a:cs typeface="Times New Roman" panose="02020603050405020304" pitchFamily="18" charset="0"/>
              </a:rPr>
              <a:t> </a:t>
            </a:r>
            <a:r>
              <a:rPr lang="fr-FR" sz="2300" dirty="0" err="1">
                <a:solidFill>
                  <a:srgbClr val="000000"/>
                </a:solidFill>
                <a:latin typeface="UVF TypoSlabserif" panose="02000403050000020004" pitchFamily="2" charset="0"/>
                <a:cs typeface="Times New Roman" panose="02020603050405020304" pitchFamily="18" charset="0"/>
              </a:rPr>
              <a:t>sau</a:t>
            </a:r>
            <a:r>
              <a:rPr lang="fr-FR" sz="2300" dirty="0">
                <a:solidFill>
                  <a:srgbClr val="000000"/>
                </a:solidFill>
                <a:latin typeface="UVF TypoSlabserif" panose="02000403050000020004" pitchFamily="2" charset="0"/>
                <a:cs typeface="Times New Roman" panose="02020603050405020304" pitchFamily="18" charset="0"/>
              </a:rPr>
              <a:t>, </a:t>
            </a:r>
            <a:r>
              <a:rPr lang="fr-FR" sz="2300" dirty="0" err="1">
                <a:solidFill>
                  <a:srgbClr val="000000"/>
                </a:solidFill>
                <a:latin typeface="UVF TypoSlabserif" panose="02000403050000020004" pitchFamily="2" charset="0"/>
                <a:cs typeface="Times New Roman" panose="02020603050405020304" pitchFamily="18" charset="0"/>
              </a:rPr>
              <a:t>chúng</a:t>
            </a:r>
            <a:r>
              <a:rPr lang="fr-FR" sz="2300" dirty="0">
                <a:solidFill>
                  <a:srgbClr val="000000"/>
                </a:solidFill>
                <a:latin typeface="UVF TypoSlabserif" panose="02000403050000020004" pitchFamily="2" charset="0"/>
                <a:cs typeface="Times New Roman" panose="02020603050405020304" pitchFamily="18" charset="0"/>
              </a:rPr>
              <a:t> </a:t>
            </a:r>
            <a:r>
              <a:rPr lang="fr-FR" sz="2300" dirty="0" err="1">
                <a:solidFill>
                  <a:srgbClr val="000000"/>
                </a:solidFill>
                <a:latin typeface="UVF TypoSlabserif" panose="02000403050000020004" pitchFamily="2" charset="0"/>
                <a:cs typeface="Times New Roman" panose="02020603050405020304" pitchFamily="18" charset="0"/>
              </a:rPr>
              <a:t>tôi</a:t>
            </a:r>
            <a:r>
              <a:rPr lang="fr-FR" sz="2300" dirty="0">
                <a:solidFill>
                  <a:srgbClr val="000000"/>
                </a:solidFill>
                <a:latin typeface="UVF TypoSlabserif" panose="02000403050000020004" pitchFamily="2" charset="0"/>
                <a:cs typeface="Times New Roman" panose="02020603050405020304" pitchFamily="18" charset="0"/>
              </a:rPr>
              <a:t> </a:t>
            </a:r>
            <a:r>
              <a:rPr lang="fr-FR" sz="2300" dirty="0" err="1">
                <a:solidFill>
                  <a:srgbClr val="000000"/>
                </a:solidFill>
                <a:latin typeface="UVF TypoSlabserif" panose="02000403050000020004" pitchFamily="2" charset="0"/>
                <a:cs typeface="Times New Roman" panose="02020603050405020304" pitchFamily="18" charset="0"/>
              </a:rPr>
              <a:t>đi</a:t>
            </a:r>
            <a:r>
              <a:rPr lang="fr-FR" sz="2300" dirty="0">
                <a:solidFill>
                  <a:srgbClr val="000000"/>
                </a:solidFill>
                <a:latin typeface="UVF TypoSlabserif" panose="02000403050000020004" pitchFamily="2" charset="0"/>
                <a:cs typeface="Times New Roman" panose="02020603050405020304" pitchFamily="18" charset="0"/>
              </a:rPr>
              <a:t> Sa Pa. </a:t>
            </a:r>
            <a:r>
              <a:rPr lang="fr-FR" sz="2300" dirty="0" err="1">
                <a:solidFill>
                  <a:srgbClr val="000000"/>
                </a:solidFill>
                <a:latin typeface="UVF TypoSlabserif" panose="02000403050000020004" pitchFamily="2" charset="0"/>
                <a:cs typeface="Times New Roman" panose="02020603050405020304" pitchFamily="18" charset="0"/>
              </a:rPr>
              <a:t>Phong</a:t>
            </a:r>
            <a:r>
              <a:rPr lang="fr-FR" sz="2300" dirty="0">
                <a:solidFill>
                  <a:srgbClr val="000000"/>
                </a:solidFill>
                <a:latin typeface="UVF TypoSlabserif" panose="02000403050000020004" pitchFamily="2" charset="0"/>
                <a:cs typeface="Times New Roman" panose="02020603050405020304" pitchFamily="18" charset="0"/>
              </a:rPr>
              <a:t> </a:t>
            </a:r>
            <a:r>
              <a:rPr lang="fr-FR" sz="2300" dirty="0" err="1">
                <a:solidFill>
                  <a:srgbClr val="000000"/>
                </a:solidFill>
                <a:latin typeface="UVF TypoSlabserif" panose="02000403050000020004" pitchFamily="2" charset="0"/>
                <a:cs typeface="Times New Roman" panose="02020603050405020304" pitchFamily="18" charset="0"/>
              </a:rPr>
              <a:t>cảnh</a:t>
            </a:r>
            <a:r>
              <a:rPr lang="fr-FR" sz="2300" dirty="0">
                <a:solidFill>
                  <a:srgbClr val="000000"/>
                </a:solidFill>
                <a:latin typeface="UVF TypoSlabserif" panose="02000403050000020004" pitchFamily="2" charset="0"/>
                <a:cs typeface="Times New Roman" panose="02020603050405020304" pitchFamily="18" charset="0"/>
              </a:rPr>
              <a:t> ở </a:t>
            </a:r>
            <a:r>
              <a:rPr lang="fr-FR" sz="2300" dirty="0" err="1">
                <a:solidFill>
                  <a:srgbClr val="000000"/>
                </a:solidFill>
                <a:latin typeface="UVF TypoSlabserif" panose="02000403050000020004" pitchFamily="2" charset="0"/>
                <a:cs typeface="Times New Roman" panose="02020603050405020304" pitchFamily="18" charset="0"/>
              </a:rPr>
              <a:t>đây</a:t>
            </a:r>
            <a:r>
              <a:rPr lang="fr-FR" sz="2300" dirty="0">
                <a:solidFill>
                  <a:srgbClr val="000000"/>
                </a:solidFill>
                <a:latin typeface="UVF TypoSlabserif" panose="02000403050000020004" pitchFamily="2" charset="0"/>
                <a:cs typeface="Times New Roman" panose="02020603050405020304" pitchFamily="18" charset="0"/>
              </a:rPr>
              <a:t> </a:t>
            </a:r>
            <a:r>
              <a:rPr lang="fr-FR" sz="2300" dirty="0" err="1">
                <a:solidFill>
                  <a:srgbClr val="000000"/>
                </a:solidFill>
                <a:latin typeface="UVF TypoSlabserif" panose="02000403050000020004" pitchFamily="2" charset="0"/>
                <a:cs typeface="Times New Roman" panose="02020603050405020304" pitchFamily="18" charset="0"/>
              </a:rPr>
              <a:t>thật</a:t>
            </a:r>
            <a:r>
              <a:rPr lang="fr-FR" sz="2300" dirty="0">
                <a:solidFill>
                  <a:srgbClr val="000000"/>
                </a:solidFill>
                <a:latin typeface="UVF TypoSlabserif" panose="02000403050000020004" pitchFamily="2" charset="0"/>
                <a:cs typeface="Times New Roman" panose="02020603050405020304" pitchFamily="18" charset="0"/>
              </a:rPr>
              <a:t> </a:t>
            </a:r>
            <a:r>
              <a:rPr lang="fr-FR" sz="2300" dirty="0" err="1">
                <a:solidFill>
                  <a:srgbClr val="000000"/>
                </a:solidFill>
                <a:latin typeface="UVF TypoSlabserif" panose="02000403050000020004" pitchFamily="2" charset="0"/>
                <a:cs typeface="Times New Roman" panose="02020603050405020304" pitchFamily="18" charset="0"/>
              </a:rPr>
              <a:t>đẹp</a:t>
            </a:r>
            <a:r>
              <a:rPr lang="fr-FR" sz="2300" dirty="0">
                <a:solidFill>
                  <a:srgbClr val="000000"/>
                </a:solidFill>
                <a:latin typeface="UVF TypoSlabserif" panose="02000403050000020004" pitchFamily="2" charset="0"/>
                <a:cs typeface="Times New Roman" panose="02020603050405020304" pitchFamily="18" charset="0"/>
              </a:rPr>
              <a:t>. </a:t>
            </a:r>
            <a:r>
              <a:rPr lang="fr-FR" sz="2300" b="1" dirty="0" err="1">
                <a:solidFill>
                  <a:srgbClr val="CE3553"/>
                </a:solidFill>
                <a:latin typeface="UVF TypoSlabserif" panose="02000403050000020004" pitchFamily="2" charset="0"/>
                <a:cs typeface="Times New Roman" panose="02020603050405020304" pitchFamily="18" charset="0"/>
              </a:rPr>
              <a:t>Thoắt</a:t>
            </a:r>
            <a:r>
              <a:rPr lang="fr-FR" sz="2300" b="1" dirty="0">
                <a:solidFill>
                  <a:srgbClr val="CE3553"/>
                </a:solidFill>
                <a:latin typeface="UVF TypoSlabserif" panose="02000403050000020004" pitchFamily="2" charset="0"/>
                <a:cs typeface="Times New Roman" panose="02020603050405020304" pitchFamily="18" charset="0"/>
              </a:rPr>
              <a:t> </a:t>
            </a:r>
            <a:r>
              <a:rPr lang="fr-FR" sz="2300" b="1" dirty="0" err="1">
                <a:solidFill>
                  <a:srgbClr val="CE3553"/>
                </a:solidFill>
                <a:latin typeface="UVF TypoSlabserif" panose="02000403050000020004" pitchFamily="2" charset="0"/>
                <a:cs typeface="Times New Roman" panose="02020603050405020304" pitchFamily="18" charset="0"/>
              </a:rPr>
              <a:t>cái</a:t>
            </a:r>
            <a:r>
              <a:rPr lang="fr-FR" sz="2300" dirty="0">
                <a:solidFill>
                  <a:srgbClr val="CE3553"/>
                </a:solidFill>
                <a:latin typeface="UVF TypoSlabserif" panose="02000403050000020004" pitchFamily="2" charset="0"/>
                <a:cs typeface="Times New Roman" panose="02020603050405020304" pitchFamily="18" charset="0"/>
              </a:rPr>
              <a:t>, </a:t>
            </a:r>
            <a:r>
              <a:rPr lang="fr-FR" sz="2300" dirty="0" err="1">
                <a:solidFill>
                  <a:srgbClr val="000000"/>
                </a:solidFill>
                <a:latin typeface="UVF TypoSlabserif" panose="02000403050000020004" pitchFamily="2" charset="0"/>
                <a:cs typeface="Times New Roman" panose="02020603050405020304" pitchFamily="18" charset="0"/>
              </a:rPr>
              <a:t>lá</a:t>
            </a:r>
            <a:r>
              <a:rPr lang="fr-FR" sz="2300" dirty="0">
                <a:solidFill>
                  <a:srgbClr val="000000"/>
                </a:solidFill>
                <a:latin typeface="UVF TypoSlabserif" panose="02000403050000020004" pitchFamily="2" charset="0"/>
                <a:cs typeface="Times New Roman" panose="02020603050405020304" pitchFamily="18" charset="0"/>
              </a:rPr>
              <a:t> </a:t>
            </a:r>
            <a:r>
              <a:rPr lang="fr-FR" sz="2300" dirty="0" err="1">
                <a:solidFill>
                  <a:srgbClr val="000000"/>
                </a:solidFill>
                <a:latin typeface="UVF TypoSlabserif" panose="02000403050000020004" pitchFamily="2" charset="0"/>
                <a:cs typeface="Times New Roman" panose="02020603050405020304" pitchFamily="18" charset="0"/>
              </a:rPr>
              <a:t>vàng</a:t>
            </a:r>
            <a:r>
              <a:rPr lang="fr-FR" sz="2300" dirty="0">
                <a:solidFill>
                  <a:srgbClr val="000000"/>
                </a:solidFill>
                <a:latin typeface="UVF TypoSlabserif" panose="02000403050000020004" pitchFamily="2" charset="0"/>
                <a:cs typeface="Times New Roman" panose="02020603050405020304" pitchFamily="18" charset="0"/>
              </a:rPr>
              <a:t> </a:t>
            </a:r>
            <a:r>
              <a:rPr lang="fr-FR" sz="2300" dirty="0" err="1">
                <a:solidFill>
                  <a:srgbClr val="000000"/>
                </a:solidFill>
                <a:latin typeface="UVF TypoSlabserif" panose="02000403050000020004" pitchFamily="2" charset="0"/>
                <a:cs typeface="Times New Roman" panose="02020603050405020304" pitchFamily="18" charset="0"/>
              </a:rPr>
              <a:t>rơi</a:t>
            </a:r>
            <a:r>
              <a:rPr lang="fr-FR" sz="2300" dirty="0">
                <a:solidFill>
                  <a:srgbClr val="000000"/>
                </a:solidFill>
                <a:latin typeface="UVF TypoSlabserif" panose="02000403050000020004" pitchFamily="2" charset="0"/>
                <a:cs typeface="Times New Roman" panose="02020603050405020304" pitchFamily="18" charset="0"/>
              </a:rPr>
              <a:t> </a:t>
            </a:r>
            <a:r>
              <a:rPr lang="fr-FR" sz="2300" dirty="0" err="1">
                <a:solidFill>
                  <a:srgbClr val="000000"/>
                </a:solidFill>
                <a:latin typeface="UVF TypoSlabserif" panose="02000403050000020004" pitchFamily="2" charset="0"/>
                <a:cs typeface="Times New Roman" panose="02020603050405020304" pitchFamily="18" charset="0"/>
              </a:rPr>
              <a:t>trong</a:t>
            </a:r>
            <a:r>
              <a:rPr lang="fr-FR" sz="2300" dirty="0">
                <a:solidFill>
                  <a:srgbClr val="000000"/>
                </a:solidFill>
                <a:latin typeface="UVF TypoSlabserif" panose="02000403050000020004" pitchFamily="2" charset="0"/>
                <a:cs typeface="Times New Roman" panose="02020603050405020304" pitchFamily="18" charset="0"/>
              </a:rPr>
              <a:t> </a:t>
            </a:r>
            <a:r>
              <a:rPr lang="fr-FR" sz="2300" dirty="0" err="1">
                <a:solidFill>
                  <a:srgbClr val="000000"/>
                </a:solidFill>
                <a:latin typeface="UVF TypoSlabserif" panose="02000403050000020004" pitchFamily="2" charset="0"/>
                <a:cs typeface="Times New Roman" panose="02020603050405020304" pitchFamily="18" charset="0"/>
              </a:rPr>
              <a:t>khoảnh</a:t>
            </a:r>
            <a:r>
              <a:rPr lang="fr-FR" sz="2300" dirty="0">
                <a:solidFill>
                  <a:srgbClr val="000000"/>
                </a:solidFill>
                <a:latin typeface="UVF TypoSlabserif" panose="02000403050000020004" pitchFamily="2" charset="0"/>
                <a:cs typeface="Times New Roman" panose="02020603050405020304" pitchFamily="18" charset="0"/>
              </a:rPr>
              <a:t> </a:t>
            </a:r>
            <a:r>
              <a:rPr lang="fr-FR" sz="2300" dirty="0" err="1">
                <a:solidFill>
                  <a:srgbClr val="000000"/>
                </a:solidFill>
                <a:latin typeface="UVF TypoSlabserif" panose="02000403050000020004" pitchFamily="2" charset="0"/>
                <a:cs typeface="Times New Roman" panose="02020603050405020304" pitchFamily="18" charset="0"/>
              </a:rPr>
              <a:t>khắc</a:t>
            </a:r>
            <a:r>
              <a:rPr lang="fr-FR" sz="2300" dirty="0">
                <a:solidFill>
                  <a:srgbClr val="000000"/>
                </a:solidFill>
                <a:latin typeface="UVF TypoSlabserif" panose="02000403050000020004" pitchFamily="2" charset="0"/>
                <a:cs typeface="Times New Roman" panose="02020603050405020304" pitchFamily="18" charset="0"/>
              </a:rPr>
              <a:t> </a:t>
            </a:r>
            <a:r>
              <a:rPr lang="fr-FR" sz="2300" dirty="0" err="1">
                <a:solidFill>
                  <a:srgbClr val="000000"/>
                </a:solidFill>
                <a:latin typeface="UVF TypoSlabserif" panose="02000403050000020004" pitchFamily="2" charset="0"/>
                <a:cs typeface="Times New Roman" panose="02020603050405020304" pitchFamily="18" charset="0"/>
              </a:rPr>
              <a:t>mùa</a:t>
            </a:r>
            <a:r>
              <a:rPr lang="fr-FR" sz="2300" dirty="0">
                <a:solidFill>
                  <a:srgbClr val="000000"/>
                </a:solidFill>
                <a:latin typeface="UVF TypoSlabserif" panose="02000403050000020004" pitchFamily="2" charset="0"/>
                <a:cs typeface="Times New Roman" panose="02020603050405020304" pitchFamily="18" charset="0"/>
              </a:rPr>
              <a:t> </a:t>
            </a:r>
            <a:r>
              <a:rPr lang="fr-FR" sz="2300" dirty="0" err="1">
                <a:solidFill>
                  <a:srgbClr val="000000"/>
                </a:solidFill>
                <a:latin typeface="UVF TypoSlabserif" panose="02000403050000020004" pitchFamily="2" charset="0"/>
                <a:cs typeface="Times New Roman" panose="02020603050405020304" pitchFamily="18" charset="0"/>
              </a:rPr>
              <a:t>thu</a:t>
            </a:r>
            <a:r>
              <a:rPr lang="fr-FR" sz="2300" dirty="0">
                <a:solidFill>
                  <a:srgbClr val="000000"/>
                </a:solidFill>
                <a:latin typeface="UVF TypoSlabserif" panose="02000403050000020004" pitchFamily="2" charset="0"/>
                <a:cs typeface="Times New Roman" panose="02020603050405020304" pitchFamily="18" charset="0"/>
              </a:rPr>
              <a:t>. </a:t>
            </a:r>
            <a:r>
              <a:rPr lang="fr-FR" sz="2300" b="1" dirty="0" err="1">
                <a:solidFill>
                  <a:srgbClr val="CE3553"/>
                </a:solidFill>
                <a:latin typeface="UVF TypoSlabserif" panose="02000403050000020004" pitchFamily="2" charset="0"/>
                <a:cs typeface="Times New Roman" panose="02020603050405020304" pitchFamily="18" charset="0"/>
              </a:rPr>
              <a:t>Thoắt</a:t>
            </a:r>
            <a:r>
              <a:rPr lang="fr-FR" sz="2300" b="1" dirty="0">
                <a:solidFill>
                  <a:srgbClr val="CE3553"/>
                </a:solidFill>
                <a:latin typeface="UVF TypoSlabserif" panose="02000403050000020004" pitchFamily="2" charset="0"/>
                <a:cs typeface="Times New Roman" panose="02020603050405020304" pitchFamily="18" charset="0"/>
              </a:rPr>
              <a:t> </a:t>
            </a:r>
            <a:r>
              <a:rPr lang="fr-FR" sz="2300" b="1" dirty="0" err="1">
                <a:solidFill>
                  <a:srgbClr val="CE3553"/>
                </a:solidFill>
                <a:latin typeface="UVF TypoSlabserif" panose="02000403050000020004" pitchFamily="2" charset="0"/>
                <a:cs typeface="Times New Roman" panose="02020603050405020304" pitchFamily="18" charset="0"/>
              </a:rPr>
              <a:t>cái</a:t>
            </a:r>
            <a:r>
              <a:rPr lang="fr-FR" sz="2300" dirty="0">
                <a:solidFill>
                  <a:srgbClr val="000000"/>
                </a:solidFill>
                <a:latin typeface="UVF TypoSlabserif" panose="02000403050000020004" pitchFamily="2" charset="0"/>
                <a:cs typeface="Times New Roman" panose="02020603050405020304" pitchFamily="18" charset="0"/>
              </a:rPr>
              <a:t>, </a:t>
            </a:r>
            <a:r>
              <a:rPr lang="fr-FR" sz="2300" dirty="0" err="1">
                <a:solidFill>
                  <a:srgbClr val="000000"/>
                </a:solidFill>
                <a:latin typeface="UVF TypoSlabserif" panose="02000403050000020004" pitchFamily="2" charset="0"/>
                <a:cs typeface="Times New Roman" panose="02020603050405020304" pitchFamily="18" charset="0"/>
              </a:rPr>
              <a:t>trắng</a:t>
            </a:r>
            <a:r>
              <a:rPr lang="fr-FR" sz="2300" dirty="0">
                <a:solidFill>
                  <a:srgbClr val="000000"/>
                </a:solidFill>
                <a:latin typeface="UVF TypoSlabserif" panose="02000403050000020004" pitchFamily="2" charset="0"/>
                <a:cs typeface="Times New Roman" panose="02020603050405020304" pitchFamily="18" charset="0"/>
              </a:rPr>
              <a:t> </a:t>
            </a:r>
            <a:r>
              <a:rPr lang="fr-FR" sz="2300" b="1" dirty="0">
                <a:solidFill>
                  <a:srgbClr val="CE3553"/>
                </a:solidFill>
                <a:latin typeface="UVF TypoSlabserif" panose="02000403050000020004" pitchFamily="2" charset="0"/>
                <a:cs typeface="Times New Roman" panose="02020603050405020304" pitchFamily="18" charset="0"/>
              </a:rPr>
              <a:t>long </a:t>
            </a:r>
            <a:r>
              <a:rPr lang="fr-FR" sz="2300" b="1" dirty="0" err="1">
                <a:solidFill>
                  <a:srgbClr val="CE3553"/>
                </a:solidFill>
                <a:latin typeface="UVF TypoSlabserif" panose="02000403050000020004" pitchFamily="2" charset="0"/>
                <a:cs typeface="Times New Roman" panose="02020603050405020304" pitchFamily="18" charset="0"/>
              </a:rPr>
              <a:t>lanh</a:t>
            </a:r>
            <a:r>
              <a:rPr lang="fr-FR" sz="2300" dirty="0">
                <a:solidFill>
                  <a:srgbClr val="000000"/>
                </a:solidFill>
                <a:latin typeface="UVF TypoSlabserif" panose="02000403050000020004" pitchFamily="2" charset="0"/>
                <a:cs typeface="Times New Roman" panose="02020603050405020304" pitchFamily="18" charset="0"/>
              </a:rPr>
              <a:t>, </a:t>
            </a:r>
            <a:r>
              <a:rPr lang="fr-FR" sz="2300" dirty="0" err="1">
                <a:solidFill>
                  <a:srgbClr val="000000"/>
                </a:solidFill>
                <a:latin typeface="UVF TypoSlabserif" panose="02000403050000020004" pitchFamily="2" charset="0"/>
                <a:cs typeface="Times New Roman" panose="02020603050405020304" pitchFamily="18" charset="0"/>
              </a:rPr>
              <a:t>một</a:t>
            </a:r>
            <a:r>
              <a:rPr lang="fr-FR" sz="2300" dirty="0">
                <a:solidFill>
                  <a:srgbClr val="000000"/>
                </a:solidFill>
                <a:latin typeface="UVF TypoSlabserif" panose="02000403050000020004" pitchFamily="2" charset="0"/>
                <a:cs typeface="Times New Roman" panose="02020603050405020304" pitchFamily="18" charset="0"/>
              </a:rPr>
              <a:t> </a:t>
            </a:r>
            <a:r>
              <a:rPr lang="fr-FR" sz="2300" dirty="0" err="1">
                <a:solidFill>
                  <a:srgbClr val="000000"/>
                </a:solidFill>
                <a:latin typeface="UVF TypoSlabserif" panose="02000403050000020004" pitchFamily="2" charset="0"/>
                <a:cs typeface="Times New Roman" panose="02020603050405020304" pitchFamily="18" charset="0"/>
              </a:rPr>
              <a:t>cơn</a:t>
            </a:r>
            <a:r>
              <a:rPr lang="fr-FR" sz="2300" dirty="0">
                <a:solidFill>
                  <a:srgbClr val="000000"/>
                </a:solidFill>
                <a:latin typeface="UVF TypoSlabserif" panose="02000403050000020004" pitchFamily="2" charset="0"/>
                <a:cs typeface="Times New Roman" panose="02020603050405020304" pitchFamily="18" charset="0"/>
              </a:rPr>
              <a:t> </a:t>
            </a:r>
            <a:r>
              <a:rPr lang="fr-FR" sz="2300" dirty="0" err="1">
                <a:solidFill>
                  <a:srgbClr val="000000"/>
                </a:solidFill>
                <a:latin typeface="UVF TypoSlabserif" panose="02000403050000020004" pitchFamily="2" charset="0"/>
                <a:cs typeface="Times New Roman" panose="02020603050405020304" pitchFamily="18" charset="0"/>
              </a:rPr>
              <a:t>mưa</a:t>
            </a:r>
            <a:r>
              <a:rPr lang="fr-FR" sz="2300" dirty="0">
                <a:solidFill>
                  <a:srgbClr val="000000"/>
                </a:solidFill>
                <a:latin typeface="UVF TypoSlabserif" panose="02000403050000020004" pitchFamily="2" charset="0"/>
                <a:cs typeface="Times New Roman" panose="02020603050405020304" pitchFamily="18" charset="0"/>
              </a:rPr>
              <a:t> </a:t>
            </a:r>
            <a:r>
              <a:rPr lang="fr-FR" sz="2300" dirty="0" err="1">
                <a:solidFill>
                  <a:srgbClr val="000000"/>
                </a:solidFill>
                <a:latin typeface="UVF TypoSlabserif" panose="02000403050000020004" pitchFamily="2" charset="0"/>
                <a:cs typeface="Times New Roman" panose="02020603050405020304" pitchFamily="18" charset="0"/>
              </a:rPr>
              <a:t>tuyết</a:t>
            </a:r>
            <a:r>
              <a:rPr lang="fr-FR" sz="2300" dirty="0">
                <a:solidFill>
                  <a:srgbClr val="000000"/>
                </a:solidFill>
                <a:latin typeface="UVF TypoSlabserif" panose="02000403050000020004" pitchFamily="2" charset="0"/>
                <a:cs typeface="Times New Roman" panose="02020603050405020304" pitchFamily="18" charset="0"/>
              </a:rPr>
              <a:t> </a:t>
            </a:r>
            <a:r>
              <a:rPr lang="fr-FR" sz="2300" dirty="0" err="1">
                <a:solidFill>
                  <a:srgbClr val="000000"/>
                </a:solidFill>
                <a:latin typeface="UVF TypoSlabserif" panose="02000403050000020004" pitchFamily="2" charset="0"/>
                <a:cs typeface="Times New Roman" panose="02020603050405020304" pitchFamily="18" charset="0"/>
              </a:rPr>
              <a:t>trên</a:t>
            </a:r>
            <a:r>
              <a:rPr lang="fr-FR" sz="2300" dirty="0">
                <a:solidFill>
                  <a:srgbClr val="000000"/>
                </a:solidFill>
                <a:latin typeface="UVF TypoSlabserif" panose="02000403050000020004" pitchFamily="2" charset="0"/>
                <a:cs typeface="Times New Roman" panose="02020603050405020304" pitchFamily="18" charset="0"/>
              </a:rPr>
              <a:t> </a:t>
            </a:r>
            <a:r>
              <a:rPr lang="fr-FR" sz="2300" dirty="0" err="1">
                <a:solidFill>
                  <a:srgbClr val="000000"/>
                </a:solidFill>
                <a:latin typeface="UVF TypoSlabserif" panose="02000403050000020004" pitchFamily="2" charset="0"/>
                <a:cs typeface="Times New Roman" panose="02020603050405020304" pitchFamily="18" charset="0"/>
              </a:rPr>
              <a:t>những</a:t>
            </a:r>
            <a:r>
              <a:rPr lang="fr-FR" sz="2300" dirty="0">
                <a:solidFill>
                  <a:srgbClr val="000000"/>
                </a:solidFill>
                <a:latin typeface="UVF TypoSlabserif" panose="02000403050000020004" pitchFamily="2" charset="0"/>
                <a:cs typeface="Times New Roman" panose="02020603050405020304" pitchFamily="18" charset="0"/>
              </a:rPr>
              <a:t> </a:t>
            </a:r>
            <a:r>
              <a:rPr lang="fr-FR" sz="2300" dirty="0" err="1">
                <a:solidFill>
                  <a:srgbClr val="000000"/>
                </a:solidFill>
                <a:latin typeface="UVF TypoSlabserif" panose="02000403050000020004" pitchFamily="2" charset="0"/>
                <a:cs typeface="Times New Roman" panose="02020603050405020304" pitchFamily="18" charset="0"/>
              </a:rPr>
              <a:t>cành</a:t>
            </a:r>
            <a:r>
              <a:rPr lang="fr-FR" sz="2300" dirty="0">
                <a:solidFill>
                  <a:srgbClr val="000000"/>
                </a:solidFill>
                <a:latin typeface="UVF TypoSlabserif" panose="02000403050000020004" pitchFamily="2" charset="0"/>
                <a:cs typeface="Times New Roman" panose="02020603050405020304" pitchFamily="18" charset="0"/>
              </a:rPr>
              <a:t> </a:t>
            </a:r>
            <a:r>
              <a:rPr lang="fr-FR" sz="2300" dirty="0" err="1">
                <a:solidFill>
                  <a:srgbClr val="000000"/>
                </a:solidFill>
                <a:latin typeface="UVF TypoSlabserif" panose="02000403050000020004" pitchFamily="2" charset="0"/>
                <a:cs typeface="Times New Roman" panose="02020603050405020304" pitchFamily="18" charset="0"/>
              </a:rPr>
              <a:t>đào</a:t>
            </a:r>
            <a:r>
              <a:rPr lang="fr-FR" sz="2300" dirty="0">
                <a:solidFill>
                  <a:srgbClr val="000000"/>
                </a:solidFill>
                <a:latin typeface="UVF TypoSlabserif" panose="02000403050000020004" pitchFamily="2" charset="0"/>
                <a:cs typeface="Times New Roman" panose="02020603050405020304" pitchFamily="18" charset="0"/>
              </a:rPr>
              <a:t>, </a:t>
            </a:r>
            <a:r>
              <a:rPr lang="fr-FR" sz="2300" dirty="0" err="1">
                <a:solidFill>
                  <a:srgbClr val="000000"/>
                </a:solidFill>
                <a:latin typeface="UVF TypoSlabserif" panose="02000403050000020004" pitchFamily="2" charset="0"/>
                <a:cs typeface="Times New Roman" panose="02020603050405020304" pitchFamily="18" charset="0"/>
              </a:rPr>
              <a:t>lê</a:t>
            </a:r>
            <a:r>
              <a:rPr lang="fr-FR" sz="2300" dirty="0">
                <a:solidFill>
                  <a:srgbClr val="000000"/>
                </a:solidFill>
                <a:latin typeface="UVF TypoSlabserif" panose="02000403050000020004" pitchFamily="2" charset="0"/>
                <a:cs typeface="Times New Roman" panose="02020603050405020304" pitchFamily="18" charset="0"/>
              </a:rPr>
              <a:t>, </a:t>
            </a:r>
            <a:r>
              <a:rPr lang="fr-FR" sz="2300" dirty="0" err="1">
                <a:solidFill>
                  <a:srgbClr val="000000"/>
                </a:solidFill>
                <a:latin typeface="UVF TypoSlabserif" panose="02000403050000020004" pitchFamily="2" charset="0"/>
                <a:cs typeface="Times New Roman" panose="02020603050405020304" pitchFamily="18" charset="0"/>
              </a:rPr>
              <a:t>mận</a:t>
            </a:r>
            <a:r>
              <a:rPr lang="fr-FR" sz="2300" dirty="0">
                <a:solidFill>
                  <a:srgbClr val="000000"/>
                </a:solidFill>
                <a:latin typeface="UVF TypoSlabserif" panose="02000403050000020004" pitchFamily="2" charset="0"/>
                <a:cs typeface="Times New Roman" panose="02020603050405020304" pitchFamily="18" charset="0"/>
              </a:rPr>
              <a:t>. </a:t>
            </a:r>
            <a:r>
              <a:rPr lang="fr-FR" sz="2300" b="1" dirty="0" err="1">
                <a:solidFill>
                  <a:srgbClr val="CE3553"/>
                </a:solidFill>
                <a:latin typeface="UVF TypoSlabserif" panose="02000403050000020004" pitchFamily="2" charset="0"/>
                <a:cs typeface="Times New Roman" panose="02020603050405020304" pitchFamily="18" charset="0"/>
              </a:rPr>
              <a:t>Thoắt</a:t>
            </a:r>
            <a:r>
              <a:rPr lang="fr-FR" sz="2300" b="1" dirty="0">
                <a:solidFill>
                  <a:srgbClr val="CE3553"/>
                </a:solidFill>
                <a:latin typeface="UVF TypoSlabserif" panose="02000403050000020004" pitchFamily="2" charset="0"/>
                <a:cs typeface="Times New Roman" panose="02020603050405020304" pitchFamily="18" charset="0"/>
              </a:rPr>
              <a:t> </a:t>
            </a:r>
            <a:r>
              <a:rPr lang="fr-FR" sz="2300" b="1" dirty="0" err="1">
                <a:solidFill>
                  <a:srgbClr val="CE3553"/>
                </a:solidFill>
                <a:latin typeface="UVF TypoSlabserif" panose="02000403050000020004" pitchFamily="2" charset="0"/>
                <a:cs typeface="Times New Roman" panose="02020603050405020304" pitchFamily="18" charset="0"/>
              </a:rPr>
              <a:t>cái</a:t>
            </a:r>
            <a:r>
              <a:rPr lang="fr-FR" sz="2300" dirty="0">
                <a:solidFill>
                  <a:srgbClr val="000000"/>
                </a:solidFill>
                <a:latin typeface="UVF TypoSlabserif" panose="02000403050000020004" pitchFamily="2" charset="0"/>
                <a:cs typeface="Times New Roman" panose="02020603050405020304" pitchFamily="18" charset="0"/>
              </a:rPr>
              <a:t>, </a:t>
            </a:r>
            <a:r>
              <a:rPr lang="fr-FR" sz="2300" dirty="0" err="1">
                <a:solidFill>
                  <a:srgbClr val="000000"/>
                </a:solidFill>
                <a:latin typeface="UVF TypoSlabserif" panose="02000403050000020004" pitchFamily="2" charset="0"/>
                <a:cs typeface="Times New Roman" panose="02020603050405020304" pitchFamily="18" charset="0"/>
              </a:rPr>
              <a:t>gió</a:t>
            </a:r>
            <a:r>
              <a:rPr lang="fr-FR" sz="2300" dirty="0">
                <a:solidFill>
                  <a:srgbClr val="000000"/>
                </a:solidFill>
                <a:latin typeface="UVF TypoSlabserif" panose="02000403050000020004" pitchFamily="2" charset="0"/>
                <a:cs typeface="Times New Roman" panose="02020603050405020304" pitchFamily="18" charset="0"/>
              </a:rPr>
              <a:t> </a:t>
            </a:r>
            <a:r>
              <a:rPr lang="fr-FR" sz="2300" dirty="0" err="1">
                <a:solidFill>
                  <a:srgbClr val="000000"/>
                </a:solidFill>
                <a:latin typeface="UVF TypoSlabserif" panose="02000403050000020004" pitchFamily="2" charset="0"/>
                <a:cs typeface="Times New Roman" panose="02020603050405020304" pitchFamily="18" charset="0"/>
              </a:rPr>
              <a:t>xuân</a:t>
            </a:r>
            <a:r>
              <a:rPr lang="fr-FR" sz="2300" dirty="0">
                <a:solidFill>
                  <a:srgbClr val="000000"/>
                </a:solidFill>
                <a:latin typeface="UVF TypoSlabserif" panose="02000403050000020004" pitchFamily="2" charset="0"/>
                <a:cs typeface="Times New Roman" panose="02020603050405020304" pitchFamily="18" charset="0"/>
              </a:rPr>
              <a:t> </a:t>
            </a:r>
            <a:r>
              <a:rPr lang="fr-FR" sz="2300" b="1" dirty="0" err="1">
                <a:solidFill>
                  <a:srgbClr val="CE3553"/>
                </a:solidFill>
                <a:latin typeface="UVF TypoSlabserif" panose="02000403050000020004" pitchFamily="2" charset="0"/>
                <a:cs typeface="Times New Roman" panose="02020603050405020304" pitchFamily="18" charset="0"/>
              </a:rPr>
              <a:t>hây</a:t>
            </a:r>
            <a:r>
              <a:rPr lang="fr-FR" sz="2300" b="1" dirty="0">
                <a:solidFill>
                  <a:srgbClr val="CE3553"/>
                </a:solidFill>
                <a:latin typeface="UVF TypoSlabserif" panose="02000403050000020004" pitchFamily="2" charset="0"/>
                <a:cs typeface="Times New Roman" panose="02020603050405020304" pitchFamily="18" charset="0"/>
              </a:rPr>
              <a:t> </a:t>
            </a:r>
            <a:r>
              <a:rPr lang="fr-FR" sz="2300" b="1" dirty="0" err="1">
                <a:solidFill>
                  <a:srgbClr val="CE3553"/>
                </a:solidFill>
                <a:latin typeface="UVF TypoSlabserif" panose="02000403050000020004" pitchFamily="2" charset="0"/>
                <a:cs typeface="Times New Roman" panose="02020603050405020304" pitchFamily="18" charset="0"/>
              </a:rPr>
              <a:t>hẩy</a:t>
            </a:r>
            <a:r>
              <a:rPr lang="fr-FR" sz="2300" b="1" dirty="0">
                <a:solidFill>
                  <a:srgbClr val="CE3553"/>
                </a:solidFill>
                <a:latin typeface="UVF TypoSlabserif" panose="02000403050000020004" pitchFamily="2" charset="0"/>
                <a:cs typeface="Times New Roman" panose="02020603050405020304" pitchFamily="18" charset="0"/>
              </a:rPr>
              <a:t> </a:t>
            </a:r>
            <a:r>
              <a:rPr lang="fr-FR" sz="2300" b="1" dirty="0" err="1">
                <a:solidFill>
                  <a:srgbClr val="CE3553"/>
                </a:solidFill>
                <a:latin typeface="UVF TypoSlabserif" panose="02000403050000020004" pitchFamily="2" charset="0"/>
                <a:cs typeface="Times New Roman" panose="02020603050405020304" pitchFamily="18" charset="0"/>
              </a:rPr>
              <a:t>nồng</a:t>
            </a:r>
            <a:r>
              <a:rPr lang="fr-FR" sz="2300" b="1" dirty="0">
                <a:solidFill>
                  <a:srgbClr val="CE3553"/>
                </a:solidFill>
                <a:latin typeface="UVF TypoSlabserif" panose="02000403050000020004" pitchFamily="2" charset="0"/>
                <a:cs typeface="Times New Roman" panose="02020603050405020304" pitchFamily="18" charset="0"/>
              </a:rPr>
              <a:t> </a:t>
            </a:r>
            <a:r>
              <a:rPr lang="fr-FR" sz="2300" b="1" dirty="0" err="1">
                <a:solidFill>
                  <a:srgbClr val="CE3553"/>
                </a:solidFill>
                <a:latin typeface="UVF TypoSlabserif" panose="02000403050000020004" pitchFamily="2" charset="0"/>
                <a:cs typeface="Times New Roman" panose="02020603050405020304" pitchFamily="18" charset="0"/>
              </a:rPr>
              <a:t>nàn</a:t>
            </a:r>
            <a:r>
              <a:rPr lang="fr-FR" sz="2300" b="1" dirty="0">
                <a:solidFill>
                  <a:srgbClr val="000000"/>
                </a:solidFill>
                <a:latin typeface="UVF TypoSlabserif" panose="02000403050000020004" pitchFamily="2" charset="0"/>
                <a:cs typeface="Times New Roman" panose="02020603050405020304" pitchFamily="18" charset="0"/>
              </a:rPr>
              <a:t> </a:t>
            </a:r>
            <a:r>
              <a:rPr lang="fr-FR" sz="2300" dirty="0" err="1">
                <a:solidFill>
                  <a:srgbClr val="000000"/>
                </a:solidFill>
                <a:latin typeface="UVF TypoSlabserif" panose="02000403050000020004" pitchFamily="2" charset="0"/>
                <a:cs typeface="Times New Roman" panose="02020603050405020304" pitchFamily="18" charset="0"/>
              </a:rPr>
              <a:t>với</a:t>
            </a:r>
            <a:r>
              <a:rPr lang="fr-FR" sz="2300" dirty="0">
                <a:solidFill>
                  <a:srgbClr val="000000"/>
                </a:solidFill>
                <a:latin typeface="UVF TypoSlabserif" panose="02000403050000020004" pitchFamily="2" charset="0"/>
                <a:cs typeface="Times New Roman" panose="02020603050405020304" pitchFamily="18" charset="0"/>
              </a:rPr>
              <a:t> </a:t>
            </a:r>
            <a:r>
              <a:rPr lang="fr-FR" sz="2300" dirty="0" err="1">
                <a:solidFill>
                  <a:srgbClr val="000000"/>
                </a:solidFill>
                <a:latin typeface="UVF TypoSlabserif" panose="02000403050000020004" pitchFamily="2" charset="0"/>
                <a:cs typeface="Times New Roman" panose="02020603050405020304" pitchFamily="18" charset="0"/>
              </a:rPr>
              <a:t>những</a:t>
            </a:r>
            <a:r>
              <a:rPr lang="fr-FR" sz="2300" dirty="0">
                <a:solidFill>
                  <a:srgbClr val="000000"/>
                </a:solidFill>
                <a:latin typeface="UVF TypoSlabserif" panose="02000403050000020004" pitchFamily="2" charset="0"/>
                <a:cs typeface="Times New Roman" panose="02020603050405020304" pitchFamily="18" charset="0"/>
              </a:rPr>
              <a:t> </a:t>
            </a:r>
            <a:r>
              <a:rPr lang="fr-FR" sz="2300" dirty="0" err="1">
                <a:solidFill>
                  <a:srgbClr val="000000"/>
                </a:solidFill>
                <a:latin typeface="UVF TypoSlabserif" panose="02000403050000020004" pitchFamily="2" charset="0"/>
                <a:cs typeface="Times New Roman" panose="02020603050405020304" pitchFamily="18" charset="0"/>
              </a:rPr>
              <a:t>bông</a:t>
            </a:r>
            <a:r>
              <a:rPr lang="fr-FR" sz="2300" dirty="0">
                <a:solidFill>
                  <a:srgbClr val="000000"/>
                </a:solidFill>
                <a:latin typeface="UVF TypoSlabserif" panose="02000403050000020004" pitchFamily="2" charset="0"/>
                <a:cs typeface="Times New Roman" panose="02020603050405020304" pitchFamily="18" charset="0"/>
              </a:rPr>
              <a:t> </a:t>
            </a:r>
            <a:r>
              <a:rPr lang="fr-FR" sz="2300" dirty="0" err="1">
                <a:solidFill>
                  <a:srgbClr val="000000"/>
                </a:solidFill>
                <a:latin typeface="UVF TypoSlabserif" panose="02000403050000020004" pitchFamily="2" charset="0"/>
                <a:cs typeface="Times New Roman" panose="02020603050405020304" pitchFamily="18" charset="0"/>
              </a:rPr>
              <a:t>hoa</a:t>
            </a:r>
            <a:r>
              <a:rPr lang="fr-FR" sz="2300" dirty="0">
                <a:solidFill>
                  <a:srgbClr val="000000"/>
                </a:solidFill>
                <a:latin typeface="UVF TypoSlabserif" panose="02000403050000020004" pitchFamily="2" charset="0"/>
                <a:cs typeface="Times New Roman" panose="02020603050405020304" pitchFamily="18" charset="0"/>
              </a:rPr>
              <a:t> </a:t>
            </a:r>
            <a:r>
              <a:rPr lang="fr-FR" sz="2300" dirty="0" err="1">
                <a:solidFill>
                  <a:srgbClr val="000000"/>
                </a:solidFill>
                <a:latin typeface="UVF TypoSlabserif" panose="02000403050000020004" pitchFamily="2" charset="0"/>
                <a:cs typeface="Times New Roman" panose="02020603050405020304" pitchFamily="18" charset="0"/>
              </a:rPr>
              <a:t>lay</a:t>
            </a:r>
            <a:r>
              <a:rPr lang="fr-FR" sz="2300" dirty="0">
                <a:solidFill>
                  <a:srgbClr val="000000"/>
                </a:solidFill>
                <a:latin typeface="UVF TypoSlabserif" panose="02000403050000020004" pitchFamily="2" charset="0"/>
                <a:cs typeface="Times New Roman" panose="02020603050405020304" pitchFamily="18" charset="0"/>
              </a:rPr>
              <a:t> </a:t>
            </a:r>
            <a:r>
              <a:rPr lang="fr-FR" sz="2300" dirty="0" err="1">
                <a:solidFill>
                  <a:srgbClr val="000000"/>
                </a:solidFill>
                <a:latin typeface="UVF TypoSlabserif" panose="02000403050000020004" pitchFamily="2" charset="0"/>
                <a:cs typeface="Times New Roman" panose="02020603050405020304" pitchFamily="18" charset="0"/>
              </a:rPr>
              <a:t>ơn</a:t>
            </a:r>
            <a:r>
              <a:rPr lang="fr-FR" sz="2300" dirty="0">
                <a:solidFill>
                  <a:srgbClr val="000000"/>
                </a:solidFill>
                <a:latin typeface="UVF TypoSlabserif" panose="02000403050000020004" pitchFamily="2" charset="0"/>
                <a:cs typeface="Times New Roman" panose="02020603050405020304" pitchFamily="18" charset="0"/>
              </a:rPr>
              <a:t> </a:t>
            </a:r>
            <a:r>
              <a:rPr lang="fr-FR" sz="2300" dirty="0" err="1">
                <a:solidFill>
                  <a:srgbClr val="000000"/>
                </a:solidFill>
                <a:latin typeface="UVF TypoSlabserif" panose="02000403050000020004" pitchFamily="2" charset="0"/>
                <a:cs typeface="Times New Roman" panose="02020603050405020304" pitchFamily="18" charset="0"/>
              </a:rPr>
              <a:t>màu</a:t>
            </a:r>
            <a:r>
              <a:rPr lang="fr-FR" sz="2300" dirty="0">
                <a:solidFill>
                  <a:srgbClr val="000000"/>
                </a:solidFill>
                <a:latin typeface="UVF TypoSlabserif" panose="02000403050000020004" pitchFamily="2" charset="0"/>
                <a:cs typeface="Times New Roman" panose="02020603050405020304" pitchFamily="18" charset="0"/>
              </a:rPr>
              <a:t> </a:t>
            </a:r>
            <a:r>
              <a:rPr lang="fr-FR" sz="2300" dirty="0" err="1">
                <a:solidFill>
                  <a:srgbClr val="000000"/>
                </a:solidFill>
                <a:latin typeface="UVF TypoSlabserif" panose="02000403050000020004" pitchFamily="2" charset="0"/>
                <a:cs typeface="Times New Roman" panose="02020603050405020304" pitchFamily="18" charset="0"/>
              </a:rPr>
              <a:t>đen</a:t>
            </a:r>
            <a:r>
              <a:rPr lang="fr-FR" sz="2300" dirty="0">
                <a:solidFill>
                  <a:srgbClr val="000000"/>
                </a:solidFill>
                <a:latin typeface="UVF TypoSlabserif" panose="02000403050000020004" pitchFamily="2" charset="0"/>
                <a:cs typeface="Times New Roman" panose="02020603050405020304" pitchFamily="18" charset="0"/>
              </a:rPr>
              <a:t> </a:t>
            </a:r>
            <a:r>
              <a:rPr lang="fr-FR" sz="2300" dirty="0" err="1">
                <a:solidFill>
                  <a:srgbClr val="000000"/>
                </a:solidFill>
                <a:latin typeface="UVF TypoSlabserif" panose="02000403050000020004" pitchFamily="2" charset="0"/>
                <a:cs typeface="Times New Roman" panose="02020603050405020304" pitchFamily="18" charset="0"/>
              </a:rPr>
              <a:t>nhung</a:t>
            </a:r>
            <a:r>
              <a:rPr lang="fr-FR" sz="2300" dirty="0">
                <a:solidFill>
                  <a:srgbClr val="000000"/>
                </a:solidFill>
                <a:latin typeface="UVF TypoSlabserif" panose="02000403050000020004" pitchFamily="2" charset="0"/>
                <a:cs typeface="Times New Roman" panose="02020603050405020304" pitchFamily="18" charset="0"/>
              </a:rPr>
              <a:t> </a:t>
            </a:r>
            <a:r>
              <a:rPr lang="fr-FR" sz="2300" b="1" dirty="0" err="1">
                <a:solidFill>
                  <a:srgbClr val="CE3553"/>
                </a:solidFill>
                <a:latin typeface="UVF TypoSlabserif" panose="02000403050000020004" pitchFamily="2" charset="0"/>
                <a:cs typeface="Times New Roman" panose="02020603050405020304" pitchFamily="18" charset="0"/>
              </a:rPr>
              <a:t>hiếm</a:t>
            </a:r>
            <a:r>
              <a:rPr lang="fr-FR" sz="2300" b="1" dirty="0">
                <a:solidFill>
                  <a:srgbClr val="CE3553"/>
                </a:solidFill>
                <a:latin typeface="UVF TypoSlabserif" panose="02000403050000020004" pitchFamily="2" charset="0"/>
                <a:cs typeface="Times New Roman" panose="02020603050405020304" pitchFamily="18" charset="0"/>
              </a:rPr>
              <a:t> </a:t>
            </a:r>
            <a:r>
              <a:rPr lang="fr-FR" sz="2300" b="1" dirty="0" err="1">
                <a:solidFill>
                  <a:srgbClr val="CE3553"/>
                </a:solidFill>
                <a:latin typeface="UVF TypoSlabserif" panose="02000403050000020004" pitchFamily="2" charset="0"/>
                <a:cs typeface="Times New Roman" panose="02020603050405020304" pitchFamily="18" charset="0"/>
              </a:rPr>
              <a:t>quý</a:t>
            </a:r>
            <a:r>
              <a:rPr lang="fr-FR" sz="2300" dirty="0">
                <a:solidFill>
                  <a:srgbClr val="CE3553"/>
                </a:solidFill>
                <a:latin typeface="UVF TypoSlabserif" panose="02000403050000020004" pitchFamily="2" charset="0"/>
                <a:cs typeface="Times New Roman" panose="02020603050405020304" pitchFamily="18" charset="0"/>
              </a:rPr>
              <a:t>.</a:t>
            </a:r>
          </a:p>
          <a:p>
            <a:pPr marL="73343" lvl="1" indent="457200" algn="just">
              <a:lnSpc>
                <a:spcPts val="2700"/>
              </a:lnSpc>
              <a:spcBef>
                <a:spcPts val="600"/>
              </a:spcBef>
              <a:spcAft>
                <a:spcPts val="600"/>
              </a:spcAft>
              <a:buNone/>
              <a:defRPr/>
            </a:pPr>
            <a:r>
              <a:rPr lang="fr-FR" sz="2300" spc="40" dirty="0">
                <a:solidFill>
                  <a:srgbClr val="000000"/>
                </a:solidFill>
                <a:latin typeface="UVF TypoSlabserif" panose="02000403050000020004" pitchFamily="2" charset="0"/>
                <a:cs typeface="Times New Roman" panose="02020603050405020304" pitchFamily="18" charset="0"/>
              </a:rPr>
              <a:t>Sa Pa </a:t>
            </a:r>
            <a:r>
              <a:rPr lang="fr-FR" sz="2300" spc="40" dirty="0" err="1">
                <a:solidFill>
                  <a:srgbClr val="000000"/>
                </a:solidFill>
                <a:latin typeface="UVF TypoSlabserif" panose="02000403050000020004" pitchFamily="2" charset="0"/>
                <a:cs typeface="Times New Roman" panose="02020603050405020304" pitchFamily="18" charset="0"/>
              </a:rPr>
              <a:t>quả</a:t>
            </a:r>
            <a:r>
              <a:rPr lang="fr-FR" sz="2300" spc="40" dirty="0">
                <a:solidFill>
                  <a:srgbClr val="000000"/>
                </a:solidFill>
                <a:latin typeface="UVF TypoSlabserif" panose="02000403050000020004" pitchFamily="2" charset="0"/>
                <a:cs typeface="Times New Roman" panose="02020603050405020304" pitchFamily="18" charset="0"/>
              </a:rPr>
              <a:t> là </a:t>
            </a:r>
            <a:r>
              <a:rPr lang="fr-FR" sz="2300" spc="40" dirty="0" err="1">
                <a:solidFill>
                  <a:srgbClr val="000000"/>
                </a:solidFill>
                <a:latin typeface="UVF TypoSlabserif" panose="02000403050000020004" pitchFamily="2" charset="0"/>
                <a:cs typeface="Times New Roman" panose="02020603050405020304" pitchFamily="18" charset="0"/>
              </a:rPr>
              <a:t>món</a:t>
            </a:r>
            <a:r>
              <a:rPr lang="fr-FR" sz="2300" spc="40" dirty="0">
                <a:solidFill>
                  <a:srgbClr val="000000"/>
                </a:solidFill>
                <a:latin typeface="UVF TypoSlabserif" panose="02000403050000020004" pitchFamily="2" charset="0"/>
                <a:cs typeface="Times New Roman" panose="02020603050405020304" pitchFamily="18" charset="0"/>
              </a:rPr>
              <a:t> </a:t>
            </a:r>
            <a:r>
              <a:rPr lang="fr-FR" sz="2300" spc="40" dirty="0" err="1">
                <a:solidFill>
                  <a:srgbClr val="000000"/>
                </a:solidFill>
                <a:latin typeface="UVF TypoSlabserif" panose="02000403050000020004" pitchFamily="2" charset="0"/>
                <a:cs typeface="Times New Roman" panose="02020603050405020304" pitchFamily="18" charset="0"/>
              </a:rPr>
              <a:t>quà</a:t>
            </a:r>
            <a:r>
              <a:rPr lang="fr-FR" sz="2300" spc="40" dirty="0">
                <a:solidFill>
                  <a:srgbClr val="000000"/>
                </a:solidFill>
                <a:latin typeface="UVF TypoSlabserif" panose="02000403050000020004" pitchFamily="2" charset="0"/>
                <a:cs typeface="Times New Roman" panose="02020603050405020304" pitchFamily="18" charset="0"/>
              </a:rPr>
              <a:t> </a:t>
            </a:r>
            <a:r>
              <a:rPr lang="fr-FR" sz="2300" spc="40" dirty="0" err="1">
                <a:solidFill>
                  <a:srgbClr val="000000"/>
                </a:solidFill>
                <a:latin typeface="UVF TypoSlabserif" panose="02000403050000020004" pitchFamily="2" charset="0"/>
                <a:cs typeface="Times New Roman" panose="02020603050405020304" pitchFamily="18" charset="0"/>
              </a:rPr>
              <a:t>tặng</a:t>
            </a:r>
            <a:r>
              <a:rPr lang="fr-FR" sz="2300" spc="40" dirty="0">
                <a:solidFill>
                  <a:srgbClr val="000000"/>
                </a:solidFill>
                <a:latin typeface="UVF TypoSlabserif" panose="02000403050000020004" pitchFamily="2" charset="0"/>
                <a:cs typeface="Times New Roman" panose="02020603050405020304" pitchFamily="18" charset="0"/>
              </a:rPr>
              <a:t> </a:t>
            </a:r>
            <a:r>
              <a:rPr lang="fr-FR" sz="2300" b="1" spc="40" dirty="0" err="1">
                <a:solidFill>
                  <a:srgbClr val="CE3553"/>
                </a:solidFill>
                <a:latin typeface="UVF TypoSlabserif" panose="02000403050000020004" pitchFamily="2" charset="0"/>
                <a:cs typeface="Times New Roman" panose="02020603050405020304" pitchFamily="18" charset="0"/>
              </a:rPr>
              <a:t>diệu</a:t>
            </a:r>
            <a:r>
              <a:rPr lang="fr-FR" sz="2300" b="1" spc="40" dirty="0">
                <a:solidFill>
                  <a:srgbClr val="CE3553"/>
                </a:solidFill>
                <a:latin typeface="UVF TypoSlabserif" panose="02000403050000020004" pitchFamily="2" charset="0"/>
                <a:cs typeface="Times New Roman" panose="02020603050405020304" pitchFamily="18" charset="0"/>
              </a:rPr>
              <a:t> </a:t>
            </a:r>
            <a:r>
              <a:rPr lang="fr-FR" sz="2300" b="1" spc="40" dirty="0" err="1">
                <a:solidFill>
                  <a:srgbClr val="CE3553"/>
                </a:solidFill>
                <a:latin typeface="UVF TypoSlabserif" panose="02000403050000020004" pitchFamily="2" charset="0"/>
                <a:cs typeface="Times New Roman" panose="02020603050405020304" pitchFamily="18" charset="0"/>
              </a:rPr>
              <a:t>kì</a:t>
            </a:r>
            <a:r>
              <a:rPr lang="fr-FR" sz="2300" b="1" spc="40" dirty="0">
                <a:solidFill>
                  <a:srgbClr val="CE3553"/>
                </a:solidFill>
                <a:latin typeface="UVF TypoSlabserif" panose="02000403050000020004" pitchFamily="2" charset="0"/>
                <a:cs typeface="Times New Roman" panose="02020603050405020304" pitchFamily="18" charset="0"/>
              </a:rPr>
              <a:t> </a:t>
            </a:r>
            <a:r>
              <a:rPr lang="fr-FR" sz="2300" spc="40" dirty="0" err="1">
                <a:solidFill>
                  <a:srgbClr val="000000"/>
                </a:solidFill>
                <a:latin typeface="UVF TypoSlabserif" panose="02000403050000020004" pitchFamily="2" charset="0"/>
                <a:cs typeface="Times New Roman" panose="02020603050405020304" pitchFamily="18" charset="0"/>
              </a:rPr>
              <a:t>mà</a:t>
            </a:r>
            <a:r>
              <a:rPr lang="fr-FR" sz="2300" spc="40" dirty="0">
                <a:solidFill>
                  <a:srgbClr val="000000"/>
                </a:solidFill>
                <a:latin typeface="UVF TypoSlabserif" panose="02000403050000020004" pitchFamily="2" charset="0"/>
                <a:cs typeface="Times New Roman" panose="02020603050405020304" pitchFamily="18" charset="0"/>
              </a:rPr>
              <a:t> </a:t>
            </a:r>
            <a:r>
              <a:rPr lang="fr-FR" sz="2300" spc="40" dirty="0" err="1">
                <a:solidFill>
                  <a:srgbClr val="000000"/>
                </a:solidFill>
                <a:latin typeface="UVF TypoSlabserif" panose="02000403050000020004" pitchFamily="2" charset="0"/>
                <a:cs typeface="Times New Roman" panose="02020603050405020304" pitchFamily="18" charset="0"/>
              </a:rPr>
              <a:t>thiên</a:t>
            </a:r>
            <a:r>
              <a:rPr lang="fr-FR" sz="2300" spc="40" dirty="0">
                <a:solidFill>
                  <a:srgbClr val="000000"/>
                </a:solidFill>
                <a:latin typeface="UVF TypoSlabserif" panose="02000403050000020004" pitchFamily="2" charset="0"/>
                <a:cs typeface="Times New Roman" panose="02020603050405020304" pitchFamily="18" charset="0"/>
              </a:rPr>
              <a:t> </a:t>
            </a:r>
            <a:r>
              <a:rPr lang="fr-FR" sz="2300" spc="40" dirty="0" err="1">
                <a:solidFill>
                  <a:srgbClr val="000000"/>
                </a:solidFill>
                <a:latin typeface="UVF TypoSlabserif" panose="02000403050000020004" pitchFamily="2" charset="0"/>
                <a:cs typeface="Times New Roman" panose="02020603050405020304" pitchFamily="18" charset="0"/>
              </a:rPr>
              <a:t>nhiên</a:t>
            </a:r>
            <a:r>
              <a:rPr lang="fr-FR" sz="2300" spc="40" dirty="0">
                <a:solidFill>
                  <a:srgbClr val="000000"/>
                </a:solidFill>
                <a:latin typeface="UVF TypoSlabserif" panose="02000403050000020004" pitchFamily="2" charset="0"/>
                <a:cs typeface="Times New Roman" panose="02020603050405020304" pitchFamily="18" charset="0"/>
              </a:rPr>
              <a:t> </a:t>
            </a:r>
            <a:r>
              <a:rPr lang="fr-FR" sz="2300" spc="40" dirty="0" err="1">
                <a:solidFill>
                  <a:srgbClr val="000000"/>
                </a:solidFill>
                <a:latin typeface="UVF TypoSlabserif" panose="02000403050000020004" pitchFamily="2" charset="0"/>
                <a:cs typeface="Times New Roman" panose="02020603050405020304" pitchFamily="18" charset="0"/>
              </a:rPr>
              <a:t>dành</a:t>
            </a:r>
            <a:r>
              <a:rPr lang="fr-FR" sz="2300" spc="40" dirty="0">
                <a:solidFill>
                  <a:srgbClr val="000000"/>
                </a:solidFill>
                <a:latin typeface="UVF TypoSlabserif" panose="02000403050000020004" pitchFamily="2" charset="0"/>
                <a:cs typeface="Times New Roman" panose="02020603050405020304" pitchFamily="18" charset="0"/>
              </a:rPr>
              <a:t> </a:t>
            </a:r>
            <a:r>
              <a:rPr lang="fr-FR" sz="2300" spc="40" dirty="0" err="1">
                <a:solidFill>
                  <a:srgbClr val="000000"/>
                </a:solidFill>
                <a:latin typeface="UVF TypoSlabserif" panose="02000403050000020004" pitchFamily="2" charset="0"/>
                <a:cs typeface="Times New Roman" panose="02020603050405020304" pitchFamily="18" charset="0"/>
              </a:rPr>
              <a:t>cho</a:t>
            </a:r>
            <a:r>
              <a:rPr lang="fr-FR" sz="2300" spc="40" dirty="0">
                <a:solidFill>
                  <a:srgbClr val="000000"/>
                </a:solidFill>
                <a:latin typeface="UVF TypoSlabserif" panose="02000403050000020004" pitchFamily="2" charset="0"/>
                <a:cs typeface="Times New Roman" panose="02020603050405020304" pitchFamily="18" charset="0"/>
              </a:rPr>
              <a:t> </a:t>
            </a:r>
            <a:r>
              <a:rPr lang="fr-FR" sz="2300" spc="40" dirty="0" err="1">
                <a:solidFill>
                  <a:srgbClr val="000000"/>
                </a:solidFill>
                <a:latin typeface="UVF TypoSlabserif" panose="02000403050000020004" pitchFamily="2" charset="0"/>
                <a:cs typeface="Times New Roman" panose="02020603050405020304" pitchFamily="18" charset="0"/>
              </a:rPr>
              <a:t>đất</a:t>
            </a:r>
            <a:r>
              <a:rPr lang="fr-FR" sz="2300" spc="40" dirty="0">
                <a:solidFill>
                  <a:srgbClr val="000000"/>
                </a:solidFill>
                <a:latin typeface="UVF TypoSlabserif" panose="02000403050000020004" pitchFamily="2" charset="0"/>
                <a:cs typeface="Times New Roman" panose="02020603050405020304" pitchFamily="18" charset="0"/>
              </a:rPr>
              <a:t> </a:t>
            </a:r>
            <a:r>
              <a:rPr lang="fr-FR" sz="2300" spc="40" dirty="0" err="1">
                <a:solidFill>
                  <a:srgbClr val="000000"/>
                </a:solidFill>
                <a:latin typeface="UVF TypoSlabserif" panose="02000403050000020004" pitchFamily="2" charset="0"/>
                <a:cs typeface="Times New Roman" panose="02020603050405020304" pitchFamily="18" charset="0"/>
              </a:rPr>
              <a:t>nước</a:t>
            </a:r>
            <a:r>
              <a:rPr lang="fr-FR" sz="2300" spc="40" dirty="0">
                <a:solidFill>
                  <a:srgbClr val="000000"/>
                </a:solidFill>
                <a:latin typeface="UVF TypoSlabserif" panose="02000403050000020004" pitchFamily="2" charset="0"/>
                <a:cs typeface="Times New Roman" panose="02020603050405020304" pitchFamily="18" charset="0"/>
              </a:rPr>
              <a:t> ta.</a:t>
            </a:r>
            <a:endParaRPr lang="en-US" sz="2300" spc="40" dirty="0">
              <a:solidFill>
                <a:srgbClr val="000000"/>
              </a:solidFill>
              <a:latin typeface="UVF TypoSlabserif" panose="02000403050000020004" pitchFamily="2" charset="0"/>
              <a:cs typeface="Times New Roman" panose="02020603050405020304" pitchFamily="18" charset="0"/>
            </a:endParaRPr>
          </a:p>
        </p:txBody>
      </p:sp>
    </p:spTree>
    <p:extLst>
      <p:ext uri="{BB962C8B-B14F-4D97-AF65-F5344CB8AC3E}">
        <p14:creationId xmlns:p14="http://schemas.microsoft.com/office/powerpoint/2010/main" val="65129586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p:cTn id="17" dur="500" fill="hold"/>
                                        <p:tgtEl>
                                          <p:spTgt spid="18"/>
                                        </p:tgtEl>
                                        <p:attrNameLst>
                                          <p:attrName>ppt_w</p:attrName>
                                        </p:attrNameLst>
                                      </p:cBhvr>
                                      <p:tavLst>
                                        <p:tav tm="0">
                                          <p:val>
                                            <p:fltVal val="0"/>
                                          </p:val>
                                        </p:tav>
                                        <p:tav tm="100000">
                                          <p:val>
                                            <p:strVal val="#ppt_w"/>
                                          </p:val>
                                        </p:tav>
                                      </p:tavLst>
                                    </p:anim>
                                    <p:anim calcmode="lin" valueType="num">
                                      <p:cBhvr>
                                        <p:cTn id="18" dur="500" fill="hold"/>
                                        <p:tgtEl>
                                          <p:spTgt spid="18"/>
                                        </p:tgtEl>
                                        <p:attrNameLst>
                                          <p:attrName>ppt_h</p:attrName>
                                        </p:attrNameLst>
                                      </p:cBhvr>
                                      <p:tavLst>
                                        <p:tav tm="0">
                                          <p:val>
                                            <p:fltVal val="0"/>
                                          </p:val>
                                        </p:tav>
                                        <p:tav tm="100000">
                                          <p:val>
                                            <p:strVal val="#ppt_h"/>
                                          </p:val>
                                        </p:tav>
                                      </p:tavLst>
                                    </p:anim>
                                    <p:animEffect transition="in" filter="fade">
                                      <p:cBhvr>
                                        <p:cTn id="19" dur="500"/>
                                        <p:tgtEl>
                                          <p:spTgt spid="18"/>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p:cTn id="22" dur="500" fill="hold"/>
                                        <p:tgtEl>
                                          <p:spTgt spid="19"/>
                                        </p:tgtEl>
                                        <p:attrNameLst>
                                          <p:attrName>ppt_w</p:attrName>
                                        </p:attrNameLst>
                                      </p:cBhvr>
                                      <p:tavLst>
                                        <p:tav tm="0">
                                          <p:val>
                                            <p:fltVal val="0"/>
                                          </p:val>
                                        </p:tav>
                                        <p:tav tm="100000">
                                          <p:val>
                                            <p:strVal val="#ppt_w"/>
                                          </p:val>
                                        </p:tav>
                                      </p:tavLst>
                                    </p:anim>
                                    <p:anim calcmode="lin" valueType="num">
                                      <p:cBhvr>
                                        <p:cTn id="23" dur="500" fill="hold"/>
                                        <p:tgtEl>
                                          <p:spTgt spid="19"/>
                                        </p:tgtEl>
                                        <p:attrNameLst>
                                          <p:attrName>ppt_h</p:attrName>
                                        </p:attrNameLst>
                                      </p:cBhvr>
                                      <p:tavLst>
                                        <p:tav tm="0">
                                          <p:val>
                                            <p:fltVal val="0"/>
                                          </p:val>
                                        </p:tav>
                                        <p:tav tm="100000">
                                          <p:val>
                                            <p:strVal val="#ppt_h"/>
                                          </p:val>
                                        </p:tav>
                                      </p:tavLst>
                                    </p:anim>
                                    <p:animEffect transition="in" filter="fade">
                                      <p:cBhvr>
                                        <p:cTn id="24" dur="500"/>
                                        <p:tgtEl>
                                          <p:spTgt spid="19"/>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p:cTn id="27" dur="500" fill="hold"/>
                                        <p:tgtEl>
                                          <p:spTgt spid="20"/>
                                        </p:tgtEl>
                                        <p:attrNameLst>
                                          <p:attrName>ppt_w</p:attrName>
                                        </p:attrNameLst>
                                      </p:cBhvr>
                                      <p:tavLst>
                                        <p:tav tm="0">
                                          <p:val>
                                            <p:fltVal val="0"/>
                                          </p:val>
                                        </p:tav>
                                        <p:tav tm="100000">
                                          <p:val>
                                            <p:strVal val="#ppt_w"/>
                                          </p:val>
                                        </p:tav>
                                      </p:tavLst>
                                    </p:anim>
                                    <p:anim calcmode="lin" valueType="num">
                                      <p:cBhvr>
                                        <p:cTn id="28" dur="500" fill="hold"/>
                                        <p:tgtEl>
                                          <p:spTgt spid="20"/>
                                        </p:tgtEl>
                                        <p:attrNameLst>
                                          <p:attrName>ppt_h</p:attrName>
                                        </p:attrNameLst>
                                      </p:cBhvr>
                                      <p:tavLst>
                                        <p:tav tm="0">
                                          <p:val>
                                            <p:fltVal val="0"/>
                                          </p:val>
                                        </p:tav>
                                        <p:tav tm="100000">
                                          <p:val>
                                            <p:strVal val="#ppt_h"/>
                                          </p:val>
                                        </p:tav>
                                      </p:tavLst>
                                    </p:anim>
                                    <p:animEffect transition="in" filter="fade">
                                      <p:cBhvr>
                                        <p:cTn id="29" dur="500"/>
                                        <p:tgtEl>
                                          <p:spTgt spid="20"/>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anim calcmode="lin" valueType="num">
                                      <p:cBhvr>
                                        <p:cTn id="32" dur="500" fill="hold"/>
                                        <p:tgtEl>
                                          <p:spTgt spid="21"/>
                                        </p:tgtEl>
                                        <p:attrNameLst>
                                          <p:attrName>ppt_w</p:attrName>
                                        </p:attrNameLst>
                                      </p:cBhvr>
                                      <p:tavLst>
                                        <p:tav tm="0">
                                          <p:val>
                                            <p:fltVal val="0"/>
                                          </p:val>
                                        </p:tav>
                                        <p:tav tm="100000">
                                          <p:val>
                                            <p:strVal val="#ppt_w"/>
                                          </p:val>
                                        </p:tav>
                                      </p:tavLst>
                                    </p:anim>
                                    <p:anim calcmode="lin" valueType="num">
                                      <p:cBhvr>
                                        <p:cTn id="33" dur="500" fill="hold"/>
                                        <p:tgtEl>
                                          <p:spTgt spid="21"/>
                                        </p:tgtEl>
                                        <p:attrNameLst>
                                          <p:attrName>ppt_h</p:attrName>
                                        </p:attrNameLst>
                                      </p:cBhvr>
                                      <p:tavLst>
                                        <p:tav tm="0">
                                          <p:val>
                                            <p:fltVal val="0"/>
                                          </p:val>
                                        </p:tav>
                                        <p:tav tm="100000">
                                          <p:val>
                                            <p:strVal val="#ppt_h"/>
                                          </p:val>
                                        </p:tav>
                                      </p:tavLst>
                                    </p:anim>
                                    <p:animEffect transition="in" filter="fade">
                                      <p:cBhvr>
                                        <p:cTn id="34" dur="500"/>
                                        <p:tgtEl>
                                          <p:spTgt spid="21"/>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anim calcmode="lin" valueType="num">
                                      <p:cBhvr>
                                        <p:cTn id="37" dur="500" fill="hold"/>
                                        <p:tgtEl>
                                          <p:spTgt spid="22"/>
                                        </p:tgtEl>
                                        <p:attrNameLst>
                                          <p:attrName>ppt_w</p:attrName>
                                        </p:attrNameLst>
                                      </p:cBhvr>
                                      <p:tavLst>
                                        <p:tav tm="0">
                                          <p:val>
                                            <p:fltVal val="0"/>
                                          </p:val>
                                        </p:tav>
                                        <p:tav tm="100000">
                                          <p:val>
                                            <p:strVal val="#ppt_w"/>
                                          </p:val>
                                        </p:tav>
                                      </p:tavLst>
                                    </p:anim>
                                    <p:anim calcmode="lin" valueType="num">
                                      <p:cBhvr>
                                        <p:cTn id="38" dur="500" fill="hold"/>
                                        <p:tgtEl>
                                          <p:spTgt spid="22"/>
                                        </p:tgtEl>
                                        <p:attrNameLst>
                                          <p:attrName>ppt_h</p:attrName>
                                        </p:attrNameLst>
                                      </p:cBhvr>
                                      <p:tavLst>
                                        <p:tav tm="0">
                                          <p:val>
                                            <p:fltVal val="0"/>
                                          </p:val>
                                        </p:tav>
                                        <p:tav tm="100000">
                                          <p:val>
                                            <p:strVal val="#ppt_h"/>
                                          </p:val>
                                        </p:tav>
                                      </p:tavLst>
                                    </p:anim>
                                    <p:animEffect transition="in" filter="fade">
                                      <p:cBhvr>
                                        <p:cTn id="3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8" grpId="0" animBg="1"/>
      <p:bldP spid="19" grpId="0" animBg="1"/>
      <p:bldP spid="20" grpId="0" animBg="1"/>
      <p:bldP spid="21" grpId="0" animBg="1"/>
      <p:bldP spid="2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14">
            <a:extLst>
              <a:ext uri="{FF2B5EF4-FFF2-40B4-BE49-F238E27FC236}">
                <a16:creationId xmlns:a16="http://schemas.microsoft.com/office/drawing/2014/main" xmlns="" id="{B212208E-ED2D-4E42-BC7D-7F6BA729FE1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193" t="50934" b="8278"/>
          <a:stretch/>
        </p:blipFill>
        <p:spPr>
          <a:xfrm>
            <a:off x="0" y="1"/>
            <a:ext cx="9144000" cy="6858000"/>
          </a:xfrm>
          <a:prstGeom prst="rect">
            <a:avLst/>
          </a:prstGeom>
        </p:spPr>
      </p:pic>
      <p:sp>
        <p:nvSpPr>
          <p:cNvPr id="21" name="Rectangle 20">
            <a:extLst>
              <a:ext uri="{FF2B5EF4-FFF2-40B4-BE49-F238E27FC236}">
                <a16:creationId xmlns:a16="http://schemas.microsoft.com/office/drawing/2014/main" xmlns="" id="{BF1CF714-347B-4BD4-AB14-8D7B8E4993D0}"/>
              </a:ext>
            </a:extLst>
          </p:cNvPr>
          <p:cNvSpPr/>
          <p:nvPr/>
        </p:nvSpPr>
        <p:spPr>
          <a:xfrm>
            <a:off x="227054" y="1337178"/>
            <a:ext cx="8720781" cy="5169436"/>
          </a:xfrm>
          <a:prstGeom prst="rect">
            <a:avLst/>
          </a:prstGeom>
          <a:solidFill>
            <a:schemeClr val="accent2">
              <a:lumMod val="40000"/>
              <a:lumOff val="60000"/>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xmlns="" id="{B16FAF82-23F4-489F-85AF-D06BE926C756}"/>
              </a:ext>
            </a:extLst>
          </p:cNvPr>
          <p:cNvSpPr/>
          <p:nvPr/>
        </p:nvSpPr>
        <p:spPr>
          <a:xfrm>
            <a:off x="435576" y="2008170"/>
            <a:ext cx="8303740" cy="1938992"/>
          </a:xfrm>
          <a:prstGeom prst="rect">
            <a:avLst/>
          </a:prstGeom>
          <a:solidFill>
            <a:srgbClr val="E78DB0"/>
          </a:solid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vi-VN" sz="4000" b="1" dirty="0">
                <a:solidFill>
                  <a:srgbClr val="002060"/>
                </a:solidFill>
                <a:latin typeface="UVF TypoSlabserif" panose="02000403050000020004" pitchFamily="2" charset="0"/>
                <a:cs typeface="Times New Roman" pitchFamily="18" charset="0"/>
              </a:rPr>
              <a:t>Những</a:t>
            </a:r>
            <a:r>
              <a:rPr lang="en-US" sz="4000" b="1" dirty="0">
                <a:solidFill>
                  <a:srgbClr val="002060"/>
                </a:solidFill>
                <a:latin typeface="UVF TypoSlabserif" panose="02000403050000020004" pitchFamily="2" charset="0"/>
                <a:cs typeface="Times New Roman" pitchFamily="18" charset="0"/>
              </a:rPr>
              <a:t> </a:t>
            </a:r>
            <a:r>
              <a:rPr lang="vi-VN" sz="4000" b="1" dirty="0">
                <a:solidFill>
                  <a:srgbClr val="002060"/>
                </a:solidFill>
                <a:latin typeface="UVF TypoSlabserif" panose="02000403050000020004" pitchFamily="2" charset="0"/>
                <a:cs typeface="Times New Roman" pitchFamily="18" charset="0"/>
              </a:rPr>
              <a:t>đám mây trắng nhỏ sà xuống cửa kính ô tô  tạo nên cảm giác bồng bềnh huyền ảo.   </a:t>
            </a:r>
            <a:endParaRPr lang="en-US" sz="4000" b="1" dirty="0">
              <a:solidFill>
                <a:srgbClr val="002060"/>
              </a:solidFill>
              <a:latin typeface="UVF TypoSlabserif" panose="02000403050000020004" pitchFamily="2" charset="0"/>
            </a:endParaRPr>
          </a:p>
        </p:txBody>
      </p:sp>
      <p:sp>
        <p:nvSpPr>
          <p:cNvPr id="29" name="Rectangle 28">
            <a:extLst>
              <a:ext uri="{FF2B5EF4-FFF2-40B4-BE49-F238E27FC236}">
                <a16:creationId xmlns:a16="http://schemas.microsoft.com/office/drawing/2014/main" xmlns="" id="{5EA6C9A4-36A2-4C5F-BFFA-F318D8611207}"/>
              </a:ext>
            </a:extLst>
          </p:cNvPr>
          <p:cNvSpPr/>
          <p:nvPr/>
        </p:nvSpPr>
        <p:spPr>
          <a:xfrm>
            <a:off x="545240" y="4002600"/>
            <a:ext cx="7895967" cy="1938992"/>
          </a:xfrm>
          <a:prstGeom prst="rect">
            <a:avLst/>
          </a:prstGeom>
          <a:solidFill>
            <a:schemeClr val="accent5">
              <a:lumMod val="40000"/>
              <a:lumOff val="60000"/>
            </a:schemeClr>
          </a:solid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vi-VN" sz="4000" b="1" dirty="0">
                <a:solidFill>
                  <a:srgbClr val="002060"/>
                </a:solidFill>
                <a:latin typeface="UVF TypoSlabserif" panose="02000403050000020004" pitchFamily="2" charset="0"/>
                <a:cs typeface="Times New Roman" pitchFamily="18" charset="0"/>
              </a:rPr>
              <a:t>Tôi lim dim </a:t>
            </a:r>
            <a:r>
              <a:rPr lang="vi-VN" sz="4000" b="1">
                <a:solidFill>
                  <a:srgbClr val="002060"/>
                </a:solidFill>
                <a:latin typeface="UVF TypoSlabserif" panose="02000403050000020004" pitchFamily="2" charset="0"/>
                <a:cs typeface="Times New Roman" pitchFamily="18" charset="0"/>
              </a:rPr>
              <a:t>mắt</a:t>
            </a:r>
            <a:r>
              <a:rPr lang="en-US" sz="4000" b="1">
                <a:solidFill>
                  <a:srgbClr val="002060"/>
                </a:solidFill>
                <a:latin typeface="UVF TypoSlabserif" panose="02000403050000020004" pitchFamily="2" charset="0"/>
                <a:cs typeface="Times New Roman" pitchFamily="18" charset="0"/>
              </a:rPr>
              <a:t>  </a:t>
            </a:r>
            <a:r>
              <a:rPr lang="vi-VN" sz="4000" b="1">
                <a:solidFill>
                  <a:srgbClr val="002060"/>
                </a:solidFill>
                <a:latin typeface="UVF TypoSlabserif" panose="02000403050000020004" pitchFamily="2" charset="0"/>
                <a:cs typeface="Times New Roman" pitchFamily="18" charset="0"/>
              </a:rPr>
              <a:t>ngắm </a:t>
            </a:r>
            <a:r>
              <a:rPr lang="vi-VN" sz="4000" b="1" dirty="0">
                <a:solidFill>
                  <a:srgbClr val="002060"/>
                </a:solidFill>
                <a:latin typeface="UVF TypoSlabserif" panose="02000403050000020004" pitchFamily="2" charset="0"/>
                <a:cs typeface="Times New Roman" pitchFamily="18" charset="0"/>
              </a:rPr>
              <a:t>mấy con ngựa đang ăn </a:t>
            </a:r>
            <a:r>
              <a:rPr lang="vi-VN" sz="4000" b="1">
                <a:solidFill>
                  <a:srgbClr val="002060"/>
                </a:solidFill>
                <a:latin typeface="UVF TypoSlabserif" panose="02000403050000020004" pitchFamily="2" charset="0"/>
                <a:cs typeface="Times New Roman" pitchFamily="18" charset="0"/>
              </a:rPr>
              <a:t>cỏ </a:t>
            </a:r>
            <a:r>
              <a:rPr lang="en-US" sz="4000" b="1">
                <a:solidFill>
                  <a:srgbClr val="002060"/>
                </a:solidFill>
                <a:latin typeface="UVF TypoSlabserif" panose="02000403050000020004" pitchFamily="2" charset="0"/>
                <a:cs typeface="Times New Roman" pitchFamily="18" charset="0"/>
              </a:rPr>
              <a:t> </a:t>
            </a:r>
            <a:r>
              <a:rPr lang="vi-VN" sz="4000" b="1">
                <a:solidFill>
                  <a:srgbClr val="002060"/>
                </a:solidFill>
                <a:latin typeface="UVF TypoSlabserif" panose="02000403050000020004" pitchFamily="2" charset="0"/>
                <a:cs typeface="Times New Roman" pitchFamily="18" charset="0"/>
              </a:rPr>
              <a:t>trong </a:t>
            </a:r>
            <a:r>
              <a:rPr lang="vi-VN" sz="4000" b="1" dirty="0">
                <a:solidFill>
                  <a:srgbClr val="002060"/>
                </a:solidFill>
                <a:latin typeface="UVF TypoSlabserif" panose="02000403050000020004" pitchFamily="2" charset="0"/>
                <a:cs typeface="Times New Roman" pitchFamily="18" charset="0"/>
              </a:rPr>
              <a:t>một vườn đào ven đường. </a:t>
            </a:r>
            <a:endParaRPr lang="en-US" sz="4000" b="1" dirty="0">
              <a:solidFill>
                <a:srgbClr val="002060"/>
              </a:solidFill>
              <a:latin typeface="UVF TypoSlabserif" panose="02000403050000020004" pitchFamily="2" charset="0"/>
            </a:endParaRPr>
          </a:p>
        </p:txBody>
      </p:sp>
      <p:cxnSp>
        <p:nvCxnSpPr>
          <p:cNvPr id="30" name="Straight Connector 29">
            <a:extLst>
              <a:ext uri="{FF2B5EF4-FFF2-40B4-BE49-F238E27FC236}">
                <a16:creationId xmlns:a16="http://schemas.microsoft.com/office/drawing/2014/main" xmlns="" id="{56CE28AF-2154-4220-ACDB-FFFB9D23329A}"/>
              </a:ext>
            </a:extLst>
          </p:cNvPr>
          <p:cNvCxnSpPr>
            <a:cxnSpLocks/>
          </p:cNvCxnSpPr>
          <p:nvPr/>
        </p:nvCxnSpPr>
        <p:spPr>
          <a:xfrm flipH="1">
            <a:off x="5345843" y="2212688"/>
            <a:ext cx="68580" cy="457200"/>
          </a:xfrm>
          <a:prstGeom prst="line">
            <a:avLst/>
          </a:prstGeom>
          <a:ln w="57150">
            <a:no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xmlns="" id="{29ED8DEE-1BB1-4F30-ACEE-C966E0DB71B7}"/>
              </a:ext>
            </a:extLst>
          </p:cNvPr>
          <p:cNvCxnSpPr>
            <a:cxnSpLocks/>
          </p:cNvCxnSpPr>
          <p:nvPr/>
        </p:nvCxnSpPr>
        <p:spPr>
          <a:xfrm flipH="1">
            <a:off x="1754660" y="2818607"/>
            <a:ext cx="114300" cy="457200"/>
          </a:xfrm>
          <a:prstGeom prst="line">
            <a:avLst/>
          </a:prstGeom>
          <a:ln w="57150">
            <a:no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xmlns="" id="{F218FEF7-DF56-4B0E-8A3A-DCD6C8D49002}"/>
              </a:ext>
            </a:extLst>
          </p:cNvPr>
          <p:cNvCxnSpPr>
            <a:cxnSpLocks/>
          </p:cNvCxnSpPr>
          <p:nvPr/>
        </p:nvCxnSpPr>
        <p:spPr>
          <a:xfrm flipH="1">
            <a:off x="3720785" y="4305609"/>
            <a:ext cx="68580" cy="578971"/>
          </a:xfrm>
          <a:prstGeom prst="line">
            <a:avLst/>
          </a:prstGeom>
          <a:ln w="57150">
            <a:no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xmlns="" id="{FBBD8BBF-A95E-4534-BC11-8BFB8CA88CD0}"/>
              </a:ext>
            </a:extLst>
          </p:cNvPr>
          <p:cNvCxnSpPr>
            <a:cxnSpLocks/>
          </p:cNvCxnSpPr>
          <p:nvPr/>
        </p:nvCxnSpPr>
        <p:spPr>
          <a:xfrm flipH="1">
            <a:off x="1482810" y="4919331"/>
            <a:ext cx="74141" cy="603464"/>
          </a:xfrm>
          <a:prstGeom prst="line">
            <a:avLst/>
          </a:prstGeom>
          <a:ln w="57150">
            <a:noFill/>
          </a:ln>
        </p:spPr>
        <p:style>
          <a:lnRef idx="1">
            <a:schemeClr val="accent1"/>
          </a:lnRef>
          <a:fillRef idx="0">
            <a:schemeClr val="accent1"/>
          </a:fillRef>
          <a:effectRef idx="0">
            <a:schemeClr val="accent1"/>
          </a:effectRef>
          <a:fontRef idx="minor">
            <a:schemeClr val="tx1"/>
          </a:fontRef>
        </p:style>
      </p:cxnSp>
      <p:sp>
        <p:nvSpPr>
          <p:cNvPr id="2" name="Text Box 11">
            <a:extLst>
              <a:ext uri="{FF2B5EF4-FFF2-40B4-BE49-F238E27FC236}">
                <a16:creationId xmlns:a16="http://schemas.microsoft.com/office/drawing/2014/main" xmlns="" id="{B86AE514-5F69-4EEB-9335-AFE2CE78FEA6}"/>
              </a:ext>
            </a:extLst>
          </p:cNvPr>
          <p:cNvSpPr txBox="1">
            <a:spLocks noChangeArrowheads="1"/>
          </p:cNvSpPr>
          <p:nvPr/>
        </p:nvSpPr>
        <p:spPr bwMode="auto">
          <a:xfrm>
            <a:off x="1128133" y="442231"/>
            <a:ext cx="6918626"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scene3d>
              <a:camera prst="orthographicFront"/>
              <a:lightRig rig="threePt" dir="t"/>
            </a:scene3d>
            <a:sp3d extrusionH="57150">
              <a:bevelT w="57150" h="38100" prst="artDeco"/>
            </a:sp3d>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buFont typeface="Arial" panose="020B0604020202020204" pitchFamily="34" charset="0"/>
              <a:buNone/>
            </a:pPr>
            <a:r>
              <a:rPr lang="en-US" altLang="zh-CN" sz="7200" b="1">
                <a:ln>
                  <a:solidFill>
                    <a:srgbClr val="329061"/>
                  </a:solidFill>
                </a:ln>
                <a:solidFill>
                  <a:srgbClr val="329061"/>
                </a:solidFill>
                <a:effectLst>
                  <a:glow rad="63500">
                    <a:schemeClr val="accent5">
                      <a:satMod val="175000"/>
                      <a:alpha val="40000"/>
                    </a:schemeClr>
                  </a:glow>
                </a:effectLst>
                <a:latin typeface="UVF Mussica Swash" panose="04000000000000000000" pitchFamily="82" charset="0"/>
              </a:rPr>
              <a:t>Luyện đọc câu dài</a:t>
            </a:r>
            <a:endParaRPr lang="en-US" altLang="zh-CN" sz="7200" b="1">
              <a:ln>
                <a:solidFill>
                  <a:srgbClr val="329061"/>
                </a:solidFill>
              </a:ln>
              <a:solidFill>
                <a:srgbClr val="329061"/>
              </a:solidFill>
              <a:effectLst>
                <a:glow rad="63500">
                  <a:schemeClr val="accent5">
                    <a:satMod val="175000"/>
                    <a:alpha val="40000"/>
                  </a:schemeClr>
                </a:glow>
              </a:effectLst>
              <a:latin typeface="UVF Mussica Swash" panose="04000000000000000000" pitchFamily="82" charset="0"/>
              <a:cs typeface="Times New Roman" panose="02020603050405020304" pitchFamily="18" charset="0"/>
            </a:endParaRPr>
          </a:p>
        </p:txBody>
      </p:sp>
      <p:cxnSp>
        <p:nvCxnSpPr>
          <p:cNvPr id="42" name="Straight Connector 41">
            <a:extLst>
              <a:ext uri="{FF2B5EF4-FFF2-40B4-BE49-F238E27FC236}">
                <a16:creationId xmlns:a16="http://schemas.microsoft.com/office/drawing/2014/main" xmlns="" id="{C2FB670F-F165-4DDB-9314-BB878B36F474}"/>
              </a:ext>
            </a:extLst>
          </p:cNvPr>
          <p:cNvCxnSpPr/>
          <p:nvPr/>
        </p:nvCxnSpPr>
        <p:spPr>
          <a:xfrm flipH="1">
            <a:off x="5050824" y="1910774"/>
            <a:ext cx="203887" cy="810438"/>
          </a:xfrm>
          <a:prstGeom prst="line">
            <a:avLst/>
          </a:prstGeom>
          <a:ln w="57150">
            <a:solidFill>
              <a:srgbClr val="CE3553"/>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xmlns="" id="{460744E9-C63B-4FFB-AB3B-FB9965DA6A7F}"/>
              </a:ext>
            </a:extLst>
          </p:cNvPr>
          <p:cNvCxnSpPr/>
          <p:nvPr/>
        </p:nvCxnSpPr>
        <p:spPr>
          <a:xfrm flipH="1">
            <a:off x="849044" y="2618562"/>
            <a:ext cx="203887" cy="810438"/>
          </a:xfrm>
          <a:prstGeom prst="line">
            <a:avLst/>
          </a:prstGeom>
          <a:ln w="57150">
            <a:solidFill>
              <a:srgbClr val="CE3553"/>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xmlns="" id="{70BDE67B-376A-425D-B7E3-211A59F2B8F7}"/>
              </a:ext>
            </a:extLst>
          </p:cNvPr>
          <p:cNvCxnSpPr>
            <a:cxnSpLocks/>
          </p:cNvCxnSpPr>
          <p:nvPr/>
        </p:nvCxnSpPr>
        <p:spPr>
          <a:xfrm flipH="1">
            <a:off x="3289987" y="3985143"/>
            <a:ext cx="169763" cy="709408"/>
          </a:xfrm>
          <a:prstGeom prst="line">
            <a:avLst/>
          </a:prstGeom>
          <a:ln w="57150">
            <a:solidFill>
              <a:srgbClr val="CE3553"/>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xmlns="" id="{D66CFF57-48EA-4E06-9454-4EF9A172E643}"/>
              </a:ext>
            </a:extLst>
          </p:cNvPr>
          <p:cNvCxnSpPr>
            <a:cxnSpLocks/>
          </p:cNvCxnSpPr>
          <p:nvPr/>
        </p:nvCxnSpPr>
        <p:spPr>
          <a:xfrm flipH="1">
            <a:off x="1060654" y="4595094"/>
            <a:ext cx="134957" cy="730945"/>
          </a:xfrm>
          <a:prstGeom prst="line">
            <a:avLst/>
          </a:prstGeom>
          <a:ln w="57150">
            <a:solidFill>
              <a:srgbClr val="CE355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496706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500" fill="hold"/>
                                        <p:tgtEl>
                                          <p:spTgt spid="22"/>
                                        </p:tgtEl>
                                        <p:attrNameLst>
                                          <p:attrName>ppt_x</p:attrName>
                                        </p:attrNameLst>
                                      </p:cBhvr>
                                      <p:tavLst>
                                        <p:tav tm="0">
                                          <p:val>
                                            <p:strVal val="#ppt_x"/>
                                          </p:val>
                                        </p:tav>
                                        <p:tav tm="100000">
                                          <p:val>
                                            <p:strVal val="#ppt_x"/>
                                          </p:val>
                                        </p:tav>
                                      </p:tavLst>
                                    </p:anim>
                                    <p:anim calcmode="lin" valueType="num">
                                      <p:cBhvr additive="base">
                                        <p:cTn id="13"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stCondLst>
                                    <p:cond delay="0"/>
                                  </p:stCondLst>
                                  <p:childTnLst>
                                    <p:set>
                                      <p:cBhvr>
                                        <p:cTn id="17" dur="1" fill="hold">
                                          <p:stCondLst>
                                            <p:cond delay="0"/>
                                          </p:stCondLst>
                                        </p:cTn>
                                        <p:tgtEl>
                                          <p:spTgt spid="42"/>
                                        </p:tgtEl>
                                        <p:attrNameLst>
                                          <p:attrName>style.visibility</p:attrName>
                                        </p:attrNameLst>
                                      </p:cBhvr>
                                      <p:to>
                                        <p:strVal val="visible"/>
                                      </p:to>
                                    </p:set>
                                    <p:anim calcmode="lin" valueType="num">
                                      <p:cBhvr additive="base">
                                        <p:cTn id="18" dur="500" fill="hold"/>
                                        <p:tgtEl>
                                          <p:spTgt spid="42"/>
                                        </p:tgtEl>
                                        <p:attrNameLst>
                                          <p:attrName>ppt_x</p:attrName>
                                        </p:attrNameLst>
                                      </p:cBhvr>
                                      <p:tavLst>
                                        <p:tav tm="0">
                                          <p:val>
                                            <p:strVal val="0-#ppt_w/2"/>
                                          </p:val>
                                        </p:tav>
                                        <p:tav tm="100000">
                                          <p:val>
                                            <p:strVal val="#ppt_x"/>
                                          </p:val>
                                        </p:tav>
                                      </p:tavLst>
                                    </p:anim>
                                    <p:anim calcmode="lin" valueType="num">
                                      <p:cBhvr additive="base">
                                        <p:cTn id="19" dur="500" fill="hold"/>
                                        <p:tgtEl>
                                          <p:spTgt spid="42"/>
                                        </p:tgtEl>
                                        <p:attrNameLst>
                                          <p:attrName>ppt_y</p:attrName>
                                        </p:attrNameLst>
                                      </p:cBhvr>
                                      <p:tavLst>
                                        <p:tav tm="0">
                                          <p:val>
                                            <p:strVal val="#ppt_y"/>
                                          </p:val>
                                        </p:tav>
                                        <p:tav tm="100000">
                                          <p:val>
                                            <p:strVal val="#ppt_y"/>
                                          </p:val>
                                        </p:tav>
                                      </p:tavLst>
                                    </p:anim>
                                  </p:childTnLst>
                                </p:cTn>
                              </p:par>
                              <p:par>
                                <p:cTn id="20" presetID="2" presetClass="entr" presetSubtype="8" fill="hold" nodeType="withEffect">
                                  <p:stCondLst>
                                    <p:cond delay="0"/>
                                  </p:stCondLst>
                                  <p:childTnLst>
                                    <p:set>
                                      <p:cBhvr>
                                        <p:cTn id="21" dur="1" fill="hold">
                                          <p:stCondLst>
                                            <p:cond delay="0"/>
                                          </p:stCondLst>
                                        </p:cTn>
                                        <p:tgtEl>
                                          <p:spTgt spid="43"/>
                                        </p:tgtEl>
                                        <p:attrNameLst>
                                          <p:attrName>style.visibility</p:attrName>
                                        </p:attrNameLst>
                                      </p:cBhvr>
                                      <p:to>
                                        <p:strVal val="visible"/>
                                      </p:to>
                                    </p:set>
                                    <p:anim calcmode="lin" valueType="num">
                                      <p:cBhvr additive="base">
                                        <p:cTn id="22" dur="500" fill="hold"/>
                                        <p:tgtEl>
                                          <p:spTgt spid="43"/>
                                        </p:tgtEl>
                                        <p:attrNameLst>
                                          <p:attrName>ppt_x</p:attrName>
                                        </p:attrNameLst>
                                      </p:cBhvr>
                                      <p:tavLst>
                                        <p:tav tm="0">
                                          <p:val>
                                            <p:strVal val="0-#ppt_w/2"/>
                                          </p:val>
                                        </p:tav>
                                        <p:tav tm="100000">
                                          <p:val>
                                            <p:strVal val="#ppt_x"/>
                                          </p:val>
                                        </p:tav>
                                      </p:tavLst>
                                    </p:anim>
                                    <p:anim calcmode="lin" valueType="num">
                                      <p:cBhvr additive="base">
                                        <p:cTn id="23" dur="500" fill="hold"/>
                                        <p:tgtEl>
                                          <p:spTgt spid="43"/>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29"/>
                                        </p:tgtEl>
                                        <p:attrNameLst>
                                          <p:attrName>style.visibility</p:attrName>
                                        </p:attrNameLst>
                                      </p:cBhvr>
                                      <p:to>
                                        <p:strVal val="visible"/>
                                      </p:to>
                                    </p:set>
                                    <p:anim calcmode="lin" valueType="num">
                                      <p:cBhvr additive="base">
                                        <p:cTn id="28" dur="500" fill="hold"/>
                                        <p:tgtEl>
                                          <p:spTgt spid="29"/>
                                        </p:tgtEl>
                                        <p:attrNameLst>
                                          <p:attrName>ppt_x</p:attrName>
                                        </p:attrNameLst>
                                      </p:cBhvr>
                                      <p:tavLst>
                                        <p:tav tm="0">
                                          <p:val>
                                            <p:strVal val="#ppt_x"/>
                                          </p:val>
                                        </p:tav>
                                        <p:tav tm="100000">
                                          <p:val>
                                            <p:strVal val="#ppt_x"/>
                                          </p:val>
                                        </p:tav>
                                      </p:tavLst>
                                    </p:anim>
                                    <p:anim calcmode="lin" valueType="num">
                                      <p:cBhvr additive="base">
                                        <p:cTn id="29"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2" fill="hold" nodeType="clickEffect">
                                  <p:stCondLst>
                                    <p:cond delay="0"/>
                                  </p:stCondLst>
                                  <p:childTnLst>
                                    <p:set>
                                      <p:cBhvr>
                                        <p:cTn id="33" dur="1" fill="hold">
                                          <p:stCondLst>
                                            <p:cond delay="0"/>
                                          </p:stCondLst>
                                        </p:cTn>
                                        <p:tgtEl>
                                          <p:spTgt spid="44"/>
                                        </p:tgtEl>
                                        <p:attrNameLst>
                                          <p:attrName>style.visibility</p:attrName>
                                        </p:attrNameLst>
                                      </p:cBhvr>
                                      <p:to>
                                        <p:strVal val="visible"/>
                                      </p:to>
                                    </p:set>
                                    <p:anim calcmode="lin" valueType="num">
                                      <p:cBhvr additive="base">
                                        <p:cTn id="34" dur="500" fill="hold"/>
                                        <p:tgtEl>
                                          <p:spTgt spid="44"/>
                                        </p:tgtEl>
                                        <p:attrNameLst>
                                          <p:attrName>ppt_x</p:attrName>
                                        </p:attrNameLst>
                                      </p:cBhvr>
                                      <p:tavLst>
                                        <p:tav tm="0">
                                          <p:val>
                                            <p:strVal val="1+#ppt_w/2"/>
                                          </p:val>
                                        </p:tav>
                                        <p:tav tm="100000">
                                          <p:val>
                                            <p:strVal val="#ppt_x"/>
                                          </p:val>
                                        </p:tav>
                                      </p:tavLst>
                                    </p:anim>
                                    <p:anim calcmode="lin" valueType="num">
                                      <p:cBhvr additive="base">
                                        <p:cTn id="35" dur="500" fill="hold"/>
                                        <p:tgtEl>
                                          <p:spTgt spid="44"/>
                                        </p:tgtEl>
                                        <p:attrNameLst>
                                          <p:attrName>ppt_y</p:attrName>
                                        </p:attrNameLst>
                                      </p:cBhvr>
                                      <p:tavLst>
                                        <p:tav tm="0">
                                          <p:val>
                                            <p:strVal val="#ppt_y"/>
                                          </p:val>
                                        </p:tav>
                                        <p:tav tm="100000">
                                          <p:val>
                                            <p:strVal val="#ppt_y"/>
                                          </p:val>
                                        </p:tav>
                                      </p:tavLst>
                                    </p:anim>
                                  </p:childTnLst>
                                </p:cTn>
                              </p:par>
                              <p:par>
                                <p:cTn id="36" presetID="2" presetClass="entr" presetSubtype="2" fill="hold" nodeType="withEffect">
                                  <p:stCondLst>
                                    <p:cond delay="0"/>
                                  </p:stCondLst>
                                  <p:childTnLst>
                                    <p:set>
                                      <p:cBhvr>
                                        <p:cTn id="37" dur="1" fill="hold">
                                          <p:stCondLst>
                                            <p:cond delay="0"/>
                                          </p:stCondLst>
                                        </p:cTn>
                                        <p:tgtEl>
                                          <p:spTgt spid="45"/>
                                        </p:tgtEl>
                                        <p:attrNameLst>
                                          <p:attrName>style.visibility</p:attrName>
                                        </p:attrNameLst>
                                      </p:cBhvr>
                                      <p:to>
                                        <p:strVal val="visible"/>
                                      </p:to>
                                    </p:set>
                                    <p:anim calcmode="lin" valueType="num">
                                      <p:cBhvr additive="base">
                                        <p:cTn id="38" dur="500" fill="hold"/>
                                        <p:tgtEl>
                                          <p:spTgt spid="45"/>
                                        </p:tgtEl>
                                        <p:attrNameLst>
                                          <p:attrName>ppt_x</p:attrName>
                                        </p:attrNameLst>
                                      </p:cBhvr>
                                      <p:tavLst>
                                        <p:tav tm="0">
                                          <p:val>
                                            <p:strVal val="1+#ppt_w/2"/>
                                          </p:val>
                                        </p:tav>
                                        <p:tav tm="100000">
                                          <p:val>
                                            <p:strVal val="#ppt_x"/>
                                          </p:val>
                                        </p:tav>
                                      </p:tavLst>
                                    </p:anim>
                                    <p:anim calcmode="lin" valueType="num">
                                      <p:cBhvr additive="base">
                                        <p:cTn id="39" dur="500" fill="hold"/>
                                        <p:tgtEl>
                                          <p:spTgt spid="4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9" grpId="0" animBg="1"/>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rotWithShape="1">
          <a:blip r:embed="rId2" cstate="print">
            <a:extLst>
              <a:ext uri="{28A0092B-C50C-407E-A947-70E740481C1C}">
                <a14:useLocalDpi xmlns:a14="http://schemas.microsoft.com/office/drawing/2010/main" val="0"/>
              </a:ext>
            </a:extLst>
          </a:blip>
          <a:srcRect b="62030"/>
          <a:stretch/>
        </p:blipFill>
        <p:spPr>
          <a:xfrm>
            <a:off x="12798" y="9194"/>
            <a:ext cx="9131202" cy="6839613"/>
          </a:xfrm>
          <a:prstGeom prst="rect">
            <a:avLst/>
          </a:prstGeom>
        </p:spPr>
      </p:pic>
      <p:sp>
        <p:nvSpPr>
          <p:cNvPr id="12" name="Rectangle 11">
            <a:extLst>
              <a:ext uri="{FF2B5EF4-FFF2-40B4-BE49-F238E27FC236}">
                <a16:creationId xmlns:a16="http://schemas.microsoft.com/office/drawing/2014/main" xmlns="" id="{DD74E5FF-6A77-4C1C-952B-1B98D9CFC8B4}"/>
              </a:ext>
            </a:extLst>
          </p:cNvPr>
          <p:cNvSpPr/>
          <p:nvPr/>
        </p:nvSpPr>
        <p:spPr>
          <a:xfrm>
            <a:off x="130451" y="111212"/>
            <a:ext cx="8883098" cy="2938342"/>
          </a:xfrm>
          <a:prstGeom prst="rect">
            <a:avLst/>
          </a:prstGeom>
          <a:solidFill>
            <a:srgbClr val="E78DB0"/>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300" b="1" dirty="0" err="1">
                <a:solidFill>
                  <a:schemeClr val="tx1"/>
                </a:solidFill>
                <a:latin typeface="UVF TypoSlabserif" panose="02000403050000020004" pitchFamily="2" charset="0"/>
                <a:cs typeface="Times New Roman" panose="02020603050405020304" pitchFamily="18" charset="0"/>
              </a:rPr>
              <a:t>Đoạn</a:t>
            </a:r>
            <a:r>
              <a:rPr lang="en-US" sz="2300" b="1" dirty="0">
                <a:solidFill>
                  <a:schemeClr val="tx1"/>
                </a:solidFill>
                <a:latin typeface="UVF TypoSlabserif" panose="02000403050000020004" pitchFamily="2" charset="0"/>
                <a:cs typeface="Times New Roman" panose="02020603050405020304" pitchFamily="18" charset="0"/>
              </a:rPr>
              <a:t> 1</a:t>
            </a:r>
          </a:p>
        </p:txBody>
      </p:sp>
      <p:sp>
        <p:nvSpPr>
          <p:cNvPr id="18" name="Rectangle 17">
            <a:extLst>
              <a:ext uri="{FF2B5EF4-FFF2-40B4-BE49-F238E27FC236}">
                <a16:creationId xmlns:a16="http://schemas.microsoft.com/office/drawing/2014/main" xmlns="" id="{265E75D8-50DC-4939-B87D-D2A4A254177D}"/>
              </a:ext>
            </a:extLst>
          </p:cNvPr>
          <p:cNvSpPr/>
          <p:nvPr/>
        </p:nvSpPr>
        <p:spPr>
          <a:xfrm>
            <a:off x="130451" y="2565022"/>
            <a:ext cx="8883098" cy="2019335"/>
          </a:xfrm>
          <a:prstGeom prst="rect">
            <a:avLst/>
          </a:prstGeom>
          <a:solidFill>
            <a:srgbClr val="CE3553"/>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300" b="1" dirty="0" err="1">
                <a:solidFill>
                  <a:schemeClr val="bg1"/>
                </a:solidFill>
                <a:latin typeface="UVF TypoSlabserif" panose="02000403050000020004" pitchFamily="2" charset="0"/>
                <a:cs typeface="Times New Roman" panose="02020603050405020304" pitchFamily="18" charset="0"/>
              </a:rPr>
              <a:t>Đoạn</a:t>
            </a:r>
            <a:r>
              <a:rPr lang="en-US" sz="2300" b="1" dirty="0">
                <a:solidFill>
                  <a:schemeClr val="bg1"/>
                </a:solidFill>
                <a:latin typeface="UVF TypoSlabserif" panose="02000403050000020004" pitchFamily="2" charset="0"/>
                <a:cs typeface="Times New Roman" panose="02020603050405020304" pitchFamily="18" charset="0"/>
              </a:rPr>
              <a:t> 2</a:t>
            </a:r>
          </a:p>
        </p:txBody>
      </p:sp>
      <p:sp>
        <p:nvSpPr>
          <p:cNvPr id="19" name="Rectangle 18">
            <a:extLst>
              <a:ext uri="{FF2B5EF4-FFF2-40B4-BE49-F238E27FC236}">
                <a16:creationId xmlns:a16="http://schemas.microsoft.com/office/drawing/2014/main" xmlns="" id="{BA43AA35-CC88-4FF4-9A94-7354C2F74A1C}"/>
              </a:ext>
            </a:extLst>
          </p:cNvPr>
          <p:cNvSpPr/>
          <p:nvPr/>
        </p:nvSpPr>
        <p:spPr>
          <a:xfrm>
            <a:off x="130451" y="4485504"/>
            <a:ext cx="8883098" cy="2156253"/>
          </a:xfrm>
          <a:prstGeom prst="rect">
            <a:avLst/>
          </a:prstGeom>
          <a:solidFill>
            <a:srgbClr val="C00000"/>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300" b="1" dirty="0" err="1">
                <a:solidFill>
                  <a:schemeClr val="bg1"/>
                </a:solidFill>
                <a:latin typeface="UVF TypoSlabserif" panose="02000403050000020004" pitchFamily="2" charset="0"/>
                <a:cs typeface="Times New Roman" panose="02020603050405020304" pitchFamily="18" charset="0"/>
              </a:rPr>
              <a:t>Đoạn</a:t>
            </a:r>
            <a:r>
              <a:rPr lang="en-US" sz="2300" b="1" dirty="0">
                <a:solidFill>
                  <a:schemeClr val="bg1"/>
                </a:solidFill>
                <a:latin typeface="UVF TypoSlabserif" panose="02000403050000020004" pitchFamily="2" charset="0"/>
                <a:cs typeface="Times New Roman" panose="02020603050405020304" pitchFamily="18" charset="0"/>
              </a:rPr>
              <a:t> 3</a:t>
            </a:r>
          </a:p>
        </p:txBody>
      </p:sp>
      <p:sp>
        <p:nvSpPr>
          <p:cNvPr id="20" name="Rectangle 19">
            <a:extLst>
              <a:ext uri="{FF2B5EF4-FFF2-40B4-BE49-F238E27FC236}">
                <a16:creationId xmlns:a16="http://schemas.microsoft.com/office/drawing/2014/main" xmlns="" id="{9FD8BFD6-0827-4C04-871D-CB6F73B977AA}"/>
              </a:ext>
            </a:extLst>
          </p:cNvPr>
          <p:cNvSpPr/>
          <p:nvPr/>
        </p:nvSpPr>
        <p:spPr>
          <a:xfrm>
            <a:off x="955399" y="248901"/>
            <a:ext cx="8001000" cy="210907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3343" lvl="1" indent="457200" algn="just">
              <a:lnSpc>
                <a:spcPts val="2700"/>
              </a:lnSpc>
              <a:spcBef>
                <a:spcPts val="600"/>
              </a:spcBef>
              <a:spcAft>
                <a:spcPts val="600"/>
              </a:spcAft>
              <a:buNone/>
              <a:defRPr/>
            </a:pPr>
            <a:r>
              <a:rPr lang="en-US" sz="2300" dirty="0" err="1">
                <a:solidFill>
                  <a:srgbClr val="000000"/>
                </a:solidFill>
                <a:latin typeface="UVF TypoSlabserif" panose="02000403050000020004" pitchFamily="2" charset="0"/>
                <a:cs typeface="Times New Roman" panose="02020603050405020304" pitchFamily="18" charset="0"/>
              </a:rPr>
              <a:t>Xe</a:t>
            </a:r>
            <a:r>
              <a:rPr lang="en-US" sz="2300" dirty="0">
                <a:solidFill>
                  <a:srgbClr val="000000"/>
                </a:solidFill>
                <a:latin typeface="UVF TypoSlabserif" panose="02000403050000020004" pitchFamily="2" charset="0"/>
                <a:cs typeface="Times New Roman" panose="02020603050405020304" pitchFamily="18" charset="0"/>
              </a:rPr>
              <a:t> </a:t>
            </a:r>
            <a:r>
              <a:rPr lang="vi-VN" sz="2300" dirty="0">
                <a:solidFill>
                  <a:srgbClr val="000000"/>
                </a:solidFill>
                <a:latin typeface="UVF TypoSlabserif" panose="02000403050000020004" pitchFamily="2" charset="0"/>
                <a:cs typeface="Times New Roman" panose="02020603050405020304" pitchFamily="18" charset="0"/>
              </a:rPr>
              <a:t>chúng</a:t>
            </a:r>
            <a:r>
              <a:rPr lang="en-US" sz="2300" dirty="0">
                <a:solidFill>
                  <a:srgbClr val="000000"/>
                </a:solidFill>
                <a:latin typeface="UVF TypoSlabserif" panose="02000403050000020004" pitchFamily="2" charset="0"/>
                <a:cs typeface="Times New Roman" panose="02020603050405020304" pitchFamily="18" charset="0"/>
              </a:rPr>
              <a:t> </a:t>
            </a:r>
            <a:r>
              <a:rPr lang="vi-VN" sz="2300" dirty="0">
                <a:solidFill>
                  <a:srgbClr val="000000"/>
                </a:solidFill>
                <a:latin typeface="UVF TypoSlabserif" panose="02000403050000020004" pitchFamily="2" charset="0"/>
                <a:cs typeface="Times New Roman" panose="02020603050405020304" pitchFamily="18" charset="0"/>
              </a:rPr>
              <a:t>tôi leo </a:t>
            </a:r>
            <a:r>
              <a:rPr lang="vi-VN" sz="2300" b="1" dirty="0">
                <a:solidFill>
                  <a:srgbClr val="CE3553"/>
                </a:solidFill>
                <a:latin typeface="UVF TypoSlabserif" panose="02000403050000020004" pitchFamily="2" charset="0"/>
                <a:cs typeface="Times New Roman" panose="02020603050405020304" pitchFamily="18" charset="0"/>
              </a:rPr>
              <a:t>chênh vênh </a:t>
            </a:r>
            <a:r>
              <a:rPr lang="vi-VN" sz="2300" dirty="0">
                <a:solidFill>
                  <a:srgbClr val="000000"/>
                </a:solidFill>
                <a:latin typeface="UVF TypoSlabserif" panose="02000403050000020004" pitchFamily="2" charset="0"/>
                <a:cs typeface="Times New Roman" panose="02020603050405020304" pitchFamily="18" charset="0"/>
              </a:rPr>
              <a:t>trên dốc cao của con đường xuyên tỉnh. Những đám mây trắng nhỏ </a:t>
            </a:r>
            <a:r>
              <a:rPr lang="vi-VN" sz="2300" b="1" dirty="0">
                <a:solidFill>
                  <a:srgbClr val="CE3553"/>
                </a:solidFill>
                <a:latin typeface="UVF TypoSlabserif" panose="02000403050000020004" pitchFamily="2" charset="0"/>
                <a:cs typeface="Times New Roman" panose="02020603050405020304" pitchFamily="18" charset="0"/>
              </a:rPr>
              <a:t>sà xuống </a:t>
            </a:r>
            <a:r>
              <a:rPr lang="vi-VN" sz="2300" dirty="0">
                <a:solidFill>
                  <a:srgbClr val="000000"/>
                </a:solidFill>
                <a:latin typeface="UVF TypoSlabserif" panose="02000403050000020004" pitchFamily="2" charset="0"/>
                <a:cs typeface="Times New Roman" panose="02020603050405020304" pitchFamily="18" charset="0"/>
              </a:rPr>
              <a:t>cửa kính ô tô tạo nên cảm giác </a:t>
            </a:r>
            <a:r>
              <a:rPr lang="vi-VN" sz="2300" b="1" dirty="0">
                <a:solidFill>
                  <a:srgbClr val="CE3553"/>
                </a:solidFill>
                <a:latin typeface="UVF TypoSlabserif" panose="02000403050000020004" pitchFamily="2" charset="0"/>
                <a:cs typeface="Times New Roman" panose="02020603050405020304" pitchFamily="18" charset="0"/>
              </a:rPr>
              <a:t>bồng bềnh huyền ảo</a:t>
            </a:r>
            <a:r>
              <a:rPr lang="vi-VN" sz="2300" dirty="0">
                <a:solidFill>
                  <a:srgbClr val="000000"/>
                </a:solidFill>
                <a:latin typeface="UVF TypoSlabserif" panose="02000403050000020004" pitchFamily="2" charset="0"/>
                <a:cs typeface="Times New Roman" panose="02020603050405020304" pitchFamily="18" charset="0"/>
              </a:rPr>
              <a:t>. Chúng tôi đang đi bên những thác trắng xóa tựa mây trời, những rừng cây âm âm, những bông hoa chuối rực lên như ngọn lửa. Tôi </a:t>
            </a:r>
            <a:r>
              <a:rPr lang="vi-VN" sz="2300" b="1" dirty="0">
                <a:solidFill>
                  <a:srgbClr val="CE3553"/>
                </a:solidFill>
                <a:latin typeface="UVF TypoSlabserif" panose="02000403050000020004" pitchFamily="2" charset="0"/>
                <a:cs typeface="Times New Roman" panose="02020603050405020304" pitchFamily="18" charset="0"/>
              </a:rPr>
              <a:t>lim dim </a:t>
            </a:r>
            <a:r>
              <a:rPr lang="vi-VN" sz="2300" dirty="0">
                <a:solidFill>
                  <a:srgbClr val="000000"/>
                </a:solidFill>
                <a:latin typeface="UVF TypoSlabserif" panose="02000403050000020004" pitchFamily="2" charset="0"/>
                <a:cs typeface="Times New Roman" panose="02020603050405020304" pitchFamily="18" charset="0"/>
              </a:rPr>
              <a:t>mắt ngắm mấy con ngựa đang ăn cỏ trong một vườn đào ven đường. Con đen huyền, con </a:t>
            </a:r>
            <a:r>
              <a:rPr lang="vi-VN" sz="2300" b="1" dirty="0">
                <a:solidFill>
                  <a:srgbClr val="CE3553"/>
                </a:solidFill>
                <a:latin typeface="UVF TypoSlabserif" panose="02000403050000020004" pitchFamily="2" charset="0"/>
                <a:cs typeface="Times New Roman" panose="02020603050405020304" pitchFamily="18" charset="0"/>
              </a:rPr>
              <a:t>trắng tuyết</a:t>
            </a:r>
            <a:r>
              <a:rPr lang="vi-VN" sz="2300" dirty="0">
                <a:solidFill>
                  <a:srgbClr val="000000"/>
                </a:solidFill>
                <a:latin typeface="UVF TypoSlabserif" panose="02000403050000020004" pitchFamily="2" charset="0"/>
                <a:cs typeface="Times New Roman" panose="02020603050405020304" pitchFamily="18" charset="0"/>
              </a:rPr>
              <a:t>, con </a:t>
            </a:r>
            <a:r>
              <a:rPr lang="vi-VN" sz="2300" b="1" dirty="0">
                <a:solidFill>
                  <a:srgbClr val="CE3553"/>
                </a:solidFill>
                <a:latin typeface="UVF TypoSlabserif" panose="02000403050000020004" pitchFamily="2" charset="0"/>
                <a:cs typeface="Times New Roman" panose="02020603050405020304" pitchFamily="18" charset="0"/>
              </a:rPr>
              <a:t>đỏ son</a:t>
            </a:r>
            <a:r>
              <a:rPr lang="vi-VN" sz="2300" dirty="0">
                <a:solidFill>
                  <a:srgbClr val="000000"/>
                </a:solidFill>
                <a:latin typeface="UVF TypoSlabserif" panose="02000403050000020004" pitchFamily="2" charset="0"/>
                <a:cs typeface="Times New Roman" panose="02020603050405020304" pitchFamily="18" charset="0"/>
              </a:rPr>
              <a:t>, chân </a:t>
            </a:r>
            <a:r>
              <a:rPr lang="vi-VN" sz="2300" b="1" dirty="0">
                <a:solidFill>
                  <a:srgbClr val="CE3553"/>
                </a:solidFill>
                <a:latin typeface="UVF TypoSlabserif" panose="02000403050000020004" pitchFamily="2" charset="0"/>
                <a:cs typeface="Times New Roman" panose="02020603050405020304" pitchFamily="18" charset="0"/>
              </a:rPr>
              <a:t>dịu dàng</a:t>
            </a:r>
            <a:r>
              <a:rPr lang="vi-VN" sz="2300" dirty="0">
                <a:solidFill>
                  <a:srgbClr val="000000"/>
                </a:solidFill>
                <a:latin typeface="UVF TypoSlabserif" panose="02000403050000020004" pitchFamily="2" charset="0"/>
                <a:cs typeface="Times New Roman" panose="02020603050405020304" pitchFamily="18" charset="0"/>
              </a:rPr>
              <a:t>, chùm đuôi cong </a:t>
            </a:r>
            <a:r>
              <a:rPr lang="vi-VN" sz="2300" b="1" dirty="0">
                <a:solidFill>
                  <a:srgbClr val="CE3553"/>
                </a:solidFill>
                <a:latin typeface="UVF TypoSlabserif" panose="02000403050000020004" pitchFamily="2" charset="0"/>
                <a:cs typeface="Times New Roman" panose="02020603050405020304" pitchFamily="18" charset="0"/>
              </a:rPr>
              <a:t>lướt thướt liễu rủ.</a:t>
            </a:r>
            <a:endParaRPr lang="en-US" sz="2300" b="1" dirty="0">
              <a:solidFill>
                <a:srgbClr val="CE3553"/>
              </a:solidFill>
              <a:latin typeface="UVF TypoSlabserif" panose="02000403050000020004" pitchFamily="2" charset="0"/>
              <a:cs typeface="Times New Roman" panose="02020603050405020304" pitchFamily="18" charset="0"/>
            </a:endParaRPr>
          </a:p>
        </p:txBody>
      </p:sp>
      <p:sp>
        <p:nvSpPr>
          <p:cNvPr id="21" name="Rectangle 20">
            <a:extLst>
              <a:ext uri="{FF2B5EF4-FFF2-40B4-BE49-F238E27FC236}">
                <a16:creationId xmlns:a16="http://schemas.microsoft.com/office/drawing/2014/main" xmlns="" id="{D93B2B23-B91C-42F4-8E20-DE9AD11FF887}"/>
              </a:ext>
            </a:extLst>
          </p:cNvPr>
          <p:cNvSpPr/>
          <p:nvPr/>
        </p:nvSpPr>
        <p:spPr>
          <a:xfrm>
            <a:off x="955399" y="2656703"/>
            <a:ext cx="8001000" cy="1765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3343" lvl="1" indent="457200" algn="just">
              <a:lnSpc>
                <a:spcPts val="2700"/>
              </a:lnSpc>
              <a:spcBef>
                <a:spcPts val="600"/>
              </a:spcBef>
              <a:spcAft>
                <a:spcPts val="600"/>
              </a:spcAft>
              <a:buNone/>
              <a:defRPr/>
            </a:pPr>
            <a:r>
              <a:rPr lang="vi-VN" sz="2300" dirty="0">
                <a:solidFill>
                  <a:srgbClr val="000000"/>
                </a:solidFill>
                <a:latin typeface="UVF TypoSlabserif" panose="02000403050000020004" pitchFamily="2" charset="0"/>
                <a:cs typeface="Times New Roman" panose="02020603050405020304" pitchFamily="18" charset="0"/>
              </a:rPr>
              <a:t>Buổi chiều, xe dừng lại ở một thị trấn nhỏ. Nắng phố huyện </a:t>
            </a:r>
            <a:r>
              <a:rPr lang="vi-VN" sz="2300" b="1" dirty="0">
                <a:solidFill>
                  <a:srgbClr val="CE3553"/>
                </a:solidFill>
                <a:latin typeface="UVF TypoSlabserif" panose="02000403050000020004" pitchFamily="2" charset="0"/>
                <a:cs typeface="Times New Roman" panose="02020603050405020304" pitchFamily="18" charset="0"/>
              </a:rPr>
              <a:t>vàng hoe</a:t>
            </a:r>
            <a:r>
              <a:rPr lang="vi-VN" sz="2300" dirty="0">
                <a:solidFill>
                  <a:srgbClr val="000000"/>
                </a:solidFill>
                <a:latin typeface="UVF TypoSlabserif" panose="02000403050000020004" pitchFamily="2" charset="0"/>
                <a:cs typeface="Times New Roman" panose="02020603050405020304" pitchFamily="18" charset="0"/>
              </a:rPr>
              <a:t>. Những em bé H’mông, những em bé Tu Dí, Phù Lá cổ đeo </a:t>
            </a:r>
            <a:r>
              <a:rPr lang="vi-VN" sz="2300" b="1" dirty="0">
                <a:solidFill>
                  <a:srgbClr val="CE3553"/>
                </a:solidFill>
                <a:latin typeface="UVF TypoSlabserif" panose="02000403050000020004" pitchFamily="2" charset="0"/>
                <a:cs typeface="Times New Roman" panose="02020603050405020304" pitchFamily="18" charset="0"/>
              </a:rPr>
              <a:t>móng hổ</a:t>
            </a:r>
            <a:r>
              <a:rPr lang="vi-VN" sz="2300" dirty="0">
                <a:solidFill>
                  <a:srgbClr val="000000"/>
                </a:solidFill>
                <a:latin typeface="UVF TypoSlabserif" panose="02000403050000020004" pitchFamily="2" charset="0"/>
                <a:cs typeface="Times New Roman" panose="02020603050405020304" pitchFamily="18" charset="0"/>
              </a:rPr>
              <a:t>, quần áo </a:t>
            </a:r>
            <a:r>
              <a:rPr lang="vi-VN" sz="2300" b="1" dirty="0">
                <a:solidFill>
                  <a:srgbClr val="CE3553"/>
                </a:solidFill>
                <a:latin typeface="UVF TypoSlabserif" panose="02000403050000020004" pitchFamily="2" charset="0"/>
                <a:cs typeface="Times New Roman" panose="02020603050405020304" pitchFamily="18" charset="0"/>
              </a:rPr>
              <a:t>sặc sỡ </a:t>
            </a:r>
            <a:r>
              <a:rPr lang="vi-VN" sz="2300" dirty="0">
                <a:solidFill>
                  <a:srgbClr val="000000"/>
                </a:solidFill>
                <a:latin typeface="UVF TypoSlabserif" panose="02000403050000020004" pitchFamily="2" charset="0"/>
                <a:cs typeface="Times New Roman" panose="02020603050405020304" pitchFamily="18" charset="0"/>
              </a:rPr>
              <a:t>đang chơi đùa trước cửa hàng. Hoàng hôn, áp phiên của phiên chợ thị trấn, người ngựa </a:t>
            </a:r>
            <a:r>
              <a:rPr lang="vi-VN" sz="2300" b="1" dirty="0">
                <a:solidFill>
                  <a:srgbClr val="CE3553"/>
                </a:solidFill>
                <a:latin typeface="UVF TypoSlabserif" panose="02000403050000020004" pitchFamily="2" charset="0"/>
                <a:cs typeface="Times New Roman" panose="02020603050405020304" pitchFamily="18" charset="0"/>
              </a:rPr>
              <a:t>dập dìu </a:t>
            </a:r>
            <a:r>
              <a:rPr lang="vi-VN" sz="2300" dirty="0">
                <a:solidFill>
                  <a:srgbClr val="000000"/>
                </a:solidFill>
                <a:latin typeface="UVF TypoSlabserif" panose="02000403050000020004" pitchFamily="2" charset="0"/>
                <a:cs typeface="Times New Roman" panose="02020603050405020304" pitchFamily="18" charset="0"/>
              </a:rPr>
              <a:t>chìm trong sương núi tím nhạt.</a:t>
            </a:r>
            <a:endParaRPr lang="en-US" sz="2300" dirty="0">
              <a:solidFill>
                <a:srgbClr val="000000"/>
              </a:solidFill>
              <a:latin typeface="UVF TypoSlabserif" panose="02000403050000020004" pitchFamily="2" charset="0"/>
              <a:cs typeface="Times New Roman" panose="02020603050405020304" pitchFamily="18" charset="0"/>
            </a:endParaRPr>
          </a:p>
        </p:txBody>
      </p:sp>
      <p:sp>
        <p:nvSpPr>
          <p:cNvPr id="22" name="Rectangle 21">
            <a:extLst>
              <a:ext uri="{FF2B5EF4-FFF2-40B4-BE49-F238E27FC236}">
                <a16:creationId xmlns:a16="http://schemas.microsoft.com/office/drawing/2014/main" xmlns="" id="{01CAC830-0283-497B-AFD0-23DA26C78D6D}"/>
              </a:ext>
            </a:extLst>
          </p:cNvPr>
          <p:cNvSpPr/>
          <p:nvPr/>
        </p:nvSpPr>
        <p:spPr>
          <a:xfrm>
            <a:off x="955399" y="4584356"/>
            <a:ext cx="8001000" cy="19944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3343" lvl="1" indent="457200" algn="just">
              <a:lnSpc>
                <a:spcPts val="2700"/>
              </a:lnSpc>
              <a:spcBef>
                <a:spcPts val="600"/>
              </a:spcBef>
              <a:spcAft>
                <a:spcPts val="600"/>
              </a:spcAft>
              <a:buNone/>
              <a:defRPr/>
            </a:pPr>
            <a:r>
              <a:rPr lang="fr-FR" sz="2300" dirty="0" err="1">
                <a:solidFill>
                  <a:srgbClr val="000000"/>
                </a:solidFill>
                <a:latin typeface="UVF TypoSlabserif" panose="02000403050000020004" pitchFamily="2" charset="0"/>
                <a:cs typeface="Times New Roman" panose="02020603050405020304" pitchFamily="18" charset="0"/>
              </a:rPr>
              <a:t>Hôm</a:t>
            </a:r>
            <a:r>
              <a:rPr lang="fr-FR" sz="2300" dirty="0">
                <a:solidFill>
                  <a:srgbClr val="000000"/>
                </a:solidFill>
                <a:latin typeface="UVF TypoSlabserif" panose="02000403050000020004" pitchFamily="2" charset="0"/>
                <a:cs typeface="Times New Roman" panose="02020603050405020304" pitchFamily="18" charset="0"/>
              </a:rPr>
              <a:t> </a:t>
            </a:r>
            <a:r>
              <a:rPr lang="fr-FR" sz="2300" dirty="0" err="1">
                <a:solidFill>
                  <a:srgbClr val="000000"/>
                </a:solidFill>
                <a:latin typeface="UVF TypoSlabserif" panose="02000403050000020004" pitchFamily="2" charset="0"/>
                <a:cs typeface="Times New Roman" panose="02020603050405020304" pitchFamily="18" charset="0"/>
              </a:rPr>
              <a:t>sau</a:t>
            </a:r>
            <a:r>
              <a:rPr lang="fr-FR" sz="2300" dirty="0">
                <a:solidFill>
                  <a:srgbClr val="000000"/>
                </a:solidFill>
                <a:latin typeface="UVF TypoSlabserif" panose="02000403050000020004" pitchFamily="2" charset="0"/>
                <a:cs typeface="Times New Roman" panose="02020603050405020304" pitchFamily="18" charset="0"/>
              </a:rPr>
              <a:t>, </a:t>
            </a:r>
            <a:r>
              <a:rPr lang="fr-FR" sz="2300" dirty="0" err="1">
                <a:solidFill>
                  <a:srgbClr val="000000"/>
                </a:solidFill>
                <a:latin typeface="UVF TypoSlabserif" panose="02000403050000020004" pitchFamily="2" charset="0"/>
                <a:cs typeface="Times New Roman" panose="02020603050405020304" pitchFamily="18" charset="0"/>
              </a:rPr>
              <a:t>chúng</a:t>
            </a:r>
            <a:r>
              <a:rPr lang="fr-FR" sz="2300" dirty="0">
                <a:solidFill>
                  <a:srgbClr val="000000"/>
                </a:solidFill>
                <a:latin typeface="UVF TypoSlabserif" panose="02000403050000020004" pitchFamily="2" charset="0"/>
                <a:cs typeface="Times New Roman" panose="02020603050405020304" pitchFamily="18" charset="0"/>
              </a:rPr>
              <a:t> </a:t>
            </a:r>
            <a:r>
              <a:rPr lang="fr-FR" sz="2300" dirty="0" err="1">
                <a:solidFill>
                  <a:srgbClr val="000000"/>
                </a:solidFill>
                <a:latin typeface="UVF TypoSlabserif" panose="02000403050000020004" pitchFamily="2" charset="0"/>
                <a:cs typeface="Times New Roman" panose="02020603050405020304" pitchFamily="18" charset="0"/>
              </a:rPr>
              <a:t>tôi</a:t>
            </a:r>
            <a:r>
              <a:rPr lang="fr-FR" sz="2300" dirty="0">
                <a:solidFill>
                  <a:srgbClr val="000000"/>
                </a:solidFill>
                <a:latin typeface="UVF TypoSlabserif" panose="02000403050000020004" pitchFamily="2" charset="0"/>
                <a:cs typeface="Times New Roman" panose="02020603050405020304" pitchFamily="18" charset="0"/>
              </a:rPr>
              <a:t> </a:t>
            </a:r>
            <a:r>
              <a:rPr lang="fr-FR" sz="2300" dirty="0" err="1">
                <a:solidFill>
                  <a:srgbClr val="000000"/>
                </a:solidFill>
                <a:latin typeface="UVF TypoSlabserif" panose="02000403050000020004" pitchFamily="2" charset="0"/>
                <a:cs typeface="Times New Roman" panose="02020603050405020304" pitchFamily="18" charset="0"/>
              </a:rPr>
              <a:t>đi</a:t>
            </a:r>
            <a:r>
              <a:rPr lang="fr-FR" sz="2300" dirty="0">
                <a:solidFill>
                  <a:srgbClr val="000000"/>
                </a:solidFill>
                <a:latin typeface="UVF TypoSlabserif" panose="02000403050000020004" pitchFamily="2" charset="0"/>
                <a:cs typeface="Times New Roman" panose="02020603050405020304" pitchFamily="18" charset="0"/>
              </a:rPr>
              <a:t> Sa Pa. </a:t>
            </a:r>
            <a:r>
              <a:rPr lang="fr-FR" sz="2300" dirty="0" err="1">
                <a:solidFill>
                  <a:srgbClr val="000000"/>
                </a:solidFill>
                <a:latin typeface="UVF TypoSlabserif" panose="02000403050000020004" pitchFamily="2" charset="0"/>
                <a:cs typeface="Times New Roman" panose="02020603050405020304" pitchFamily="18" charset="0"/>
              </a:rPr>
              <a:t>Phong</a:t>
            </a:r>
            <a:r>
              <a:rPr lang="fr-FR" sz="2300" dirty="0">
                <a:solidFill>
                  <a:srgbClr val="000000"/>
                </a:solidFill>
                <a:latin typeface="UVF TypoSlabserif" panose="02000403050000020004" pitchFamily="2" charset="0"/>
                <a:cs typeface="Times New Roman" panose="02020603050405020304" pitchFamily="18" charset="0"/>
              </a:rPr>
              <a:t> </a:t>
            </a:r>
            <a:r>
              <a:rPr lang="fr-FR" sz="2300" dirty="0" err="1">
                <a:solidFill>
                  <a:srgbClr val="000000"/>
                </a:solidFill>
                <a:latin typeface="UVF TypoSlabserif" panose="02000403050000020004" pitchFamily="2" charset="0"/>
                <a:cs typeface="Times New Roman" panose="02020603050405020304" pitchFamily="18" charset="0"/>
              </a:rPr>
              <a:t>cảnh</a:t>
            </a:r>
            <a:r>
              <a:rPr lang="fr-FR" sz="2300" dirty="0">
                <a:solidFill>
                  <a:srgbClr val="000000"/>
                </a:solidFill>
                <a:latin typeface="UVF TypoSlabserif" panose="02000403050000020004" pitchFamily="2" charset="0"/>
                <a:cs typeface="Times New Roman" panose="02020603050405020304" pitchFamily="18" charset="0"/>
              </a:rPr>
              <a:t> ở </a:t>
            </a:r>
            <a:r>
              <a:rPr lang="fr-FR" sz="2300" dirty="0" err="1">
                <a:solidFill>
                  <a:srgbClr val="000000"/>
                </a:solidFill>
                <a:latin typeface="UVF TypoSlabserif" panose="02000403050000020004" pitchFamily="2" charset="0"/>
                <a:cs typeface="Times New Roman" panose="02020603050405020304" pitchFamily="18" charset="0"/>
              </a:rPr>
              <a:t>đây</a:t>
            </a:r>
            <a:r>
              <a:rPr lang="fr-FR" sz="2300" dirty="0">
                <a:solidFill>
                  <a:srgbClr val="000000"/>
                </a:solidFill>
                <a:latin typeface="UVF TypoSlabserif" panose="02000403050000020004" pitchFamily="2" charset="0"/>
                <a:cs typeface="Times New Roman" panose="02020603050405020304" pitchFamily="18" charset="0"/>
              </a:rPr>
              <a:t> </a:t>
            </a:r>
            <a:r>
              <a:rPr lang="fr-FR" sz="2300" dirty="0" err="1">
                <a:solidFill>
                  <a:srgbClr val="000000"/>
                </a:solidFill>
                <a:latin typeface="UVF TypoSlabserif" panose="02000403050000020004" pitchFamily="2" charset="0"/>
                <a:cs typeface="Times New Roman" panose="02020603050405020304" pitchFamily="18" charset="0"/>
              </a:rPr>
              <a:t>thật</a:t>
            </a:r>
            <a:r>
              <a:rPr lang="fr-FR" sz="2300" dirty="0">
                <a:solidFill>
                  <a:srgbClr val="000000"/>
                </a:solidFill>
                <a:latin typeface="UVF TypoSlabserif" panose="02000403050000020004" pitchFamily="2" charset="0"/>
                <a:cs typeface="Times New Roman" panose="02020603050405020304" pitchFamily="18" charset="0"/>
              </a:rPr>
              <a:t> </a:t>
            </a:r>
            <a:r>
              <a:rPr lang="fr-FR" sz="2300" dirty="0" err="1">
                <a:solidFill>
                  <a:srgbClr val="000000"/>
                </a:solidFill>
                <a:latin typeface="UVF TypoSlabserif" panose="02000403050000020004" pitchFamily="2" charset="0"/>
                <a:cs typeface="Times New Roman" panose="02020603050405020304" pitchFamily="18" charset="0"/>
              </a:rPr>
              <a:t>đẹp</a:t>
            </a:r>
            <a:r>
              <a:rPr lang="fr-FR" sz="2300" dirty="0">
                <a:solidFill>
                  <a:srgbClr val="000000"/>
                </a:solidFill>
                <a:latin typeface="UVF TypoSlabserif" panose="02000403050000020004" pitchFamily="2" charset="0"/>
                <a:cs typeface="Times New Roman" panose="02020603050405020304" pitchFamily="18" charset="0"/>
              </a:rPr>
              <a:t>. </a:t>
            </a:r>
            <a:r>
              <a:rPr lang="fr-FR" sz="2300" b="1" dirty="0" err="1">
                <a:solidFill>
                  <a:srgbClr val="CE3553"/>
                </a:solidFill>
                <a:latin typeface="UVF TypoSlabserif" panose="02000403050000020004" pitchFamily="2" charset="0"/>
                <a:cs typeface="Times New Roman" panose="02020603050405020304" pitchFamily="18" charset="0"/>
              </a:rPr>
              <a:t>Thoắt</a:t>
            </a:r>
            <a:r>
              <a:rPr lang="fr-FR" sz="2300" b="1" dirty="0">
                <a:solidFill>
                  <a:srgbClr val="CE3553"/>
                </a:solidFill>
                <a:latin typeface="UVF TypoSlabserif" panose="02000403050000020004" pitchFamily="2" charset="0"/>
                <a:cs typeface="Times New Roman" panose="02020603050405020304" pitchFamily="18" charset="0"/>
              </a:rPr>
              <a:t> </a:t>
            </a:r>
            <a:r>
              <a:rPr lang="fr-FR" sz="2300" b="1" dirty="0" err="1">
                <a:solidFill>
                  <a:srgbClr val="CE3553"/>
                </a:solidFill>
                <a:latin typeface="UVF TypoSlabserif" panose="02000403050000020004" pitchFamily="2" charset="0"/>
                <a:cs typeface="Times New Roman" panose="02020603050405020304" pitchFamily="18" charset="0"/>
              </a:rPr>
              <a:t>cái</a:t>
            </a:r>
            <a:r>
              <a:rPr lang="fr-FR" sz="2300" dirty="0">
                <a:solidFill>
                  <a:srgbClr val="CE3553"/>
                </a:solidFill>
                <a:latin typeface="UVF TypoSlabserif" panose="02000403050000020004" pitchFamily="2" charset="0"/>
                <a:cs typeface="Times New Roman" panose="02020603050405020304" pitchFamily="18" charset="0"/>
              </a:rPr>
              <a:t>, </a:t>
            </a:r>
            <a:r>
              <a:rPr lang="fr-FR" sz="2300" dirty="0" err="1">
                <a:solidFill>
                  <a:srgbClr val="000000"/>
                </a:solidFill>
                <a:latin typeface="UVF TypoSlabserif" panose="02000403050000020004" pitchFamily="2" charset="0"/>
                <a:cs typeface="Times New Roman" panose="02020603050405020304" pitchFamily="18" charset="0"/>
              </a:rPr>
              <a:t>lá</a:t>
            </a:r>
            <a:r>
              <a:rPr lang="fr-FR" sz="2300" dirty="0">
                <a:solidFill>
                  <a:srgbClr val="000000"/>
                </a:solidFill>
                <a:latin typeface="UVF TypoSlabserif" panose="02000403050000020004" pitchFamily="2" charset="0"/>
                <a:cs typeface="Times New Roman" panose="02020603050405020304" pitchFamily="18" charset="0"/>
              </a:rPr>
              <a:t> </a:t>
            </a:r>
            <a:r>
              <a:rPr lang="fr-FR" sz="2300" dirty="0" err="1">
                <a:solidFill>
                  <a:srgbClr val="000000"/>
                </a:solidFill>
                <a:latin typeface="UVF TypoSlabserif" panose="02000403050000020004" pitchFamily="2" charset="0"/>
                <a:cs typeface="Times New Roman" panose="02020603050405020304" pitchFamily="18" charset="0"/>
              </a:rPr>
              <a:t>vàng</a:t>
            </a:r>
            <a:r>
              <a:rPr lang="fr-FR" sz="2300" dirty="0">
                <a:solidFill>
                  <a:srgbClr val="000000"/>
                </a:solidFill>
                <a:latin typeface="UVF TypoSlabserif" panose="02000403050000020004" pitchFamily="2" charset="0"/>
                <a:cs typeface="Times New Roman" panose="02020603050405020304" pitchFamily="18" charset="0"/>
              </a:rPr>
              <a:t> </a:t>
            </a:r>
            <a:r>
              <a:rPr lang="fr-FR" sz="2300" dirty="0" err="1">
                <a:solidFill>
                  <a:srgbClr val="000000"/>
                </a:solidFill>
                <a:latin typeface="UVF TypoSlabserif" panose="02000403050000020004" pitchFamily="2" charset="0"/>
                <a:cs typeface="Times New Roman" panose="02020603050405020304" pitchFamily="18" charset="0"/>
              </a:rPr>
              <a:t>rơi</a:t>
            </a:r>
            <a:r>
              <a:rPr lang="fr-FR" sz="2300" dirty="0">
                <a:solidFill>
                  <a:srgbClr val="000000"/>
                </a:solidFill>
                <a:latin typeface="UVF TypoSlabserif" panose="02000403050000020004" pitchFamily="2" charset="0"/>
                <a:cs typeface="Times New Roman" panose="02020603050405020304" pitchFamily="18" charset="0"/>
              </a:rPr>
              <a:t> </a:t>
            </a:r>
            <a:r>
              <a:rPr lang="fr-FR" sz="2300" dirty="0" err="1">
                <a:solidFill>
                  <a:srgbClr val="000000"/>
                </a:solidFill>
                <a:latin typeface="UVF TypoSlabserif" panose="02000403050000020004" pitchFamily="2" charset="0"/>
                <a:cs typeface="Times New Roman" panose="02020603050405020304" pitchFamily="18" charset="0"/>
              </a:rPr>
              <a:t>trong</a:t>
            </a:r>
            <a:r>
              <a:rPr lang="fr-FR" sz="2300" dirty="0">
                <a:solidFill>
                  <a:srgbClr val="000000"/>
                </a:solidFill>
                <a:latin typeface="UVF TypoSlabserif" panose="02000403050000020004" pitchFamily="2" charset="0"/>
                <a:cs typeface="Times New Roman" panose="02020603050405020304" pitchFamily="18" charset="0"/>
              </a:rPr>
              <a:t> </a:t>
            </a:r>
            <a:r>
              <a:rPr lang="fr-FR" sz="2300" dirty="0" err="1">
                <a:solidFill>
                  <a:srgbClr val="000000"/>
                </a:solidFill>
                <a:latin typeface="UVF TypoSlabserif" panose="02000403050000020004" pitchFamily="2" charset="0"/>
                <a:cs typeface="Times New Roman" panose="02020603050405020304" pitchFamily="18" charset="0"/>
              </a:rPr>
              <a:t>khoảnh</a:t>
            </a:r>
            <a:r>
              <a:rPr lang="fr-FR" sz="2300" dirty="0">
                <a:solidFill>
                  <a:srgbClr val="000000"/>
                </a:solidFill>
                <a:latin typeface="UVF TypoSlabserif" panose="02000403050000020004" pitchFamily="2" charset="0"/>
                <a:cs typeface="Times New Roman" panose="02020603050405020304" pitchFamily="18" charset="0"/>
              </a:rPr>
              <a:t> </a:t>
            </a:r>
            <a:r>
              <a:rPr lang="fr-FR" sz="2300" dirty="0" err="1">
                <a:solidFill>
                  <a:srgbClr val="000000"/>
                </a:solidFill>
                <a:latin typeface="UVF TypoSlabserif" panose="02000403050000020004" pitchFamily="2" charset="0"/>
                <a:cs typeface="Times New Roman" panose="02020603050405020304" pitchFamily="18" charset="0"/>
              </a:rPr>
              <a:t>khắc</a:t>
            </a:r>
            <a:r>
              <a:rPr lang="fr-FR" sz="2300" dirty="0">
                <a:solidFill>
                  <a:srgbClr val="000000"/>
                </a:solidFill>
                <a:latin typeface="UVF TypoSlabserif" panose="02000403050000020004" pitchFamily="2" charset="0"/>
                <a:cs typeface="Times New Roman" panose="02020603050405020304" pitchFamily="18" charset="0"/>
              </a:rPr>
              <a:t> </a:t>
            </a:r>
            <a:r>
              <a:rPr lang="fr-FR" sz="2300" dirty="0" err="1">
                <a:solidFill>
                  <a:srgbClr val="000000"/>
                </a:solidFill>
                <a:latin typeface="UVF TypoSlabserif" panose="02000403050000020004" pitchFamily="2" charset="0"/>
                <a:cs typeface="Times New Roman" panose="02020603050405020304" pitchFamily="18" charset="0"/>
              </a:rPr>
              <a:t>mùa</a:t>
            </a:r>
            <a:r>
              <a:rPr lang="fr-FR" sz="2300" dirty="0">
                <a:solidFill>
                  <a:srgbClr val="000000"/>
                </a:solidFill>
                <a:latin typeface="UVF TypoSlabserif" panose="02000403050000020004" pitchFamily="2" charset="0"/>
                <a:cs typeface="Times New Roman" panose="02020603050405020304" pitchFamily="18" charset="0"/>
              </a:rPr>
              <a:t> </a:t>
            </a:r>
            <a:r>
              <a:rPr lang="fr-FR" sz="2300" dirty="0" err="1">
                <a:solidFill>
                  <a:srgbClr val="000000"/>
                </a:solidFill>
                <a:latin typeface="UVF TypoSlabserif" panose="02000403050000020004" pitchFamily="2" charset="0"/>
                <a:cs typeface="Times New Roman" panose="02020603050405020304" pitchFamily="18" charset="0"/>
              </a:rPr>
              <a:t>thu</a:t>
            </a:r>
            <a:r>
              <a:rPr lang="fr-FR" sz="2300" dirty="0">
                <a:solidFill>
                  <a:srgbClr val="000000"/>
                </a:solidFill>
                <a:latin typeface="UVF TypoSlabserif" panose="02000403050000020004" pitchFamily="2" charset="0"/>
                <a:cs typeface="Times New Roman" panose="02020603050405020304" pitchFamily="18" charset="0"/>
              </a:rPr>
              <a:t>. </a:t>
            </a:r>
            <a:r>
              <a:rPr lang="fr-FR" sz="2300" b="1" dirty="0" err="1">
                <a:solidFill>
                  <a:srgbClr val="CE3553"/>
                </a:solidFill>
                <a:latin typeface="UVF TypoSlabserif" panose="02000403050000020004" pitchFamily="2" charset="0"/>
                <a:cs typeface="Times New Roman" panose="02020603050405020304" pitchFamily="18" charset="0"/>
              </a:rPr>
              <a:t>Thoắt</a:t>
            </a:r>
            <a:r>
              <a:rPr lang="fr-FR" sz="2300" b="1" dirty="0">
                <a:solidFill>
                  <a:srgbClr val="CE3553"/>
                </a:solidFill>
                <a:latin typeface="UVF TypoSlabserif" panose="02000403050000020004" pitchFamily="2" charset="0"/>
                <a:cs typeface="Times New Roman" panose="02020603050405020304" pitchFamily="18" charset="0"/>
              </a:rPr>
              <a:t> </a:t>
            </a:r>
            <a:r>
              <a:rPr lang="fr-FR" sz="2300" b="1" dirty="0" err="1">
                <a:solidFill>
                  <a:srgbClr val="CE3553"/>
                </a:solidFill>
                <a:latin typeface="UVF TypoSlabserif" panose="02000403050000020004" pitchFamily="2" charset="0"/>
                <a:cs typeface="Times New Roman" panose="02020603050405020304" pitchFamily="18" charset="0"/>
              </a:rPr>
              <a:t>cái</a:t>
            </a:r>
            <a:r>
              <a:rPr lang="fr-FR" sz="2300" dirty="0">
                <a:solidFill>
                  <a:srgbClr val="000000"/>
                </a:solidFill>
                <a:latin typeface="UVF TypoSlabserif" panose="02000403050000020004" pitchFamily="2" charset="0"/>
                <a:cs typeface="Times New Roman" panose="02020603050405020304" pitchFamily="18" charset="0"/>
              </a:rPr>
              <a:t>, </a:t>
            </a:r>
            <a:r>
              <a:rPr lang="fr-FR" sz="2300" dirty="0" err="1">
                <a:solidFill>
                  <a:srgbClr val="000000"/>
                </a:solidFill>
                <a:latin typeface="UVF TypoSlabserif" panose="02000403050000020004" pitchFamily="2" charset="0"/>
                <a:cs typeface="Times New Roman" panose="02020603050405020304" pitchFamily="18" charset="0"/>
              </a:rPr>
              <a:t>trắng</a:t>
            </a:r>
            <a:r>
              <a:rPr lang="fr-FR" sz="2300" dirty="0">
                <a:solidFill>
                  <a:srgbClr val="000000"/>
                </a:solidFill>
                <a:latin typeface="UVF TypoSlabserif" panose="02000403050000020004" pitchFamily="2" charset="0"/>
                <a:cs typeface="Times New Roman" panose="02020603050405020304" pitchFamily="18" charset="0"/>
              </a:rPr>
              <a:t> </a:t>
            </a:r>
            <a:r>
              <a:rPr lang="fr-FR" sz="2300" b="1" dirty="0">
                <a:solidFill>
                  <a:srgbClr val="CE3553"/>
                </a:solidFill>
                <a:latin typeface="UVF TypoSlabserif" panose="02000403050000020004" pitchFamily="2" charset="0"/>
                <a:cs typeface="Times New Roman" panose="02020603050405020304" pitchFamily="18" charset="0"/>
              </a:rPr>
              <a:t>long </a:t>
            </a:r>
            <a:r>
              <a:rPr lang="fr-FR" sz="2300" b="1" dirty="0" err="1">
                <a:solidFill>
                  <a:srgbClr val="CE3553"/>
                </a:solidFill>
                <a:latin typeface="UVF TypoSlabserif" panose="02000403050000020004" pitchFamily="2" charset="0"/>
                <a:cs typeface="Times New Roman" panose="02020603050405020304" pitchFamily="18" charset="0"/>
              </a:rPr>
              <a:t>lanh</a:t>
            </a:r>
            <a:r>
              <a:rPr lang="fr-FR" sz="2300" dirty="0">
                <a:solidFill>
                  <a:srgbClr val="000000"/>
                </a:solidFill>
                <a:latin typeface="UVF TypoSlabserif" panose="02000403050000020004" pitchFamily="2" charset="0"/>
                <a:cs typeface="Times New Roman" panose="02020603050405020304" pitchFamily="18" charset="0"/>
              </a:rPr>
              <a:t>, </a:t>
            </a:r>
            <a:r>
              <a:rPr lang="fr-FR" sz="2300" dirty="0" err="1">
                <a:solidFill>
                  <a:srgbClr val="000000"/>
                </a:solidFill>
                <a:latin typeface="UVF TypoSlabserif" panose="02000403050000020004" pitchFamily="2" charset="0"/>
                <a:cs typeface="Times New Roman" panose="02020603050405020304" pitchFamily="18" charset="0"/>
              </a:rPr>
              <a:t>một</a:t>
            </a:r>
            <a:r>
              <a:rPr lang="fr-FR" sz="2300" dirty="0">
                <a:solidFill>
                  <a:srgbClr val="000000"/>
                </a:solidFill>
                <a:latin typeface="UVF TypoSlabserif" panose="02000403050000020004" pitchFamily="2" charset="0"/>
                <a:cs typeface="Times New Roman" panose="02020603050405020304" pitchFamily="18" charset="0"/>
              </a:rPr>
              <a:t> </a:t>
            </a:r>
            <a:r>
              <a:rPr lang="fr-FR" sz="2300" dirty="0" err="1">
                <a:solidFill>
                  <a:srgbClr val="000000"/>
                </a:solidFill>
                <a:latin typeface="UVF TypoSlabserif" panose="02000403050000020004" pitchFamily="2" charset="0"/>
                <a:cs typeface="Times New Roman" panose="02020603050405020304" pitchFamily="18" charset="0"/>
              </a:rPr>
              <a:t>cơn</a:t>
            </a:r>
            <a:r>
              <a:rPr lang="fr-FR" sz="2300" dirty="0">
                <a:solidFill>
                  <a:srgbClr val="000000"/>
                </a:solidFill>
                <a:latin typeface="UVF TypoSlabserif" panose="02000403050000020004" pitchFamily="2" charset="0"/>
                <a:cs typeface="Times New Roman" panose="02020603050405020304" pitchFamily="18" charset="0"/>
              </a:rPr>
              <a:t> </a:t>
            </a:r>
            <a:r>
              <a:rPr lang="fr-FR" sz="2300" dirty="0" err="1">
                <a:solidFill>
                  <a:srgbClr val="000000"/>
                </a:solidFill>
                <a:latin typeface="UVF TypoSlabserif" panose="02000403050000020004" pitchFamily="2" charset="0"/>
                <a:cs typeface="Times New Roman" panose="02020603050405020304" pitchFamily="18" charset="0"/>
              </a:rPr>
              <a:t>mưa</a:t>
            </a:r>
            <a:r>
              <a:rPr lang="fr-FR" sz="2300" dirty="0">
                <a:solidFill>
                  <a:srgbClr val="000000"/>
                </a:solidFill>
                <a:latin typeface="UVF TypoSlabserif" panose="02000403050000020004" pitchFamily="2" charset="0"/>
                <a:cs typeface="Times New Roman" panose="02020603050405020304" pitchFamily="18" charset="0"/>
              </a:rPr>
              <a:t> </a:t>
            </a:r>
            <a:r>
              <a:rPr lang="fr-FR" sz="2300" dirty="0" err="1">
                <a:solidFill>
                  <a:srgbClr val="000000"/>
                </a:solidFill>
                <a:latin typeface="UVF TypoSlabserif" panose="02000403050000020004" pitchFamily="2" charset="0"/>
                <a:cs typeface="Times New Roman" panose="02020603050405020304" pitchFamily="18" charset="0"/>
              </a:rPr>
              <a:t>tuyết</a:t>
            </a:r>
            <a:r>
              <a:rPr lang="fr-FR" sz="2300" dirty="0">
                <a:solidFill>
                  <a:srgbClr val="000000"/>
                </a:solidFill>
                <a:latin typeface="UVF TypoSlabserif" panose="02000403050000020004" pitchFamily="2" charset="0"/>
                <a:cs typeface="Times New Roman" panose="02020603050405020304" pitchFamily="18" charset="0"/>
              </a:rPr>
              <a:t> </a:t>
            </a:r>
            <a:r>
              <a:rPr lang="fr-FR" sz="2300" dirty="0" err="1">
                <a:solidFill>
                  <a:srgbClr val="000000"/>
                </a:solidFill>
                <a:latin typeface="UVF TypoSlabserif" panose="02000403050000020004" pitchFamily="2" charset="0"/>
                <a:cs typeface="Times New Roman" panose="02020603050405020304" pitchFamily="18" charset="0"/>
              </a:rPr>
              <a:t>trên</a:t>
            </a:r>
            <a:r>
              <a:rPr lang="fr-FR" sz="2300" dirty="0">
                <a:solidFill>
                  <a:srgbClr val="000000"/>
                </a:solidFill>
                <a:latin typeface="UVF TypoSlabserif" panose="02000403050000020004" pitchFamily="2" charset="0"/>
                <a:cs typeface="Times New Roman" panose="02020603050405020304" pitchFamily="18" charset="0"/>
              </a:rPr>
              <a:t> </a:t>
            </a:r>
            <a:r>
              <a:rPr lang="fr-FR" sz="2300" dirty="0" err="1">
                <a:solidFill>
                  <a:srgbClr val="000000"/>
                </a:solidFill>
                <a:latin typeface="UVF TypoSlabserif" panose="02000403050000020004" pitchFamily="2" charset="0"/>
                <a:cs typeface="Times New Roman" panose="02020603050405020304" pitchFamily="18" charset="0"/>
              </a:rPr>
              <a:t>những</a:t>
            </a:r>
            <a:r>
              <a:rPr lang="fr-FR" sz="2300" dirty="0">
                <a:solidFill>
                  <a:srgbClr val="000000"/>
                </a:solidFill>
                <a:latin typeface="UVF TypoSlabserif" panose="02000403050000020004" pitchFamily="2" charset="0"/>
                <a:cs typeface="Times New Roman" panose="02020603050405020304" pitchFamily="18" charset="0"/>
              </a:rPr>
              <a:t> </a:t>
            </a:r>
            <a:r>
              <a:rPr lang="fr-FR" sz="2300" dirty="0" err="1">
                <a:solidFill>
                  <a:srgbClr val="000000"/>
                </a:solidFill>
                <a:latin typeface="UVF TypoSlabserif" panose="02000403050000020004" pitchFamily="2" charset="0"/>
                <a:cs typeface="Times New Roman" panose="02020603050405020304" pitchFamily="18" charset="0"/>
              </a:rPr>
              <a:t>cành</a:t>
            </a:r>
            <a:r>
              <a:rPr lang="fr-FR" sz="2300" dirty="0">
                <a:solidFill>
                  <a:srgbClr val="000000"/>
                </a:solidFill>
                <a:latin typeface="UVF TypoSlabserif" panose="02000403050000020004" pitchFamily="2" charset="0"/>
                <a:cs typeface="Times New Roman" panose="02020603050405020304" pitchFamily="18" charset="0"/>
              </a:rPr>
              <a:t> </a:t>
            </a:r>
            <a:r>
              <a:rPr lang="fr-FR" sz="2300" dirty="0" err="1">
                <a:solidFill>
                  <a:srgbClr val="000000"/>
                </a:solidFill>
                <a:latin typeface="UVF TypoSlabserif" panose="02000403050000020004" pitchFamily="2" charset="0"/>
                <a:cs typeface="Times New Roman" panose="02020603050405020304" pitchFamily="18" charset="0"/>
              </a:rPr>
              <a:t>đào</a:t>
            </a:r>
            <a:r>
              <a:rPr lang="fr-FR" sz="2300" dirty="0">
                <a:solidFill>
                  <a:srgbClr val="000000"/>
                </a:solidFill>
                <a:latin typeface="UVF TypoSlabserif" panose="02000403050000020004" pitchFamily="2" charset="0"/>
                <a:cs typeface="Times New Roman" panose="02020603050405020304" pitchFamily="18" charset="0"/>
              </a:rPr>
              <a:t>, </a:t>
            </a:r>
            <a:r>
              <a:rPr lang="fr-FR" sz="2300" dirty="0" err="1">
                <a:solidFill>
                  <a:srgbClr val="000000"/>
                </a:solidFill>
                <a:latin typeface="UVF TypoSlabserif" panose="02000403050000020004" pitchFamily="2" charset="0"/>
                <a:cs typeface="Times New Roman" panose="02020603050405020304" pitchFamily="18" charset="0"/>
              </a:rPr>
              <a:t>lê</a:t>
            </a:r>
            <a:r>
              <a:rPr lang="fr-FR" sz="2300" dirty="0">
                <a:solidFill>
                  <a:srgbClr val="000000"/>
                </a:solidFill>
                <a:latin typeface="UVF TypoSlabserif" panose="02000403050000020004" pitchFamily="2" charset="0"/>
                <a:cs typeface="Times New Roman" panose="02020603050405020304" pitchFamily="18" charset="0"/>
              </a:rPr>
              <a:t>, </a:t>
            </a:r>
            <a:r>
              <a:rPr lang="fr-FR" sz="2300" dirty="0" err="1">
                <a:solidFill>
                  <a:srgbClr val="000000"/>
                </a:solidFill>
                <a:latin typeface="UVF TypoSlabserif" panose="02000403050000020004" pitchFamily="2" charset="0"/>
                <a:cs typeface="Times New Roman" panose="02020603050405020304" pitchFamily="18" charset="0"/>
              </a:rPr>
              <a:t>mận</a:t>
            </a:r>
            <a:r>
              <a:rPr lang="fr-FR" sz="2300" dirty="0">
                <a:solidFill>
                  <a:srgbClr val="000000"/>
                </a:solidFill>
                <a:latin typeface="UVF TypoSlabserif" panose="02000403050000020004" pitchFamily="2" charset="0"/>
                <a:cs typeface="Times New Roman" panose="02020603050405020304" pitchFamily="18" charset="0"/>
              </a:rPr>
              <a:t>. </a:t>
            </a:r>
            <a:r>
              <a:rPr lang="fr-FR" sz="2300" b="1" dirty="0" err="1">
                <a:solidFill>
                  <a:srgbClr val="CE3553"/>
                </a:solidFill>
                <a:latin typeface="UVF TypoSlabserif" panose="02000403050000020004" pitchFamily="2" charset="0"/>
                <a:cs typeface="Times New Roman" panose="02020603050405020304" pitchFamily="18" charset="0"/>
              </a:rPr>
              <a:t>Thoắt</a:t>
            </a:r>
            <a:r>
              <a:rPr lang="fr-FR" sz="2300" b="1" dirty="0">
                <a:solidFill>
                  <a:srgbClr val="CE3553"/>
                </a:solidFill>
                <a:latin typeface="UVF TypoSlabserif" panose="02000403050000020004" pitchFamily="2" charset="0"/>
                <a:cs typeface="Times New Roman" panose="02020603050405020304" pitchFamily="18" charset="0"/>
              </a:rPr>
              <a:t> </a:t>
            </a:r>
            <a:r>
              <a:rPr lang="fr-FR" sz="2300" b="1" dirty="0" err="1">
                <a:solidFill>
                  <a:srgbClr val="CE3553"/>
                </a:solidFill>
                <a:latin typeface="UVF TypoSlabserif" panose="02000403050000020004" pitchFamily="2" charset="0"/>
                <a:cs typeface="Times New Roman" panose="02020603050405020304" pitchFamily="18" charset="0"/>
              </a:rPr>
              <a:t>cái</a:t>
            </a:r>
            <a:r>
              <a:rPr lang="fr-FR" sz="2300" dirty="0">
                <a:solidFill>
                  <a:srgbClr val="000000"/>
                </a:solidFill>
                <a:latin typeface="UVF TypoSlabserif" panose="02000403050000020004" pitchFamily="2" charset="0"/>
                <a:cs typeface="Times New Roman" panose="02020603050405020304" pitchFamily="18" charset="0"/>
              </a:rPr>
              <a:t>, </a:t>
            </a:r>
            <a:r>
              <a:rPr lang="fr-FR" sz="2300" dirty="0" err="1">
                <a:solidFill>
                  <a:srgbClr val="000000"/>
                </a:solidFill>
                <a:latin typeface="UVF TypoSlabserif" panose="02000403050000020004" pitchFamily="2" charset="0"/>
                <a:cs typeface="Times New Roman" panose="02020603050405020304" pitchFamily="18" charset="0"/>
              </a:rPr>
              <a:t>gió</a:t>
            </a:r>
            <a:r>
              <a:rPr lang="fr-FR" sz="2300" dirty="0">
                <a:solidFill>
                  <a:srgbClr val="000000"/>
                </a:solidFill>
                <a:latin typeface="UVF TypoSlabserif" panose="02000403050000020004" pitchFamily="2" charset="0"/>
                <a:cs typeface="Times New Roman" panose="02020603050405020304" pitchFamily="18" charset="0"/>
              </a:rPr>
              <a:t> </a:t>
            </a:r>
            <a:r>
              <a:rPr lang="fr-FR" sz="2300" dirty="0" err="1">
                <a:solidFill>
                  <a:srgbClr val="000000"/>
                </a:solidFill>
                <a:latin typeface="UVF TypoSlabserif" panose="02000403050000020004" pitchFamily="2" charset="0"/>
                <a:cs typeface="Times New Roman" panose="02020603050405020304" pitchFamily="18" charset="0"/>
              </a:rPr>
              <a:t>xuân</a:t>
            </a:r>
            <a:r>
              <a:rPr lang="fr-FR" sz="2300" dirty="0">
                <a:solidFill>
                  <a:srgbClr val="000000"/>
                </a:solidFill>
                <a:latin typeface="UVF TypoSlabserif" panose="02000403050000020004" pitchFamily="2" charset="0"/>
                <a:cs typeface="Times New Roman" panose="02020603050405020304" pitchFamily="18" charset="0"/>
              </a:rPr>
              <a:t> </a:t>
            </a:r>
            <a:r>
              <a:rPr lang="fr-FR" sz="2300" b="1" dirty="0" err="1">
                <a:solidFill>
                  <a:srgbClr val="CE3553"/>
                </a:solidFill>
                <a:latin typeface="UVF TypoSlabserif" panose="02000403050000020004" pitchFamily="2" charset="0"/>
                <a:cs typeface="Times New Roman" panose="02020603050405020304" pitchFamily="18" charset="0"/>
              </a:rPr>
              <a:t>hây</a:t>
            </a:r>
            <a:r>
              <a:rPr lang="fr-FR" sz="2300" b="1" dirty="0">
                <a:solidFill>
                  <a:srgbClr val="CE3553"/>
                </a:solidFill>
                <a:latin typeface="UVF TypoSlabserif" panose="02000403050000020004" pitchFamily="2" charset="0"/>
                <a:cs typeface="Times New Roman" panose="02020603050405020304" pitchFamily="18" charset="0"/>
              </a:rPr>
              <a:t> </a:t>
            </a:r>
            <a:r>
              <a:rPr lang="fr-FR" sz="2300" b="1" dirty="0" err="1">
                <a:solidFill>
                  <a:srgbClr val="CE3553"/>
                </a:solidFill>
                <a:latin typeface="UVF TypoSlabserif" panose="02000403050000020004" pitchFamily="2" charset="0"/>
                <a:cs typeface="Times New Roman" panose="02020603050405020304" pitchFamily="18" charset="0"/>
              </a:rPr>
              <a:t>hẩy</a:t>
            </a:r>
            <a:r>
              <a:rPr lang="fr-FR" sz="2300" b="1" dirty="0">
                <a:solidFill>
                  <a:srgbClr val="CE3553"/>
                </a:solidFill>
                <a:latin typeface="UVF TypoSlabserif" panose="02000403050000020004" pitchFamily="2" charset="0"/>
                <a:cs typeface="Times New Roman" panose="02020603050405020304" pitchFamily="18" charset="0"/>
              </a:rPr>
              <a:t> </a:t>
            </a:r>
            <a:r>
              <a:rPr lang="fr-FR" sz="2300" b="1" dirty="0" err="1">
                <a:solidFill>
                  <a:srgbClr val="CE3553"/>
                </a:solidFill>
                <a:latin typeface="UVF TypoSlabserif" panose="02000403050000020004" pitchFamily="2" charset="0"/>
                <a:cs typeface="Times New Roman" panose="02020603050405020304" pitchFamily="18" charset="0"/>
              </a:rPr>
              <a:t>nồng</a:t>
            </a:r>
            <a:r>
              <a:rPr lang="fr-FR" sz="2300" b="1" dirty="0">
                <a:solidFill>
                  <a:srgbClr val="CE3553"/>
                </a:solidFill>
                <a:latin typeface="UVF TypoSlabserif" panose="02000403050000020004" pitchFamily="2" charset="0"/>
                <a:cs typeface="Times New Roman" panose="02020603050405020304" pitchFamily="18" charset="0"/>
              </a:rPr>
              <a:t> </a:t>
            </a:r>
            <a:r>
              <a:rPr lang="fr-FR" sz="2300" b="1" dirty="0" err="1">
                <a:solidFill>
                  <a:srgbClr val="CE3553"/>
                </a:solidFill>
                <a:latin typeface="UVF TypoSlabserif" panose="02000403050000020004" pitchFamily="2" charset="0"/>
                <a:cs typeface="Times New Roman" panose="02020603050405020304" pitchFamily="18" charset="0"/>
              </a:rPr>
              <a:t>nàn</a:t>
            </a:r>
            <a:r>
              <a:rPr lang="fr-FR" sz="2300" b="1" dirty="0">
                <a:solidFill>
                  <a:srgbClr val="000000"/>
                </a:solidFill>
                <a:latin typeface="UVF TypoSlabserif" panose="02000403050000020004" pitchFamily="2" charset="0"/>
                <a:cs typeface="Times New Roman" panose="02020603050405020304" pitchFamily="18" charset="0"/>
              </a:rPr>
              <a:t> </a:t>
            </a:r>
            <a:r>
              <a:rPr lang="fr-FR" sz="2300" dirty="0" err="1">
                <a:solidFill>
                  <a:srgbClr val="000000"/>
                </a:solidFill>
                <a:latin typeface="UVF TypoSlabserif" panose="02000403050000020004" pitchFamily="2" charset="0"/>
                <a:cs typeface="Times New Roman" panose="02020603050405020304" pitchFamily="18" charset="0"/>
              </a:rPr>
              <a:t>với</a:t>
            </a:r>
            <a:r>
              <a:rPr lang="fr-FR" sz="2300" dirty="0">
                <a:solidFill>
                  <a:srgbClr val="000000"/>
                </a:solidFill>
                <a:latin typeface="UVF TypoSlabserif" panose="02000403050000020004" pitchFamily="2" charset="0"/>
                <a:cs typeface="Times New Roman" panose="02020603050405020304" pitchFamily="18" charset="0"/>
              </a:rPr>
              <a:t> </a:t>
            </a:r>
            <a:r>
              <a:rPr lang="fr-FR" sz="2300" dirty="0" err="1">
                <a:solidFill>
                  <a:srgbClr val="000000"/>
                </a:solidFill>
                <a:latin typeface="UVF TypoSlabserif" panose="02000403050000020004" pitchFamily="2" charset="0"/>
                <a:cs typeface="Times New Roman" panose="02020603050405020304" pitchFamily="18" charset="0"/>
              </a:rPr>
              <a:t>những</a:t>
            </a:r>
            <a:r>
              <a:rPr lang="fr-FR" sz="2300" dirty="0">
                <a:solidFill>
                  <a:srgbClr val="000000"/>
                </a:solidFill>
                <a:latin typeface="UVF TypoSlabserif" panose="02000403050000020004" pitchFamily="2" charset="0"/>
                <a:cs typeface="Times New Roman" panose="02020603050405020304" pitchFamily="18" charset="0"/>
              </a:rPr>
              <a:t> </a:t>
            </a:r>
            <a:r>
              <a:rPr lang="fr-FR" sz="2300" dirty="0" err="1">
                <a:solidFill>
                  <a:srgbClr val="000000"/>
                </a:solidFill>
                <a:latin typeface="UVF TypoSlabserif" panose="02000403050000020004" pitchFamily="2" charset="0"/>
                <a:cs typeface="Times New Roman" panose="02020603050405020304" pitchFamily="18" charset="0"/>
              </a:rPr>
              <a:t>bông</a:t>
            </a:r>
            <a:r>
              <a:rPr lang="fr-FR" sz="2300" dirty="0">
                <a:solidFill>
                  <a:srgbClr val="000000"/>
                </a:solidFill>
                <a:latin typeface="UVF TypoSlabserif" panose="02000403050000020004" pitchFamily="2" charset="0"/>
                <a:cs typeface="Times New Roman" panose="02020603050405020304" pitchFamily="18" charset="0"/>
              </a:rPr>
              <a:t> </a:t>
            </a:r>
            <a:r>
              <a:rPr lang="fr-FR" sz="2300" dirty="0" err="1">
                <a:solidFill>
                  <a:srgbClr val="000000"/>
                </a:solidFill>
                <a:latin typeface="UVF TypoSlabserif" panose="02000403050000020004" pitchFamily="2" charset="0"/>
                <a:cs typeface="Times New Roman" panose="02020603050405020304" pitchFamily="18" charset="0"/>
              </a:rPr>
              <a:t>hoa</a:t>
            </a:r>
            <a:r>
              <a:rPr lang="fr-FR" sz="2300" dirty="0">
                <a:solidFill>
                  <a:srgbClr val="000000"/>
                </a:solidFill>
                <a:latin typeface="UVF TypoSlabserif" panose="02000403050000020004" pitchFamily="2" charset="0"/>
                <a:cs typeface="Times New Roman" panose="02020603050405020304" pitchFamily="18" charset="0"/>
              </a:rPr>
              <a:t> </a:t>
            </a:r>
            <a:r>
              <a:rPr lang="fr-FR" sz="2300" dirty="0" err="1">
                <a:solidFill>
                  <a:srgbClr val="000000"/>
                </a:solidFill>
                <a:latin typeface="UVF TypoSlabserif" panose="02000403050000020004" pitchFamily="2" charset="0"/>
                <a:cs typeface="Times New Roman" panose="02020603050405020304" pitchFamily="18" charset="0"/>
              </a:rPr>
              <a:t>lay</a:t>
            </a:r>
            <a:r>
              <a:rPr lang="fr-FR" sz="2300" dirty="0">
                <a:solidFill>
                  <a:srgbClr val="000000"/>
                </a:solidFill>
                <a:latin typeface="UVF TypoSlabserif" panose="02000403050000020004" pitchFamily="2" charset="0"/>
                <a:cs typeface="Times New Roman" panose="02020603050405020304" pitchFamily="18" charset="0"/>
              </a:rPr>
              <a:t> </a:t>
            </a:r>
            <a:r>
              <a:rPr lang="fr-FR" sz="2300" dirty="0" err="1">
                <a:solidFill>
                  <a:srgbClr val="000000"/>
                </a:solidFill>
                <a:latin typeface="UVF TypoSlabserif" panose="02000403050000020004" pitchFamily="2" charset="0"/>
                <a:cs typeface="Times New Roman" panose="02020603050405020304" pitchFamily="18" charset="0"/>
              </a:rPr>
              <a:t>ơn</a:t>
            </a:r>
            <a:r>
              <a:rPr lang="fr-FR" sz="2300" dirty="0">
                <a:solidFill>
                  <a:srgbClr val="000000"/>
                </a:solidFill>
                <a:latin typeface="UVF TypoSlabserif" panose="02000403050000020004" pitchFamily="2" charset="0"/>
                <a:cs typeface="Times New Roman" panose="02020603050405020304" pitchFamily="18" charset="0"/>
              </a:rPr>
              <a:t> </a:t>
            </a:r>
            <a:r>
              <a:rPr lang="fr-FR" sz="2300" dirty="0" err="1">
                <a:solidFill>
                  <a:srgbClr val="000000"/>
                </a:solidFill>
                <a:latin typeface="UVF TypoSlabserif" panose="02000403050000020004" pitchFamily="2" charset="0"/>
                <a:cs typeface="Times New Roman" panose="02020603050405020304" pitchFamily="18" charset="0"/>
              </a:rPr>
              <a:t>màu</a:t>
            </a:r>
            <a:r>
              <a:rPr lang="fr-FR" sz="2300" dirty="0">
                <a:solidFill>
                  <a:srgbClr val="000000"/>
                </a:solidFill>
                <a:latin typeface="UVF TypoSlabserif" panose="02000403050000020004" pitchFamily="2" charset="0"/>
                <a:cs typeface="Times New Roman" panose="02020603050405020304" pitchFamily="18" charset="0"/>
              </a:rPr>
              <a:t> </a:t>
            </a:r>
            <a:r>
              <a:rPr lang="fr-FR" sz="2300" dirty="0" err="1">
                <a:solidFill>
                  <a:srgbClr val="000000"/>
                </a:solidFill>
                <a:latin typeface="UVF TypoSlabserif" panose="02000403050000020004" pitchFamily="2" charset="0"/>
                <a:cs typeface="Times New Roman" panose="02020603050405020304" pitchFamily="18" charset="0"/>
              </a:rPr>
              <a:t>đen</a:t>
            </a:r>
            <a:r>
              <a:rPr lang="fr-FR" sz="2300" dirty="0">
                <a:solidFill>
                  <a:srgbClr val="000000"/>
                </a:solidFill>
                <a:latin typeface="UVF TypoSlabserif" panose="02000403050000020004" pitchFamily="2" charset="0"/>
                <a:cs typeface="Times New Roman" panose="02020603050405020304" pitchFamily="18" charset="0"/>
              </a:rPr>
              <a:t> </a:t>
            </a:r>
            <a:r>
              <a:rPr lang="fr-FR" sz="2300" dirty="0" err="1">
                <a:solidFill>
                  <a:srgbClr val="000000"/>
                </a:solidFill>
                <a:latin typeface="UVF TypoSlabserif" panose="02000403050000020004" pitchFamily="2" charset="0"/>
                <a:cs typeface="Times New Roman" panose="02020603050405020304" pitchFamily="18" charset="0"/>
              </a:rPr>
              <a:t>nhung</a:t>
            </a:r>
            <a:r>
              <a:rPr lang="fr-FR" sz="2300" dirty="0">
                <a:solidFill>
                  <a:srgbClr val="000000"/>
                </a:solidFill>
                <a:latin typeface="UVF TypoSlabserif" panose="02000403050000020004" pitchFamily="2" charset="0"/>
                <a:cs typeface="Times New Roman" panose="02020603050405020304" pitchFamily="18" charset="0"/>
              </a:rPr>
              <a:t> </a:t>
            </a:r>
            <a:r>
              <a:rPr lang="fr-FR" sz="2300" b="1" dirty="0" err="1">
                <a:solidFill>
                  <a:srgbClr val="CE3553"/>
                </a:solidFill>
                <a:latin typeface="UVF TypoSlabserif" panose="02000403050000020004" pitchFamily="2" charset="0"/>
                <a:cs typeface="Times New Roman" panose="02020603050405020304" pitchFamily="18" charset="0"/>
              </a:rPr>
              <a:t>hiếm</a:t>
            </a:r>
            <a:r>
              <a:rPr lang="fr-FR" sz="2300" b="1" dirty="0">
                <a:solidFill>
                  <a:srgbClr val="CE3553"/>
                </a:solidFill>
                <a:latin typeface="UVF TypoSlabserif" panose="02000403050000020004" pitchFamily="2" charset="0"/>
                <a:cs typeface="Times New Roman" panose="02020603050405020304" pitchFamily="18" charset="0"/>
              </a:rPr>
              <a:t> </a:t>
            </a:r>
            <a:r>
              <a:rPr lang="fr-FR" sz="2300" b="1" dirty="0" err="1">
                <a:solidFill>
                  <a:srgbClr val="CE3553"/>
                </a:solidFill>
                <a:latin typeface="UVF TypoSlabserif" panose="02000403050000020004" pitchFamily="2" charset="0"/>
                <a:cs typeface="Times New Roman" panose="02020603050405020304" pitchFamily="18" charset="0"/>
              </a:rPr>
              <a:t>quý</a:t>
            </a:r>
            <a:r>
              <a:rPr lang="fr-FR" sz="2300" dirty="0">
                <a:solidFill>
                  <a:srgbClr val="CE3553"/>
                </a:solidFill>
                <a:latin typeface="UVF TypoSlabserif" panose="02000403050000020004" pitchFamily="2" charset="0"/>
                <a:cs typeface="Times New Roman" panose="02020603050405020304" pitchFamily="18" charset="0"/>
              </a:rPr>
              <a:t>.</a:t>
            </a:r>
          </a:p>
          <a:p>
            <a:pPr marL="73343" lvl="1" indent="457200" algn="just">
              <a:lnSpc>
                <a:spcPts val="2700"/>
              </a:lnSpc>
              <a:spcBef>
                <a:spcPts val="600"/>
              </a:spcBef>
              <a:spcAft>
                <a:spcPts val="600"/>
              </a:spcAft>
              <a:buNone/>
              <a:defRPr/>
            </a:pPr>
            <a:r>
              <a:rPr lang="fr-FR" sz="2300" spc="40" dirty="0">
                <a:solidFill>
                  <a:srgbClr val="000000"/>
                </a:solidFill>
                <a:latin typeface="UVF TypoSlabserif" panose="02000403050000020004" pitchFamily="2" charset="0"/>
                <a:cs typeface="Times New Roman" panose="02020603050405020304" pitchFamily="18" charset="0"/>
              </a:rPr>
              <a:t>Sa Pa </a:t>
            </a:r>
            <a:r>
              <a:rPr lang="fr-FR" sz="2300" spc="40" dirty="0" err="1">
                <a:solidFill>
                  <a:srgbClr val="000000"/>
                </a:solidFill>
                <a:latin typeface="UVF TypoSlabserif" panose="02000403050000020004" pitchFamily="2" charset="0"/>
                <a:cs typeface="Times New Roman" panose="02020603050405020304" pitchFamily="18" charset="0"/>
              </a:rPr>
              <a:t>quả</a:t>
            </a:r>
            <a:r>
              <a:rPr lang="fr-FR" sz="2300" spc="40" dirty="0">
                <a:solidFill>
                  <a:srgbClr val="000000"/>
                </a:solidFill>
                <a:latin typeface="UVF TypoSlabserif" panose="02000403050000020004" pitchFamily="2" charset="0"/>
                <a:cs typeface="Times New Roman" panose="02020603050405020304" pitchFamily="18" charset="0"/>
              </a:rPr>
              <a:t> là </a:t>
            </a:r>
            <a:r>
              <a:rPr lang="fr-FR" sz="2300" spc="40" dirty="0" err="1">
                <a:solidFill>
                  <a:srgbClr val="000000"/>
                </a:solidFill>
                <a:latin typeface="UVF TypoSlabserif" panose="02000403050000020004" pitchFamily="2" charset="0"/>
                <a:cs typeface="Times New Roman" panose="02020603050405020304" pitchFamily="18" charset="0"/>
              </a:rPr>
              <a:t>món</a:t>
            </a:r>
            <a:r>
              <a:rPr lang="fr-FR" sz="2300" spc="40" dirty="0">
                <a:solidFill>
                  <a:srgbClr val="000000"/>
                </a:solidFill>
                <a:latin typeface="UVF TypoSlabserif" panose="02000403050000020004" pitchFamily="2" charset="0"/>
                <a:cs typeface="Times New Roman" panose="02020603050405020304" pitchFamily="18" charset="0"/>
              </a:rPr>
              <a:t> </a:t>
            </a:r>
            <a:r>
              <a:rPr lang="fr-FR" sz="2300" spc="40" dirty="0" err="1">
                <a:solidFill>
                  <a:srgbClr val="000000"/>
                </a:solidFill>
                <a:latin typeface="UVF TypoSlabserif" panose="02000403050000020004" pitchFamily="2" charset="0"/>
                <a:cs typeface="Times New Roman" panose="02020603050405020304" pitchFamily="18" charset="0"/>
              </a:rPr>
              <a:t>quà</a:t>
            </a:r>
            <a:r>
              <a:rPr lang="fr-FR" sz="2300" spc="40" dirty="0">
                <a:solidFill>
                  <a:srgbClr val="000000"/>
                </a:solidFill>
                <a:latin typeface="UVF TypoSlabserif" panose="02000403050000020004" pitchFamily="2" charset="0"/>
                <a:cs typeface="Times New Roman" panose="02020603050405020304" pitchFamily="18" charset="0"/>
              </a:rPr>
              <a:t> </a:t>
            </a:r>
            <a:r>
              <a:rPr lang="fr-FR" sz="2300" spc="40" dirty="0" err="1">
                <a:solidFill>
                  <a:srgbClr val="000000"/>
                </a:solidFill>
                <a:latin typeface="UVF TypoSlabserif" panose="02000403050000020004" pitchFamily="2" charset="0"/>
                <a:cs typeface="Times New Roman" panose="02020603050405020304" pitchFamily="18" charset="0"/>
              </a:rPr>
              <a:t>tặng</a:t>
            </a:r>
            <a:r>
              <a:rPr lang="fr-FR" sz="2300" spc="40" dirty="0">
                <a:solidFill>
                  <a:srgbClr val="000000"/>
                </a:solidFill>
                <a:latin typeface="UVF TypoSlabserif" panose="02000403050000020004" pitchFamily="2" charset="0"/>
                <a:cs typeface="Times New Roman" panose="02020603050405020304" pitchFamily="18" charset="0"/>
              </a:rPr>
              <a:t> </a:t>
            </a:r>
            <a:r>
              <a:rPr lang="fr-FR" sz="2300" b="1" spc="40" dirty="0" err="1">
                <a:solidFill>
                  <a:srgbClr val="CE3553"/>
                </a:solidFill>
                <a:latin typeface="UVF TypoSlabserif" panose="02000403050000020004" pitchFamily="2" charset="0"/>
                <a:cs typeface="Times New Roman" panose="02020603050405020304" pitchFamily="18" charset="0"/>
              </a:rPr>
              <a:t>diệu</a:t>
            </a:r>
            <a:r>
              <a:rPr lang="fr-FR" sz="2300" b="1" spc="40" dirty="0">
                <a:solidFill>
                  <a:srgbClr val="CE3553"/>
                </a:solidFill>
                <a:latin typeface="UVF TypoSlabserif" panose="02000403050000020004" pitchFamily="2" charset="0"/>
                <a:cs typeface="Times New Roman" panose="02020603050405020304" pitchFamily="18" charset="0"/>
              </a:rPr>
              <a:t> </a:t>
            </a:r>
            <a:r>
              <a:rPr lang="fr-FR" sz="2300" b="1" spc="40" dirty="0" err="1">
                <a:solidFill>
                  <a:srgbClr val="CE3553"/>
                </a:solidFill>
                <a:latin typeface="UVF TypoSlabserif" panose="02000403050000020004" pitchFamily="2" charset="0"/>
                <a:cs typeface="Times New Roman" panose="02020603050405020304" pitchFamily="18" charset="0"/>
              </a:rPr>
              <a:t>kì</a:t>
            </a:r>
            <a:r>
              <a:rPr lang="fr-FR" sz="2300" b="1" spc="40" dirty="0">
                <a:solidFill>
                  <a:srgbClr val="CE3553"/>
                </a:solidFill>
                <a:latin typeface="UVF TypoSlabserif" panose="02000403050000020004" pitchFamily="2" charset="0"/>
                <a:cs typeface="Times New Roman" panose="02020603050405020304" pitchFamily="18" charset="0"/>
              </a:rPr>
              <a:t> </a:t>
            </a:r>
            <a:r>
              <a:rPr lang="fr-FR" sz="2300" spc="40" dirty="0" err="1">
                <a:solidFill>
                  <a:srgbClr val="000000"/>
                </a:solidFill>
                <a:latin typeface="UVF TypoSlabserif" panose="02000403050000020004" pitchFamily="2" charset="0"/>
                <a:cs typeface="Times New Roman" panose="02020603050405020304" pitchFamily="18" charset="0"/>
              </a:rPr>
              <a:t>mà</a:t>
            </a:r>
            <a:r>
              <a:rPr lang="fr-FR" sz="2300" spc="40" dirty="0">
                <a:solidFill>
                  <a:srgbClr val="000000"/>
                </a:solidFill>
                <a:latin typeface="UVF TypoSlabserif" panose="02000403050000020004" pitchFamily="2" charset="0"/>
                <a:cs typeface="Times New Roman" panose="02020603050405020304" pitchFamily="18" charset="0"/>
              </a:rPr>
              <a:t> </a:t>
            </a:r>
            <a:r>
              <a:rPr lang="fr-FR" sz="2300" spc="40" dirty="0" err="1">
                <a:solidFill>
                  <a:srgbClr val="000000"/>
                </a:solidFill>
                <a:latin typeface="UVF TypoSlabserif" panose="02000403050000020004" pitchFamily="2" charset="0"/>
                <a:cs typeface="Times New Roman" panose="02020603050405020304" pitchFamily="18" charset="0"/>
              </a:rPr>
              <a:t>thiên</a:t>
            </a:r>
            <a:r>
              <a:rPr lang="fr-FR" sz="2300" spc="40" dirty="0">
                <a:solidFill>
                  <a:srgbClr val="000000"/>
                </a:solidFill>
                <a:latin typeface="UVF TypoSlabserif" panose="02000403050000020004" pitchFamily="2" charset="0"/>
                <a:cs typeface="Times New Roman" panose="02020603050405020304" pitchFamily="18" charset="0"/>
              </a:rPr>
              <a:t> </a:t>
            </a:r>
            <a:r>
              <a:rPr lang="fr-FR" sz="2300" spc="40" dirty="0" err="1">
                <a:solidFill>
                  <a:srgbClr val="000000"/>
                </a:solidFill>
                <a:latin typeface="UVF TypoSlabserif" panose="02000403050000020004" pitchFamily="2" charset="0"/>
                <a:cs typeface="Times New Roman" panose="02020603050405020304" pitchFamily="18" charset="0"/>
              </a:rPr>
              <a:t>nhiên</a:t>
            </a:r>
            <a:r>
              <a:rPr lang="fr-FR" sz="2300" spc="40" dirty="0">
                <a:solidFill>
                  <a:srgbClr val="000000"/>
                </a:solidFill>
                <a:latin typeface="UVF TypoSlabserif" panose="02000403050000020004" pitchFamily="2" charset="0"/>
                <a:cs typeface="Times New Roman" panose="02020603050405020304" pitchFamily="18" charset="0"/>
              </a:rPr>
              <a:t> </a:t>
            </a:r>
            <a:r>
              <a:rPr lang="fr-FR" sz="2300" spc="40" dirty="0" err="1">
                <a:solidFill>
                  <a:srgbClr val="000000"/>
                </a:solidFill>
                <a:latin typeface="UVF TypoSlabserif" panose="02000403050000020004" pitchFamily="2" charset="0"/>
                <a:cs typeface="Times New Roman" panose="02020603050405020304" pitchFamily="18" charset="0"/>
              </a:rPr>
              <a:t>dành</a:t>
            </a:r>
            <a:r>
              <a:rPr lang="fr-FR" sz="2300" spc="40" dirty="0">
                <a:solidFill>
                  <a:srgbClr val="000000"/>
                </a:solidFill>
                <a:latin typeface="UVF TypoSlabserif" panose="02000403050000020004" pitchFamily="2" charset="0"/>
                <a:cs typeface="Times New Roman" panose="02020603050405020304" pitchFamily="18" charset="0"/>
              </a:rPr>
              <a:t> </a:t>
            </a:r>
            <a:r>
              <a:rPr lang="fr-FR" sz="2300" spc="40" dirty="0" err="1">
                <a:solidFill>
                  <a:srgbClr val="000000"/>
                </a:solidFill>
                <a:latin typeface="UVF TypoSlabserif" panose="02000403050000020004" pitchFamily="2" charset="0"/>
                <a:cs typeface="Times New Roman" panose="02020603050405020304" pitchFamily="18" charset="0"/>
              </a:rPr>
              <a:t>cho</a:t>
            </a:r>
            <a:r>
              <a:rPr lang="fr-FR" sz="2300" spc="40" dirty="0">
                <a:solidFill>
                  <a:srgbClr val="000000"/>
                </a:solidFill>
                <a:latin typeface="UVF TypoSlabserif" panose="02000403050000020004" pitchFamily="2" charset="0"/>
                <a:cs typeface="Times New Roman" panose="02020603050405020304" pitchFamily="18" charset="0"/>
              </a:rPr>
              <a:t> </a:t>
            </a:r>
            <a:r>
              <a:rPr lang="fr-FR" sz="2300" spc="40" dirty="0" err="1">
                <a:solidFill>
                  <a:srgbClr val="000000"/>
                </a:solidFill>
                <a:latin typeface="UVF TypoSlabserif" panose="02000403050000020004" pitchFamily="2" charset="0"/>
                <a:cs typeface="Times New Roman" panose="02020603050405020304" pitchFamily="18" charset="0"/>
              </a:rPr>
              <a:t>đất</a:t>
            </a:r>
            <a:r>
              <a:rPr lang="fr-FR" sz="2300" spc="40" dirty="0">
                <a:solidFill>
                  <a:srgbClr val="000000"/>
                </a:solidFill>
                <a:latin typeface="UVF TypoSlabserif" panose="02000403050000020004" pitchFamily="2" charset="0"/>
                <a:cs typeface="Times New Roman" panose="02020603050405020304" pitchFamily="18" charset="0"/>
              </a:rPr>
              <a:t> </a:t>
            </a:r>
            <a:r>
              <a:rPr lang="fr-FR" sz="2300" spc="40" dirty="0" err="1">
                <a:solidFill>
                  <a:srgbClr val="000000"/>
                </a:solidFill>
                <a:latin typeface="UVF TypoSlabserif" panose="02000403050000020004" pitchFamily="2" charset="0"/>
                <a:cs typeface="Times New Roman" panose="02020603050405020304" pitchFamily="18" charset="0"/>
              </a:rPr>
              <a:t>nước</a:t>
            </a:r>
            <a:r>
              <a:rPr lang="fr-FR" sz="2300" spc="40" dirty="0">
                <a:solidFill>
                  <a:srgbClr val="000000"/>
                </a:solidFill>
                <a:latin typeface="UVF TypoSlabserif" panose="02000403050000020004" pitchFamily="2" charset="0"/>
                <a:cs typeface="Times New Roman" panose="02020603050405020304" pitchFamily="18" charset="0"/>
              </a:rPr>
              <a:t> ta.</a:t>
            </a:r>
            <a:endParaRPr lang="en-US" sz="2300" spc="40" dirty="0">
              <a:solidFill>
                <a:srgbClr val="000000"/>
              </a:solidFill>
              <a:latin typeface="UVF TypoSlabserif" panose="02000403050000020004" pitchFamily="2" charset="0"/>
              <a:cs typeface="Times New Roman" panose="02020603050405020304" pitchFamily="18" charset="0"/>
            </a:endParaRPr>
          </a:p>
        </p:txBody>
      </p:sp>
      <p:cxnSp>
        <p:nvCxnSpPr>
          <p:cNvPr id="9" name="Straight Connector 8">
            <a:extLst>
              <a:ext uri="{FF2B5EF4-FFF2-40B4-BE49-F238E27FC236}">
                <a16:creationId xmlns:a16="http://schemas.microsoft.com/office/drawing/2014/main" xmlns="" id="{F5CB703F-4695-4AC1-ADD3-10DCBFE6C92F}"/>
              </a:ext>
            </a:extLst>
          </p:cNvPr>
          <p:cNvCxnSpPr>
            <a:cxnSpLocks/>
          </p:cNvCxnSpPr>
          <p:nvPr/>
        </p:nvCxnSpPr>
        <p:spPr>
          <a:xfrm flipH="1">
            <a:off x="2910017" y="570569"/>
            <a:ext cx="92675" cy="430328"/>
          </a:xfrm>
          <a:prstGeom prst="line">
            <a:avLst/>
          </a:prstGeom>
          <a:ln w="57150">
            <a:solidFill>
              <a:srgbClr val="CE3553"/>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xmlns="" id="{CBCAB442-1B63-42DC-AF7D-4F56B00666FF}"/>
              </a:ext>
            </a:extLst>
          </p:cNvPr>
          <p:cNvCxnSpPr>
            <a:cxnSpLocks/>
          </p:cNvCxnSpPr>
          <p:nvPr/>
        </p:nvCxnSpPr>
        <p:spPr>
          <a:xfrm flipH="1">
            <a:off x="6852782" y="1303436"/>
            <a:ext cx="107836" cy="394897"/>
          </a:xfrm>
          <a:prstGeom prst="line">
            <a:avLst/>
          </a:prstGeom>
          <a:ln w="57150">
            <a:solidFill>
              <a:srgbClr val="CE3553"/>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7C415C4A-E705-4ED7-9A21-10CC41B75933}"/>
              </a:ext>
            </a:extLst>
          </p:cNvPr>
          <p:cNvCxnSpPr>
            <a:cxnSpLocks/>
          </p:cNvCxnSpPr>
          <p:nvPr/>
        </p:nvCxnSpPr>
        <p:spPr>
          <a:xfrm flipH="1">
            <a:off x="6616338" y="1698332"/>
            <a:ext cx="83408" cy="382212"/>
          </a:xfrm>
          <a:prstGeom prst="line">
            <a:avLst/>
          </a:prstGeom>
          <a:ln w="57150">
            <a:solidFill>
              <a:srgbClr val="CE3553"/>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xmlns="" id="{92339A47-826C-439E-B83B-A9525142C3F8}"/>
              </a:ext>
            </a:extLst>
          </p:cNvPr>
          <p:cNvCxnSpPr>
            <a:cxnSpLocks/>
          </p:cNvCxnSpPr>
          <p:nvPr/>
        </p:nvCxnSpPr>
        <p:spPr>
          <a:xfrm flipH="1">
            <a:off x="8161857" y="1698332"/>
            <a:ext cx="95546" cy="362845"/>
          </a:xfrm>
          <a:prstGeom prst="line">
            <a:avLst/>
          </a:prstGeom>
          <a:ln w="57150">
            <a:solidFill>
              <a:srgbClr val="CE3553"/>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xmlns="" id="{151D6C0F-E141-49C0-809D-4DA28589EF27}"/>
              </a:ext>
            </a:extLst>
          </p:cNvPr>
          <p:cNvCxnSpPr>
            <a:cxnSpLocks/>
          </p:cNvCxnSpPr>
          <p:nvPr/>
        </p:nvCxnSpPr>
        <p:spPr>
          <a:xfrm flipH="1">
            <a:off x="1456016" y="1985342"/>
            <a:ext cx="83535" cy="365470"/>
          </a:xfrm>
          <a:prstGeom prst="line">
            <a:avLst/>
          </a:prstGeom>
          <a:ln w="57150">
            <a:solidFill>
              <a:srgbClr val="CE3553"/>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xmlns="" id="{E8B0AB44-CB39-4F95-BEF7-FC181D489275}"/>
              </a:ext>
            </a:extLst>
          </p:cNvPr>
          <p:cNvCxnSpPr>
            <a:cxnSpLocks/>
          </p:cNvCxnSpPr>
          <p:nvPr/>
        </p:nvCxnSpPr>
        <p:spPr>
          <a:xfrm flipH="1">
            <a:off x="2906497" y="1985342"/>
            <a:ext cx="83535" cy="365470"/>
          </a:xfrm>
          <a:prstGeom prst="line">
            <a:avLst/>
          </a:prstGeom>
          <a:ln w="57150">
            <a:solidFill>
              <a:srgbClr val="CE3553"/>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xmlns="" id="{9D6CE7E7-EEFB-49B4-B0E9-1BD41D0B4B7E}"/>
              </a:ext>
            </a:extLst>
          </p:cNvPr>
          <p:cNvCxnSpPr>
            <a:cxnSpLocks/>
          </p:cNvCxnSpPr>
          <p:nvPr/>
        </p:nvCxnSpPr>
        <p:spPr>
          <a:xfrm flipH="1">
            <a:off x="5440188" y="1971166"/>
            <a:ext cx="83535" cy="365470"/>
          </a:xfrm>
          <a:prstGeom prst="line">
            <a:avLst/>
          </a:prstGeom>
          <a:ln w="57150">
            <a:solidFill>
              <a:srgbClr val="CE3553"/>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xmlns="" id="{195F843F-EEF3-41B3-99B7-813B26A14A92}"/>
              </a:ext>
            </a:extLst>
          </p:cNvPr>
          <p:cNvCxnSpPr>
            <a:cxnSpLocks/>
          </p:cNvCxnSpPr>
          <p:nvPr/>
        </p:nvCxnSpPr>
        <p:spPr>
          <a:xfrm flipH="1">
            <a:off x="2466055" y="2866819"/>
            <a:ext cx="83535" cy="365470"/>
          </a:xfrm>
          <a:prstGeom prst="line">
            <a:avLst/>
          </a:prstGeom>
          <a:ln w="57150">
            <a:solidFill>
              <a:srgbClr val="CE3553"/>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xmlns="" id="{515D6746-A633-405F-9D6B-D1A37B16A0DD}"/>
              </a:ext>
            </a:extLst>
          </p:cNvPr>
          <p:cNvCxnSpPr>
            <a:cxnSpLocks/>
          </p:cNvCxnSpPr>
          <p:nvPr/>
        </p:nvCxnSpPr>
        <p:spPr>
          <a:xfrm flipH="1">
            <a:off x="2524062" y="3203434"/>
            <a:ext cx="83535" cy="365470"/>
          </a:xfrm>
          <a:prstGeom prst="line">
            <a:avLst/>
          </a:prstGeom>
          <a:ln w="57150">
            <a:solidFill>
              <a:srgbClr val="CE3553"/>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xmlns="" id="{EC0252E1-43A1-427F-B728-023E27E36C79}"/>
              </a:ext>
            </a:extLst>
          </p:cNvPr>
          <p:cNvCxnSpPr>
            <a:cxnSpLocks/>
          </p:cNvCxnSpPr>
          <p:nvPr/>
        </p:nvCxnSpPr>
        <p:spPr>
          <a:xfrm flipH="1">
            <a:off x="4488465" y="3206932"/>
            <a:ext cx="83535" cy="365470"/>
          </a:xfrm>
          <a:prstGeom prst="line">
            <a:avLst/>
          </a:prstGeom>
          <a:ln w="57150">
            <a:solidFill>
              <a:srgbClr val="CE3553"/>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xmlns="" id="{1E32B2AA-FDD6-4EFB-8B24-548514CF33E0}"/>
              </a:ext>
            </a:extLst>
          </p:cNvPr>
          <p:cNvCxnSpPr>
            <a:cxnSpLocks/>
          </p:cNvCxnSpPr>
          <p:nvPr/>
        </p:nvCxnSpPr>
        <p:spPr>
          <a:xfrm flipH="1">
            <a:off x="6864932" y="3174159"/>
            <a:ext cx="83535" cy="365470"/>
          </a:xfrm>
          <a:prstGeom prst="line">
            <a:avLst/>
          </a:prstGeom>
          <a:ln w="57150">
            <a:solidFill>
              <a:srgbClr val="CE3553"/>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xmlns="" id="{FFF2253E-C9AF-47B7-B55F-6C9411F35009}"/>
              </a:ext>
            </a:extLst>
          </p:cNvPr>
          <p:cNvCxnSpPr>
            <a:cxnSpLocks/>
          </p:cNvCxnSpPr>
          <p:nvPr/>
        </p:nvCxnSpPr>
        <p:spPr>
          <a:xfrm flipH="1">
            <a:off x="8372333" y="3217947"/>
            <a:ext cx="83535" cy="365470"/>
          </a:xfrm>
          <a:prstGeom prst="line">
            <a:avLst/>
          </a:prstGeom>
          <a:ln w="57150">
            <a:solidFill>
              <a:srgbClr val="CE3553"/>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xmlns="" id="{95A73194-DEAE-4E25-8D90-7D95ABC8D097}"/>
              </a:ext>
            </a:extLst>
          </p:cNvPr>
          <p:cNvCxnSpPr>
            <a:cxnSpLocks/>
          </p:cNvCxnSpPr>
          <p:nvPr/>
        </p:nvCxnSpPr>
        <p:spPr>
          <a:xfrm flipH="1">
            <a:off x="4622099" y="3530049"/>
            <a:ext cx="83535" cy="365470"/>
          </a:xfrm>
          <a:prstGeom prst="line">
            <a:avLst/>
          </a:prstGeom>
          <a:ln w="57150">
            <a:solidFill>
              <a:srgbClr val="CE3553"/>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xmlns="" id="{B9F41995-FD74-4A54-B976-E1C5B54A23CC}"/>
              </a:ext>
            </a:extLst>
          </p:cNvPr>
          <p:cNvCxnSpPr>
            <a:cxnSpLocks/>
          </p:cNvCxnSpPr>
          <p:nvPr/>
        </p:nvCxnSpPr>
        <p:spPr>
          <a:xfrm flipH="1">
            <a:off x="7731646" y="3527419"/>
            <a:ext cx="83535" cy="365470"/>
          </a:xfrm>
          <a:prstGeom prst="line">
            <a:avLst/>
          </a:prstGeom>
          <a:ln w="57150">
            <a:solidFill>
              <a:srgbClr val="CE3553"/>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xmlns="" id="{96BDEC4A-7B07-4FEE-ACC6-3B63A3ED43C4}"/>
              </a:ext>
            </a:extLst>
          </p:cNvPr>
          <p:cNvCxnSpPr>
            <a:cxnSpLocks/>
          </p:cNvCxnSpPr>
          <p:nvPr/>
        </p:nvCxnSpPr>
        <p:spPr>
          <a:xfrm flipH="1">
            <a:off x="1801250" y="3899473"/>
            <a:ext cx="83535" cy="365470"/>
          </a:xfrm>
          <a:prstGeom prst="line">
            <a:avLst/>
          </a:prstGeom>
          <a:ln w="57150">
            <a:solidFill>
              <a:srgbClr val="CE3553"/>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xmlns="" id="{53DBF253-4CC6-480D-90D9-0DEC7CA41E82}"/>
              </a:ext>
            </a:extLst>
          </p:cNvPr>
          <p:cNvCxnSpPr>
            <a:cxnSpLocks/>
          </p:cNvCxnSpPr>
          <p:nvPr/>
        </p:nvCxnSpPr>
        <p:spPr>
          <a:xfrm flipH="1">
            <a:off x="4872364" y="5011900"/>
            <a:ext cx="83535" cy="365470"/>
          </a:xfrm>
          <a:prstGeom prst="line">
            <a:avLst/>
          </a:prstGeom>
          <a:ln w="57150">
            <a:solidFill>
              <a:srgbClr val="CE3553"/>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xmlns="" id="{CC919257-D18D-4332-BA0C-9CD9C19D1B8C}"/>
              </a:ext>
            </a:extLst>
          </p:cNvPr>
          <p:cNvCxnSpPr>
            <a:cxnSpLocks/>
          </p:cNvCxnSpPr>
          <p:nvPr/>
        </p:nvCxnSpPr>
        <p:spPr>
          <a:xfrm flipH="1">
            <a:off x="6468887" y="5010524"/>
            <a:ext cx="83535" cy="365470"/>
          </a:xfrm>
          <a:prstGeom prst="line">
            <a:avLst/>
          </a:prstGeom>
          <a:ln w="57150">
            <a:solidFill>
              <a:srgbClr val="CE3553"/>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xmlns="" id="{1C44689C-5C83-4DE3-97A8-6F8D7B68814F}"/>
              </a:ext>
            </a:extLst>
          </p:cNvPr>
          <p:cNvCxnSpPr>
            <a:cxnSpLocks/>
          </p:cNvCxnSpPr>
          <p:nvPr/>
        </p:nvCxnSpPr>
        <p:spPr>
          <a:xfrm flipH="1">
            <a:off x="4504590" y="5398847"/>
            <a:ext cx="83535" cy="365470"/>
          </a:xfrm>
          <a:prstGeom prst="line">
            <a:avLst/>
          </a:prstGeom>
          <a:ln w="57150">
            <a:solidFill>
              <a:srgbClr val="CE3553"/>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xmlns="" id="{14BA6FB6-0704-4E60-8004-0471B202D2D8}"/>
              </a:ext>
            </a:extLst>
          </p:cNvPr>
          <p:cNvCxnSpPr>
            <a:cxnSpLocks/>
          </p:cNvCxnSpPr>
          <p:nvPr/>
        </p:nvCxnSpPr>
        <p:spPr>
          <a:xfrm flipH="1">
            <a:off x="7289301" y="5375994"/>
            <a:ext cx="83535" cy="365470"/>
          </a:xfrm>
          <a:prstGeom prst="line">
            <a:avLst/>
          </a:prstGeom>
          <a:ln w="57150">
            <a:solidFill>
              <a:srgbClr val="CE355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104535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p:cTn id="17" dur="500" fill="hold"/>
                                        <p:tgtEl>
                                          <p:spTgt spid="18"/>
                                        </p:tgtEl>
                                        <p:attrNameLst>
                                          <p:attrName>ppt_w</p:attrName>
                                        </p:attrNameLst>
                                      </p:cBhvr>
                                      <p:tavLst>
                                        <p:tav tm="0">
                                          <p:val>
                                            <p:fltVal val="0"/>
                                          </p:val>
                                        </p:tav>
                                        <p:tav tm="100000">
                                          <p:val>
                                            <p:strVal val="#ppt_w"/>
                                          </p:val>
                                        </p:tav>
                                      </p:tavLst>
                                    </p:anim>
                                    <p:anim calcmode="lin" valueType="num">
                                      <p:cBhvr>
                                        <p:cTn id="18" dur="500" fill="hold"/>
                                        <p:tgtEl>
                                          <p:spTgt spid="18"/>
                                        </p:tgtEl>
                                        <p:attrNameLst>
                                          <p:attrName>ppt_h</p:attrName>
                                        </p:attrNameLst>
                                      </p:cBhvr>
                                      <p:tavLst>
                                        <p:tav tm="0">
                                          <p:val>
                                            <p:fltVal val="0"/>
                                          </p:val>
                                        </p:tav>
                                        <p:tav tm="100000">
                                          <p:val>
                                            <p:strVal val="#ppt_h"/>
                                          </p:val>
                                        </p:tav>
                                      </p:tavLst>
                                    </p:anim>
                                    <p:animEffect transition="in" filter="fade">
                                      <p:cBhvr>
                                        <p:cTn id="19" dur="500"/>
                                        <p:tgtEl>
                                          <p:spTgt spid="18"/>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p:cTn id="22" dur="500" fill="hold"/>
                                        <p:tgtEl>
                                          <p:spTgt spid="19"/>
                                        </p:tgtEl>
                                        <p:attrNameLst>
                                          <p:attrName>ppt_w</p:attrName>
                                        </p:attrNameLst>
                                      </p:cBhvr>
                                      <p:tavLst>
                                        <p:tav tm="0">
                                          <p:val>
                                            <p:fltVal val="0"/>
                                          </p:val>
                                        </p:tav>
                                        <p:tav tm="100000">
                                          <p:val>
                                            <p:strVal val="#ppt_w"/>
                                          </p:val>
                                        </p:tav>
                                      </p:tavLst>
                                    </p:anim>
                                    <p:anim calcmode="lin" valueType="num">
                                      <p:cBhvr>
                                        <p:cTn id="23" dur="500" fill="hold"/>
                                        <p:tgtEl>
                                          <p:spTgt spid="19"/>
                                        </p:tgtEl>
                                        <p:attrNameLst>
                                          <p:attrName>ppt_h</p:attrName>
                                        </p:attrNameLst>
                                      </p:cBhvr>
                                      <p:tavLst>
                                        <p:tav tm="0">
                                          <p:val>
                                            <p:fltVal val="0"/>
                                          </p:val>
                                        </p:tav>
                                        <p:tav tm="100000">
                                          <p:val>
                                            <p:strVal val="#ppt_h"/>
                                          </p:val>
                                        </p:tav>
                                      </p:tavLst>
                                    </p:anim>
                                    <p:animEffect transition="in" filter="fade">
                                      <p:cBhvr>
                                        <p:cTn id="24" dur="500"/>
                                        <p:tgtEl>
                                          <p:spTgt spid="19"/>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p:cTn id="27" dur="500" fill="hold"/>
                                        <p:tgtEl>
                                          <p:spTgt spid="20"/>
                                        </p:tgtEl>
                                        <p:attrNameLst>
                                          <p:attrName>ppt_w</p:attrName>
                                        </p:attrNameLst>
                                      </p:cBhvr>
                                      <p:tavLst>
                                        <p:tav tm="0">
                                          <p:val>
                                            <p:fltVal val="0"/>
                                          </p:val>
                                        </p:tav>
                                        <p:tav tm="100000">
                                          <p:val>
                                            <p:strVal val="#ppt_w"/>
                                          </p:val>
                                        </p:tav>
                                      </p:tavLst>
                                    </p:anim>
                                    <p:anim calcmode="lin" valueType="num">
                                      <p:cBhvr>
                                        <p:cTn id="28" dur="500" fill="hold"/>
                                        <p:tgtEl>
                                          <p:spTgt spid="20"/>
                                        </p:tgtEl>
                                        <p:attrNameLst>
                                          <p:attrName>ppt_h</p:attrName>
                                        </p:attrNameLst>
                                      </p:cBhvr>
                                      <p:tavLst>
                                        <p:tav tm="0">
                                          <p:val>
                                            <p:fltVal val="0"/>
                                          </p:val>
                                        </p:tav>
                                        <p:tav tm="100000">
                                          <p:val>
                                            <p:strVal val="#ppt_h"/>
                                          </p:val>
                                        </p:tav>
                                      </p:tavLst>
                                    </p:anim>
                                    <p:animEffect transition="in" filter="fade">
                                      <p:cBhvr>
                                        <p:cTn id="29" dur="500"/>
                                        <p:tgtEl>
                                          <p:spTgt spid="20"/>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anim calcmode="lin" valueType="num">
                                      <p:cBhvr>
                                        <p:cTn id="32" dur="500" fill="hold"/>
                                        <p:tgtEl>
                                          <p:spTgt spid="21"/>
                                        </p:tgtEl>
                                        <p:attrNameLst>
                                          <p:attrName>ppt_w</p:attrName>
                                        </p:attrNameLst>
                                      </p:cBhvr>
                                      <p:tavLst>
                                        <p:tav tm="0">
                                          <p:val>
                                            <p:fltVal val="0"/>
                                          </p:val>
                                        </p:tav>
                                        <p:tav tm="100000">
                                          <p:val>
                                            <p:strVal val="#ppt_w"/>
                                          </p:val>
                                        </p:tav>
                                      </p:tavLst>
                                    </p:anim>
                                    <p:anim calcmode="lin" valueType="num">
                                      <p:cBhvr>
                                        <p:cTn id="33" dur="500" fill="hold"/>
                                        <p:tgtEl>
                                          <p:spTgt spid="21"/>
                                        </p:tgtEl>
                                        <p:attrNameLst>
                                          <p:attrName>ppt_h</p:attrName>
                                        </p:attrNameLst>
                                      </p:cBhvr>
                                      <p:tavLst>
                                        <p:tav tm="0">
                                          <p:val>
                                            <p:fltVal val="0"/>
                                          </p:val>
                                        </p:tav>
                                        <p:tav tm="100000">
                                          <p:val>
                                            <p:strVal val="#ppt_h"/>
                                          </p:val>
                                        </p:tav>
                                      </p:tavLst>
                                    </p:anim>
                                    <p:animEffect transition="in" filter="fade">
                                      <p:cBhvr>
                                        <p:cTn id="34" dur="500"/>
                                        <p:tgtEl>
                                          <p:spTgt spid="21"/>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anim calcmode="lin" valueType="num">
                                      <p:cBhvr>
                                        <p:cTn id="37" dur="500" fill="hold"/>
                                        <p:tgtEl>
                                          <p:spTgt spid="22"/>
                                        </p:tgtEl>
                                        <p:attrNameLst>
                                          <p:attrName>ppt_w</p:attrName>
                                        </p:attrNameLst>
                                      </p:cBhvr>
                                      <p:tavLst>
                                        <p:tav tm="0">
                                          <p:val>
                                            <p:fltVal val="0"/>
                                          </p:val>
                                        </p:tav>
                                        <p:tav tm="100000">
                                          <p:val>
                                            <p:strVal val="#ppt_w"/>
                                          </p:val>
                                        </p:tav>
                                      </p:tavLst>
                                    </p:anim>
                                    <p:anim calcmode="lin" valueType="num">
                                      <p:cBhvr>
                                        <p:cTn id="38" dur="500" fill="hold"/>
                                        <p:tgtEl>
                                          <p:spTgt spid="22"/>
                                        </p:tgtEl>
                                        <p:attrNameLst>
                                          <p:attrName>ppt_h</p:attrName>
                                        </p:attrNameLst>
                                      </p:cBhvr>
                                      <p:tavLst>
                                        <p:tav tm="0">
                                          <p:val>
                                            <p:fltVal val="0"/>
                                          </p:val>
                                        </p:tav>
                                        <p:tav tm="100000">
                                          <p:val>
                                            <p:strVal val="#ppt_h"/>
                                          </p:val>
                                        </p:tav>
                                      </p:tavLst>
                                    </p:anim>
                                    <p:animEffect transition="in" filter="fade">
                                      <p:cBhvr>
                                        <p:cTn id="39" dur="500"/>
                                        <p:tgtEl>
                                          <p:spTgt spid="22"/>
                                        </p:tgtEl>
                                      </p:cBhvr>
                                    </p:animEffect>
                                  </p:childTnLst>
                                </p:cTn>
                              </p:par>
                            </p:childTnLst>
                          </p:cTn>
                        </p:par>
                        <p:par>
                          <p:cTn id="40" fill="hold">
                            <p:stCondLst>
                              <p:cond delay="500"/>
                            </p:stCondLst>
                            <p:childTnLst>
                              <p:par>
                                <p:cTn id="41" presetID="14" presetClass="entr" presetSubtype="10" fill="hold" nodeType="after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randombar(horizontal)">
                                      <p:cBhvr>
                                        <p:cTn id="43" dur="500"/>
                                        <p:tgtEl>
                                          <p:spTgt spid="9"/>
                                        </p:tgtEl>
                                      </p:cBhvr>
                                    </p:animEffect>
                                  </p:childTnLst>
                                </p:cTn>
                              </p:par>
                              <p:par>
                                <p:cTn id="44" presetID="14" presetClass="entr" presetSubtype="10" fill="hold" nodeType="with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randombar(horizontal)">
                                      <p:cBhvr>
                                        <p:cTn id="46" dur="500"/>
                                        <p:tgtEl>
                                          <p:spTgt spid="13"/>
                                        </p:tgtEl>
                                      </p:cBhvr>
                                    </p:animEffect>
                                  </p:childTnLst>
                                </p:cTn>
                              </p:par>
                              <p:par>
                                <p:cTn id="47" presetID="14" presetClass="entr" presetSubtype="10" fill="hold" nodeType="with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randombar(horizontal)">
                                      <p:cBhvr>
                                        <p:cTn id="49" dur="500"/>
                                        <p:tgtEl>
                                          <p:spTgt spid="23"/>
                                        </p:tgtEl>
                                      </p:cBhvr>
                                    </p:animEffect>
                                  </p:childTnLst>
                                </p:cTn>
                              </p:par>
                              <p:par>
                                <p:cTn id="50" presetID="14" presetClass="entr" presetSubtype="10" fill="hold" nodeType="with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randombar(horizontal)">
                                      <p:cBhvr>
                                        <p:cTn id="52" dur="500"/>
                                        <p:tgtEl>
                                          <p:spTgt spid="28"/>
                                        </p:tgtEl>
                                      </p:cBhvr>
                                    </p:animEffect>
                                  </p:childTnLst>
                                </p:cTn>
                              </p:par>
                              <p:par>
                                <p:cTn id="53" presetID="14" presetClass="entr" presetSubtype="10" fill="hold" nodeType="with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randombar(horizontal)">
                                      <p:cBhvr>
                                        <p:cTn id="55" dur="500"/>
                                        <p:tgtEl>
                                          <p:spTgt spid="16"/>
                                        </p:tgtEl>
                                      </p:cBhvr>
                                    </p:animEffect>
                                  </p:childTnLst>
                                </p:cTn>
                              </p:par>
                              <p:par>
                                <p:cTn id="56" presetID="14" presetClass="entr" presetSubtype="10" fill="hold" nodeType="with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randombar(horizontal)">
                                      <p:cBhvr>
                                        <p:cTn id="58" dur="500"/>
                                        <p:tgtEl>
                                          <p:spTgt spid="17"/>
                                        </p:tgtEl>
                                      </p:cBhvr>
                                    </p:animEffect>
                                  </p:childTnLst>
                                </p:cTn>
                              </p:par>
                              <p:par>
                                <p:cTn id="59" presetID="14" presetClass="entr" presetSubtype="10" fill="hold" nodeType="withEffect">
                                  <p:stCondLst>
                                    <p:cond delay="0"/>
                                  </p:stCondLst>
                                  <p:childTnLst>
                                    <p:set>
                                      <p:cBhvr>
                                        <p:cTn id="60" dur="1" fill="hold">
                                          <p:stCondLst>
                                            <p:cond delay="0"/>
                                          </p:stCondLst>
                                        </p:cTn>
                                        <p:tgtEl>
                                          <p:spTgt spid="29"/>
                                        </p:tgtEl>
                                        <p:attrNameLst>
                                          <p:attrName>style.visibility</p:attrName>
                                        </p:attrNameLst>
                                      </p:cBhvr>
                                      <p:to>
                                        <p:strVal val="visible"/>
                                      </p:to>
                                    </p:set>
                                    <p:animEffect transition="in" filter="randombar(horizontal)">
                                      <p:cBhvr>
                                        <p:cTn id="61" dur="500"/>
                                        <p:tgtEl>
                                          <p:spTgt spid="29"/>
                                        </p:tgtEl>
                                      </p:cBhvr>
                                    </p:animEffect>
                                  </p:childTnLst>
                                </p:cTn>
                              </p:par>
                            </p:childTnLst>
                          </p:cTn>
                        </p:par>
                        <p:par>
                          <p:cTn id="62" fill="hold">
                            <p:stCondLst>
                              <p:cond delay="1000"/>
                            </p:stCondLst>
                            <p:childTnLst>
                              <p:par>
                                <p:cTn id="63" presetID="14" presetClass="entr" presetSubtype="10" fill="hold" nodeType="afterEffect">
                                  <p:stCondLst>
                                    <p:cond delay="0"/>
                                  </p:stCondLst>
                                  <p:childTnLst>
                                    <p:set>
                                      <p:cBhvr>
                                        <p:cTn id="64" dur="1" fill="hold">
                                          <p:stCondLst>
                                            <p:cond delay="0"/>
                                          </p:stCondLst>
                                        </p:cTn>
                                        <p:tgtEl>
                                          <p:spTgt spid="30"/>
                                        </p:tgtEl>
                                        <p:attrNameLst>
                                          <p:attrName>style.visibility</p:attrName>
                                        </p:attrNameLst>
                                      </p:cBhvr>
                                      <p:to>
                                        <p:strVal val="visible"/>
                                      </p:to>
                                    </p:set>
                                    <p:animEffect transition="in" filter="randombar(horizontal)">
                                      <p:cBhvr>
                                        <p:cTn id="65" dur="500"/>
                                        <p:tgtEl>
                                          <p:spTgt spid="30"/>
                                        </p:tgtEl>
                                      </p:cBhvr>
                                    </p:animEffect>
                                  </p:childTnLst>
                                </p:cTn>
                              </p:par>
                              <p:par>
                                <p:cTn id="66" presetID="14" presetClass="entr" presetSubtype="10" fill="hold" nodeType="withEffect">
                                  <p:stCondLst>
                                    <p:cond delay="0"/>
                                  </p:stCondLst>
                                  <p:childTnLst>
                                    <p:set>
                                      <p:cBhvr>
                                        <p:cTn id="67" dur="1" fill="hold">
                                          <p:stCondLst>
                                            <p:cond delay="0"/>
                                          </p:stCondLst>
                                        </p:cTn>
                                        <p:tgtEl>
                                          <p:spTgt spid="31"/>
                                        </p:tgtEl>
                                        <p:attrNameLst>
                                          <p:attrName>style.visibility</p:attrName>
                                        </p:attrNameLst>
                                      </p:cBhvr>
                                      <p:to>
                                        <p:strVal val="visible"/>
                                      </p:to>
                                    </p:set>
                                    <p:animEffect transition="in" filter="randombar(horizontal)">
                                      <p:cBhvr>
                                        <p:cTn id="68" dur="500"/>
                                        <p:tgtEl>
                                          <p:spTgt spid="31"/>
                                        </p:tgtEl>
                                      </p:cBhvr>
                                    </p:animEffect>
                                  </p:childTnLst>
                                </p:cTn>
                              </p:par>
                              <p:par>
                                <p:cTn id="69" presetID="14" presetClass="entr" presetSubtype="10" fill="hold" nodeType="withEffect">
                                  <p:stCondLst>
                                    <p:cond delay="0"/>
                                  </p:stCondLst>
                                  <p:childTnLst>
                                    <p:set>
                                      <p:cBhvr>
                                        <p:cTn id="70" dur="1" fill="hold">
                                          <p:stCondLst>
                                            <p:cond delay="0"/>
                                          </p:stCondLst>
                                        </p:cTn>
                                        <p:tgtEl>
                                          <p:spTgt spid="33"/>
                                        </p:tgtEl>
                                        <p:attrNameLst>
                                          <p:attrName>style.visibility</p:attrName>
                                        </p:attrNameLst>
                                      </p:cBhvr>
                                      <p:to>
                                        <p:strVal val="visible"/>
                                      </p:to>
                                    </p:set>
                                    <p:animEffect transition="in" filter="randombar(horizontal)">
                                      <p:cBhvr>
                                        <p:cTn id="71" dur="500"/>
                                        <p:tgtEl>
                                          <p:spTgt spid="33"/>
                                        </p:tgtEl>
                                      </p:cBhvr>
                                    </p:animEffect>
                                  </p:childTnLst>
                                </p:cTn>
                              </p:par>
                              <p:par>
                                <p:cTn id="72" presetID="14" presetClass="entr" presetSubtype="10" fill="hold" nodeType="withEffect">
                                  <p:stCondLst>
                                    <p:cond delay="0"/>
                                  </p:stCondLst>
                                  <p:childTnLst>
                                    <p:set>
                                      <p:cBhvr>
                                        <p:cTn id="73" dur="1" fill="hold">
                                          <p:stCondLst>
                                            <p:cond delay="0"/>
                                          </p:stCondLst>
                                        </p:cTn>
                                        <p:tgtEl>
                                          <p:spTgt spid="34"/>
                                        </p:tgtEl>
                                        <p:attrNameLst>
                                          <p:attrName>style.visibility</p:attrName>
                                        </p:attrNameLst>
                                      </p:cBhvr>
                                      <p:to>
                                        <p:strVal val="visible"/>
                                      </p:to>
                                    </p:set>
                                    <p:animEffect transition="in" filter="randombar(horizontal)">
                                      <p:cBhvr>
                                        <p:cTn id="74" dur="500"/>
                                        <p:tgtEl>
                                          <p:spTgt spid="34"/>
                                        </p:tgtEl>
                                      </p:cBhvr>
                                    </p:animEffect>
                                  </p:childTnLst>
                                </p:cTn>
                              </p:par>
                              <p:par>
                                <p:cTn id="75" presetID="14" presetClass="entr" presetSubtype="10" fill="hold" nodeType="withEffect">
                                  <p:stCondLst>
                                    <p:cond delay="0"/>
                                  </p:stCondLst>
                                  <p:childTnLst>
                                    <p:set>
                                      <p:cBhvr>
                                        <p:cTn id="76" dur="1" fill="hold">
                                          <p:stCondLst>
                                            <p:cond delay="0"/>
                                          </p:stCondLst>
                                        </p:cTn>
                                        <p:tgtEl>
                                          <p:spTgt spid="35"/>
                                        </p:tgtEl>
                                        <p:attrNameLst>
                                          <p:attrName>style.visibility</p:attrName>
                                        </p:attrNameLst>
                                      </p:cBhvr>
                                      <p:to>
                                        <p:strVal val="visible"/>
                                      </p:to>
                                    </p:set>
                                    <p:animEffect transition="in" filter="randombar(horizontal)">
                                      <p:cBhvr>
                                        <p:cTn id="77" dur="500"/>
                                        <p:tgtEl>
                                          <p:spTgt spid="35"/>
                                        </p:tgtEl>
                                      </p:cBhvr>
                                    </p:animEffect>
                                  </p:childTnLst>
                                </p:cTn>
                              </p:par>
                              <p:par>
                                <p:cTn id="78" presetID="14" presetClass="entr" presetSubtype="10" fill="hold" nodeType="withEffect">
                                  <p:stCondLst>
                                    <p:cond delay="0"/>
                                  </p:stCondLst>
                                  <p:childTnLst>
                                    <p:set>
                                      <p:cBhvr>
                                        <p:cTn id="79" dur="1" fill="hold">
                                          <p:stCondLst>
                                            <p:cond delay="0"/>
                                          </p:stCondLst>
                                        </p:cTn>
                                        <p:tgtEl>
                                          <p:spTgt spid="36"/>
                                        </p:tgtEl>
                                        <p:attrNameLst>
                                          <p:attrName>style.visibility</p:attrName>
                                        </p:attrNameLst>
                                      </p:cBhvr>
                                      <p:to>
                                        <p:strVal val="visible"/>
                                      </p:to>
                                    </p:set>
                                    <p:animEffect transition="in" filter="randombar(horizontal)">
                                      <p:cBhvr>
                                        <p:cTn id="80" dur="500"/>
                                        <p:tgtEl>
                                          <p:spTgt spid="36"/>
                                        </p:tgtEl>
                                      </p:cBhvr>
                                    </p:animEffect>
                                  </p:childTnLst>
                                </p:cTn>
                              </p:par>
                              <p:par>
                                <p:cTn id="81" presetID="14" presetClass="entr" presetSubtype="10" fill="hold" nodeType="withEffect">
                                  <p:stCondLst>
                                    <p:cond delay="0"/>
                                  </p:stCondLst>
                                  <p:childTnLst>
                                    <p:set>
                                      <p:cBhvr>
                                        <p:cTn id="82" dur="1" fill="hold">
                                          <p:stCondLst>
                                            <p:cond delay="0"/>
                                          </p:stCondLst>
                                        </p:cTn>
                                        <p:tgtEl>
                                          <p:spTgt spid="37"/>
                                        </p:tgtEl>
                                        <p:attrNameLst>
                                          <p:attrName>style.visibility</p:attrName>
                                        </p:attrNameLst>
                                      </p:cBhvr>
                                      <p:to>
                                        <p:strVal val="visible"/>
                                      </p:to>
                                    </p:set>
                                    <p:animEffect transition="in" filter="randombar(horizontal)">
                                      <p:cBhvr>
                                        <p:cTn id="83" dur="500"/>
                                        <p:tgtEl>
                                          <p:spTgt spid="37"/>
                                        </p:tgtEl>
                                      </p:cBhvr>
                                    </p:animEffect>
                                  </p:childTnLst>
                                </p:cTn>
                              </p:par>
                              <p:par>
                                <p:cTn id="84" presetID="14" presetClass="entr" presetSubtype="10" fill="hold" nodeType="withEffect">
                                  <p:stCondLst>
                                    <p:cond delay="0"/>
                                  </p:stCondLst>
                                  <p:childTnLst>
                                    <p:set>
                                      <p:cBhvr>
                                        <p:cTn id="85" dur="1" fill="hold">
                                          <p:stCondLst>
                                            <p:cond delay="0"/>
                                          </p:stCondLst>
                                        </p:cTn>
                                        <p:tgtEl>
                                          <p:spTgt spid="38"/>
                                        </p:tgtEl>
                                        <p:attrNameLst>
                                          <p:attrName>style.visibility</p:attrName>
                                        </p:attrNameLst>
                                      </p:cBhvr>
                                      <p:to>
                                        <p:strVal val="visible"/>
                                      </p:to>
                                    </p:set>
                                    <p:animEffect transition="in" filter="randombar(horizontal)">
                                      <p:cBhvr>
                                        <p:cTn id="86" dur="500"/>
                                        <p:tgtEl>
                                          <p:spTgt spid="38"/>
                                        </p:tgtEl>
                                      </p:cBhvr>
                                    </p:animEffect>
                                  </p:childTnLst>
                                </p:cTn>
                              </p:par>
                            </p:childTnLst>
                          </p:cTn>
                        </p:par>
                        <p:par>
                          <p:cTn id="87" fill="hold">
                            <p:stCondLst>
                              <p:cond delay="1500"/>
                            </p:stCondLst>
                            <p:childTnLst>
                              <p:par>
                                <p:cTn id="88" presetID="14" presetClass="entr" presetSubtype="10" fill="hold" nodeType="afterEffect">
                                  <p:stCondLst>
                                    <p:cond delay="0"/>
                                  </p:stCondLst>
                                  <p:childTnLst>
                                    <p:set>
                                      <p:cBhvr>
                                        <p:cTn id="89" dur="1" fill="hold">
                                          <p:stCondLst>
                                            <p:cond delay="0"/>
                                          </p:stCondLst>
                                        </p:cTn>
                                        <p:tgtEl>
                                          <p:spTgt spid="39"/>
                                        </p:tgtEl>
                                        <p:attrNameLst>
                                          <p:attrName>style.visibility</p:attrName>
                                        </p:attrNameLst>
                                      </p:cBhvr>
                                      <p:to>
                                        <p:strVal val="visible"/>
                                      </p:to>
                                    </p:set>
                                    <p:animEffect transition="in" filter="randombar(horizontal)">
                                      <p:cBhvr>
                                        <p:cTn id="90" dur="500"/>
                                        <p:tgtEl>
                                          <p:spTgt spid="39"/>
                                        </p:tgtEl>
                                      </p:cBhvr>
                                    </p:animEffect>
                                  </p:childTnLst>
                                </p:cTn>
                              </p:par>
                            </p:childTnLst>
                          </p:cTn>
                        </p:par>
                        <p:par>
                          <p:cTn id="91" fill="hold">
                            <p:stCondLst>
                              <p:cond delay="2000"/>
                            </p:stCondLst>
                            <p:childTnLst>
                              <p:par>
                                <p:cTn id="92" presetID="14" presetClass="entr" presetSubtype="10" fill="hold" nodeType="afterEffect">
                                  <p:stCondLst>
                                    <p:cond delay="0"/>
                                  </p:stCondLst>
                                  <p:childTnLst>
                                    <p:set>
                                      <p:cBhvr>
                                        <p:cTn id="93" dur="1" fill="hold">
                                          <p:stCondLst>
                                            <p:cond delay="0"/>
                                          </p:stCondLst>
                                        </p:cTn>
                                        <p:tgtEl>
                                          <p:spTgt spid="40"/>
                                        </p:tgtEl>
                                        <p:attrNameLst>
                                          <p:attrName>style.visibility</p:attrName>
                                        </p:attrNameLst>
                                      </p:cBhvr>
                                      <p:to>
                                        <p:strVal val="visible"/>
                                      </p:to>
                                    </p:set>
                                    <p:animEffect transition="in" filter="randombar(horizontal)">
                                      <p:cBhvr>
                                        <p:cTn id="94" dur="500"/>
                                        <p:tgtEl>
                                          <p:spTgt spid="40"/>
                                        </p:tgtEl>
                                      </p:cBhvr>
                                    </p:animEffect>
                                  </p:childTnLst>
                                </p:cTn>
                              </p:par>
                            </p:childTnLst>
                          </p:cTn>
                        </p:par>
                        <p:par>
                          <p:cTn id="95" fill="hold">
                            <p:stCondLst>
                              <p:cond delay="2500"/>
                            </p:stCondLst>
                            <p:childTnLst>
                              <p:par>
                                <p:cTn id="96" presetID="14" presetClass="entr" presetSubtype="10" fill="hold" nodeType="afterEffect">
                                  <p:stCondLst>
                                    <p:cond delay="0"/>
                                  </p:stCondLst>
                                  <p:childTnLst>
                                    <p:set>
                                      <p:cBhvr>
                                        <p:cTn id="97" dur="1" fill="hold">
                                          <p:stCondLst>
                                            <p:cond delay="0"/>
                                          </p:stCondLst>
                                        </p:cTn>
                                        <p:tgtEl>
                                          <p:spTgt spid="41"/>
                                        </p:tgtEl>
                                        <p:attrNameLst>
                                          <p:attrName>style.visibility</p:attrName>
                                        </p:attrNameLst>
                                      </p:cBhvr>
                                      <p:to>
                                        <p:strVal val="visible"/>
                                      </p:to>
                                    </p:set>
                                    <p:animEffect transition="in" filter="randombar(horizontal)">
                                      <p:cBhvr>
                                        <p:cTn id="98" dur="500"/>
                                        <p:tgtEl>
                                          <p:spTgt spid="41"/>
                                        </p:tgtEl>
                                      </p:cBhvr>
                                    </p:animEffect>
                                  </p:childTnLst>
                                </p:cTn>
                              </p:par>
                            </p:childTnLst>
                          </p:cTn>
                        </p:par>
                        <p:par>
                          <p:cTn id="99" fill="hold">
                            <p:stCondLst>
                              <p:cond delay="3000"/>
                            </p:stCondLst>
                            <p:childTnLst>
                              <p:par>
                                <p:cTn id="100" presetID="14" presetClass="entr" presetSubtype="10" fill="hold" nodeType="afterEffect">
                                  <p:stCondLst>
                                    <p:cond delay="0"/>
                                  </p:stCondLst>
                                  <p:childTnLst>
                                    <p:set>
                                      <p:cBhvr>
                                        <p:cTn id="101" dur="1" fill="hold">
                                          <p:stCondLst>
                                            <p:cond delay="0"/>
                                          </p:stCondLst>
                                        </p:cTn>
                                        <p:tgtEl>
                                          <p:spTgt spid="42"/>
                                        </p:tgtEl>
                                        <p:attrNameLst>
                                          <p:attrName>style.visibility</p:attrName>
                                        </p:attrNameLst>
                                      </p:cBhvr>
                                      <p:to>
                                        <p:strVal val="visible"/>
                                      </p:to>
                                    </p:set>
                                    <p:animEffect transition="in" filter="randombar(horizontal)">
                                      <p:cBhvr>
                                        <p:cTn id="102"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8" grpId="0" animBg="1"/>
      <p:bldP spid="19" grpId="0" animBg="1"/>
      <p:bldP spid="20" grpId="0" animBg="1"/>
      <p:bldP spid="21" grpId="0" animBg="1"/>
      <p:bldP spid="2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Sa Pa- bốn mùa hấp dẫn - Báo Nhân Dân">
            <a:extLst>
              <a:ext uri="{FF2B5EF4-FFF2-40B4-BE49-F238E27FC236}">
                <a16:creationId xmlns:a16="http://schemas.microsoft.com/office/drawing/2014/main" xmlns="" id="{F23AE438-06C4-4240-AF25-5DE2F90C7E8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2" name="图片 14">
            <a:extLst>
              <a:ext uri="{FF2B5EF4-FFF2-40B4-BE49-F238E27FC236}">
                <a16:creationId xmlns:a16="http://schemas.microsoft.com/office/drawing/2014/main" xmlns="" id="{19FD4B5F-70D9-42A6-8CB9-08A9C3C8490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193" t="50934" b="8278"/>
          <a:stretch/>
        </p:blipFill>
        <p:spPr>
          <a:xfrm flipH="1">
            <a:off x="-3960" y="0"/>
            <a:ext cx="9147960" cy="6858000"/>
          </a:xfrm>
          <a:prstGeom prst="rect">
            <a:avLst/>
          </a:prstGeom>
        </p:spPr>
      </p:pic>
      <p:sp>
        <p:nvSpPr>
          <p:cNvPr id="15" name="菱形 14"/>
          <p:cNvSpPr/>
          <p:nvPr/>
        </p:nvSpPr>
        <p:spPr>
          <a:xfrm>
            <a:off x="794133" y="438150"/>
            <a:ext cx="4606542" cy="6162675"/>
          </a:xfrm>
          <a:prstGeom prst="diamond">
            <a:avLst/>
          </a:prstGeom>
          <a:solidFill>
            <a:schemeClr val="bg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UVF Mussica Swash" panose="04000000000000000000" pitchFamily="82" charset="0"/>
            </a:endParaRPr>
          </a:p>
        </p:txBody>
      </p:sp>
      <p:sp>
        <p:nvSpPr>
          <p:cNvPr id="2" name="文本框 1">
            <a:extLst>
              <a:ext uri="{FF2B5EF4-FFF2-40B4-BE49-F238E27FC236}">
                <a16:creationId xmlns:a16="http://schemas.microsoft.com/office/drawing/2014/main" xmlns="" id="{9F261A9B-D819-4365-AAB5-00961B6CB4EC}"/>
              </a:ext>
            </a:extLst>
          </p:cNvPr>
          <p:cNvSpPr txBox="1"/>
          <p:nvPr/>
        </p:nvSpPr>
        <p:spPr>
          <a:xfrm>
            <a:off x="2500793" y="815970"/>
            <a:ext cx="1005403" cy="1862048"/>
          </a:xfrm>
          <a:prstGeom prst="rect">
            <a:avLst/>
          </a:prstGeom>
          <a:noFill/>
        </p:spPr>
        <p:txBody>
          <a:bodyPr vert="horz" wrap="none" rtlCol="0">
            <a:spAutoFit/>
          </a:bodyPr>
          <a:lstStyle/>
          <a:p>
            <a:pPr algn="ctr"/>
            <a:r>
              <a:rPr lang="en-US" altLang="zh-CN" sz="11500">
                <a:ln>
                  <a:solidFill>
                    <a:srgbClr val="002060"/>
                  </a:solidFill>
                </a:ln>
                <a:solidFill>
                  <a:srgbClr val="CE3553"/>
                </a:solidFill>
                <a:latin typeface="#9Slide07 IcielStormtrooper" panose="020B0500000000000000" pitchFamily="34" charset="0"/>
                <a:ea typeface="方正大黑简体" panose="03000509000000000000" pitchFamily="65" charset="-122"/>
              </a:rPr>
              <a:t>2</a:t>
            </a:r>
            <a:endParaRPr lang="en-US" altLang="zh-CN" sz="6600" dirty="0">
              <a:ln>
                <a:solidFill>
                  <a:srgbClr val="002060"/>
                </a:solidFill>
              </a:ln>
              <a:solidFill>
                <a:srgbClr val="CE3553"/>
              </a:solidFill>
              <a:latin typeface="#9Slide07 IcielStormtrooper" panose="020B0500000000000000" pitchFamily="34" charset="0"/>
              <a:ea typeface="方正大黑简体" panose="03000509000000000000" pitchFamily="65" charset="-122"/>
            </a:endParaRPr>
          </a:p>
        </p:txBody>
      </p:sp>
      <p:sp>
        <p:nvSpPr>
          <p:cNvPr id="19" name="文本框 12">
            <a:extLst>
              <a:ext uri="{FF2B5EF4-FFF2-40B4-BE49-F238E27FC236}">
                <a16:creationId xmlns:a16="http://schemas.microsoft.com/office/drawing/2014/main" xmlns="" id="{40666840-C634-4F29-B612-C4D7E07C8092}"/>
              </a:ext>
            </a:extLst>
          </p:cNvPr>
          <p:cNvSpPr txBox="1"/>
          <p:nvPr/>
        </p:nvSpPr>
        <p:spPr>
          <a:xfrm>
            <a:off x="821667" y="2678019"/>
            <a:ext cx="4606543" cy="3785652"/>
          </a:xfrm>
          <a:prstGeom prst="rect">
            <a:avLst/>
          </a:prstGeom>
          <a:noFill/>
        </p:spPr>
        <p:txBody>
          <a:bodyPr vert="horz" wrap="square" rtlCol="0">
            <a:spAutoFit/>
            <a:scene3d>
              <a:camera prst="orthographicFront"/>
              <a:lightRig rig="threePt" dir="t"/>
            </a:scene3d>
            <a:sp3d extrusionH="57150">
              <a:bevelT w="57150" h="38100" prst="artDeco"/>
            </a:sp3d>
          </a:bodyPr>
          <a:lstStyle/>
          <a:p>
            <a:pPr algn="ctr"/>
            <a:r>
              <a:rPr lang="en-US" altLang="zh-CN" sz="8000" b="1" spc="300">
                <a:ln cap="sq" cmpd="sng">
                  <a:solidFill>
                    <a:schemeClr val="accent3">
                      <a:lumMod val="50000"/>
                    </a:schemeClr>
                  </a:solidFill>
                  <a:miter lim="800000"/>
                </a:ln>
                <a:gradFill flip="none" rotWithShape="1">
                  <a:gsLst>
                    <a:gs pos="0">
                      <a:srgbClr val="68AC2E"/>
                    </a:gs>
                    <a:gs pos="50000">
                      <a:srgbClr val="6EBA35"/>
                    </a:gs>
                    <a:gs pos="100000">
                      <a:schemeClr val="accent3">
                        <a:lumMod val="20000"/>
                        <a:lumOff val="80000"/>
                      </a:schemeClr>
                    </a:gs>
                  </a:gsLst>
                  <a:lin ang="5400000" scaled="1"/>
                  <a:tileRect/>
                </a:gradFill>
                <a:effectLst>
                  <a:reflection blurRad="6350" stA="55000" endA="300" endPos="45500" dir="5400000" sy="-100000" algn="bl" rotWithShape="0"/>
                </a:effectLst>
                <a:latin typeface="#9Slide07 IcielStormtrooper" panose="020B0500000000000000" pitchFamily="34" charset="0"/>
                <a:ea typeface="方正姚体" panose="02010601030101010101" pitchFamily="2" charset="-122"/>
              </a:rPr>
              <a:t>TÌM HIỂU BÀI</a:t>
            </a:r>
            <a:endParaRPr lang="zh-CN" altLang="en-US" sz="8000" b="1" spc="300" dirty="0">
              <a:ln cap="sq" cmpd="sng">
                <a:solidFill>
                  <a:schemeClr val="accent3">
                    <a:lumMod val="50000"/>
                  </a:schemeClr>
                </a:solidFill>
                <a:miter lim="800000"/>
              </a:ln>
              <a:gradFill flip="none" rotWithShape="1">
                <a:gsLst>
                  <a:gs pos="0">
                    <a:srgbClr val="68AC2E"/>
                  </a:gs>
                  <a:gs pos="50000">
                    <a:srgbClr val="6EBA35"/>
                  </a:gs>
                  <a:gs pos="100000">
                    <a:schemeClr val="accent3">
                      <a:lumMod val="20000"/>
                      <a:lumOff val="80000"/>
                    </a:schemeClr>
                  </a:gs>
                </a:gsLst>
                <a:lin ang="5400000" scaled="1"/>
                <a:tileRect/>
              </a:gradFill>
              <a:effectLst>
                <a:reflection blurRad="6350" stA="55000" endA="300" endPos="45500" dir="5400000" sy="-100000" algn="bl" rotWithShape="0"/>
              </a:effectLst>
              <a:latin typeface="#9Slide07 IcielStormtrooper" panose="020B0500000000000000" pitchFamily="34" charset="0"/>
              <a:ea typeface="方正姚体" panose="02010601030101010101" pitchFamily="2" charset="-122"/>
            </a:endParaRPr>
          </a:p>
        </p:txBody>
      </p:sp>
      <p:sp>
        <p:nvSpPr>
          <p:cNvPr id="7" name="Rectangle 6">
            <a:extLst>
              <a:ext uri="{FF2B5EF4-FFF2-40B4-BE49-F238E27FC236}">
                <a16:creationId xmlns:a16="http://schemas.microsoft.com/office/drawing/2014/main" xmlns="" id="{FA7584E7-D3F2-43C9-A02D-B7DDCB07880F}"/>
              </a:ext>
            </a:extLst>
          </p:cNvPr>
          <p:cNvSpPr/>
          <p:nvPr/>
        </p:nvSpPr>
        <p:spPr>
          <a:xfrm>
            <a:off x="6282152" y="-88693"/>
            <a:ext cx="2602924" cy="12295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CE3553"/>
                </a:solidFill>
                <a:effectLst>
                  <a:outerShdw blurRad="38100" dist="38100" dir="2700000" algn="tl">
                    <a:srgbClr val="000000">
                      <a:alpha val="43137"/>
                    </a:srgbClr>
                  </a:outerShdw>
                </a:effectLst>
                <a:latin typeface="UVF Mussica Swash" panose="04000000000000000000" pitchFamily="82" charset="0"/>
                <a:cs typeface="Times New Roman" panose="02020603050405020304" pitchFamily="18" charset="0"/>
              </a:rPr>
              <a:t>Đường</a:t>
            </a:r>
            <a:r>
              <a:rPr lang="en-US" sz="2800" b="1" dirty="0">
                <a:solidFill>
                  <a:srgbClr val="CE3553"/>
                </a:solidFill>
                <a:effectLst>
                  <a:outerShdw blurRad="38100" dist="38100" dir="2700000" algn="tl">
                    <a:srgbClr val="000000">
                      <a:alpha val="43137"/>
                    </a:srgbClr>
                  </a:outerShdw>
                </a:effectLst>
                <a:latin typeface="UVF Mussica Swash" panose="04000000000000000000" pitchFamily="82" charset="0"/>
                <a:cs typeface="Times New Roman" panose="02020603050405020304" pitchFamily="18" charset="0"/>
              </a:rPr>
              <a:t> </a:t>
            </a:r>
            <a:r>
              <a:rPr lang="en-US" sz="2800" b="1" dirty="0" err="1">
                <a:solidFill>
                  <a:srgbClr val="CE3553"/>
                </a:solidFill>
                <a:effectLst>
                  <a:outerShdw blurRad="38100" dist="38100" dir="2700000" algn="tl">
                    <a:srgbClr val="000000">
                      <a:alpha val="43137"/>
                    </a:srgbClr>
                  </a:outerShdw>
                </a:effectLst>
                <a:latin typeface="UVF Mussica Swash" panose="04000000000000000000" pitchFamily="82" charset="0"/>
                <a:cs typeface="Times New Roman" panose="02020603050405020304" pitchFamily="18" charset="0"/>
              </a:rPr>
              <a:t>đi</a:t>
            </a:r>
            <a:r>
              <a:rPr lang="en-US" sz="2800" b="1" dirty="0">
                <a:solidFill>
                  <a:srgbClr val="CE3553"/>
                </a:solidFill>
                <a:effectLst>
                  <a:outerShdw blurRad="38100" dist="38100" dir="2700000" algn="tl">
                    <a:srgbClr val="000000">
                      <a:alpha val="43137"/>
                    </a:srgbClr>
                  </a:outerShdw>
                </a:effectLst>
                <a:latin typeface="UVF Mussica Swash" panose="04000000000000000000" pitchFamily="82" charset="0"/>
                <a:cs typeface="Times New Roman" panose="02020603050405020304" pitchFamily="18" charset="0"/>
              </a:rPr>
              <a:t> Sa Pa</a:t>
            </a:r>
          </a:p>
        </p:txBody>
      </p:sp>
    </p:spTree>
    <p:extLst>
      <p:ext uri="{BB962C8B-B14F-4D97-AF65-F5344CB8AC3E}">
        <p14:creationId xmlns:p14="http://schemas.microsoft.com/office/powerpoint/2010/main" val="291479122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decel="50000" fill="hold">
                                          <p:stCondLst>
                                            <p:cond delay="0"/>
                                          </p:stCondLst>
                                        </p:cTn>
                                        <p:tgtEl>
                                          <p:spTgt spid="15"/>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5"/>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5"/>
                                        </p:tgtEl>
                                        <p:attrNameLst>
                                          <p:attrName>ppt_w</p:attrName>
                                        </p:attrNameLst>
                                      </p:cBhvr>
                                      <p:tavLst>
                                        <p:tav tm="0">
                                          <p:val>
                                            <p:strVal val="#ppt_w*.05"/>
                                          </p:val>
                                        </p:tav>
                                        <p:tav tm="100000">
                                          <p:val>
                                            <p:strVal val="#ppt_w"/>
                                          </p:val>
                                        </p:tav>
                                      </p:tavLst>
                                    </p:anim>
                                    <p:anim calcmode="lin" valueType="num">
                                      <p:cBhvr>
                                        <p:cTn id="10" dur="1000" fill="hold"/>
                                        <p:tgtEl>
                                          <p:spTgt spid="15"/>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5"/>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5"/>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5"/>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5"/>
                                        </p:tgtEl>
                                      </p:cBhvr>
                                    </p:animEffect>
                                  </p:childTnLst>
                                </p:cTn>
                              </p:par>
                              <p:par>
                                <p:cTn id="15" presetID="25"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20" dur="1000" fill="hold"/>
                                        <p:tgtEl>
                                          <p:spTgt spid="2"/>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2"/>
                                        </p:tgtEl>
                                      </p:cBhvr>
                                    </p:animEffect>
                                  </p:childTnLst>
                                </p:cTn>
                              </p:par>
                              <p:par>
                                <p:cTn id="25" presetID="25"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p:cTn id="27" dur="500" decel="50000" fill="hold">
                                          <p:stCondLst>
                                            <p:cond delay="0"/>
                                          </p:stCondLst>
                                        </p:cTn>
                                        <p:tgtEl>
                                          <p:spTgt spid="19"/>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19"/>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19"/>
                                        </p:tgtEl>
                                        <p:attrNameLst>
                                          <p:attrName>ppt_w</p:attrName>
                                        </p:attrNameLst>
                                      </p:cBhvr>
                                      <p:tavLst>
                                        <p:tav tm="0">
                                          <p:val>
                                            <p:strVal val="#ppt_w*.05"/>
                                          </p:val>
                                        </p:tav>
                                        <p:tav tm="100000">
                                          <p:val>
                                            <p:strVal val="#ppt_w"/>
                                          </p:val>
                                        </p:tav>
                                      </p:tavLst>
                                    </p:anim>
                                    <p:anim calcmode="lin" valueType="num">
                                      <p:cBhvr>
                                        <p:cTn id="30" dur="1000" fill="hold"/>
                                        <p:tgtEl>
                                          <p:spTgt spid="19"/>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19"/>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19"/>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19"/>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 grpId="0"/>
      <p:bldP spid="1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Summer Distant Mountains Bushes Clouds, Summer, Distant Mountain, Grove PNG  Transparent Clipart Image and PSD File for Free Download">
            <a:extLst>
              <a:ext uri="{FF2B5EF4-FFF2-40B4-BE49-F238E27FC236}">
                <a16:creationId xmlns:a16="http://schemas.microsoft.com/office/drawing/2014/main" xmlns="" id="{D555E2B1-D94B-49D8-BFF0-BF8E479BA833}"/>
              </a:ext>
            </a:extLst>
          </p:cNvPr>
          <p:cNvPicPr>
            <a:picLocks noChangeAspect="1" noChangeArrowheads="1"/>
          </p:cNvPicPr>
          <p:nvPr/>
        </p:nvPicPr>
        <p:blipFill>
          <a:blip r:embed="rId3">
            <a:alphaModFix amt="67000"/>
            <a:extLst>
              <a:ext uri="{BEBA8EAE-BF5A-486C-A8C5-ECC9F3942E4B}">
                <a14:imgProps xmlns:a14="http://schemas.microsoft.com/office/drawing/2010/main">
                  <a14:imgLayer r:embed="rId4">
                    <a14:imgEffect>
                      <a14:colorTemperature colorTemp="7573"/>
                    </a14:imgEffect>
                  </a14:imgLayer>
                </a14:imgProps>
              </a:ext>
              <a:ext uri="{28A0092B-C50C-407E-A947-70E740481C1C}">
                <a14:useLocalDpi xmlns:a14="http://schemas.microsoft.com/office/drawing/2010/main" val="0"/>
              </a:ext>
            </a:extLst>
          </a:blip>
          <a:srcRect/>
          <a:stretch>
            <a:fillRect/>
          </a:stretch>
        </p:blipFill>
        <p:spPr bwMode="auto">
          <a:xfrm>
            <a:off x="0" y="0"/>
            <a:ext cx="9144000" cy="6898348"/>
          </a:xfrm>
          <a:prstGeom prst="rect">
            <a:avLst/>
          </a:prstGeom>
          <a:noFill/>
          <a:extLst>
            <a:ext uri="{909E8E84-426E-40DD-AFC4-6F175D3DCCD1}">
              <a14:hiddenFill xmlns:a14="http://schemas.microsoft.com/office/drawing/2010/main">
                <a:solidFill>
                  <a:srgbClr val="FFFFFF"/>
                </a:solidFill>
              </a14:hiddenFill>
            </a:ext>
          </a:extLst>
        </p:spPr>
      </p:pic>
      <p:sp>
        <p:nvSpPr>
          <p:cNvPr id="71" name="Rectangle 70">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 name="Rectangle 16">
            <a:extLst>
              <a:ext uri="{FF2B5EF4-FFF2-40B4-BE49-F238E27FC236}">
                <a16:creationId xmlns:a16="http://schemas.microsoft.com/office/drawing/2014/main" xmlns="" id="{009FC864-1F19-4EF0-9125-31FDDC1CC8FA}"/>
              </a:ext>
            </a:extLst>
          </p:cNvPr>
          <p:cNvSpPr>
            <a:spLocks noChangeArrowheads="1"/>
          </p:cNvSpPr>
          <p:nvPr/>
        </p:nvSpPr>
        <p:spPr bwMode="auto">
          <a:xfrm>
            <a:off x="353809" y="3280575"/>
            <a:ext cx="8679833" cy="3785652"/>
          </a:xfrm>
          <a:prstGeom prst="rect">
            <a:avLst/>
          </a:prstGeom>
          <a:solidFill>
            <a:schemeClr val="bg1">
              <a:alpha val="59000"/>
            </a:schemeClr>
          </a:solid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buFont typeface="Arial" panose="020B0604020202020204" pitchFamily="34" charset="0"/>
              <a:buNone/>
            </a:pPr>
            <a:r>
              <a:rPr lang="vi-VN" altLang="vi-VN" sz="4000" b="1">
                <a:solidFill>
                  <a:srgbClr val="002060"/>
                </a:solidFill>
                <a:effectLst>
                  <a:outerShdw blurRad="38100" dist="38100" dir="2700000" algn="tl">
                    <a:srgbClr val="000000">
                      <a:alpha val="43137"/>
                    </a:srgbClr>
                  </a:outerShdw>
                </a:effectLst>
                <a:latin typeface="UVF TypoSlabserif" panose="02000403050000020004" pitchFamily="2" charset="0"/>
              </a:rPr>
              <a:t>Tác giả đã </a:t>
            </a:r>
            <a:r>
              <a:rPr lang="en-US" altLang="zh-CN" sz="4000" b="1">
                <a:solidFill>
                  <a:srgbClr val="002060"/>
                </a:solidFill>
                <a:effectLst>
                  <a:outerShdw blurRad="38100" dist="38100" dir="2700000" algn="tl">
                    <a:srgbClr val="000000">
                      <a:alpha val="43137"/>
                    </a:srgbClr>
                  </a:outerShdw>
                </a:effectLst>
                <a:latin typeface="UVF TypoSlabserif" panose="02000403050000020004" pitchFamily="2" charset="0"/>
              </a:rPr>
              <a:t>nhìn </a:t>
            </a:r>
            <a:r>
              <a:rPr lang="vi-VN" altLang="vi-VN" sz="4000" b="1">
                <a:solidFill>
                  <a:srgbClr val="002060"/>
                </a:solidFill>
                <a:effectLst>
                  <a:outerShdw blurRad="38100" dist="38100" dir="2700000" algn="tl">
                    <a:srgbClr val="000000">
                      <a:alpha val="43137"/>
                    </a:srgbClr>
                  </a:outerShdw>
                </a:effectLst>
                <a:latin typeface="UVF TypoSlabserif" panose="02000403050000020004" pitchFamily="2" charset="0"/>
              </a:rPr>
              <a:t>thấy</a:t>
            </a:r>
            <a:r>
              <a:rPr lang="en-US" altLang="vi-VN" sz="4000" b="1">
                <a:solidFill>
                  <a:srgbClr val="002060"/>
                </a:solidFill>
                <a:effectLst>
                  <a:outerShdw blurRad="38100" dist="38100" dir="2700000" algn="tl">
                    <a:srgbClr val="000000">
                      <a:alpha val="43137"/>
                    </a:srgbClr>
                  </a:outerShdw>
                </a:effectLst>
                <a:latin typeface="UVF TypoSlabserif" panose="02000403050000020004" pitchFamily="2" charset="0"/>
              </a:rPr>
              <a:t>:</a:t>
            </a:r>
            <a:endParaRPr lang="en-US" altLang="zh-CN" sz="4000" b="1">
              <a:solidFill>
                <a:srgbClr val="002060"/>
              </a:solidFill>
              <a:effectLst>
                <a:outerShdw blurRad="38100" dist="38100" dir="2700000" algn="tl">
                  <a:srgbClr val="000000">
                    <a:alpha val="43137"/>
                  </a:srgbClr>
                </a:outerShdw>
              </a:effectLst>
              <a:latin typeface="UVF TypoSlabserif" panose="02000403050000020004" pitchFamily="2" charset="0"/>
            </a:endParaRPr>
          </a:p>
          <a:p>
            <a:pPr algn="just" eaLnBrk="1" hangingPunct="1">
              <a:buFont typeface="Arial" panose="020B0604020202020204" pitchFamily="34" charset="0"/>
              <a:buChar char="-"/>
            </a:pPr>
            <a:r>
              <a:rPr lang="en-US" altLang="zh-CN" sz="4000" b="1">
                <a:solidFill>
                  <a:srgbClr val="CE3553"/>
                </a:solidFill>
                <a:effectLst>
                  <a:outerShdw blurRad="38100" dist="38100" dir="2700000" algn="tl">
                    <a:srgbClr val="000000">
                      <a:alpha val="43137"/>
                    </a:srgbClr>
                  </a:outerShdw>
                </a:effectLst>
                <a:latin typeface="UVF TypoSlabserif" panose="02000403050000020004" pitchFamily="2" charset="0"/>
              </a:rPr>
              <a:t>N</a:t>
            </a:r>
            <a:r>
              <a:rPr lang="vi-VN" altLang="vi-VN" sz="4000" b="1">
                <a:solidFill>
                  <a:srgbClr val="CE3553"/>
                </a:solidFill>
                <a:effectLst>
                  <a:outerShdw blurRad="38100" dist="38100" dir="2700000" algn="tl">
                    <a:srgbClr val="000000">
                      <a:alpha val="43137"/>
                    </a:srgbClr>
                  </a:outerShdw>
                </a:effectLst>
                <a:latin typeface="UVF TypoSlabserif" panose="02000403050000020004" pitchFamily="2" charset="0"/>
              </a:rPr>
              <a:t>hững đám mây trắng</a:t>
            </a:r>
            <a:r>
              <a:rPr lang="en-US" altLang="vi-VN" sz="4000" b="1">
                <a:solidFill>
                  <a:srgbClr val="CE3553"/>
                </a:solidFill>
                <a:effectLst>
                  <a:outerShdw blurRad="38100" dist="38100" dir="2700000" algn="tl">
                    <a:srgbClr val="000000">
                      <a:alpha val="43137"/>
                    </a:srgbClr>
                  </a:outerShdw>
                </a:effectLst>
                <a:latin typeface="UVF TypoSlabserif" panose="02000403050000020004" pitchFamily="2" charset="0"/>
              </a:rPr>
              <a:t>....</a:t>
            </a:r>
            <a:r>
              <a:rPr lang="en-US" altLang="zh-CN" sz="4000" b="1">
                <a:solidFill>
                  <a:srgbClr val="CE3553"/>
                </a:solidFill>
                <a:effectLst>
                  <a:outerShdw blurRad="38100" dist="38100" dir="2700000" algn="tl">
                    <a:srgbClr val="000000">
                      <a:alpha val="43137"/>
                    </a:srgbClr>
                  </a:outerShdw>
                </a:effectLst>
                <a:latin typeface="UVF TypoSlabserif" panose="02000403050000020004" pitchFamily="2" charset="0"/>
              </a:rPr>
              <a:t>.</a:t>
            </a:r>
          </a:p>
          <a:p>
            <a:pPr algn="just" eaLnBrk="1" hangingPunct="1">
              <a:buFont typeface="Arial" panose="020B0604020202020204" pitchFamily="34" charset="0"/>
              <a:buChar char="-"/>
            </a:pPr>
            <a:r>
              <a:rPr lang="en-US" altLang="zh-CN" sz="4000" b="1">
                <a:solidFill>
                  <a:srgbClr val="CE3553"/>
                </a:solidFill>
                <a:effectLst>
                  <a:outerShdw blurRad="38100" dist="38100" dir="2700000" algn="tl">
                    <a:srgbClr val="000000">
                      <a:alpha val="43137"/>
                    </a:srgbClr>
                  </a:outerShdw>
                </a:effectLst>
                <a:latin typeface="UVF TypoSlabserif" panose="02000403050000020004" pitchFamily="2" charset="0"/>
              </a:rPr>
              <a:t>N</a:t>
            </a:r>
            <a:r>
              <a:rPr lang="vi-VN" altLang="vi-VN" sz="4000" b="1">
                <a:solidFill>
                  <a:srgbClr val="CE3553"/>
                </a:solidFill>
                <a:effectLst>
                  <a:outerShdw blurRad="38100" dist="38100" dir="2700000" algn="tl">
                    <a:srgbClr val="000000">
                      <a:alpha val="43137"/>
                    </a:srgbClr>
                  </a:outerShdw>
                </a:effectLst>
                <a:latin typeface="UVF TypoSlabserif" panose="02000403050000020004" pitchFamily="2" charset="0"/>
              </a:rPr>
              <a:t>hững thác nước</a:t>
            </a:r>
            <a:r>
              <a:rPr lang="en-US" altLang="zh-CN" sz="4000" b="1">
                <a:solidFill>
                  <a:srgbClr val="CE3553"/>
                </a:solidFill>
                <a:effectLst>
                  <a:outerShdw blurRad="38100" dist="38100" dir="2700000" algn="tl">
                    <a:srgbClr val="000000">
                      <a:alpha val="43137"/>
                    </a:srgbClr>
                  </a:outerShdw>
                </a:effectLst>
                <a:latin typeface="UVF TypoSlabserif" panose="02000403050000020004" pitchFamily="2" charset="0"/>
              </a:rPr>
              <a:t>.....</a:t>
            </a:r>
          </a:p>
          <a:p>
            <a:pPr algn="just" eaLnBrk="1" hangingPunct="1">
              <a:buFont typeface="Arial" panose="020B0604020202020204" pitchFamily="34" charset="0"/>
              <a:buChar char="-"/>
            </a:pPr>
            <a:r>
              <a:rPr lang="en-US" altLang="zh-CN" sz="4000" b="1">
                <a:solidFill>
                  <a:srgbClr val="CE3553"/>
                </a:solidFill>
                <a:effectLst>
                  <a:outerShdw blurRad="38100" dist="38100" dir="2700000" algn="tl">
                    <a:srgbClr val="000000">
                      <a:alpha val="43137"/>
                    </a:srgbClr>
                  </a:outerShdw>
                </a:effectLst>
                <a:latin typeface="UVF TypoSlabserif" panose="02000403050000020004" pitchFamily="2" charset="0"/>
              </a:rPr>
              <a:t>N</a:t>
            </a:r>
            <a:r>
              <a:rPr lang="vi-VN" altLang="vi-VN" sz="4000" b="1">
                <a:solidFill>
                  <a:srgbClr val="CE3553"/>
                </a:solidFill>
                <a:effectLst>
                  <a:outerShdw blurRad="38100" dist="38100" dir="2700000" algn="tl">
                    <a:srgbClr val="000000">
                      <a:alpha val="43137"/>
                    </a:srgbClr>
                  </a:outerShdw>
                </a:effectLst>
                <a:latin typeface="UVF TypoSlabserif" panose="02000403050000020004" pitchFamily="2" charset="0"/>
              </a:rPr>
              <a:t>hững rừng cây âm âm</a:t>
            </a:r>
            <a:r>
              <a:rPr lang="en-US" altLang="vi-VN" sz="4000" b="1">
                <a:solidFill>
                  <a:srgbClr val="CE3553"/>
                </a:solidFill>
                <a:effectLst>
                  <a:outerShdw blurRad="38100" dist="38100" dir="2700000" algn="tl">
                    <a:srgbClr val="000000">
                      <a:alpha val="43137"/>
                    </a:srgbClr>
                  </a:outerShdw>
                </a:effectLst>
                <a:latin typeface="UVF TypoSlabserif" panose="02000403050000020004" pitchFamily="2" charset="0"/>
              </a:rPr>
              <a:t>.....</a:t>
            </a:r>
            <a:endParaRPr lang="en-US" altLang="zh-CN" sz="4000" b="1">
              <a:solidFill>
                <a:srgbClr val="CE3553"/>
              </a:solidFill>
              <a:effectLst>
                <a:outerShdw blurRad="38100" dist="38100" dir="2700000" algn="tl">
                  <a:srgbClr val="000000">
                    <a:alpha val="43137"/>
                  </a:srgbClr>
                </a:outerShdw>
              </a:effectLst>
              <a:latin typeface="UVF TypoSlabserif" panose="02000403050000020004" pitchFamily="2" charset="0"/>
            </a:endParaRPr>
          </a:p>
          <a:p>
            <a:pPr algn="just" eaLnBrk="1" hangingPunct="1">
              <a:buFont typeface="Arial" panose="020B0604020202020204" pitchFamily="34" charset="0"/>
              <a:buChar char="-"/>
            </a:pPr>
            <a:r>
              <a:rPr lang="en-US" altLang="zh-CN" sz="4000" b="1">
                <a:solidFill>
                  <a:srgbClr val="CE3553"/>
                </a:solidFill>
                <a:effectLst>
                  <a:outerShdw blurRad="38100" dist="38100" dir="2700000" algn="tl">
                    <a:srgbClr val="000000">
                      <a:alpha val="43137"/>
                    </a:srgbClr>
                  </a:outerShdw>
                </a:effectLst>
                <a:latin typeface="UVF TypoSlabserif" panose="02000403050000020004" pitchFamily="2" charset="0"/>
              </a:rPr>
              <a:t>N</a:t>
            </a:r>
            <a:r>
              <a:rPr lang="vi-VN" altLang="vi-VN" sz="4000" b="1">
                <a:solidFill>
                  <a:srgbClr val="CE3553"/>
                </a:solidFill>
                <a:effectLst>
                  <a:outerShdw blurRad="38100" dist="38100" dir="2700000" algn="tl">
                    <a:srgbClr val="000000">
                      <a:alpha val="43137"/>
                    </a:srgbClr>
                  </a:outerShdw>
                </a:effectLst>
                <a:latin typeface="UVF TypoSlabserif" panose="02000403050000020004" pitchFamily="2" charset="0"/>
              </a:rPr>
              <a:t>hững bông  hoa chuối, mấy con ngựa</a:t>
            </a:r>
            <a:r>
              <a:rPr lang="en-US" altLang="vi-VN" sz="4000" b="1">
                <a:solidFill>
                  <a:srgbClr val="CE3553"/>
                </a:solidFill>
                <a:effectLst>
                  <a:outerShdw blurRad="38100" dist="38100" dir="2700000" algn="tl">
                    <a:srgbClr val="000000">
                      <a:alpha val="43137"/>
                    </a:srgbClr>
                  </a:outerShdw>
                </a:effectLst>
                <a:latin typeface="UVF TypoSlabserif" panose="02000403050000020004" pitchFamily="2" charset="0"/>
              </a:rPr>
              <a:t>...</a:t>
            </a:r>
            <a:r>
              <a:rPr lang="en-US" altLang="zh-CN" sz="4000" b="1">
                <a:solidFill>
                  <a:srgbClr val="CE3553"/>
                </a:solidFill>
                <a:effectLst>
                  <a:outerShdw blurRad="38100" dist="38100" dir="2700000" algn="tl">
                    <a:srgbClr val="000000">
                      <a:alpha val="43137"/>
                    </a:srgbClr>
                  </a:outerShdw>
                </a:effectLst>
                <a:latin typeface="UVF TypoSlabserif" panose="02000403050000020004" pitchFamily="2" charset="0"/>
              </a:rPr>
              <a:t>.</a:t>
            </a:r>
            <a:endParaRPr lang="en-US" altLang="zh-CN" sz="4000" b="1">
              <a:solidFill>
                <a:srgbClr val="CE3553"/>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endParaRPr>
          </a:p>
        </p:txBody>
      </p:sp>
      <p:grpSp>
        <p:nvGrpSpPr>
          <p:cNvPr id="6" name="Group 5">
            <a:extLst>
              <a:ext uri="{FF2B5EF4-FFF2-40B4-BE49-F238E27FC236}">
                <a16:creationId xmlns:a16="http://schemas.microsoft.com/office/drawing/2014/main" xmlns="" id="{B00925A7-C61C-44AF-B0C8-A4E1271631FA}"/>
              </a:ext>
            </a:extLst>
          </p:cNvPr>
          <p:cNvGrpSpPr/>
          <p:nvPr/>
        </p:nvGrpSpPr>
        <p:grpSpPr>
          <a:xfrm>
            <a:off x="0" y="1"/>
            <a:ext cx="8689598" cy="2935180"/>
            <a:chOff x="-1" y="0"/>
            <a:chExt cx="11586131" cy="2935180"/>
          </a:xfrm>
        </p:grpSpPr>
        <p:sp>
          <p:nvSpPr>
            <p:cNvPr id="16" name="TextBox 15">
              <a:extLst>
                <a:ext uri="{FF2B5EF4-FFF2-40B4-BE49-F238E27FC236}">
                  <a16:creationId xmlns:a16="http://schemas.microsoft.com/office/drawing/2014/main" xmlns="" id="{776DCE87-CAA7-4AB4-A673-BCBB55410BB7}"/>
                </a:ext>
              </a:extLst>
            </p:cNvPr>
            <p:cNvSpPr txBox="1">
              <a:spLocks noChangeArrowheads="1"/>
            </p:cNvSpPr>
            <p:nvPr/>
          </p:nvSpPr>
          <p:spPr bwMode="auto">
            <a:xfrm>
              <a:off x="1906103" y="996188"/>
              <a:ext cx="9680027" cy="1938992"/>
            </a:xfrm>
            <a:prstGeom prst="rect">
              <a:avLst/>
            </a:prstGeom>
            <a:solidFill>
              <a:srgbClr val="FF0066">
                <a:alpha val="58824"/>
              </a:srgbClr>
            </a:solidFill>
            <a:ln w="38100">
              <a:solidFill>
                <a:srgbClr val="002060"/>
              </a:solidFill>
              <a:prstDash val="dashDot"/>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vi-VN" altLang="vi-VN" sz="4000" b="1">
                  <a:solidFill>
                    <a:schemeClr val="bg1"/>
                  </a:solidFill>
                  <a:effectLst>
                    <a:outerShdw blurRad="38100" dist="38100" dir="2700000" algn="tl">
                      <a:srgbClr val="000000">
                        <a:alpha val="43137"/>
                      </a:srgbClr>
                    </a:outerShdw>
                  </a:effectLst>
                  <a:latin typeface="UVF TypoSlabserif" panose="02000403050000020004" pitchFamily="2" charset="0"/>
                </a:rPr>
                <a:t>Trên đường đi Sa Pa</a:t>
              </a:r>
              <a:r>
                <a:rPr lang="en-US" altLang="zh-CN" sz="4000" b="1">
                  <a:solidFill>
                    <a:schemeClr val="bg1"/>
                  </a:solidFill>
                  <a:effectLst>
                    <a:outerShdw blurRad="38100" dist="38100" dir="2700000" algn="tl">
                      <a:srgbClr val="000000">
                        <a:alpha val="43137"/>
                      </a:srgbClr>
                    </a:outerShdw>
                  </a:effectLst>
                  <a:latin typeface="UVF TypoSlabserif" panose="02000403050000020004" pitchFamily="2" charset="0"/>
                </a:rPr>
                <a:t>,</a:t>
              </a:r>
              <a:r>
                <a:rPr lang="vi-VN" altLang="vi-VN" sz="4000" b="1">
                  <a:solidFill>
                    <a:schemeClr val="bg1"/>
                  </a:solidFill>
                  <a:effectLst>
                    <a:outerShdw blurRad="38100" dist="38100" dir="2700000" algn="tl">
                      <a:srgbClr val="000000">
                        <a:alpha val="43137"/>
                      </a:srgbClr>
                    </a:outerShdw>
                  </a:effectLst>
                  <a:latin typeface="UVF TypoSlabserif" panose="02000403050000020004" pitchFamily="2" charset="0"/>
                </a:rPr>
                <a:t> tác giả đã quan sát được những sự vật gì?</a:t>
              </a:r>
              <a:r>
                <a:rPr lang="en-US" sz="4000" b="1">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rPr>
                <a:t> </a:t>
              </a:r>
            </a:p>
          </p:txBody>
        </p:sp>
        <p:sp>
          <p:nvSpPr>
            <p:cNvPr id="18" name="菱形 14">
              <a:extLst>
                <a:ext uri="{FF2B5EF4-FFF2-40B4-BE49-F238E27FC236}">
                  <a16:creationId xmlns:a16="http://schemas.microsoft.com/office/drawing/2014/main" xmlns="" id="{013B4844-4537-4926-B7C4-FD8D4E18224D}"/>
                </a:ext>
              </a:extLst>
            </p:cNvPr>
            <p:cNvSpPr/>
            <p:nvPr/>
          </p:nvSpPr>
          <p:spPr>
            <a:xfrm>
              <a:off x="-1" y="0"/>
              <a:ext cx="2506717" cy="2443655"/>
            </a:xfrm>
            <a:prstGeom prst="diamond">
              <a:avLst/>
            </a:prstGeom>
            <a:solidFill>
              <a:schemeClr val="bg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UVF Mussica Swash" panose="04000000000000000000" pitchFamily="82" charset="0"/>
              </a:endParaRPr>
            </a:p>
          </p:txBody>
        </p:sp>
        <p:sp>
          <p:nvSpPr>
            <p:cNvPr id="19" name="文本框 1">
              <a:extLst>
                <a:ext uri="{FF2B5EF4-FFF2-40B4-BE49-F238E27FC236}">
                  <a16:creationId xmlns:a16="http://schemas.microsoft.com/office/drawing/2014/main" xmlns="" id="{E409A403-26FD-41A3-AD9A-E503C68A42CA}"/>
                </a:ext>
              </a:extLst>
            </p:cNvPr>
            <p:cNvSpPr txBox="1"/>
            <p:nvPr/>
          </p:nvSpPr>
          <p:spPr>
            <a:xfrm>
              <a:off x="1097083" y="100478"/>
              <a:ext cx="409347" cy="1862048"/>
            </a:xfrm>
            <a:prstGeom prst="rect">
              <a:avLst/>
            </a:prstGeom>
            <a:noFill/>
          </p:spPr>
          <p:txBody>
            <a:bodyPr vert="horz" wrap="square" rtlCol="0">
              <a:spAutoFit/>
            </a:bodyPr>
            <a:lstStyle/>
            <a:p>
              <a:pPr algn="ctr"/>
              <a:r>
                <a:rPr lang="en-US" altLang="zh-CN" sz="11500">
                  <a:ln>
                    <a:solidFill>
                      <a:srgbClr val="002060"/>
                    </a:solidFill>
                  </a:ln>
                  <a:solidFill>
                    <a:srgbClr val="CE3553"/>
                  </a:solidFill>
                  <a:latin typeface="#9Slide07 IcielStormtrooper" panose="020B0500000000000000" pitchFamily="34" charset="0"/>
                  <a:ea typeface="方正大黑简体" panose="03000509000000000000" pitchFamily="65" charset="-122"/>
                </a:rPr>
                <a:t>1</a:t>
              </a:r>
              <a:endParaRPr lang="en-US" altLang="zh-CN" sz="6600" dirty="0">
                <a:ln>
                  <a:solidFill>
                    <a:srgbClr val="002060"/>
                  </a:solidFill>
                </a:ln>
                <a:solidFill>
                  <a:srgbClr val="CE3553"/>
                </a:solidFill>
                <a:latin typeface="#9Slide07 IcielStormtrooper" panose="020B0500000000000000" pitchFamily="34" charset="0"/>
                <a:ea typeface="方正大黑简体" panose="03000509000000000000" pitchFamily="65" charset="-122"/>
              </a:endParaRPr>
            </a:p>
          </p:txBody>
        </p:sp>
      </p:grpSp>
      <p:sp>
        <p:nvSpPr>
          <p:cNvPr id="29" name="TextBox 28">
            <a:extLst>
              <a:ext uri="{FF2B5EF4-FFF2-40B4-BE49-F238E27FC236}">
                <a16:creationId xmlns:a16="http://schemas.microsoft.com/office/drawing/2014/main" xmlns="" id="{B79D50A6-637A-4DE0-916F-064F0DAB384D}"/>
              </a:ext>
            </a:extLst>
          </p:cNvPr>
          <p:cNvSpPr txBox="1"/>
          <p:nvPr/>
        </p:nvSpPr>
        <p:spPr>
          <a:xfrm>
            <a:off x="6857843" y="59703"/>
            <a:ext cx="4570029" cy="584775"/>
          </a:xfrm>
          <a:prstGeom prst="rect">
            <a:avLst/>
          </a:prstGeom>
          <a:noFill/>
        </p:spPr>
        <p:txBody>
          <a:bodyPr wrap="square">
            <a:spAutoFit/>
          </a:bodyPr>
          <a:lstStyle/>
          <a:p>
            <a:r>
              <a:rPr lang="en-US" altLang="vi-VN" sz="3200" b="1">
                <a:solidFill>
                  <a:schemeClr val="accent5">
                    <a:lumMod val="50000"/>
                  </a:schemeClr>
                </a:solidFill>
                <a:effectLst>
                  <a:outerShdw blurRad="38100" dist="38100" dir="2700000" algn="tl">
                    <a:srgbClr val="000000">
                      <a:alpha val="43137"/>
                    </a:srgbClr>
                  </a:outerShdw>
                </a:effectLst>
                <a:latin typeface="UVF TypoSlabserif" panose="02000403050000020004" pitchFamily="2" charset="0"/>
              </a:rPr>
              <a:t>Đọc thầm đoạn 1</a:t>
            </a:r>
            <a:endParaRPr lang="en-US" sz="3200">
              <a:solidFill>
                <a:schemeClr val="accent5">
                  <a:lumMod val="50000"/>
                </a:schemeClr>
              </a:solidFill>
            </a:endParaRPr>
          </a:p>
        </p:txBody>
      </p:sp>
    </p:spTree>
    <p:extLst>
      <p:ext uri="{BB962C8B-B14F-4D97-AF65-F5344CB8AC3E}">
        <p14:creationId xmlns:p14="http://schemas.microsoft.com/office/powerpoint/2010/main" val="77485678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randombar(horizontal)">
                                      <p:cBhvr>
                                        <p:cTn id="7" dur="500"/>
                                        <p:tgtEl>
                                          <p:spTgt spid="29"/>
                                        </p:tgtEl>
                                      </p:cBhvr>
                                    </p:animEffect>
                                  </p:childTnLst>
                                </p:cTn>
                              </p:par>
                            </p:childTnLst>
                          </p:cTn>
                        </p:par>
                        <p:par>
                          <p:cTn id="8" fill="hold">
                            <p:stCondLst>
                              <p:cond delay="500"/>
                            </p:stCondLst>
                            <p:childTnLst>
                              <p:par>
                                <p:cTn id="9" presetID="50" presetClass="entr" presetSubtype="0" decel="10000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1000" fill="hold"/>
                                        <p:tgtEl>
                                          <p:spTgt spid="6"/>
                                        </p:tgtEl>
                                        <p:attrNameLst>
                                          <p:attrName>ppt_w</p:attrName>
                                        </p:attrNameLst>
                                      </p:cBhvr>
                                      <p:tavLst>
                                        <p:tav tm="0">
                                          <p:val>
                                            <p:strVal val="#ppt_w+.3"/>
                                          </p:val>
                                        </p:tav>
                                        <p:tav tm="100000">
                                          <p:val>
                                            <p:strVal val="#ppt_w"/>
                                          </p:val>
                                        </p:tav>
                                      </p:tavLst>
                                    </p:anim>
                                    <p:anim calcmode="lin" valueType="num">
                                      <p:cBhvr>
                                        <p:cTn id="12" dur="1000" fill="hold"/>
                                        <p:tgtEl>
                                          <p:spTgt spid="6"/>
                                        </p:tgtEl>
                                        <p:attrNameLst>
                                          <p:attrName>ppt_h</p:attrName>
                                        </p:attrNameLst>
                                      </p:cBhvr>
                                      <p:tavLst>
                                        <p:tav tm="0">
                                          <p:val>
                                            <p:strVal val="#ppt_h"/>
                                          </p:val>
                                        </p:tav>
                                        <p:tav tm="100000">
                                          <p:val>
                                            <p:strVal val="#ppt_h"/>
                                          </p:val>
                                        </p:tav>
                                      </p:tavLst>
                                    </p:anim>
                                    <p:animEffect transition="in" filter="fade">
                                      <p:cBhvr>
                                        <p:cTn id="13" dur="10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528"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p:cTn id="18" dur="500" fill="hold"/>
                                        <p:tgtEl>
                                          <p:spTgt spid="17"/>
                                        </p:tgtEl>
                                        <p:attrNameLst>
                                          <p:attrName>ppt_w</p:attrName>
                                        </p:attrNameLst>
                                      </p:cBhvr>
                                      <p:tavLst>
                                        <p:tav tm="0">
                                          <p:val>
                                            <p:fltVal val="0"/>
                                          </p:val>
                                        </p:tav>
                                        <p:tav tm="100000">
                                          <p:val>
                                            <p:strVal val="#ppt_w"/>
                                          </p:val>
                                        </p:tav>
                                      </p:tavLst>
                                    </p:anim>
                                    <p:anim calcmode="lin" valueType="num">
                                      <p:cBhvr>
                                        <p:cTn id="19" dur="500" fill="hold"/>
                                        <p:tgtEl>
                                          <p:spTgt spid="17"/>
                                        </p:tgtEl>
                                        <p:attrNameLst>
                                          <p:attrName>ppt_h</p:attrName>
                                        </p:attrNameLst>
                                      </p:cBhvr>
                                      <p:tavLst>
                                        <p:tav tm="0">
                                          <p:val>
                                            <p:fltVal val="0"/>
                                          </p:val>
                                        </p:tav>
                                        <p:tav tm="100000">
                                          <p:val>
                                            <p:strVal val="#ppt_h"/>
                                          </p:val>
                                        </p:tav>
                                      </p:tavLst>
                                    </p:anim>
                                    <p:animEffect transition="in" filter="fade">
                                      <p:cBhvr>
                                        <p:cTn id="20" dur="500"/>
                                        <p:tgtEl>
                                          <p:spTgt spid="17"/>
                                        </p:tgtEl>
                                      </p:cBhvr>
                                    </p:animEffect>
                                    <p:anim calcmode="lin" valueType="num">
                                      <p:cBhvr>
                                        <p:cTn id="21" dur="500" fill="hold"/>
                                        <p:tgtEl>
                                          <p:spTgt spid="17"/>
                                        </p:tgtEl>
                                        <p:attrNameLst>
                                          <p:attrName>ppt_x</p:attrName>
                                        </p:attrNameLst>
                                      </p:cBhvr>
                                      <p:tavLst>
                                        <p:tav tm="0">
                                          <p:val>
                                            <p:fltVal val="0.5"/>
                                          </p:val>
                                        </p:tav>
                                        <p:tav tm="100000">
                                          <p:val>
                                            <p:strVal val="#ppt_x"/>
                                          </p:val>
                                        </p:tav>
                                      </p:tavLst>
                                    </p:anim>
                                    <p:anim calcmode="lin" valueType="num">
                                      <p:cBhvr>
                                        <p:cTn id="22" dur="500" fill="hold"/>
                                        <p:tgtEl>
                                          <p:spTgt spid="17"/>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descr="图片1">
            <a:extLst>
              <a:ext uri="{FF2B5EF4-FFF2-40B4-BE49-F238E27FC236}">
                <a16:creationId xmlns:a16="http://schemas.microsoft.com/office/drawing/2014/main" xmlns="" id="{6A7DF9BF-0C74-4B44-9D78-553F21473271}"/>
              </a:ext>
            </a:extLst>
          </p:cNvPr>
          <p:cNvPicPr>
            <a:picLocks noChangeAspect="1"/>
          </p:cNvPicPr>
          <p:nvPr/>
        </p:nvPicPr>
        <p:blipFill>
          <a:blip r:embed="rId2"/>
          <a:srcRect l="1837" r="2655"/>
          <a:stretch>
            <a:fillRect/>
          </a:stretch>
        </p:blipFill>
        <p:spPr>
          <a:xfrm>
            <a:off x="-41564" y="-53326"/>
            <a:ext cx="9227127" cy="6964652"/>
          </a:xfrm>
          <a:prstGeom prst="rect">
            <a:avLst/>
          </a:prstGeom>
        </p:spPr>
      </p:pic>
      <p:pic>
        <p:nvPicPr>
          <p:cNvPr id="3" name="Picture 8" descr="tieng viet 4 002">
            <a:extLst>
              <a:ext uri="{FF2B5EF4-FFF2-40B4-BE49-F238E27FC236}">
                <a16:creationId xmlns:a16="http://schemas.microsoft.com/office/drawing/2014/main" xmlns="" id="{93FD7F74-D57F-4981-B318-67FD9C83DAF3}"/>
              </a:ext>
            </a:extLst>
          </p:cNvPr>
          <p:cNvPicPr>
            <a:picLocks noChangeAspect="1" noChangeArrowheads="1"/>
          </p:cNvPicPr>
          <p:nvPr/>
        </p:nvPicPr>
        <p:blipFill rotWithShape="1">
          <a:blip r:embed="rId3">
            <a:lum bright="-36000" contrast="72000"/>
            <a:extLst>
              <a:ext uri="{BEBA8EAE-BF5A-486C-A8C5-ECC9F3942E4B}">
                <a14:imgProps xmlns:a14="http://schemas.microsoft.com/office/drawing/2010/main">
                  <a14:imgLayer r:embed="rId4">
                    <a14:imgEffect>
                      <a14:colorTemperature colorTemp="5900"/>
                    </a14:imgEffect>
                    <a14:imgEffect>
                      <a14:saturation sat="200000"/>
                    </a14:imgEffect>
                  </a14:imgLayer>
                </a14:imgProps>
              </a:ext>
              <a:ext uri="{28A0092B-C50C-407E-A947-70E740481C1C}">
                <a14:useLocalDpi xmlns:a14="http://schemas.microsoft.com/office/drawing/2010/main" val="0"/>
              </a:ext>
            </a:extLst>
          </a:blip>
          <a:srcRect l="5334" t="16280" r="6056" b="3987"/>
          <a:stretch/>
        </p:blipFill>
        <p:spPr>
          <a:xfrm>
            <a:off x="1309764" y="1435108"/>
            <a:ext cx="7389506" cy="497067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文本框 12">
            <a:extLst>
              <a:ext uri="{FF2B5EF4-FFF2-40B4-BE49-F238E27FC236}">
                <a16:creationId xmlns:a16="http://schemas.microsoft.com/office/drawing/2014/main" xmlns="" id="{D25570A0-9C99-4269-BEB4-D02E50D38C6F}"/>
              </a:ext>
            </a:extLst>
          </p:cNvPr>
          <p:cNvSpPr txBox="1"/>
          <p:nvPr/>
        </p:nvSpPr>
        <p:spPr>
          <a:xfrm>
            <a:off x="3555879" y="604112"/>
            <a:ext cx="5546558" cy="830997"/>
          </a:xfrm>
          <a:prstGeom prst="rect">
            <a:avLst/>
          </a:prstGeom>
          <a:noFill/>
        </p:spPr>
        <p:txBody>
          <a:bodyPr vert="horz" wrap="square" rtlCol="0">
            <a:spAutoFit/>
            <a:scene3d>
              <a:camera prst="orthographicFront"/>
              <a:lightRig rig="threePt" dir="t"/>
            </a:scene3d>
            <a:sp3d extrusionH="57150">
              <a:bevelT w="57150" h="38100" prst="artDeco"/>
            </a:sp3d>
          </a:bodyPr>
          <a:lstStyle/>
          <a:p>
            <a:pPr algn="ctr"/>
            <a:r>
              <a:rPr lang="en-US" altLang="zh-CN" sz="4800" b="1" spc="300">
                <a:ln cap="sq" cmpd="sng">
                  <a:solidFill>
                    <a:schemeClr val="accent3">
                      <a:lumMod val="50000"/>
                    </a:schemeClr>
                  </a:solidFill>
                  <a:miter lim="800000"/>
                </a:ln>
                <a:gradFill flip="none" rotWithShape="1">
                  <a:gsLst>
                    <a:gs pos="0">
                      <a:srgbClr val="68AC2E"/>
                    </a:gs>
                    <a:gs pos="50000">
                      <a:srgbClr val="6EBA35"/>
                    </a:gs>
                    <a:gs pos="100000">
                      <a:schemeClr val="accent3">
                        <a:lumMod val="20000"/>
                        <a:lumOff val="80000"/>
                      </a:schemeClr>
                    </a:gs>
                  </a:gsLst>
                  <a:lin ang="5400000" scaled="1"/>
                  <a:tileRect/>
                </a:gradFill>
                <a:effectLst>
                  <a:reflection blurRad="6350" stA="55000" endA="300" endPos="45500" dir="5400000" sy="-100000" algn="bl" rotWithShape="0"/>
                </a:effectLst>
                <a:latin typeface="#9Slide07 IcielStormtrooper" panose="020B0500000000000000" pitchFamily="34" charset="0"/>
                <a:ea typeface="方正姚体" panose="02010601030101010101" pitchFamily="2" charset="-122"/>
              </a:rPr>
              <a:t>     CHỦ ĐIỂM</a:t>
            </a:r>
            <a:endParaRPr lang="zh-CN" altLang="en-US" sz="4800" b="1" spc="300" dirty="0">
              <a:ln cap="sq" cmpd="sng">
                <a:solidFill>
                  <a:schemeClr val="accent3">
                    <a:lumMod val="50000"/>
                  </a:schemeClr>
                </a:solidFill>
                <a:miter lim="800000"/>
              </a:ln>
              <a:gradFill flip="none" rotWithShape="1">
                <a:gsLst>
                  <a:gs pos="0">
                    <a:srgbClr val="68AC2E"/>
                  </a:gs>
                  <a:gs pos="50000">
                    <a:srgbClr val="6EBA35"/>
                  </a:gs>
                  <a:gs pos="100000">
                    <a:schemeClr val="accent3">
                      <a:lumMod val="20000"/>
                      <a:lumOff val="80000"/>
                    </a:schemeClr>
                  </a:gs>
                </a:gsLst>
                <a:lin ang="5400000" scaled="1"/>
                <a:tileRect/>
              </a:gradFill>
              <a:effectLst>
                <a:reflection blurRad="6350" stA="55000" endA="300" endPos="45500" dir="5400000" sy="-100000" algn="bl" rotWithShape="0"/>
              </a:effectLst>
              <a:latin typeface="#9Slide07 IcielStormtrooper" panose="020B0500000000000000" pitchFamily="34" charset="0"/>
              <a:ea typeface="方正姚体" panose="02010601030101010101" pitchFamily="2" charset="-122"/>
            </a:endParaRPr>
          </a:p>
        </p:txBody>
      </p:sp>
      <p:sp>
        <p:nvSpPr>
          <p:cNvPr id="6" name="文本框 12">
            <a:extLst>
              <a:ext uri="{FF2B5EF4-FFF2-40B4-BE49-F238E27FC236}">
                <a16:creationId xmlns:a16="http://schemas.microsoft.com/office/drawing/2014/main" xmlns="" id="{2198B2DE-CA23-4DAE-97C3-C740CCB83FA9}"/>
              </a:ext>
            </a:extLst>
          </p:cNvPr>
          <p:cNvSpPr txBox="1"/>
          <p:nvPr/>
        </p:nvSpPr>
        <p:spPr>
          <a:xfrm>
            <a:off x="-1955979" y="280946"/>
            <a:ext cx="8326700" cy="2308324"/>
          </a:xfrm>
          <a:prstGeom prst="rect">
            <a:avLst/>
          </a:prstGeom>
          <a:noFill/>
        </p:spPr>
        <p:txBody>
          <a:bodyPr vert="horz" wrap="square" rtlCol="0">
            <a:spAutoFit/>
            <a:scene3d>
              <a:camera prst="orthographicFront"/>
              <a:lightRig rig="threePt" dir="t"/>
            </a:scene3d>
            <a:sp3d extrusionH="57150">
              <a:bevelT w="57150" h="38100" prst="artDeco"/>
            </a:sp3d>
          </a:bodyPr>
          <a:lstStyle/>
          <a:p>
            <a:pPr algn="ctr"/>
            <a:r>
              <a:rPr lang="en-US" altLang="zh-CN" sz="7200" b="1" spc="300">
                <a:ln w="28575">
                  <a:noFill/>
                </a:ln>
                <a:solidFill>
                  <a:srgbClr val="CE3553"/>
                </a:solidFill>
                <a:latin typeface="UVF Mussica Swash" panose="04000000000000000000" pitchFamily="82" charset="0"/>
                <a:ea typeface="方正姚体" panose="02010601030101010101" pitchFamily="2" charset="-122"/>
              </a:rPr>
              <a:t>Khám phá</a:t>
            </a:r>
          </a:p>
          <a:p>
            <a:pPr algn="ctr"/>
            <a:r>
              <a:rPr lang="en-US" altLang="zh-CN" sz="7200" b="1" spc="300">
                <a:ln w="28575">
                  <a:noFill/>
                </a:ln>
                <a:solidFill>
                  <a:srgbClr val="CE3553"/>
                </a:solidFill>
                <a:latin typeface="UVF Mussica Swash" panose="04000000000000000000" pitchFamily="82" charset="0"/>
                <a:ea typeface="方正姚体" panose="02010601030101010101" pitchFamily="2" charset="-122"/>
              </a:rPr>
              <a:t>           thế giới</a:t>
            </a:r>
            <a:endParaRPr lang="zh-CN" altLang="en-US" sz="7200" b="1" spc="300" dirty="0">
              <a:ln w="28575">
                <a:noFill/>
              </a:ln>
              <a:solidFill>
                <a:srgbClr val="CE3553"/>
              </a:solidFill>
              <a:latin typeface="UVF Mussica Swash" panose="04000000000000000000" pitchFamily="82" charset="0"/>
              <a:ea typeface="方正姚体" panose="02010601030101010101" pitchFamily="2" charset="-122"/>
            </a:endParaRPr>
          </a:p>
        </p:txBody>
      </p:sp>
    </p:spTree>
    <p:extLst>
      <p:ext uri="{BB962C8B-B14F-4D97-AF65-F5344CB8AC3E}">
        <p14:creationId xmlns:p14="http://schemas.microsoft.com/office/powerpoint/2010/main" val="371987947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500"/>
                                        <p:tgtEl>
                                          <p:spTgt spid="3"/>
                                        </p:tgtEl>
                                      </p:cBhvr>
                                    </p:animEffect>
                                  </p:childTnLst>
                                </p:cTn>
                              </p:par>
                            </p:childTnLst>
                          </p:cTn>
                        </p:par>
                        <p:par>
                          <p:cTn id="12" fill="hold">
                            <p:stCondLst>
                              <p:cond delay="1000"/>
                            </p:stCondLst>
                            <p:childTnLst>
                              <p:par>
                                <p:cTn id="13" presetID="53" presetClass="entr" presetSubtype="16"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6" name="Picture 2" descr="Premium Vector | Chinese tea plantation colorful landscape mountains">
            <a:extLst>
              <a:ext uri="{FF2B5EF4-FFF2-40B4-BE49-F238E27FC236}">
                <a16:creationId xmlns:a16="http://schemas.microsoft.com/office/drawing/2014/main" xmlns="" id="{352E6161-5362-4D3B-A85C-34D30F63E9AB}"/>
              </a:ext>
            </a:extLst>
          </p:cNvPr>
          <p:cNvPicPr>
            <a:picLocks noChangeAspect="1" noChangeArrowheads="1"/>
          </p:cNvPicPr>
          <p:nvPr/>
        </p:nvPicPr>
        <p:blipFill rotWithShape="1">
          <a:blip r:embed="rId2">
            <a:alphaModFix amt="55000"/>
            <a:extLst>
              <a:ext uri="{BEBA8EAE-BF5A-486C-A8C5-ECC9F3942E4B}">
                <a14:imgProps xmlns:a14="http://schemas.microsoft.com/office/drawing/2010/main">
                  <a14:imgLayer r:embed="rId3">
                    <a14:imgEffect>
                      <a14:colorTemperature colorTemp="5946"/>
                    </a14:imgEffect>
                    <a14:imgEffect>
                      <a14:saturation sat="168000"/>
                    </a14:imgEffect>
                  </a14:imgLayer>
                </a14:imgProps>
              </a:ext>
              <a:ext uri="{28A0092B-C50C-407E-A947-70E740481C1C}">
                <a14:useLocalDpi xmlns:a14="http://schemas.microsoft.com/office/drawing/2010/main" val="0"/>
              </a:ext>
            </a:extLst>
          </a:blip>
          <a:srcRect t="30782"/>
          <a:stretch/>
        </p:blipFill>
        <p:spPr bwMode="auto">
          <a:xfrm>
            <a:off x="15" y="1282"/>
            <a:ext cx="9143985" cy="685671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descr="rung hoa chuoi">
            <a:extLst>
              <a:ext uri="{FF2B5EF4-FFF2-40B4-BE49-F238E27FC236}">
                <a16:creationId xmlns:a16="http://schemas.microsoft.com/office/drawing/2014/main" xmlns="" id="{A36DAFBB-A25F-4DCE-A565-693F12F32D41}"/>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colorTemperature colorTemp="7200"/>
                    </a14:imgEffect>
                  </a14:imgLayer>
                </a14:imgProps>
              </a:ext>
              <a:ext uri="{28A0092B-C50C-407E-A947-70E740481C1C}">
                <a14:useLocalDpi xmlns:a14="http://schemas.microsoft.com/office/drawing/2010/main" val="0"/>
              </a:ext>
            </a:extLst>
          </a:blip>
          <a:srcRect/>
          <a:stretch>
            <a:fillRect/>
          </a:stretch>
        </p:blipFill>
        <p:spPr bwMode="auto">
          <a:xfrm rot="21361678">
            <a:off x="480952" y="3646316"/>
            <a:ext cx="2536097" cy="29138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xmlns="" id="{E30FAC03-4682-4CFE-93D8-BBDB3E457D5A}"/>
              </a:ext>
            </a:extLst>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Lst>
          </a:blip>
          <a:stretch>
            <a:fillRect/>
          </a:stretch>
        </p:blipFill>
        <p:spPr>
          <a:xfrm rot="21146275">
            <a:off x="6028252" y="361840"/>
            <a:ext cx="2926715" cy="2586528"/>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xmlns="" id="{7FCD27F5-A45C-4915-96DE-5F927D1F02B6}"/>
              </a:ext>
            </a:extLst>
          </p:cNvPr>
          <p:cNvPicPr>
            <a:picLocks noChangeAspect="1"/>
          </p:cNvPicPr>
          <p:nvPr/>
        </p:nvPicPr>
        <p:blipFill>
          <a:blip r:embed="rId8">
            <a:extLst>
              <a:ext uri="{BEBA8EAE-BF5A-486C-A8C5-ECC9F3942E4B}">
                <a14:imgProps xmlns:a14="http://schemas.microsoft.com/office/drawing/2010/main">
                  <a14:imgLayer r:embed="rId9">
                    <a14:imgEffect>
                      <a14:saturation sat="200000"/>
                    </a14:imgEffect>
                  </a14:imgLayer>
                </a14:imgProps>
              </a:ext>
            </a:extLst>
          </a:blip>
          <a:stretch>
            <a:fillRect/>
          </a:stretch>
        </p:blipFill>
        <p:spPr>
          <a:xfrm>
            <a:off x="3389327" y="252408"/>
            <a:ext cx="2319834" cy="2586528"/>
          </a:xfrm>
          <a:prstGeom prst="rect">
            <a:avLst/>
          </a:prstGeom>
          <a:ln>
            <a:noFill/>
          </a:ln>
          <a:effectLst>
            <a:outerShdw blurRad="292100" dist="139700" dir="2700000" algn="tl" rotWithShape="0">
              <a:srgbClr val="333333">
                <a:alpha val="65000"/>
              </a:srgbClr>
            </a:outerShdw>
          </a:effectLst>
        </p:spPr>
      </p:pic>
      <p:pic>
        <p:nvPicPr>
          <p:cNvPr id="12" name="Picture 11" descr="1">
            <a:extLst>
              <a:ext uri="{FF2B5EF4-FFF2-40B4-BE49-F238E27FC236}">
                <a16:creationId xmlns:a16="http://schemas.microsoft.com/office/drawing/2014/main" xmlns="" id="{8C1693C4-12CF-4A15-B3A9-90A7D97588C1}"/>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rot="462053">
            <a:off x="413939" y="360264"/>
            <a:ext cx="2670123" cy="276211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Content Placeholder 7">
            <a:extLst>
              <a:ext uri="{FF2B5EF4-FFF2-40B4-BE49-F238E27FC236}">
                <a16:creationId xmlns:a16="http://schemas.microsoft.com/office/drawing/2014/main" xmlns="" id="{329F6CEA-4E18-478B-A6BF-F8747CA4C731}"/>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saturation sat="200000"/>
                    </a14:imgEffect>
                  </a14:imgLayer>
                </a14:imgProps>
              </a:ext>
              <a:ext uri="{28A0092B-C50C-407E-A947-70E740481C1C}">
                <a14:useLocalDpi xmlns:a14="http://schemas.microsoft.com/office/drawing/2010/main" val="0"/>
              </a:ext>
            </a:extLst>
          </a:blip>
          <a:srcRect l="5408" r="5408"/>
          <a:stretch>
            <a:fillRect/>
          </a:stretch>
        </p:blipFill>
        <p:spPr bwMode="auto">
          <a:xfrm>
            <a:off x="3435586" y="3485325"/>
            <a:ext cx="2390442" cy="314625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56">
            <a:extLst>
              <a:ext uri="{FF2B5EF4-FFF2-40B4-BE49-F238E27FC236}">
                <a16:creationId xmlns:a16="http://schemas.microsoft.com/office/drawing/2014/main" xmlns="" id="{0690D00C-0578-49C8-98C4-867AFD8D97CF}"/>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rot="263879">
            <a:off x="6225633" y="3735916"/>
            <a:ext cx="2509796" cy="288170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915373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1000"/>
                                        <p:tgtEl>
                                          <p:spTgt spid="14"/>
                                        </p:tgtEl>
                                      </p:cBhvr>
                                    </p:animEffect>
                                    <p:anim calcmode="lin" valueType="num">
                                      <p:cBhvr>
                                        <p:cTn id="33" dur="1000" fill="hold"/>
                                        <p:tgtEl>
                                          <p:spTgt spid="14"/>
                                        </p:tgtEl>
                                        <p:attrNameLst>
                                          <p:attrName>ppt_x</p:attrName>
                                        </p:attrNameLst>
                                      </p:cBhvr>
                                      <p:tavLst>
                                        <p:tav tm="0">
                                          <p:val>
                                            <p:strVal val="#ppt_x"/>
                                          </p:val>
                                        </p:tav>
                                        <p:tav tm="100000">
                                          <p:val>
                                            <p:strVal val="#ppt_x"/>
                                          </p:val>
                                        </p:tav>
                                      </p:tavLst>
                                    </p:anim>
                                    <p:anim calcmode="lin" valueType="num">
                                      <p:cBhvr>
                                        <p:cTn id="3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ummer Distant Mountains Bushes Clouds, Summer, Distant Mountain, Grove PNG  Transparent Clipart Image and PSD File for Free Download">
            <a:extLst>
              <a:ext uri="{FF2B5EF4-FFF2-40B4-BE49-F238E27FC236}">
                <a16:creationId xmlns:a16="http://schemas.microsoft.com/office/drawing/2014/main" xmlns="" id="{B23336F3-9538-4325-A407-B18B2378138A}"/>
              </a:ext>
            </a:extLst>
          </p:cNvPr>
          <p:cNvPicPr>
            <a:picLocks noChangeAspect="1" noChangeArrowheads="1"/>
          </p:cNvPicPr>
          <p:nvPr/>
        </p:nvPicPr>
        <p:blipFill>
          <a:blip r:embed="rId3">
            <a:alphaModFix amt="67000"/>
            <a:extLst>
              <a:ext uri="{BEBA8EAE-BF5A-486C-A8C5-ECC9F3942E4B}">
                <a14:imgProps xmlns:a14="http://schemas.microsoft.com/office/drawing/2010/main">
                  <a14:imgLayer r:embed="rId4">
                    <a14:imgEffect>
                      <a14:colorTemperature colorTemp="7573"/>
                    </a14:imgEffect>
                  </a14:imgLayer>
                </a14:imgProps>
              </a:ext>
              <a:ext uri="{28A0092B-C50C-407E-A947-70E740481C1C}">
                <a14:useLocalDpi xmlns:a14="http://schemas.microsoft.com/office/drawing/2010/main" val="0"/>
              </a:ext>
            </a:extLst>
          </a:blip>
          <a:srcRect/>
          <a:stretch>
            <a:fillRect/>
          </a:stretch>
        </p:blipFill>
        <p:spPr bwMode="auto">
          <a:xfrm>
            <a:off x="-1143" y="-46205"/>
            <a:ext cx="9144000" cy="6898348"/>
          </a:xfrm>
          <a:prstGeom prst="rect">
            <a:avLst/>
          </a:prstGeom>
          <a:noFill/>
          <a:extLst>
            <a:ext uri="{909E8E84-426E-40DD-AFC4-6F175D3DCCD1}">
              <a14:hiddenFill xmlns:a14="http://schemas.microsoft.com/office/drawing/2010/main">
                <a:solidFill>
                  <a:srgbClr val="FFFFFF"/>
                </a:solidFill>
              </a14:hiddenFill>
            </a:ext>
          </a:extLst>
        </p:spPr>
      </p:pic>
      <p:sp>
        <p:nvSpPr>
          <p:cNvPr id="71" name="Rectangle 70">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 name="Rectangle 16">
            <a:extLst>
              <a:ext uri="{FF2B5EF4-FFF2-40B4-BE49-F238E27FC236}">
                <a16:creationId xmlns:a16="http://schemas.microsoft.com/office/drawing/2014/main" xmlns="" id="{009FC864-1F19-4EF0-9125-31FDDC1CC8FA}"/>
              </a:ext>
            </a:extLst>
          </p:cNvPr>
          <p:cNvSpPr>
            <a:spLocks noChangeArrowheads="1"/>
          </p:cNvSpPr>
          <p:nvPr/>
        </p:nvSpPr>
        <p:spPr bwMode="auto">
          <a:xfrm>
            <a:off x="349182" y="3315815"/>
            <a:ext cx="8679833" cy="4770537"/>
          </a:xfrm>
          <a:prstGeom prst="rect">
            <a:avLst/>
          </a:prstGeom>
          <a:solidFill>
            <a:schemeClr val="bg1">
              <a:alpha val="59000"/>
            </a:schemeClr>
          </a:solid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r>
              <a:rPr lang="vi-VN" altLang="vi-VN" sz="3800" b="1">
                <a:solidFill>
                  <a:srgbClr val="002060"/>
                </a:solidFill>
                <a:latin typeface="UVF TypoSlabserif" panose="02000403050000020004" pitchFamily="2" charset="0"/>
              </a:rPr>
              <a:t>+ Những đám mây trắng nhỏ s</a:t>
            </a:r>
            <a:r>
              <a:rPr lang="vi-VN" altLang="vi-VN" sz="3800" b="1">
                <a:solidFill>
                  <a:srgbClr val="002060"/>
                </a:solidFill>
                <a:latin typeface="UVF TypoSlabserif" panose="02000403050000020004" pitchFamily="2" charset="0"/>
                <a:cs typeface="Times New Roman" panose="02020603050405020304" pitchFamily="18" charset="0"/>
              </a:rPr>
              <a:t>à</a:t>
            </a:r>
            <a:r>
              <a:rPr lang="vi-VN" altLang="vi-VN" sz="3800" b="1">
                <a:solidFill>
                  <a:srgbClr val="002060"/>
                </a:solidFill>
                <a:latin typeface="UVF TypoSlabserif" panose="02000403050000020004" pitchFamily="2" charset="0"/>
              </a:rPr>
              <a:t> xuống cửa kính ô tô tạo nên cảm giác bồng bềnh, huyền ảo.</a:t>
            </a:r>
            <a:endParaRPr lang="en-US" altLang="zh-CN" sz="3800" b="1">
              <a:solidFill>
                <a:srgbClr val="002060"/>
              </a:solidFill>
              <a:latin typeface="UVF TypoSlabserif" panose="02000403050000020004" pitchFamily="2" charset="0"/>
            </a:endParaRPr>
          </a:p>
          <a:p>
            <a:pPr algn="just"/>
            <a:r>
              <a:rPr lang="vi-VN" altLang="vi-VN" sz="3800" b="1">
                <a:solidFill>
                  <a:srgbClr val="002060"/>
                </a:solidFill>
                <a:latin typeface="UVF TypoSlabserif" panose="02000403050000020004" pitchFamily="2" charset="0"/>
              </a:rPr>
              <a:t>+ Những bông hoa chuối rực lên như những ngọn lửa.</a:t>
            </a:r>
            <a:endParaRPr lang="en-US" altLang="zh-CN" sz="3800" b="1">
              <a:solidFill>
                <a:srgbClr val="002060"/>
              </a:solidFill>
              <a:latin typeface="UVF TypoSlabserif" panose="02000403050000020004" pitchFamily="2" charset="0"/>
            </a:endParaRPr>
          </a:p>
          <a:p>
            <a:pPr algn="just"/>
            <a:r>
              <a:rPr lang="vi-VN" altLang="vi-VN" sz="3800" b="1">
                <a:solidFill>
                  <a:srgbClr val="002060"/>
                </a:solidFill>
                <a:latin typeface="UVF TypoSlabserif" panose="02000403050000020004" pitchFamily="2" charset="0"/>
              </a:rPr>
              <a:t>+ Những con ngựa nhiều m</a:t>
            </a:r>
            <a:r>
              <a:rPr lang="vi-VN" altLang="vi-VN" sz="3800" b="1">
                <a:solidFill>
                  <a:srgbClr val="002060"/>
                </a:solidFill>
                <a:latin typeface="UVF TypoSlabserif" panose="02000403050000020004" pitchFamily="2" charset="0"/>
                <a:cs typeface="Times New Roman" panose="02020603050405020304" pitchFamily="18" charset="0"/>
              </a:rPr>
              <a:t>à</a:t>
            </a:r>
            <a:r>
              <a:rPr lang="vi-VN" altLang="vi-VN" sz="3800" b="1">
                <a:solidFill>
                  <a:srgbClr val="002060"/>
                </a:solidFill>
                <a:latin typeface="UVF TypoSlabserif" panose="02000403050000020004" pitchFamily="2" charset="0"/>
              </a:rPr>
              <a:t>u sắc khác nhau, với đôi chân dịu d</a:t>
            </a:r>
            <a:r>
              <a:rPr lang="vi-VN" altLang="vi-VN" sz="3800" b="1">
                <a:solidFill>
                  <a:srgbClr val="002060"/>
                </a:solidFill>
                <a:latin typeface="UVF TypoSlabserif" panose="02000403050000020004" pitchFamily="2" charset="0"/>
                <a:cs typeface="Times New Roman" panose="02020603050405020304" pitchFamily="18" charset="0"/>
              </a:rPr>
              <a:t>à</a:t>
            </a:r>
            <a:r>
              <a:rPr lang="vi-VN" altLang="vi-VN" sz="3800" b="1">
                <a:solidFill>
                  <a:srgbClr val="002060"/>
                </a:solidFill>
                <a:latin typeface="UVF TypoSlabserif" panose="02000403050000020004" pitchFamily="2" charset="0"/>
              </a:rPr>
              <a:t>ng, chùm đuôi cong lướt thướt liễu rủ.</a:t>
            </a:r>
            <a:endParaRPr lang="en-US" altLang="zh-CN" sz="3800" b="1">
              <a:solidFill>
                <a:srgbClr val="002060"/>
              </a:solidFill>
              <a:latin typeface="UVF TypoSlabserif" panose="02000403050000020004" pitchFamily="2" charset="0"/>
              <a:cs typeface="Times New Roman" panose="02020603050405020304" pitchFamily="18" charset="0"/>
            </a:endParaRPr>
          </a:p>
        </p:txBody>
      </p:sp>
      <p:grpSp>
        <p:nvGrpSpPr>
          <p:cNvPr id="6" name="Group 5">
            <a:extLst>
              <a:ext uri="{FF2B5EF4-FFF2-40B4-BE49-F238E27FC236}">
                <a16:creationId xmlns:a16="http://schemas.microsoft.com/office/drawing/2014/main" xmlns="" id="{B00925A7-C61C-44AF-B0C8-A4E1271631FA}"/>
              </a:ext>
            </a:extLst>
          </p:cNvPr>
          <p:cNvGrpSpPr/>
          <p:nvPr/>
        </p:nvGrpSpPr>
        <p:grpSpPr>
          <a:xfrm>
            <a:off x="0" y="1"/>
            <a:ext cx="8689598" cy="2935180"/>
            <a:chOff x="0" y="0"/>
            <a:chExt cx="11586130" cy="2935180"/>
          </a:xfrm>
        </p:grpSpPr>
        <p:sp>
          <p:nvSpPr>
            <p:cNvPr id="18" name="菱形 14">
              <a:extLst>
                <a:ext uri="{FF2B5EF4-FFF2-40B4-BE49-F238E27FC236}">
                  <a16:creationId xmlns:a16="http://schemas.microsoft.com/office/drawing/2014/main" xmlns="" id="{013B4844-4537-4926-B7C4-FD8D4E18224D}"/>
                </a:ext>
              </a:extLst>
            </p:cNvPr>
            <p:cNvSpPr/>
            <p:nvPr/>
          </p:nvSpPr>
          <p:spPr>
            <a:xfrm>
              <a:off x="0" y="0"/>
              <a:ext cx="2364828" cy="2319627"/>
            </a:xfrm>
            <a:prstGeom prst="diamond">
              <a:avLst/>
            </a:prstGeom>
            <a:solidFill>
              <a:schemeClr val="bg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UVF Mussica Swash" panose="04000000000000000000" pitchFamily="82" charset="0"/>
              </a:endParaRPr>
            </a:p>
          </p:txBody>
        </p:sp>
        <p:sp>
          <p:nvSpPr>
            <p:cNvPr id="19" name="文本框 1">
              <a:extLst>
                <a:ext uri="{FF2B5EF4-FFF2-40B4-BE49-F238E27FC236}">
                  <a16:creationId xmlns:a16="http://schemas.microsoft.com/office/drawing/2014/main" xmlns="" id="{E409A403-26FD-41A3-AD9A-E503C68A42CA}"/>
                </a:ext>
              </a:extLst>
            </p:cNvPr>
            <p:cNvSpPr txBox="1"/>
            <p:nvPr/>
          </p:nvSpPr>
          <p:spPr>
            <a:xfrm>
              <a:off x="1087821" y="204952"/>
              <a:ext cx="70666" cy="1862048"/>
            </a:xfrm>
            <a:prstGeom prst="rect">
              <a:avLst/>
            </a:prstGeom>
            <a:noFill/>
          </p:spPr>
          <p:txBody>
            <a:bodyPr vert="horz" wrap="square" rtlCol="0">
              <a:spAutoFit/>
            </a:bodyPr>
            <a:lstStyle/>
            <a:p>
              <a:pPr algn="ctr"/>
              <a:r>
                <a:rPr lang="en-US" altLang="zh-CN" sz="11500">
                  <a:ln>
                    <a:solidFill>
                      <a:srgbClr val="002060"/>
                    </a:solidFill>
                  </a:ln>
                  <a:solidFill>
                    <a:srgbClr val="CE3553"/>
                  </a:solidFill>
                  <a:latin typeface="#9Slide07 IcielStormtrooper" panose="020B0500000000000000" pitchFamily="34" charset="0"/>
                  <a:ea typeface="方正大黑简体" panose="03000509000000000000" pitchFamily="65" charset="-122"/>
                </a:rPr>
                <a:t>2</a:t>
              </a:r>
              <a:endParaRPr lang="en-US" altLang="zh-CN" sz="6600" dirty="0">
                <a:ln>
                  <a:solidFill>
                    <a:srgbClr val="002060"/>
                  </a:solidFill>
                </a:ln>
                <a:solidFill>
                  <a:srgbClr val="CE3553"/>
                </a:solidFill>
                <a:latin typeface="#9Slide07 IcielStormtrooper" panose="020B0500000000000000" pitchFamily="34" charset="0"/>
                <a:ea typeface="方正大黑简体" panose="03000509000000000000" pitchFamily="65" charset="-122"/>
              </a:endParaRPr>
            </a:p>
          </p:txBody>
        </p:sp>
        <p:sp>
          <p:nvSpPr>
            <p:cNvPr id="16" name="TextBox 15">
              <a:extLst>
                <a:ext uri="{FF2B5EF4-FFF2-40B4-BE49-F238E27FC236}">
                  <a16:creationId xmlns:a16="http://schemas.microsoft.com/office/drawing/2014/main" xmlns="" id="{776DCE87-CAA7-4AB4-A673-BCBB55410BB7}"/>
                </a:ext>
              </a:extLst>
            </p:cNvPr>
            <p:cNvSpPr txBox="1">
              <a:spLocks noChangeArrowheads="1"/>
            </p:cNvSpPr>
            <p:nvPr/>
          </p:nvSpPr>
          <p:spPr bwMode="auto">
            <a:xfrm>
              <a:off x="1906103" y="996188"/>
              <a:ext cx="9680027" cy="1938992"/>
            </a:xfrm>
            <a:prstGeom prst="rect">
              <a:avLst/>
            </a:prstGeom>
            <a:solidFill>
              <a:srgbClr val="0070C0">
                <a:alpha val="75000"/>
              </a:srgbClr>
            </a:solidFill>
            <a:ln w="38100">
              <a:solidFill>
                <a:srgbClr val="002060"/>
              </a:solidFill>
              <a:prstDash val="dashDot"/>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sz="4000" b="1">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rPr>
                <a:t>Hãy nêu chi tiết các sự vật để thấy được sự quan sát tinh tế của tác giả</a:t>
              </a:r>
            </a:p>
          </p:txBody>
        </p:sp>
      </p:grpSp>
      <p:sp>
        <p:nvSpPr>
          <p:cNvPr id="10" name="TextBox 9">
            <a:extLst>
              <a:ext uri="{FF2B5EF4-FFF2-40B4-BE49-F238E27FC236}">
                <a16:creationId xmlns:a16="http://schemas.microsoft.com/office/drawing/2014/main" xmlns="" id="{D2D88D9E-1DF3-4391-AE53-49191C6F9449}"/>
              </a:ext>
            </a:extLst>
          </p:cNvPr>
          <p:cNvSpPr txBox="1"/>
          <p:nvPr/>
        </p:nvSpPr>
        <p:spPr>
          <a:xfrm>
            <a:off x="4689099" y="15766"/>
            <a:ext cx="5025259" cy="954107"/>
          </a:xfrm>
          <a:prstGeom prst="rect">
            <a:avLst/>
          </a:prstGeom>
          <a:noFill/>
        </p:spPr>
        <p:txBody>
          <a:bodyPr wrap="square" rtlCol="0">
            <a:spAutoFit/>
          </a:bodyPr>
          <a:lstStyle/>
          <a:p>
            <a:pPr algn="just"/>
            <a:r>
              <a:rPr lang="en-US" sz="2800" b="1" i="1" u="sng">
                <a:solidFill>
                  <a:srgbClr val="FF0066"/>
                </a:solidFill>
                <a:latin typeface="UVF TypoSlabserif" panose="02000403050000020004" pitchFamily="2" charset="0"/>
                <a:cs typeface="Times New Roman" pitchFamily="18" charset="0"/>
              </a:rPr>
              <a:t>*Đoạn 1: </a:t>
            </a:r>
            <a:r>
              <a:rPr lang="vi-VN" sz="2800" b="1" i="1">
                <a:solidFill>
                  <a:srgbClr val="FF0066"/>
                </a:solidFill>
                <a:latin typeface="UVF TypoSlabserif" panose="02000403050000020004" pitchFamily="2" charset="0"/>
                <a:cs typeface="Times New Roman" pitchFamily="18" charset="0"/>
              </a:rPr>
              <a:t>Phong cảnh đường lên Sa Pa</a:t>
            </a:r>
            <a:r>
              <a:rPr lang="en-US" sz="2800" b="1" i="1">
                <a:solidFill>
                  <a:srgbClr val="FF0066"/>
                </a:solidFill>
                <a:latin typeface="UVF TypoSlabserif" panose="02000403050000020004" pitchFamily="2" charset="0"/>
                <a:cs typeface="Times New Roman" pitchFamily="18" charset="0"/>
              </a:rPr>
              <a:t>.</a:t>
            </a:r>
            <a:r>
              <a:rPr lang="vi-VN" sz="2800" b="1" i="1">
                <a:solidFill>
                  <a:srgbClr val="FF0066"/>
                </a:solidFill>
                <a:latin typeface="UVF TypoSlabserif" panose="02000403050000020004" pitchFamily="2" charset="0"/>
                <a:cs typeface="Times New Roman" pitchFamily="18" charset="0"/>
              </a:rPr>
              <a:t> </a:t>
            </a:r>
            <a:endParaRPr lang="en-US" sz="2800" b="1" i="1">
              <a:solidFill>
                <a:srgbClr val="FF0066"/>
              </a:solidFill>
              <a:latin typeface="UVF TypoSlabserif" panose="02000403050000020004" pitchFamily="2" charset="0"/>
              <a:cs typeface="Times New Roman" pitchFamily="18" charset="0"/>
            </a:endParaRPr>
          </a:p>
        </p:txBody>
      </p:sp>
    </p:spTree>
    <p:extLst>
      <p:ext uri="{BB962C8B-B14F-4D97-AF65-F5344CB8AC3E}">
        <p14:creationId xmlns:p14="http://schemas.microsoft.com/office/powerpoint/2010/main" val="344028148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800" decel="100000"/>
                                        <p:tgtEl>
                                          <p:spTgt spid="6"/>
                                        </p:tgtEl>
                                      </p:cBhvr>
                                    </p:animEffect>
                                    <p:anim calcmode="lin" valueType="num">
                                      <p:cBhvr>
                                        <p:cTn id="8" dur="800" decel="100000" fill="hold"/>
                                        <p:tgtEl>
                                          <p:spTgt spid="6"/>
                                        </p:tgtEl>
                                        <p:attrNameLst>
                                          <p:attrName>style.rotation</p:attrName>
                                        </p:attrNameLst>
                                      </p:cBhvr>
                                      <p:tavLst>
                                        <p:tav tm="0">
                                          <p:val>
                                            <p:fltVal val="-90"/>
                                          </p:val>
                                        </p:tav>
                                        <p:tav tm="100000">
                                          <p:val>
                                            <p:fltVal val="0"/>
                                          </p:val>
                                        </p:tav>
                                      </p:tavLst>
                                    </p:anim>
                                    <p:anim calcmode="lin" valueType="num">
                                      <p:cBhvr>
                                        <p:cTn id="9" dur="800" decel="100000" fill="hold"/>
                                        <p:tgtEl>
                                          <p:spTgt spid="6"/>
                                        </p:tgtEl>
                                        <p:attrNameLst>
                                          <p:attrName>ppt_x</p:attrName>
                                        </p:attrNameLst>
                                      </p:cBhvr>
                                      <p:tavLst>
                                        <p:tav tm="0">
                                          <p:val>
                                            <p:strVal val="#ppt_x+0.4"/>
                                          </p:val>
                                        </p:tav>
                                        <p:tav tm="100000">
                                          <p:val>
                                            <p:strVal val="#ppt_x-0.05"/>
                                          </p:val>
                                        </p:tav>
                                      </p:tavLst>
                                    </p:anim>
                                    <p:anim calcmode="lin" valueType="num">
                                      <p:cBhvr>
                                        <p:cTn id="10" dur="800" decel="100000" fill="hold"/>
                                        <p:tgtEl>
                                          <p:spTgt spid="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right)">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randombar(horizont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Giải Tiếng Việt 1 trang 154, 155 Bài 4: Ruộng bậc thang ở Sa Pa - Kết nối  tri thức với cuộc sống - VnDoc.com">
            <a:extLst>
              <a:ext uri="{FF2B5EF4-FFF2-40B4-BE49-F238E27FC236}">
                <a16:creationId xmlns:a16="http://schemas.microsoft.com/office/drawing/2014/main" xmlns="" id="{F8E43A49-A141-4186-BE00-1C17393937E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0" y="468"/>
            <a:ext cx="9144000" cy="6857532"/>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4" name="图片 3"/>
          <p:cNvPicPr>
            <a:picLocks noChangeAspect="1"/>
          </p:cNvPicPr>
          <p:nvPr/>
        </p:nvPicPr>
        <p:blipFill rotWithShape="1">
          <a:blip r:embed="rId4" cstate="print">
            <a:extLst>
              <a:ext uri="{28A0092B-C50C-407E-A947-70E740481C1C}">
                <a14:useLocalDpi xmlns:a14="http://schemas.microsoft.com/office/drawing/2010/main" val="0"/>
              </a:ext>
            </a:extLst>
          </a:blip>
          <a:srcRect l="26757" t="50934" b="8278"/>
          <a:stretch/>
        </p:blipFill>
        <p:spPr>
          <a:xfrm>
            <a:off x="714282" y="2064562"/>
            <a:ext cx="9144000" cy="9586877"/>
          </a:xfrm>
          <a:prstGeom prst="rect">
            <a:avLst/>
          </a:prstGeom>
        </p:spPr>
      </p:pic>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75036" y="1835419"/>
            <a:ext cx="2601191" cy="1567616"/>
          </a:xfrm>
          <a:prstGeom prst="rect">
            <a:avLst/>
          </a:prstGeom>
        </p:spPr>
      </p:pic>
      <p:pic>
        <p:nvPicPr>
          <p:cNvPr id="13" name="图片 12"/>
          <p:cNvPicPr>
            <a:picLocks noChangeAspect="1"/>
          </p:cNvPicPr>
          <p:nvPr/>
        </p:nvPicPr>
        <p:blipFill rotWithShape="1">
          <a:blip r:embed="rId6" cstate="print">
            <a:extLst>
              <a:ext uri="{28A0092B-C50C-407E-A947-70E740481C1C}">
                <a14:useLocalDpi xmlns:a14="http://schemas.microsoft.com/office/drawing/2010/main" val="0"/>
              </a:ext>
            </a:extLst>
          </a:blip>
          <a:srcRect t="18411" r="51852" b="38636"/>
          <a:stretch/>
        </p:blipFill>
        <p:spPr>
          <a:xfrm>
            <a:off x="1231801" y="966058"/>
            <a:ext cx="1003382" cy="761611"/>
          </a:xfrm>
          <a:prstGeom prst="rect">
            <a:avLst/>
          </a:prstGeom>
        </p:spPr>
      </p:pic>
      <p:pic>
        <p:nvPicPr>
          <p:cNvPr id="18" name="图片 13">
            <a:extLst>
              <a:ext uri="{FF2B5EF4-FFF2-40B4-BE49-F238E27FC236}">
                <a16:creationId xmlns:a16="http://schemas.microsoft.com/office/drawing/2014/main" xmlns="" id="{2327259E-4E9F-4E14-9DB3-F0D3338993C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44239"/>
          <a:stretch/>
        </p:blipFill>
        <p:spPr>
          <a:xfrm flipH="1">
            <a:off x="3275021" y="2546133"/>
            <a:ext cx="1056218" cy="917132"/>
          </a:xfrm>
          <a:prstGeom prst="rect">
            <a:avLst/>
          </a:prstGeom>
        </p:spPr>
      </p:pic>
      <p:pic>
        <p:nvPicPr>
          <p:cNvPr id="27" name="图片 11">
            <a:extLst>
              <a:ext uri="{FF2B5EF4-FFF2-40B4-BE49-F238E27FC236}">
                <a16:creationId xmlns:a16="http://schemas.microsoft.com/office/drawing/2014/main" xmlns="" id="{05293228-43A1-4CF9-B2C6-5E2DBCD827D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52378" y="2139393"/>
            <a:ext cx="2601191" cy="1567616"/>
          </a:xfrm>
          <a:prstGeom prst="rect">
            <a:avLst/>
          </a:prstGeom>
        </p:spPr>
      </p:pic>
      <p:sp>
        <p:nvSpPr>
          <p:cNvPr id="23" name="Rectangle 22">
            <a:extLst>
              <a:ext uri="{FF2B5EF4-FFF2-40B4-BE49-F238E27FC236}">
                <a16:creationId xmlns:a16="http://schemas.microsoft.com/office/drawing/2014/main" xmlns="" id="{6B70D40C-F347-43A6-A396-E7B2E79D505E}"/>
              </a:ext>
            </a:extLst>
          </p:cNvPr>
          <p:cNvSpPr/>
          <p:nvPr/>
        </p:nvSpPr>
        <p:spPr>
          <a:xfrm>
            <a:off x="149994" y="409725"/>
            <a:ext cx="8720781" cy="6175538"/>
          </a:xfrm>
          <a:prstGeom prst="rect">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27">
            <a:extLst>
              <a:ext uri="{FF2B5EF4-FFF2-40B4-BE49-F238E27FC236}">
                <a16:creationId xmlns:a16="http://schemas.microsoft.com/office/drawing/2014/main" xmlns="" id="{39542701-5049-43F6-9A20-173BAFBA0A35}"/>
              </a:ext>
            </a:extLst>
          </p:cNvPr>
          <p:cNvGrpSpPr/>
          <p:nvPr/>
        </p:nvGrpSpPr>
        <p:grpSpPr>
          <a:xfrm>
            <a:off x="204589" y="-29217"/>
            <a:ext cx="8536136" cy="2954561"/>
            <a:chOff x="0" y="0"/>
            <a:chExt cx="11381514" cy="2954561"/>
          </a:xfrm>
        </p:grpSpPr>
        <p:sp>
          <p:nvSpPr>
            <p:cNvPr id="30" name="菱形 14">
              <a:extLst>
                <a:ext uri="{FF2B5EF4-FFF2-40B4-BE49-F238E27FC236}">
                  <a16:creationId xmlns:a16="http://schemas.microsoft.com/office/drawing/2014/main" xmlns="" id="{90207454-E813-4428-BC18-782CF0101BD3}"/>
                </a:ext>
              </a:extLst>
            </p:cNvPr>
            <p:cNvSpPr/>
            <p:nvPr/>
          </p:nvSpPr>
          <p:spPr>
            <a:xfrm>
              <a:off x="0" y="0"/>
              <a:ext cx="2448620" cy="2448502"/>
            </a:xfrm>
            <a:prstGeom prst="diamond">
              <a:avLst/>
            </a:prstGeom>
            <a:solidFill>
              <a:schemeClr val="accent5">
                <a:lumMod val="60000"/>
                <a:lumOff val="40000"/>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UVF Mussica Swash" panose="04000000000000000000" pitchFamily="82" charset="0"/>
              </a:endParaRPr>
            </a:p>
          </p:txBody>
        </p:sp>
        <p:sp>
          <p:nvSpPr>
            <p:cNvPr id="31" name="文本框 1">
              <a:extLst>
                <a:ext uri="{FF2B5EF4-FFF2-40B4-BE49-F238E27FC236}">
                  <a16:creationId xmlns:a16="http://schemas.microsoft.com/office/drawing/2014/main" xmlns="" id="{B821723B-7C69-4BE0-8443-259AD01CCC40}"/>
                </a:ext>
              </a:extLst>
            </p:cNvPr>
            <p:cNvSpPr txBox="1"/>
            <p:nvPr/>
          </p:nvSpPr>
          <p:spPr>
            <a:xfrm>
              <a:off x="1094266" y="180374"/>
              <a:ext cx="409347" cy="1862048"/>
            </a:xfrm>
            <a:prstGeom prst="rect">
              <a:avLst/>
            </a:prstGeom>
            <a:noFill/>
          </p:spPr>
          <p:txBody>
            <a:bodyPr vert="horz" wrap="square" rtlCol="0">
              <a:spAutoFit/>
            </a:bodyPr>
            <a:lstStyle/>
            <a:p>
              <a:pPr algn="ctr"/>
              <a:r>
                <a:rPr lang="en-US" altLang="zh-CN" sz="11500">
                  <a:ln>
                    <a:solidFill>
                      <a:srgbClr val="002060"/>
                    </a:solidFill>
                  </a:ln>
                  <a:solidFill>
                    <a:srgbClr val="CE3553"/>
                  </a:solidFill>
                  <a:latin typeface="#9Slide07 IcielStormtrooper" panose="020B0500000000000000" pitchFamily="34" charset="0"/>
                  <a:ea typeface="方正大黑简体" panose="03000509000000000000" pitchFamily="65" charset="-122"/>
                </a:rPr>
                <a:t>3</a:t>
              </a:r>
              <a:endParaRPr lang="en-US" altLang="zh-CN" sz="6600" dirty="0">
                <a:ln>
                  <a:solidFill>
                    <a:srgbClr val="002060"/>
                  </a:solidFill>
                </a:ln>
                <a:solidFill>
                  <a:srgbClr val="CE3553"/>
                </a:solidFill>
                <a:latin typeface="#9Slide07 IcielStormtrooper" panose="020B0500000000000000" pitchFamily="34" charset="0"/>
                <a:ea typeface="方正大黑简体" panose="03000509000000000000" pitchFamily="65" charset="-122"/>
              </a:endParaRPr>
            </a:p>
          </p:txBody>
        </p:sp>
        <p:sp>
          <p:nvSpPr>
            <p:cNvPr id="29" name="TextBox 28">
              <a:extLst>
                <a:ext uri="{FF2B5EF4-FFF2-40B4-BE49-F238E27FC236}">
                  <a16:creationId xmlns:a16="http://schemas.microsoft.com/office/drawing/2014/main" xmlns="" id="{9D15948C-E9F8-4AA3-91C3-70CB99437274}"/>
                </a:ext>
              </a:extLst>
            </p:cNvPr>
            <p:cNvSpPr txBox="1">
              <a:spLocks noChangeArrowheads="1"/>
            </p:cNvSpPr>
            <p:nvPr/>
          </p:nvSpPr>
          <p:spPr bwMode="auto">
            <a:xfrm>
              <a:off x="2110759" y="1015569"/>
              <a:ext cx="9270755" cy="1938992"/>
            </a:xfrm>
            <a:prstGeom prst="rect">
              <a:avLst/>
            </a:prstGeom>
            <a:solidFill>
              <a:srgbClr val="FF0066">
                <a:alpha val="58824"/>
              </a:srgbClr>
            </a:solidFill>
            <a:ln w="38100">
              <a:solidFill>
                <a:srgbClr val="002060"/>
              </a:solidFill>
              <a:prstDash val="dashDot"/>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sz="4000" b="1">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rPr>
                <a:t>Khung cảnh ở thị trấn nhỏ trên đường đi Sa Pa thế nào? </a:t>
              </a:r>
            </a:p>
          </p:txBody>
        </p:sp>
      </p:grpSp>
      <p:sp>
        <p:nvSpPr>
          <p:cNvPr id="32" name="TextBox 31">
            <a:extLst>
              <a:ext uri="{FF2B5EF4-FFF2-40B4-BE49-F238E27FC236}">
                <a16:creationId xmlns:a16="http://schemas.microsoft.com/office/drawing/2014/main" xmlns="" id="{10F9782E-C3C6-4C32-9848-B5115DC75568}"/>
              </a:ext>
            </a:extLst>
          </p:cNvPr>
          <p:cNvSpPr txBox="1"/>
          <p:nvPr/>
        </p:nvSpPr>
        <p:spPr>
          <a:xfrm>
            <a:off x="6615771" y="97632"/>
            <a:ext cx="2634647" cy="1077218"/>
          </a:xfrm>
          <a:prstGeom prst="rect">
            <a:avLst/>
          </a:prstGeom>
          <a:noFill/>
        </p:spPr>
        <p:txBody>
          <a:bodyPr wrap="square">
            <a:spAutoFit/>
          </a:bodyPr>
          <a:lstStyle/>
          <a:p>
            <a:r>
              <a:rPr lang="en-US" altLang="vi-VN" sz="3200" b="1">
                <a:solidFill>
                  <a:schemeClr val="accent5">
                    <a:lumMod val="50000"/>
                  </a:schemeClr>
                </a:solidFill>
                <a:effectLst>
                  <a:outerShdw blurRad="38100" dist="38100" dir="2700000" algn="tl">
                    <a:srgbClr val="000000">
                      <a:alpha val="43137"/>
                    </a:srgbClr>
                  </a:outerShdw>
                </a:effectLst>
                <a:latin typeface="UVF TypoSlabserif" panose="02000403050000020004" pitchFamily="2" charset="0"/>
              </a:rPr>
              <a:t>Đọc thầm đoạn 2</a:t>
            </a:r>
            <a:endParaRPr lang="en-US" sz="3200">
              <a:solidFill>
                <a:schemeClr val="accent5">
                  <a:lumMod val="50000"/>
                </a:schemeClr>
              </a:solidFill>
            </a:endParaRPr>
          </a:p>
        </p:txBody>
      </p:sp>
      <p:sp>
        <p:nvSpPr>
          <p:cNvPr id="33" name="Rectangle 32">
            <a:extLst>
              <a:ext uri="{FF2B5EF4-FFF2-40B4-BE49-F238E27FC236}">
                <a16:creationId xmlns:a16="http://schemas.microsoft.com/office/drawing/2014/main" xmlns="" id="{0D49CDFB-B5C6-47CD-B445-740099026B54}"/>
              </a:ext>
            </a:extLst>
          </p:cNvPr>
          <p:cNvSpPr>
            <a:spLocks noChangeArrowheads="1"/>
          </p:cNvSpPr>
          <p:nvPr/>
        </p:nvSpPr>
        <p:spPr bwMode="auto">
          <a:xfrm>
            <a:off x="403275" y="2427784"/>
            <a:ext cx="8337451" cy="50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lnSpc>
                <a:spcPct val="150000"/>
              </a:lnSpc>
              <a:buFont typeface="Arial" panose="020B0604020202020204" pitchFamily="34" charset="0"/>
              <a:buChar char="-"/>
            </a:pPr>
            <a:r>
              <a:rPr lang="en-US" altLang="zh-CN" sz="3600" b="1">
                <a:solidFill>
                  <a:srgbClr val="002060"/>
                </a:solidFill>
                <a:effectLst>
                  <a:outerShdw blurRad="38100" dist="38100" dir="2700000" algn="tl">
                    <a:srgbClr val="000000">
                      <a:alpha val="43137"/>
                    </a:srgbClr>
                  </a:outerShdw>
                </a:effectLst>
                <a:latin typeface="UVF TypoSlabserif" panose="02000403050000020004" pitchFamily="2" charset="0"/>
              </a:rPr>
              <a:t>N</a:t>
            </a:r>
            <a:r>
              <a:rPr lang="vi-VN" altLang="vi-VN" sz="3600" b="1">
                <a:solidFill>
                  <a:srgbClr val="002060"/>
                </a:solidFill>
                <a:effectLst>
                  <a:outerShdw blurRad="38100" dist="38100" dir="2700000" algn="tl">
                    <a:srgbClr val="000000">
                      <a:alpha val="43137"/>
                    </a:srgbClr>
                  </a:outerShdw>
                </a:effectLst>
                <a:latin typeface="UVF TypoSlabserif" panose="02000403050000020004" pitchFamily="2" charset="0"/>
              </a:rPr>
              <a:t>ắng</a:t>
            </a:r>
            <a:r>
              <a:rPr lang="en-US" altLang="vi-VN" sz="3600" b="1">
                <a:solidFill>
                  <a:srgbClr val="002060"/>
                </a:solidFill>
                <a:effectLst>
                  <a:outerShdw blurRad="38100" dist="38100" dir="2700000" algn="tl">
                    <a:srgbClr val="000000">
                      <a:alpha val="43137"/>
                    </a:srgbClr>
                  </a:outerShdw>
                </a:effectLst>
                <a:latin typeface="UVF TypoSlabserif" panose="02000403050000020004" pitchFamily="2" charset="0"/>
              </a:rPr>
              <a:t> phố huyện</a:t>
            </a:r>
            <a:r>
              <a:rPr lang="vi-VN" altLang="vi-VN" sz="3600" b="1">
                <a:solidFill>
                  <a:srgbClr val="002060"/>
                </a:solidFill>
                <a:effectLst>
                  <a:outerShdw blurRad="38100" dist="38100" dir="2700000" algn="tl">
                    <a:srgbClr val="000000">
                      <a:alpha val="43137"/>
                    </a:srgbClr>
                  </a:outerShdw>
                </a:effectLst>
                <a:latin typeface="UVF TypoSlabserif" panose="02000403050000020004" pitchFamily="2" charset="0"/>
              </a:rPr>
              <a:t> </a:t>
            </a:r>
            <a:r>
              <a:rPr lang="vi-VN" altLang="vi-VN" sz="3600" b="1">
                <a:solidFill>
                  <a:srgbClr val="CE3553"/>
                </a:solidFill>
                <a:effectLst>
                  <a:outerShdw blurRad="38100" dist="38100" dir="2700000" algn="tl">
                    <a:srgbClr val="000000">
                      <a:alpha val="43137"/>
                    </a:srgbClr>
                  </a:outerShdw>
                </a:effectLst>
                <a:latin typeface="UVF TypoSlabserif" panose="02000403050000020004" pitchFamily="2" charset="0"/>
              </a:rPr>
              <a:t>v</a:t>
            </a:r>
            <a:r>
              <a:rPr lang="vi-VN" altLang="vi-VN" sz="3600" b="1">
                <a:solidFill>
                  <a:srgbClr val="CE3553"/>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rPr>
              <a:t>à</a:t>
            </a:r>
            <a:r>
              <a:rPr lang="vi-VN" altLang="vi-VN" sz="3600" b="1">
                <a:solidFill>
                  <a:srgbClr val="CE3553"/>
                </a:solidFill>
                <a:effectLst>
                  <a:outerShdw blurRad="38100" dist="38100" dir="2700000" algn="tl">
                    <a:srgbClr val="000000">
                      <a:alpha val="43137"/>
                    </a:srgbClr>
                  </a:outerShdw>
                </a:effectLst>
                <a:latin typeface="UVF TypoSlabserif" panose="02000403050000020004" pitchFamily="2" charset="0"/>
              </a:rPr>
              <a:t>ng hoe</a:t>
            </a:r>
            <a:r>
              <a:rPr lang="en-US" altLang="zh-CN" sz="3600" b="1">
                <a:solidFill>
                  <a:srgbClr val="002060"/>
                </a:solidFill>
                <a:effectLst>
                  <a:outerShdw blurRad="38100" dist="38100" dir="2700000" algn="tl">
                    <a:srgbClr val="000000">
                      <a:alpha val="43137"/>
                    </a:srgbClr>
                  </a:outerShdw>
                </a:effectLst>
                <a:latin typeface="UVF TypoSlabserif" panose="02000403050000020004" pitchFamily="2" charset="0"/>
              </a:rPr>
              <a:t>.</a:t>
            </a:r>
            <a:r>
              <a:rPr lang="vi-VN" altLang="vi-VN" sz="3600" b="1">
                <a:solidFill>
                  <a:srgbClr val="002060"/>
                </a:solidFill>
                <a:effectLst>
                  <a:outerShdw blurRad="38100" dist="38100" dir="2700000" algn="tl">
                    <a:srgbClr val="000000">
                      <a:alpha val="43137"/>
                    </a:srgbClr>
                  </a:outerShdw>
                </a:effectLst>
                <a:latin typeface="UVF TypoSlabserif" panose="02000403050000020004" pitchFamily="2" charset="0"/>
              </a:rPr>
              <a:t> </a:t>
            </a:r>
            <a:endParaRPr lang="en-US" altLang="zh-CN" sz="3600" b="1">
              <a:solidFill>
                <a:srgbClr val="002060"/>
              </a:solidFill>
              <a:effectLst>
                <a:outerShdw blurRad="38100" dist="38100" dir="2700000" algn="tl">
                  <a:srgbClr val="000000">
                    <a:alpha val="43137"/>
                  </a:srgbClr>
                </a:outerShdw>
              </a:effectLst>
              <a:latin typeface="UVF TypoSlabserif" panose="02000403050000020004" pitchFamily="2" charset="0"/>
            </a:endParaRPr>
          </a:p>
          <a:p>
            <a:pPr algn="just" eaLnBrk="1" hangingPunct="1">
              <a:lnSpc>
                <a:spcPct val="150000"/>
              </a:lnSpc>
              <a:buFont typeface="Arial" panose="020B0604020202020204" pitchFamily="34" charset="0"/>
              <a:buChar char="-"/>
            </a:pPr>
            <a:r>
              <a:rPr lang="en-US" altLang="zh-CN" sz="3600" b="1">
                <a:solidFill>
                  <a:srgbClr val="002060"/>
                </a:solidFill>
                <a:effectLst>
                  <a:outerShdw blurRad="38100" dist="38100" dir="2700000" algn="tl">
                    <a:srgbClr val="000000">
                      <a:alpha val="43137"/>
                    </a:srgbClr>
                  </a:outerShdw>
                </a:effectLst>
                <a:latin typeface="UVF TypoSlabserif" panose="02000403050000020004" pitchFamily="2" charset="0"/>
              </a:rPr>
              <a:t>N</a:t>
            </a:r>
            <a:r>
              <a:rPr lang="vi-VN" altLang="vi-VN" sz="3600" b="1">
                <a:solidFill>
                  <a:srgbClr val="002060"/>
                </a:solidFill>
                <a:effectLst>
                  <a:outerShdw blurRad="38100" dist="38100" dir="2700000" algn="tl">
                    <a:srgbClr val="000000">
                      <a:alpha val="43137"/>
                    </a:srgbClr>
                  </a:outerShdw>
                </a:effectLst>
                <a:latin typeface="UVF TypoSlabserif" panose="02000403050000020004" pitchFamily="2" charset="0"/>
              </a:rPr>
              <a:t>hững em bé Hmông, Tu Dí, Phù Lá cổ đeo móng hổ, </a:t>
            </a:r>
            <a:r>
              <a:rPr lang="vi-VN" altLang="vi-VN" sz="3600" b="1">
                <a:solidFill>
                  <a:srgbClr val="CE3553"/>
                </a:solidFill>
                <a:effectLst>
                  <a:outerShdw blurRad="38100" dist="38100" dir="2700000" algn="tl">
                    <a:srgbClr val="000000">
                      <a:alpha val="43137"/>
                    </a:srgbClr>
                  </a:outerShdw>
                </a:effectLst>
                <a:latin typeface="UVF TypoSlabserif" panose="02000403050000020004" pitchFamily="2" charset="0"/>
              </a:rPr>
              <a:t>quần áo sặc sỡ </a:t>
            </a:r>
            <a:r>
              <a:rPr lang="vi-VN" altLang="vi-VN" sz="3600" b="1">
                <a:solidFill>
                  <a:srgbClr val="002060"/>
                </a:solidFill>
                <a:effectLst>
                  <a:outerShdw blurRad="38100" dist="38100" dir="2700000" algn="tl">
                    <a:srgbClr val="000000">
                      <a:alpha val="43137"/>
                    </a:srgbClr>
                  </a:outerShdw>
                </a:effectLst>
                <a:latin typeface="UVF TypoSlabserif" panose="02000403050000020004" pitchFamily="2" charset="0"/>
              </a:rPr>
              <a:t>đang chơi đùa</a:t>
            </a:r>
            <a:r>
              <a:rPr lang="en-US" altLang="zh-CN" sz="3600" b="1">
                <a:solidFill>
                  <a:srgbClr val="002060"/>
                </a:solidFill>
                <a:effectLst>
                  <a:outerShdw blurRad="38100" dist="38100" dir="2700000" algn="tl">
                    <a:srgbClr val="000000">
                      <a:alpha val="43137"/>
                    </a:srgbClr>
                  </a:outerShdw>
                </a:effectLst>
                <a:latin typeface="UVF TypoSlabserif" panose="02000403050000020004" pitchFamily="2" charset="0"/>
              </a:rPr>
              <a:t>.</a:t>
            </a:r>
            <a:r>
              <a:rPr lang="vi-VN" altLang="vi-VN" sz="3600" b="1">
                <a:solidFill>
                  <a:srgbClr val="002060"/>
                </a:solidFill>
                <a:effectLst>
                  <a:outerShdw blurRad="38100" dist="38100" dir="2700000" algn="tl">
                    <a:srgbClr val="000000">
                      <a:alpha val="43137"/>
                    </a:srgbClr>
                  </a:outerShdw>
                </a:effectLst>
                <a:latin typeface="UVF TypoSlabserif" panose="02000403050000020004" pitchFamily="2" charset="0"/>
              </a:rPr>
              <a:t> </a:t>
            </a:r>
            <a:endParaRPr lang="en-US" altLang="zh-CN" sz="3600" b="1">
              <a:solidFill>
                <a:srgbClr val="002060"/>
              </a:solidFill>
              <a:effectLst>
                <a:outerShdw blurRad="38100" dist="38100" dir="2700000" algn="tl">
                  <a:srgbClr val="000000">
                    <a:alpha val="43137"/>
                  </a:srgbClr>
                </a:outerShdw>
              </a:effectLst>
              <a:latin typeface="UVF TypoSlabserif" panose="02000403050000020004" pitchFamily="2" charset="0"/>
            </a:endParaRPr>
          </a:p>
          <a:p>
            <a:pPr algn="just" eaLnBrk="1" hangingPunct="1">
              <a:lnSpc>
                <a:spcPct val="150000"/>
              </a:lnSpc>
              <a:buFont typeface="Arial" panose="020B0604020202020204" pitchFamily="34" charset="0"/>
              <a:buChar char="-"/>
            </a:pPr>
            <a:r>
              <a:rPr lang="en-US" altLang="zh-CN" sz="3600" b="1">
                <a:solidFill>
                  <a:srgbClr val="002060"/>
                </a:solidFill>
                <a:effectLst>
                  <a:outerShdw blurRad="38100" dist="38100" dir="2700000" algn="tl">
                    <a:srgbClr val="000000">
                      <a:alpha val="43137"/>
                    </a:srgbClr>
                  </a:outerShdw>
                </a:effectLst>
                <a:latin typeface="UVF TypoSlabserif" panose="02000403050000020004" pitchFamily="2" charset="0"/>
              </a:rPr>
              <a:t>N</a:t>
            </a:r>
            <a:r>
              <a:rPr lang="vi-VN" altLang="vi-VN" sz="3600" b="1">
                <a:solidFill>
                  <a:srgbClr val="002060"/>
                </a:solidFill>
                <a:effectLst>
                  <a:outerShdw blurRad="38100" dist="38100" dir="2700000" algn="tl">
                    <a:srgbClr val="000000">
                      <a:alpha val="43137"/>
                    </a:srgbClr>
                  </a:outerShdw>
                </a:effectLst>
                <a:latin typeface="UVF TypoSlabserif" panose="02000403050000020004" pitchFamily="2" charset="0"/>
              </a:rPr>
              <a:t>gười ngựa dập dìu đi chợ trong </a:t>
            </a:r>
            <a:r>
              <a:rPr lang="vi-VN" altLang="vi-VN" sz="3600" b="1">
                <a:solidFill>
                  <a:srgbClr val="CE3553"/>
                </a:solidFill>
                <a:effectLst>
                  <a:outerShdw blurRad="38100" dist="38100" dir="2700000" algn="tl">
                    <a:srgbClr val="000000">
                      <a:alpha val="43137"/>
                    </a:srgbClr>
                  </a:outerShdw>
                </a:effectLst>
                <a:latin typeface="UVF TypoSlabserif" panose="02000403050000020004" pitchFamily="2" charset="0"/>
              </a:rPr>
              <a:t>sương núi tím nhạt.</a:t>
            </a:r>
            <a:endParaRPr lang="en-US" altLang="zh-CN" sz="3600" b="1">
              <a:solidFill>
                <a:srgbClr val="CE3553"/>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endParaRPr>
          </a:p>
        </p:txBody>
      </p:sp>
      <p:sp>
        <p:nvSpPr>
          <p:cNvPr id="34" name="TextBox 33">
            <a:extLst>
              <a:ext uri="{FF2B5EF4-FFF2-40B4-BE49-F238E27FC236}">
                <a16:creationId xmlns:a16="http://schemas.microsoft.com/office/drawing/2014/main" xmlns="" id="{B9832EF9-5A3B-4372-A5B7-1F45485456A6}"/>
              </a:ext>
            </a:extLst>
          </p:cNvPr>
          <p:cNvSpPr txBox="1"/>
          <p:nvPr/>
        </p:nvSpPr>
        <p:spPr>
          <a:xfrm>
            <a:off x="431644" y="6000467"/>
            <a:ext cx="8330292" cy="954107"/>
          </a:xfrm>
          <a:prstGeom prst="rect">
            <a:avLst/>
          </a:prstGeom>
          <a:noFill/>
        </p:spPr>
        <p:txBody>
          <a:bodyPr wrap="square" rtlCol="0">
            <a:spAutoFit/>
          </a:bodyPr>
          <a:lstStyle/>
          <a:p>
            <a:pPr algn="just"/>
            <a:r>
              <a:rPr lang="en-US" sz="2800" b="1" i="1" u="sng">
                <a:solidFill>
                  <a:srgbClr val="002060"/>
                </a:solidFill>
                <a:latin typeface="UVF TypoSlabserif" panose="02000403050000020004" pitchFamily="2" charset="0"/>
                <a:cs typeface="Times New Roman" pitchFamily="18" charset="0"/>
              </a:rPr>
              <a:t>*Đoạn 2: </a:t>
            </a:r>
            <a:r>
              <a:rPr lang="en-US" sz="2800" b="1" i="1">
                <a:solidFill>
                  <a:srgbClr val="002060"/>
                </a:solidFill>
                <a:latin typeface="UVF TypoSlabserif" panose="02000403050000020004" pitchFamily="2" charset="0"/>
                <a:cs typeface="Times New Roman" pitchFamily="18" charset="0"/>
              </a:rPr>
              <a:t> </a:t>
            </a:r>
            <a:r>
              <a:rPr lang="vi-VN" sz="2800" b="1" i="1">
                <a:solidFill>
                  <a:srgbClr val="002060"/>
                </a:solidFill>
                <a:latin typeface="UVF TypoSlabserif" panose="02000403050000020004" pitchFamily="2" charset="0"/>
                <a:cs typeface="Times New Roman" pitchFamily="18" charset="0"/>
              </a:rPr>
              <a:t>Phong cảnh một thị trấn trên đường lên Sa Pa rất nhộn nhịp.</a:t>
            </a:r>
            <a:endParaRPr lang="en-US" sz="2800" b="1" i="1">
              <a:solidFill>
                <a:srgbClr val="002060"/>
              </a:solidFill>
              <a:latin typeface="UVF TypoSlabserif" panose="02000403050000020004" pitchFamily="2" charset="0"/>
              <a:cs typeface="Times New Roman" pitchFamily="18" charset="0"/>
            </a:endParaRPr>
          </a:p>
        </p:txBody>
      </p:sp>
      <p:sp>
        <p:nvSpPr>
          <p:cNvPr id="17" name="TextBox 16">
            <a:extLst>
              <a:ext uri="{FF2B5EF4-FFF2-40B4-BE49-F238E27FC236}">
                <a16:creationId xmlns:a16="http://schemas.microsoft.com/office/drawing/2014/main" xmlns="" id="{27AD28AF-9A67-4540-B1D3-01C4DFAB198F}"/>
              </a:ext>
            </a:extLst>
          </p:cNvPr>
          <p:cNvSpPr txBox="1"/>
          <p:nvPr/>
        </p:nvSpPr>
        <p:spPr>
          <a:xfrm rot="5400000">
            <a:off x="7774338" y="6123579"/>
            <a:ext cx="2530524" cy="276999"/>
          </a:xfrm>
          <a:prstGeom prst="rect">
            <a:avLst/>
          </a:prstGeom>
          <a:noFill/>
        </p:spPr>
        <p:txBody>
          <a:bodyPr wrap="square">
            <a:spAutoFit/>
          </a:bodyPr>
          <a:lstStyle/>
          <a:p>
            <a:pPr algn="ctr"/>
            <a:r>
              <a:rPr lang="en-US" altLang="zh-CN" sz="1200" b="1" spc="300">
                <a:ln w="28575">
                  <a:noFill/>
                </a:ln>
                <a:solidFill>
                  <a:srgbClr val="002060"/>
                </a:solidFill>
                <a:latin typeface="UVF Mussica Swash" panose="04000000000000000000" pitchFamily="82" charset="0"/>
                <a:ea typeface="方正姚体" panose="02010601030101010101" pitchFamily="2" charset="-122"/>
              </a:rPr>
              <a:t>Diệu Hiền</a:t>
            </a:r>
          </a:p>
        </p:txBody>
      </p:sp>
    </p:spTree>
    <p:extLst>
      <p:ext uri="{BB962C8B-B14F-4D97-AF65-F5344CB8AC3E}">
        <p14:creationId xmlns:p14="http://schemas.microsoft.com/office/powerpoint/2010/main" val="334870867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barn(inVertical)">
                                      <p:cBhvr>
                                        <p:cTn id="11" dur="500"/>
                                        <p:tgtEl>
                                          <p:spTgt spid="28"/>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33">
                                            <p:txEl>
                                              <p:pRg st="0" end="0"/>
                                            </p:txEl>
                                          </p:spTgt>
                                        </p:tgtEl>
                                        <p:attrNameLst>
                                          <p:attrName>style.visibility</p:attrName>
                                        </p:attrNameLst>
                                      </p:cBhvr>
                                      <p:to>
                                        <p:strVal val="visible"/>
                                      </p:to>
                                    </p:set>
                                    <p:animEffect transition="in" filter="barn(inVertical)">
                                      <p:cBhvr>
                                        <p:cTn id="16" dur="500"/>
                                        <p:tgtEl>
                                          <p:spTgt spid="33">
                                            <p:txEl>
                                              <p:pRg st="0" end="0"/>
                                            </p:txEl>
                                          </p:spTgt>
                                        </p:tgtEl>
                                      </p:cBhvr>
                                    </p:animEffect>
                                  </p:childTnLst>
                                </p:cTn>
                              </p:par>
                            </p:childTnLst>
                          </p:cTn>
                        </p:par>
                        <p:par>
                          <p:cTn id="17" fill="hold">
                            <p:stCondLst>
                              <p:cond delay="500"/>
                            </p:stCondLst>
                            <p:childTnLst>
                              <p:par>
                                <p:cTn id="18" presetID="16" presetClass="entr" presetSubtype="21" fill="hold" nodeType="afterEffect">
                                  <p:stCondLst>
                                    <p:cond delay="0"/>
                                  </p:stCondLst>
                                  <p:childTnLst>
                                    <p:set>
                                      <p:cBhvr>
                                        <p:cTn id="19" dur="1" fill="hold">
                                          <p:stCondLst>
                                            <p:cond delay="0"/>
                                          </p:stCondLst>
                                        </p:cTn>
                                        <p:tgtEl>
                                          <p:spTgt spid="33">
                                            <p:txEl>
                                              <p:pRg st="1" end="1"/>
                                            </p:txEl>
                                          </p:spTgt>
                                        </p:tgtEl>
                                        <p:attrNameLst>
                                          <p:attrName>style.visibility</p:attrName>
                                        </p:attrNameLst>
                                      </p:cBhvr>
                                      <p:to>
                                        <p:strVal val="visible"/>
                                      </p:to>
                                    </p:set>
                                    <p:animEffect transition="in" filter="barn(inVertical)">
                                      <p:cBhvr>
                                        <p:cTn id="20" dur="500"/>
                                        <p:tgtEl>
                                          <p:spTgt spid="33">
                                            <p:txEl>
                                              <p:pRg st="1" end="1"/>
                                            </p:txEl>
                                          </p:spTgt>
                                        </p:tgtEl>
                                      </p:cBhvr>
                                    </p:animEffect>
                                  </p:childTnLst>
                                </p:cTn>
                              </p:par>
                            </p:childTnLst>
                          </p:cTn>
                        </p:par>
                        <p:par>
                          <p:cTn id="21" fill="hold">
                            <p:stCondLst>
                              <p:cond delay="1000"/>
                            </p:stCondLst>
                            <p:childTnLst>
                              <p:par>
                                <p:cTn id="22" presetID="16" presetClass="entr" presetSubtype="21" fill="hold" nodeType="afterEffect">
                                  <p:stCondLst>
                                    <p:cond delay="0"/>
                                  </p:stCondLst>
                                  <p:childTnLst>
                                    <p:set>
                                      <p:cBhvr>
                                        <p:cTn id="23" dur="1" fill="hold">
                                          <p:stCondLst>
                                            <p:cond delay="0"/>
                                          </p:stCondLst>
                                        </p:cTn>
                                        <p:tgtEl>
                                          <p:spTgt spid="33">
                                            <p:txEl>
                                              <p:pRg st="2" end="2"/>
                                            </p:txEl>
                                          </p:spTgt>
                                        </p:tgtEl>
                                        <p:attrNameLst>
                                          <p:attrName>style.visibility</p:attrName>
                                        </p:attrNameLst>
                                      </p:cBhvr>
                                      <p:to>
                                        <p:strVal val="visible"/>
                                      </p:to>
                                    </p:set>
                                    <p:animEffect transition="in" filter="barn(inVertical)">
                                      <p:cBhvr>
                                        <p:cTn id="24" dur="500"/>
                                        <p:tgtEl>
                                          <p:spTgt spid="3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37"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barn(outVertical)">
                                      <p:cBhvr>
                                        <p:cTn id="29" dur="1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Giải Tiếng Việt 1 trang 154, 155 Bài 4: Ruộng bậc thang ở Sa Pa - Kết nối  tri thức với cuộc sống - VnDoc.com">
            <a:extLst>
              <a:ext uri="{FF2B5EF4-FFF2-40B4-BE49-F238E27FC236}">
                <a16:creationId xmlns:a16="http://schemas.microsoft.com/office/drawing/2014/main" xmlns="" id="{F8E43A49-A141-4186-BE00-1C17393937E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0" y="468"/>
            <a:ext cx="9144000" cy="6857532"/>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4" name="图片 3"/>
          <p:cNvPicPr>
            <a:picLocks noChangeAspect="1"/>
          </p:cNvPicPr>
          <p:nvPr/>
        </p:nvPicPr>
        <p:blipFill rotWithShape="1">
          <a:blip r:embed="rId4" cstate="print">
            <a:extLst>
              <a:ext uri="{28A0092B-C50C-407E-A947-70E740481C1C}">
                <a14:useLocalDpi xmlns:a14="http://schemas.microsoft.com/office/drawing/2010/main" val="0"/>
              </a:ext>
            </a:extLst>
          </a:blip>
          <a:srcRect l="26757" t="62546" b="8278"/>
          <a:stretch/>
        </p:blipFill>
        <p:spPr>
          <a:xfrm>
            <a:off x="0" y="0"/>
            <a:ext cx="9144000" cy="6857532"/>
          </a:xfrm>
          <a:prstGeom prst="rect">
            <a:avLst/>
          </a:prstGeom>
        </p:spPr>
      </p:pic>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75036" y="1835419"/>
            <a:ext cx="2601191" cy="1567616"/>
          </a:xfrm>
          <a:prstGeom prst="rect">
            <a:avLst/>
          </a:prstGeom>
        </p:spPr>
      </p:pic>
      <p:pic>
        <p:nvPicPr>
          <p:cNvPr id="13" name="图片 12"/>
          <p:cNvPicPr>
            <a:picLocks noChangeAspect="1"/>
          </p:cNvPicPr>
          <p:nvPr/>
        </p:nvPicPr>
        <p:blipFill rotWithShape="1">
          <a:blip r:embed="rId6" cstate="print">
            <a:extLst>
              <a:ext uri="{28A0092B-C50C-407E-A947-70E740481C1C}">
                <a14:useLocalDpi xmlns:a14="http://schemas.microsoft.com/office/drawing/2010/main" val="0"/>
              </a:ext>
            </a:extLst>
          </a:blip>
          <a:srcRect t="18411" r="51852" b="38636"/>
          <a:stretch/>
        </p:blipFill>
        <p:spPr>
          <a:xfrm>
            <a:off x="1231801" y="966058"/>
            <a:ext cx="1003382" cy="761611"/>
          </a:xfrm>
          <a:prstGeom prst="rect">
            <a:avLst/>
          </a:prstGeom>
        </p:spPr>
      </p:pic>
      <p:pic>
        <p:nvPicPr>
          <p:cNvPr id="18" name="图片 13">
            <a:extLst>
              <a:ext uri="{FF2B5EF4-FFF2-40B4-BE49-F238E27FC236}">
                <a16:creationId xmlns:a16="http://schemas.microsoft.com/office/drawing/2014/main" xmlns="" id="{2327259E-4E9F-4E14-9DB3-F0D3338993C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44239"/>
          <a:stretch/>
        </p:blipFill>
        <p:spPr>
          <a:xfrm flipH="1">
            <a:off x="3442381" y="2533172"/>
            <a:ext cx="1217593" cy="917132"/>
          </a:xfrm>
          <a:prstGeom prst="rect">
            <a:avLst/>
          </a:prstGeom>
          <a:gradFill flip="none" rotWithShape="1">
            <a:gsLst>
              <a:gs pos="0">
                <a:srgbClr val="E78DB0">
                  <a:tint val="66000"/>
                  <a:satMod val="160000"/>
                </a:srgbClr>
              </a:gs>
              <a:gs pos="50000">
                <a:srgbClr val="E78DB0">
                  <a:tint val="44500"/>
                  <a:satMod val="160000"/>
                </a:srgbClr>
              </a:gs>
              <a:gs pos="100000">
                <a:srgbClr val="E78DB0">
                  <a:tint val="23500"/>
                  <a:satMod val="160000"/>
                </a:srgbClr>
              </a:gs>
            </a:gsLst>
            <a:lin ang="10800000" scaled="1"/>
            <a:tileRect/>
          </a:gradFill>
        </p:spPr>
      </p:pic>
      <p:pic>
        <p:nvPicPr>
          <p:cNvPr id="27" name="图片 11">
            <a:extLst>
              <a:ext uri="{FF2B5EF4-FFF2-40B4-BE49-F238E27FC236}">
                <a16:creationId xmlns:a16="http://schemas.microsoft.com/office/drawing/2014/main" xmlns="" id="{05293228-43A1-4CF9-B2C6-5E2DBCD827D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19739" y="2126432"/>
            <a:ext cx="2601191" cy="1567616"/>
          </a:xfrm>
          <a:prstGeom prst="rect">
            <a:avLst/>
          </a:prstGeom>
        </p:spPr>
      </p:pic>
      <p:sp>
        <p:nvSpPr>
          <p:cNvPr id="23" name="Rectangle 22">
            <a:extLst>
              <a:ext uri="{FF2B5EF4-FFF2-40B4-BE49-F238E27FC236}">
                <a16:creationId xmlns:a16="http://schemas.microsoft.com/office/drawing/2014/main" xmlns="" id="{6B70D40C-F347-43A6-A396-E7B2E79D505E}"/>
              </a:ext>
            </a:extLst>
          </p:cNvPr>
          <p:cNvSpPr/>
          <p:nvPr/>
        </p:nvSpPr>
        <p:spPr>
          <a:xfrm>
            <a:off x="211610" y="375496"/>
            <a:ext cx="8720781" cy="6175538"/>
          </a:xfrm>
          <a:prstGeom prst="rect">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27">
            <a:extLst>
              <a:ext uri="{FF2B5EF4-FFF2-40B4-BE49-F238E27FC236}">
                <a16:creationId xmlns:a16="http://schemas.microsoft.com/office/drawing/2014/main" xmlns="" id="{39542701-5049-43F6-9A20-173BAFBA0A35}"/>
              </a:ext>
            </a:extLst>
          </p:cNvPr>
          <p:cNvGrpSpPr/>
          <p:nvPr/>
        </p:nvGrpSpPr>
        <p:grpSpPr>
          <a:xfrm>
            <a:off x="-106418" y="97631"/>
            <a:ext cx="8802332" cy="2610255"/>
            <a:chOff x="0" y="0"/>
            <a:chExt cx="11736442" cy="2610255"/>
          </a:xfrm>
        </p:grpSpPr>
        <p:sp>
          <p:nvSpPr>
            <p:cNvPr id="30" name="菱形 14">
              <a:extLst>
                <a:ext uri="{FF2B5EF4-FFF2-40B4-BE49-F238E27FC236}">
                  <a16:creationId xmlns:a16="http://schemas.microsoft.com/office/drawing/2014/main" xmlns="" id="{90207454-E813-4428-BC18-782CF0101BD3}"/>
                </a:ext>
              </a:extLst>
            </p:cNvPr>
            <p:cNvSpPr/>
            <p:nvPr/>
          </p:nvSpPr>
          <p:spPr>
            <a:xfrm>
              <a:off x="0" y="0"/>
              <a:ext cx="2448620" cy="2448502"/>
            </a:xfrm>
            <a:prstGeom prst="diamond">
              <a:avLst/>
            </a:prstGeom>
            <a:solidFill>
              <a:schemeClr val="accent5">
                <a:lumMod val="60000"/>
                <a:lumOff val="40000"/>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UVF Mussica Swash" panose="04000000000000000000" pitchFamily="82" charset="0"/>
              </a:endParaRPr>
            </a:p>
          </p:txBody>
        </p:sp>
        <p:sp>
          <p:nvSpPr>
            <p:cNvPr id="31" name="文本框 1">
              <a:extLst>
                <a:ext uri="{FF2B5EF4-FFF2-40B4-BE49-F238E27FC236}">
                  <a16:creationId xmlns:a16="http://schemas.microsoft.com/office/drawing/2014/main" xmlns="" id="{B821723B-7C69-4BE0-8443-259AD01CCC40}"/>
                </a:ext>
              </a:extLst>
            </p:cNvPr>
            <p:cNvSpPr txBox="1"/>
            <p:nvPr/>
          </p:nvSpPr>
          <p:spPr>
            <a:xfrm>
              <a:off x="1094266" y="209335"/>
              <a:ext cx="409347" cy="1862048"/>
            </a:xfrm>
            <a:prstGeom prst="rect">
              <a:avLst/>
            </a:prstGeom>
            <a:noFill/>
          </p:spPr>
          <p:txBody>
            <a:bodyPr vert="horz" wrap="square" rtlCol="0">
              <a:spAutoFit/>
            </a:bodyPr>
            <a:lstStyle/>
            <a:p>
              <a:pPr algn="ctr"/>
              <a:r>
                <a:rPr lang="en-US" altLang="zh-CN" sz="11500">
                  <a:ln>
                    <a:solidFill>
                      <a:srgbClr val="002060"/>
                    </a:solidFill>
                  </a:ln>
                  <a:solidFill>
                    <a:srgbClr val="CE3553"/>
                  </a:solidFill>
                  <a:latin typeface="#9Slide07 IcielStormtrooper" panose="020B0500000000000000" pitchFamily="34" charset="0"/>
                  <a:ea typeface="方正大黑简体" panose="03000509000000000000" pitchFamily="65" charset="-122"/>
                </a:rPr>
                <a:t>4</a:t>
              </a:r>
              <a:endParaRPr lang="en-US" altLang="zh-CN" sz="6600" dirty="0">
                <a:ln>
                  <a:solidFill>
                    <a:srgbClr val="002060"/>
                  </a:solidFill>
                </a:ln>
                <a:solidFill>
                  <a:srgbClr val="CE3553"/>
                </a:solidFill>
                <a:latin typeface="#9Slide07 IcielStormtrooper" panose="020B0500000000000000" pitchFamily="34" charset="0"/>
                <a:ea typeface="方正大黑简体" panose="03000509000000000000" pitchFamily="65" charset="-122"/>
              </a:endParaRPr>
            </a:p>
          </p:txBody>
        </p:sp>
        <p:sp>
          <p:nvSpPr>
            <p:cNvPr id="29" name="TextBox 28">
              <a:extLst>
                <a:ext uri="{FF2B5EF4-FFF2-40B4-BE49-F238E27FC236}">
                  <a16:creationId xmlns:a16="http://schemas.microsoft.com/office/drawing/2014/main" xmlns="" id="{9D15948C-E9F8-4AA3-91C3-70CB99437274}"/>
                </a:ext>
              </a:extLst>
            </p:cNvPr>
            <p:cNvSpPr txBox="1">
              <a:spLocks noChangeArrowheads="1"/>
            </p:cNvSpPr>
            <p:nvPr/>
          </p:nvSpPr>
          <p:spPr bwMode="auto">
            <a:xfrm>
              <a:off x="2056415" y="671263"/>
              <a:ext cx="9680027" cy="1938992"/>
            </a:xfrm>
            <a:prstGeom prst="rect">
              <a:avLst/>
            </a:prstGeom>
            <a:solidFill>
              <a:schemeClr val="accent5">
                <a:lumMod val="60000"/>
                <a:lumOff val="40000"/>
                <a:alpha val="58824"/>
              </a:schemeClr>
            </a:solidFill>
            <a:ln w="38100">
              <a:solidFill>
                <a:srgbClr val="002060"/>
              </a:solidFill>
              <a:prstDash val="dashDot"/>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sz="4000" b="1">
                  <a:solidFill>
                    <a:srgbClr val="002060"/>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rPr>
                <a:t>Phong cảnh ở Sa Pa trong một ngày có điều gì đặc biệt?</a:t>
              </a:r>
            </a:p>
          </p:txBody>
        </p:sp>
      </p:grpSp>
      <p:sp>
        <p:nvSpPr>
          <p:cNvPr id="32" name="TextBox 31">
            <a:extLst>
              <a:ext uri="{FF2B5EF4-FFF2-40B4-BE49-F238E27FC236}">
                <a16:creationId xmlns:a16="http://schemas.microsoft.com/office/drawing/2014/main" xmlns="" id="{10F9782E-C3C6-4C32-9848-B5115DC75568}"/>
              </a:ext>
            </a:extLst>
          </p:cNvPr>
          <p:cNvSpPr txBox="1"/>
          <p:nvPr/>
        </p:nvSpPr>
        <p:spPr>
          <a:xfrm>
            <a:off x="6753181" y="152777"/>
            <a:ext cx="2634647" cy="1077218"/>
          </a:xfrm>
          <a:prstGeom prst="rect">
            <a:avLst/>
          </a:prstGeom>
          <a:noFill/>
        </p:spPr>
        <p:txBody>
          <a:bodyPr wrap="square">
            <a:spAutoFit/>
          </a:bodyPr>
          <a:lstStyle/>
          <a:p>
            <a:r>
              <a:rPr lang="en-US" altLang="vi-VN" sz="3200" b="1">
                <a:solidFill>
                  <a:schemeClr val="accent5">
                    <a:lumMod val="50000"/>
                  </a:schemeClr>
                </a:solidFill>
                <a:effectLst>
                  <a:outerShdw blurRad="38100" dist="38100" dir="2700000" algn="tl">
                    <a:srgbClr val="000000">
                      <a:alpha val="43137"/>
                    </a:srgbClr>
                  </a:outerShdw>
                </a:effectLst>
                <a:latin typeface="UVF TypoSlabserif" panose="02000403050000020004" pitchFamily="2" charset="0"/>
              </a:rPr>
              <a:t>Đọc thầm đoạn 3</a:t>
            </a:r>
            <a:endParaRPr lang="en-US" sz="3200">
              <a:solidFill>
                <a:schemeClr val="accent5">
                  <a:lumMod val="50000"/>
                </a:schemeClr>
              </a:solidFill>
            </a:endParaRPr>
          </a:p>
        </p:txBody>
      </p:sp>
      <p:sp>
        <p:nvSpPr>
          <p:cNvPr id="15" name="Arrow: Pentagon 14">
            <a:extLst>
              <a:ext uri="{FF2B5EF4-FFF2-40B4-BE49-F238E27FC236}">
                <a16:creationId xmlns:a16="http://schemas.microsoft.com/office/drawing/2014/main" xmlns="" id="{5A09D781-0E35-4355-98C3-68DF6D88B719}"/>
              </a:ext>
            </a:extLst>
          </p:cNvPr>
          <p:cNvSpPr/>
          <p:nvPr/>
        </p:nvSpPr>
        <p:spPr>
          <a:xfrm>
            <a:off x="714282" y="2669933"/>
            <a:ext cx="2809038" cy="1066800"/>
          </a:xfrm>
          <a:prstGeom prst="homePlate">
            <a:avLst/>
          </a:prstGeom>
          <a:gradFill flip="none" rotWithShape="1">
            <a:gsLst>
              <a:gs pos="0">
                <a:srgbClr val="E78DB0">
                  <a:tint val="66000"/>
                  <a:satMod val="160000"/>
                  <a:alpha val="54000"/>
                </a:srgbClr>
              </a:gs>
              <a:gs pos="50000">
                <a:srgbClr val="E78DB0">
                  <a:tint val="44500"/>
                  <a:satMod val="160000"/>
                </a:srgbClr>
              </a:gs>
              <a:gs pos="100000">
                <a:srgbClr val="E78DB0">
                  <a:tint val="23500"/>
                  <a:satMod val="160000"/>
                </a:srgbClr>
              </a:gs>
            </a:gsLst>
            <a:path path="circle">
              <a:fillToRect l="50000" t="50000" r="50000" b="50000"/>
            </a:path>
            <a:tileRect/>
          </a:gradFill>
          <a:ln w="38100">
            <a:solidFill>
              <a:srgbClr val="002060"/>
            </a:solidFill>
            <a:prstDash val="sysDash"/>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err="1">
                <a:solidFill>
                  <a:schemeClr val="tx1"/>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rPr>
              <a:t>Mùa</a:t>
            </a:r>
            <a:r>
              <a:rPr lang="en-US" sz="3600" b="1" dirty="0">
                <a:solidFill>
                  <a:schemeClr val="tx1"/>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rPr>
              <a:t> </a:t>
            </a:r>
            <a:r>
              <a:rPr lang="en-US" sz="3600" b="1" dirty="0" err="1">
                <a:solidFill>
                  <a:schemeClr val="tx1"/>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rPr>
              <a:t>đông</a:t>
            </a:r>
            <a:endParaRPr lang="en-US" sz="3600" b="1" dirty="0">
              <a:solidFill>
                <a:schemeClr val="tx1"/>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endParaRPr>
          </a:p>
        </p:txBody>
      </p:sp>
      <p:sp>
        <p:nvSpPr>
          <p:cNvPr id="17" name="Arrow: Pentagon 16">
            <a:extLst>
              <a:ext uri="{FF2B5EF4-FFF2-40B4-BE49-F238E27FC236}">
                <a16:creationId xmlns:a16="http://schemas.microsoft.com/office/drawing/2014/main" xmlns="" id="{B4F06CE6-54EC-49F5-9D12-5FDA7057615D}"/>
              </a:ext>
            </a:extLst>
          </p:cNvPr>
          <p:cNvSpPr/>
          <p:nvPr/>
        </p:nvSpPr>
        <p:spPr>
          <a:xfrm>
            <a:off x="721426" y="4041533"/>
            <a:ext cx="2809038" cy="1066800"/>
          </a:xfrm>
          <a:prstGeom prst="homePlate">
            <a:avLst/>
          </a:prstGeom>
          <a:gradFill flip="none" rotWithShape="1">
            <a:gsLst>
              <a:gs pos="0">
                <a:srgbClr val="E78DB0">
                  <a:tint val="66000"/>
                  <a:satMod val="160000"/>
                  <a:alpha val="54000"/>
                </a:srgbClr>
              </a:gs>
              <a:gs pos="50000">
                <a:srgbClr val="E78DB0">
                  <a:tint val="44500"/>
                  <a:satMod val="160000"/>
                </a:srgbClr>
              </a:gs>
              <a:gs pos="100000">
                <a:srgbClr val="E78DB0">
                  <a:tint val="23500"/>
                  <a:satMod val="160000"/>
                </a:srgbClr>
              </a:gs>
            </a:gsLst>
            <a:path path="circle">
              <a:fillToRect l="50000" t="50000" r="50000" b="50000"/>
            </a:path>
            <a:tileRect/>
          </a:gradFill>
          <a:ln w="38100">
            <a:solidFill>
              <a:srgbClr val="002060"/>
            </a:solidFill>
            <a:prstDash val="sysDash"/>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err="1">
                <a:solidFill>
                  <a:schemeClr val="tx1"/>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rPr>
              <a:t>Mùa</a:t>
            </a:r>
            <a:r>
              <a:rPr lang="en-US" sz="3600" b="1" dirty="0">
                <a:solidFill>
                  <a:schemeClr val="tx1"/>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rPr>
              <a:t> </a:t>
            </a:r>
            <a:r>
              <a:rPr lang="en-US" sz="3600" b="1" dirty="0" err="1">
                <a:solidFill>
                  <a:schemeClr val="tx1"/>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rPr>
              <a:t>xuân</a:t>
            </a:r>
            <a:endParaRPr lang="en-US" sz="3600" b="1" dirty="0">
              <a:solidFill>
                <a:schemeClr val="tx1"/>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endParaRPr>
          </a:p>
        </p:txBody>
      </p:sp>
      <p:sp>
        <p:nvSpPr>
          <p:cNvPr id="19" name="Arrow: Pentagon 18">
            <a:extLst>
              <a:ext uri="{FF2B5EF4-FFF2-40B4-BE49-F238E27FC236}">
                <a16:creationId xmlns:a16="http://schemas.microsoft.com/office/drawing/2014/main" xmlns="" id="{CBF77AAB-CA26-4E40-869E-B463F6F99C94}"/>
              </a:ext>
            </a:extLst>
          </p:cNvPr>
          <p:cNvSpPr/>
          <p:nvPr/>
        </p:nvSpPr>
        <p:spPr>
          <a:xfrm>
            <a:off x="714282" y="5286135"/>
            <a:ext cx="2809038" cy="1066800"/>
          </a:xfrm>
          <a:prstGeom prst="homePlate">
            <a:avLst/>
          </a:prstGeom>
          <a:gradFill flip="none" rotWithShape="1">
            <a:gsLst>
              <a:gs pos="0">
                <a:srgbClr val="E78DB0">
                  <a:tint val="66000"/>
                  <a:satMod val="160000"/>
                  <a:alpha val="54000"/>
                </a:srgbClr>
              </a:gs>
              <a:gs pos="50000">
                <a:srgbClr val="E78DB0">
                  <a:tint val="44500"/>
                  <a:satMod val="160000"/>
                </a:srgbClr>
              </a:gs>
              <a:gs pos="100000">
                <a:srgbClr val="E78DB0">
                  <a:tint val="23500"/>
                  <a:satMod val="160000"/>
                </a:srgbClr>
              </a:gs>
            </a:gsLst>
            <a:path path="circle">
              <a:fillToRect l="50000" t="50000" r="50000" b="50000"/>
            </a:path>
            <a:tileRect/>
          </a:gradFill>
          <a:ln w="38100">
            <a:solidFill>
              <a:srgbClr val="002060"/>
            </a:solidFill>
            <a:prstDash val="sysDash"/>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err="1">
                <a:solidFill>
                  <a:schemeClr val="tx1"/>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rPr>
              <a:t>Mùa</a:t>
            </a:r>
            <a:r>
              <a:rPr lang="en-US" sz="3600" b="1" dirty="0">
                <a:solidFill>
                  <a:schemeClr val="tx1"/>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rPr>
              <a:t> </a:t>
            </a:r>
            <a:r>
              <a:rPr lang="en-US" sz="3600" b="1" dirty="0" err="1">
                <a:solidFill>
                  <a:schemeClr val="tx1"/>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rPr>
              <a:t>thu</a:t>
            </a:r>
            <a:endParaRPr lang="en-US" sz="3600" b="1" dirty="0">
              <a:solidFill>
                <a:schemeClr val="tx1"/>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endParaRPr>
          </a:p>
        </p:txBody>
      </p:sp>
      <p:sp>
        <p:nvSpPr>
          <p:cNvPr id="20" name="Rectangle: Rounded Corners 19">
            <a:extLst>
              <a:ext uri="{FF2B5EF4-FFF2-40B4-BE49-F238E27FC236}">
                <a16:creationId xmlns:a16="http://schemas.microsoft.com/office/drawing/2014/main" xmlns="" id="{00E6CF87-BE93-4BDE-A65E-4E2A52FDC3CD}"/>
              </a:ext>
            </a:extLst>
          </p:cNvPr>
          <p:cNvSpPr/>
          <p:nvPr/>
        </p:nvSpPr>
        <p:spPr>
          <a:xfrm>
            <a:off x="4479531" y="2669933"/>
            <a:ext cx="4388726" cy="1066800"/>
          </a:xfrm>
          <a:prstGeom prst="roundRect">
            <a:avLst/>
          </a:prstGeom>
          <a:solidFill>
            <a:srgbClr val="00B050">
              <a:alpha val="52000"/>
            </a:srgbClr>
          </a:solidFill>
          <a:ln w="38100">
            <a:solidFill>
              <a:schemeClr val="accent2">
                <a:alpha val="71000"/>
              </a:schemeClr>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err="1">
                <a:solidFill>
                  <a:schemeClr val="tx1"/>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rPr>
              <a:t>Thoắt</a:t>
            </a:r>
            <a:r>
              <a:rPr lang="en-US" sz="3600" b="1" dirty="0">
                <a:solidFill>
                  <a:schemeClr val="tx1"/>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rPr>
              <a:t> </a:t>
            </a:r>
            <a:r>
              <a:rPr lang="en-US" sz="3600" b="1" dirty="0" err="1">
                <a:solidFill>
                  <a:schemeClr val="tx1"/>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rPr>
              <a:t>cái</a:t>
            </a:r>
            <a:r>
              <a:rPr lang="en-US" sz="3600" b="1" dirty="0">
                <a:solidFill>
                  <a:schemeClr val="tx1"/>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rPr>
              <a:t>, </a:t>
            </a:r>
            <a:r>
              <a:rPr lang="en-US" sz="3600" b="1" dirty="0" err="1">
                <a:solidFill>
                  <a:schemeClr val="tx1"/>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rPr>
              <a:t>lá</a:t>
            </a:r>
            <a:r>
              <a:rPr lang="en-US" sz="3600" b="1" dirty="0">
                <a:solidFill>
                  <a:schemeClr val="tx1"/>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rPr>
              <a:t> </a:t>
            </a:r>
            <a:r>
              <a:rPr lang="en-US" sz="3600" b="1" dirty="0" err="1">
                <a:solidFill>
                  <a:schemeClr val="tx1"/>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rPr>
              <a:t>vàng</a:t>
            </a:r>
            <a:r>
              <a:rPr lang="en-US" sz="3600" b="1" dirty="0">
                <a:solidFill>
                  <a:schemeClr val="tx1"/>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rPr>
              <a:t> </a:t>
            </a:r>
            <a:r>
              <a:rPr lang="en-US" sz="3600" b="1" dirty="0" err="1">
                <a:solidFill>
                  <a:schemeClr val="tx1"/>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rPr>
              <a:t>rơi</a:t>
            </a:r>
            <a:r>
              <a:rPr lang="en-US" sz="3600" b="1" dirty="0">
                <a:solidFill>
                  <a:schemeClr val="tx1"/>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rPr>
              <a:t> </a:t>
            </a:r>
            <a:r>
              <a:rPr lang="en-US" sz="3600" b="1" dirty="0" err="1">
                <a:solidFill>
                  <a:schemeClr val="tx1"/>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rPr>
              <a:t>trong</a:t>
            </a:r>
            <a:r>
              <a:rPr lang="en-US" sz="3600" b="1" dirty="0">
                <a:solidFill>
                  <a:schemeClr val="tx1"/>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rPr>
              <a:t> </a:t>
            </a:r>
            <a:r>
              <a:rPr lang="en-US" sz="3600" b="1" dirty="0" err="1">
                <a:solidFill>
                  <a:schemeClr val="tx1"/>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rPr>
              <a:t>khoảnh</a:t>
            </a:r>
            <a:r>
              <a:rPr lang="en-US" sz="3600" b="1" dirty="0">
                <a:solidFill>
                  <a:schemeClr val="tx1"/>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rPr>
              <a:t> </a:t>
            </a:r>
            <a:r>
              <a:rPr lang="en-US" sz="3600" b="1" dirty="0" err="1">
                <a:solidFill>
                  <a:schemeClr val="tx1"/>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rPr>
              <a:t>khắc</a:t>
            </a:r>
            <a:r>
              <a:rPr lang="en-US" sz="3600" b="1" dirty="0">
                <a:solidFill>
                  <a:schemeClr val="tx1"/>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rPr>
              <a:t> </a:t>
            </a:r>
            <a:r>
              <a:rPr lang="en-US" sz="3600" b="1" dirty="0" err="1">
                <a:solidFill>
                  <a:schemeClr val="tx1"/>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rPr>
              <a:t>mùa</a:t>
            </a:r>
            <a:r>
              <a:rPr lang="en-US" sz="3600" b="1" dirty="0">
                <a:solidFill>
                  <a:schemeClr val="tx1"/>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rPr>
              <a:t> </a:t>
            </a:r>
            <a:r>
              <a:rPr lang="en-US" sz="3600" b="1" dirty="0" err="1">
                <a:solidFill>
                  <a:schemeClr val="tx1"/>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rPr>
              <a:t>thu</a:t>
            </a:r>
            <a:r>
              <a:rPr lang="en-US" sz="3600" b="1" dirty="0">
                <a:solidFill>
                  <a:schemeClr val="tx1"/>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rPr>
              <a:t>.</a:t>
            </a:r>
          </a:p>
        </p:txBody>
      </p:sp>
      <p:sp>
        <p:nvSpPr>
          <p:cNvPr id="21" name="Rectangle: Rounded Corners 20">
            <a:extLst>
              <a:ext uri="{FF2B5EF4-FFF2-40B4-BE49-F238E27FC236}">
                <a16:creationId xmlns:a16="http://schemas.microsoft.com/office/drawing/2014/main" xmlns="" id="{4B8F1D6C-B895-4A2F-BA89-5BE2D69625A3}"/>
              </a:ext>
            </a:extLst>
          </p:cNvPr>
          <p:cNvSpPr/>
          <p:nvPr/>
        </p:nvSpPr>
        <p:spPr>
          <a:xfrm>
            <a:off x="4454550" y="5267085"/>
            <a:ext cx="4418240" cy="1066800"/>
          </a:xfrm>
          <a:prstGeom prst="roundRect">
            <a:avLst/>
          </a:prstGeom>
          <a:solidFill>
            <a:srgbClr val="00B050">
              <a:alpha val="52000"/>
            </a:srgbClr>
          </a:solidFill>
          <a:ln w="38100">
            <a:solidFill>
              <a:schemeClr val="accent2">
                <a:alpha val="71000"/>
              </a:schemeClr>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err="1">
                <a:solidFill>
                  <a:schemeClr val="tx1"/>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rPr>
              <a:t>Thoắt</a:t>
            </a:r>
            <a:r>
              <a:rPr lang="en-US" sz="3600" b="1" dirty="0">
                <a:solidFill>
                  <a:schemeClr val="tx1"/>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rPr>
              <a:t> </a:t>
            </a:r>
            <a:r>
              <a:rPr lang="en-US" sz="3600" b="1" dirty="0" err="1">
                <a:solidFill>
                  <a:schemeClr val="tx1"/>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rPr>
              <a:t>cái</a:t>
            </a:r>
            <a:r>
              <a:rPr lang="en-US" sz="3600" b="1" dirty="0">
                <a:solidFill>
                  <a:schemeClr val="tx1"/>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rPr>
              <a:t>, </a:t>
            </a:r>
            <a:r>
              <a:rPr lang="en-US" sz="3600" b="1" dirty="0" err="1">
                <a:solidFill>
                  <a:schemeClr val="tx1"/>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rPr>
              <a:t>gió</a:t>
            </a:r>
            <a:r>
              <a:rPr lang="en-US" sz="3600" b="1" dirty="0">
                <a:solidFill>
                  <a:schemeClr val="tx1"/>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rPr>
              <a:t> </a:t>
            </a:r>
            <a:r>
              <a:rPr lang="en-US" sz="3600" b="1" dirty="0" err="1">
                <a:solidFill>
                  <a:schemeClr val="tx1"/>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rPr>
              <a:t>xuân</a:t>
            </a:r>
            <a:r>
              <a:rPr lang="en-US" sz="3600" b="1" dirty="0">
                <a:solidFill>
                  <a:schemeClr val="tx1"/>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rPr>
              <a:t> </a:t>
            </a:r>
            <a:r>
              <a:rPr lang="en-US" sz="3600" b="1" dirty="0" err="1">
                <a:solidFill>
                  <a:schemeClr val="tx1"/>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rPr>
              <a:t>hây</a:t>
            </a:r>
            <a:r>
              <a:rPr lang="en-US" sz="3600" b="1" dirty="0">
                <a:solidFill>
                  <a:schemeClr val="tx1"/>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rPr>
              <a:t> </a:t>
            </a:r>
            <a:r>
              <a:rPr lang="en-US" sz="3600" b="1" dirty="0" err="1">
                <a:solidFill>
                  <a:schemeClr val="tx1"/>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rPr>
              <a:t>hẩy</a:t>
            </a:r>
            <a:r>
              <a:rPr lang="en-US" sz="3600" b="1" dirty="0">
                <a:solidFill>
                  <a:schemeClr val="tx1"/>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rPr>
              <a:t> </a:t>
            </a:r>
            <a:r>
              <a:rPr lang="en-US" sz="3600" b="1" dirty="0" err="1">
                <a:solidFill>
                  <a:schemeClr val="tx1"/>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rPr>
              <a:t>nồng</a:t>
            </a:r>
            <a:r>
              <a:rPr lang="en-US" sz="3600" b="1" dirty="0">
                <a:solidFill>
                  <a:schemeClr val="tx1"/>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rPr>
              <a:t> </a:t>
            </a:r>
            <a:r>
              <a:rPr lang="en-US" sz="3600" b="1" dirty="0" err="1">
                <a:solidFill>
                  <a:schemeClr val="tx1"/>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rPr>
              <a:t>nàn</a:t>
            </a:r>
            <a:r>
              <a:rPr lang="en-US" sz="3600" b="1" dirty="0">
                <a:solidFill>
                  <a:schemeClr val="tx1"/>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rPr>
              <a:t>.</a:t>
            </a:r>
          </a:p>
        </p:txBody>
      </p:sp>
      <p:sp>
        <p:nvSpPr>
          <p:cNvPr id="22" name="Rectangle: Rounded Corners 21">
            <a:extLst>
              <a:ext uri="{FF2B5EF4-FFF2-40B4-BE49-F238E27FC236}">
                <a16:creationId xmlns:a16="http://schemas.microsoft.com/office/drawing/2014/main" xmlns="" id="{DC4FE4B2-3525-4211-9B06-CA5E6F3551F9}"/>
              </a:ext>
            </a:extLst>
          </p:cNvPr>
          <p:cNvSpPr/>
          <p:nvPr/>
        </p:nvSpPr>
        <p:spPr>
          <a:xfrm>
            <a:off x="4454550" y="4041533"/>
            <a:ext cx="4418240" cy="1066800"/>
          </a:xfrm>
          <a:prstGeom prst="roundRect">
            <a:avLst/>
          </a:prstGeom>
          <a:solidFill>
            <a:srgbClr val="00B050">
              <a:alpha val="52000"/>
            </a:srgbClr>
          </a:solidFill>
          <a:ln w="38100">
            <a:solidFill>
              <a:schemeClr val="accent2">
                <a:alpha val="71000"/>
              </a:schemeClr>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err="1">
                <a:solidFill>
                  <a:schemeClr val="tx1"/>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rPr>
              <a:t>Thoắt</a:t>
            </a:r>
            <a:r>
              <a:rPr lang="en-US" sz="3600" b="1" dirty="0">
                <a:solidFill>
                  <a:schemeClr val="tx1"/>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rPr>
              <a:t> </a:t>
            </a:r>
            <a:r>
              <a:rPr lang="en-US" sz="3600" b="1" dirty="0" err="1">
                <a:solidFill>
                  <a:schemeClr val="tx1"/>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rPr>
              <a:t>cái</a:t>
            </a:r>
            <a:r>
              <a:rPr lang="en-US" sz="3600" b="1" dirty="0">
                <a:solidFill>
                  <a:schemeClr val="tx1"/>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rPr>
              <a:t>, </a:t>
            </a:r>
            <a:r>
              <a:rPr lang="en-US" sz="3600" b="1" dirty="0" err="1">
                <a:solidFill>
                  <a:schemeClr val="tx1"/>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rPr>
              <a:t>trắng</a:t>
            </a:r>
            <a:r>
              <a:rPr lang="en-US" sz="3600" b="1" dirty="0">
                <a:solidFill>
                  <a:schemeClr val="tx1"/>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rPr>
              <a:t> long </a:t>
            </a:r>
            <a:r>
              <a:rPr lang="en-US" sz="3600" b="1" dirty="0" err="1">
                <a:solidFill>
                  <a:schemeClr val="tx1"/>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rPr>
              <a:t>lanh</a:t>
            </a:r>
            <a:r>
              <a:rPr lang="en-US" sz="3600" b="1" dirty="0">
                <a:solidFill>
                  <a:schemeClr val="tx1"/>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rPr>
              <a:t> </a:t>
            </a:r>
            <a:r>
              <a:rPr lang="en-US" sz="3600" b="1" dirty="0" err="1">
                <a:solidFill>
                  <a:schemeClr val="tx1"/>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rPr>
              <a:t>một</a:t>
            </a:r>
            <a:r>
              <a:rPr lang="en-US" sz="3600" b="1" dirty="0">
                <a:solidFill>
                  <a:schemeClr val="tx1"/>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rPr>
              <a:t> </a:t>
            </a:r>
            <a:r>
              <a:rPr lang="en-US" sz="3600" b="1" dirty="0" err="1">
                <a:solidFill>
                  <a:schemeClr val="tx1"/>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rPr>
              <a:t>cơn</a:t>
            </a:r>
            <a:r>
              <a:rPr lang="en-US" sz="3600" b="1" dirty="0">
                <a:solidFill>
                  <a:schemeClr val="tx1"/>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rPr>
              <a:t> </a:t>
            </a:r>
            <a:r>
              <a:rPr lang="en-US" sz="3600" b="1" dirty="0" err="1">
                <a:solidFill>
                  <a:schemeClr val="tx1"/>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rPr>
              <a:t>mưa</a:t>
            </a:r>
            <a:r>
              <a:rPr lang="en-US" sz="3600" b="1" dirty="0">
                <a:solidFill>
                  <a:schemeClr val="tx1"/>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rPr>
              <a:t> </a:t>
            </a:r>
            <a:r>
              <a:rPr lang="en-US" sz="3600" b="1" dirty="0" err="1">
                <a:solidFill>
                  <a:schemeClr val="tx1"/>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rPr>
              <a:t>tuyết</a:t>
            </a:r>
            <a:r>
              <a:rPr lang="en-US" sz="3600" b="1" dirty="0">
                <a:solidFill>
                  <a:schemeClr val="tx1"/>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rPr>
              <a:t>.</a:t>
            </a:r>
          </a:p>
        </p:txBody>
      </p:sp>
      <p:cxnSp>
        <p:nvCxnSpPr>
          <p:cNvPr id="24" name="Straight Arrow Connector 23">
            <a:extLst>
              <a:ext uri="{FF2B5EF4-FFF2-40B4-BE49-F238E27FC236}">
                <a16:creationId xmlns:a16="http://schemas.microsoft.com/office/drawing/2014/main" xmlns="" id="{B880014C-A2B2-4D9B-A1B8-B61297E57461}"/>
              </a:ext>
            </a:extLst>
          </p:cNvPr>
          <p:cNvCxnSpPr/>
          <p:nvPr/>
        </p:nvCxnSpPr>
        <p:spPr>
          <a:xfrm>
            <a:off x="3523320" y="3203333"/>
            <a:ext cx="931230" cy="1371600"/>
          </a:xfrm>
          <a:prstGeom prst="straightConnector1">
            <a:avLst/>
          </a:prstGeom>
          <a:ln w="762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xmlns="" id="{BB14E494-6594-4A18-A804-F99CCF31F02E}"/>
              </a:ext>
            </a:extLst>
          </p:cNvPr>
          <p:cNvCxnSpPr/>
          <p:nvPr/>
        </p:nvCxnSpPr>
        <p:spPr>
          <a:xfrm>
            <a:off x="3530464" y="4574933"/>
            <a:ext cx="924086" cy="1225552"/>
          </a:xfrm>
          <a:prstGeom prst="straightConnector1">
            <a:avLst/>
          </a:prstGeom>
          <a:ln w="762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xmlns="" id="{32FBB27E-9093-4729-9612-0C7F7336E094}"/>
              </a:ext>
            </a:extLst>
          </p:cNvPr>
          <p:cNvCxnSpPr/>
          <p:nvPr/>
        </p:nvCxnSpPr>
        <p:spPr>
          <a:xfrm flipV="1">
            <a:off x="3523321" y="3203333"/>
            <a:ext cx="956210" cy="2616202"/>
          </a:xfrm>
          <a:prstGeom prst="straightConnector1">
            <a:avLst/>
          </a:prstGeom>
          <a:ln w="762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755528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cTn>
                              </p:par>
                            </p:childTnLst>
                          </p:cTn>
                        </p:par>
                        <p:par>
                          <p:cTn id="8" fill="hold">
                            <p:stCondLst>
                              <p:cond delay="500"/>
                            </p:stCondLst>
                            <p:childTnLst>
                              <p:par>
                                <p:cTn id="9" presetID="16" presetClass="entr" presetSubtype="42" fill="hold"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barn(outHorizontal)">
                                      <p:cBhvr>
                                        <p:cTn id="11" dur="1000"/>
                                        <p:tgtEl>
                                          <p:spTgt spid="28"/>
                                        </p:tgtEl>
                                      </p:cBhvr>
                                    </p:animEffect>
                                  </p:childTnLst>
                                </p:cTn>
                              </p:par>
                            </p:childTnLst>
                          </p:cTn>
                        </p:par>
                        <p:par>
                          <p:cTn id="12" fill="hold">
                            <p:stCondLst>
                              <p:cond delay="1500"/>
                            </p:stCondLst>
                            <p:childTnLst>
                              <p:par>
                                <p:cTn id="13" presetID="2" presetClass="entr" presetSubtype="8"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0-#ppt_w/2"/>
                                          </p:val>
                                        </p:tav>
                                        <p:tav tm="100000">
                                          <p:val>
                                            <p:strVal val="#ppt_x"/>
                                          </p:val>
                                        </p:tav>
                                      </p:tavLst>
                                    </p:anim>
                                    <p:anim calcmode="lin" valueType="num">
                                      <p:cBhvr additive="base">
                                        <p:cTn id="16" dur="500" fill="hold"/>
                                        <p:tgtEl>
                                          <p:spTgt spid="15"/>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0-#ppt_w/2"/>
                                          </p:val>
                                        </p:tav>
                                        <p:tav tm="100000">
                                          <p:val>
                                            <p:strVal val="#ppt_x"/>
                                          </p:val>
                                        </p:tav>
                                      </p:tavLst>
                                    </p:anim>
                                    <p:anim calcmode="lin" valueType="num">
                                      <p:cBhvr additive="base">
                                        <p:cTn id="20" dur="500" fill="hold"/>
                                        <p:tgtEl>
                                          <p:spTgt spid="17"/>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additive="base">
                                        <p:cTn id="23" dur="500" fill="hold"/>
                                        <p:tgtEl>
                                          <p:spTgt spid="19"/>
                                        </p:tgtEl>
                                        <p:attrNameLst>
                                          <p:attrName>ppt_x</p:attrName>
                                        </p:attrNameLst>
                                      </p:cBhvr>
                                      <p:tavLst>
                                        <p:tav tm="0">
                                          <p:val>
                                            <p:strVal val="0-#ppt_w/2"/>
                                          </p:val>
                                        </p:tav>
                                        <p:tav tm="100000">
                                          <p:val>
                                            <p:strVal val="#ppt_x"/>
                                          </p:val>
                                        </p:tav>
                                      </p:tavLst>
                                    </p:anim>
                                    <p:anim calcmode="lin" valueType="num">
                                      <p:cBhvr additive="base">
                                        <p:cTn id="24" dur="500" fill="hold"/>
                                        <p:tgtEl>
                                          <p:spTgt spid="19"/>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additive="base">
                                        <p:cTn id="27" dur="500" fill="hold"/>
                                        <p:tgtEl>
                                          <p:spTgt spid="20"/>
                                        </p:tgtEl>
                                        <p:attrNameLst>
                                          <p:attrName>ppt_x</p:attrName>
                                        </p:attrNameLst>
                                      </p:cBhvr>
                                      <p:tavLst>
                                        <p:tav tm="0">
                                          <p:val>
                                            <p:strVal val="1+#ppt_w/2"/>
                                          </p:val>
                                        </p:tav>
                                        <p:tav tm="100000">
                                          <p:val>
                                            <p:strVal val="#ppt_x"/>
                                          </p:val>
                                        </p:tav>
                                      </p:tavLst>
                                    </p:anim>
                                    <p:anim calcmode="lin" valueType="num">
                                      <p:cBhvr additive="base">
                                        <p:cTn id="28" dur="500" fill="hold"/>
                                        <p:tgtEl>
                                          <p:spTgt spid="20"/>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fill="hold"/>
                                        <p:tgtEl>
                                          <p:spTgt spid="22"/>
                                        </p:tgtEl>
                                        <p:attrNameLst>
                                          <p:attrName>ppt_x</p:attrName>
                                        </p:attrNameLst>
                                      </p:cBhvr>
                                      <p:tavLst>
                                        <p:tav tm="0">
                                          <p:val>
                                            <p:strVal val="1+#ppt_w/2"/>
                                          </p:val>
                                        </p:tav>
                                        <p:tav tm="100000">
                                          <p:val>
                                            <p:strVal val="#ppt_x"/>
                                          </p:val>
                                        </p:tav>
                                      </p:tavLst>
                                    </p:anim>
                                    <p:anim calcmode="lin" valueType="num">
                                      <p:cBhvr additive="base">
                                        <p:cTn id="32" dur="500" fill="hold"/>
                                        <p:tgtEl>
                                          <p:spTgt spid="22"/>
                                        </p:tgtEl>
                                        <p:attrNameLst>
                                          <p:attrName>ppt_y</p:attrName>
                                        </p:attrNameLst>
                                      </p:cBhvr>
                                      <p:tavLst>
                                        <p:tav tm="0">
                                          <p:val>
                                            <p:strVal val="#ppt_y"/>
                                          </p:val>
                                        </p:tav>
                                        <p:tav tm="100000">
                                          <p:val>
                                            <p:strVal val="#ppt_y"/>
                                          </p:val>
                                        </p:tav>
                                      </p:tavLst>
                                    </p:anim>
                                  </p:childTnLst>
                                </p:cTn>
                              </p:par>
                              <p:par>
                                <p:cTn id="33" presetID="2" presetClass="entr" presetSubtype="2"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anim calcmode="lin" valueType="num">
                                      <p:cBhvr additive="base">
                                        <p:cTn id="35" dur="500" fill="hold"/>
                                        <p:tgtEl>
                                          <p:spTgt spid="21"/>
                                        </p:tgtEl>
                                        <p:attrNameLst>
                                          <p:attrName>ppt_x</p:attrName>
                                        </p:attrNameLst>
                                      </p:cBhvr>
                                      <p:tavLst>
                                        <p:tav tm="0">
                                          <p:val>
                                            <p:strVal val="1+#ppt_w/2"/>
                                          </p:val>
                                        </p:tav>
                                        <p:tav tm="100000">
                                          <p:val>
                                            <p:strVal val="#ppt_x"/>
                                          </p:val>
                                        </p:tav>
                                      </p:tavLst>
                                    </p:anim>
                                    <p:anim calcmode="lin" valueType="num">
                                      <p:cBhvr additive="base">
                                        <p:cTn id="36"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fade">
                                      <p:cBhvr>
                                        <p:cTn id="41" dur="500"/>
                                        <p:tgtEl>
                                          <p:spTgt spid="24"/>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fade">
                                      <p:cBhvr>
                                        <p:cTn id="46" dur="500"/>
                                        <p:tgtEl>
                                          <p:spTgt spid="25"/>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fade">
                                      <p:cBhvr>
                                        <p:cTn id="5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15" grpId="0" animBg="1"/>
      <p:bldP spid="17" grpId="0" animBg="1"/>
      <p:bldP spid="19" grpId="0" animBg="1"/>
      <p:bldP spid="20" grpId="0" animBg="1"/>
      <p:bldP spid="21" grpId="0" animBg="1"/>
      <p:bldP spid="2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descr="Summer Distant Mountains Bushes Clouds, Summer, Distant Mountain, Grove PNG  Transparent Clipart Image and PSD File for Free Download">
            <a:extLst>
              <a:ext uri="{FF2B5EF4-FFF2-40B4-BE49-F238E27FC236}">
                <a16:creationId xmlns:a16="http://schemas.microsoft.com/office/drawing/2014/main" xmlns="" id="{C14CBB49-8FA7-4C27-A088-C9E8DE880909}"/>
              </a:ext>
            </a:extLst>
          </p:cNvPr>
          <p:cNvPicPr>
            <a:picLocks noChangeAspect="1" noChangeArrowheads="1"/>
          </p:cNvPicPr>
          <p:nvPr/>
        </p:nvPicPr>
        <p:blipFill>
          <a:blip r:embed="rId2">
            <a:alphaModFix amt="67000"/>
            <a:extLst>
              <a:ext uri="{BEBA8EAE-BF5A-486C-A8C5-ECC9F3942E4B}">
                <a14:imgProps xmlns:a14="http://schemas.microsoft.com/office/drawing/2010/main">
                  <a14:imgLayer r:embed="rId3">
                    <a14:imgEffect>
                      <a14:colorTemperature colorTemp="7573"/>
                    </a14:imgEffect>
                  </a14:imgLayer>
                </a14:imgProps>
              </a:ext>
              <a:ext uri="{28A0092B-C50C-407E-A947-70E740481C1C}">
                <a14:useLocalDpi xmlns:a14="http://schemas.microsoft.com/office/drawing/2010/main" val="0"/>
              </a:ext>
            </a:extLst>
          </a:blip>
          <a:srcRect/>
          <a:stretch>
            <a:fillRect/>
          </a:stretch>
        </p:blipFill>
        <p:spPr bwMode="auto">
          <a:xfrm>
            <a:off x="-1143" y="-46205"/>
            <a:ext cx="9144000" cy="689834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nvGrpSpPr>
          <p:cNvPr id="23" name="Group 3">
            <a:extLst>
              <a:ext uri="{FF2B5EF4-FFF2-40B4-BE49-F238E27FC236}">
                <a16:creationId xmlns:a16="http://schemas.microsoft.com/office/drawing/2014/main" xmlns="" id="{140303E5-2B29-4C96-8322-402600148A83}"/>
              </a:ext>
            </a:extLst>
          </p:cNvPr>
          <p:cNvGrpSpPr>
            <a:grpSpLocks/>
          </p:cNvGrpSpPr>
          <p:nvPr/>
        </p:nvGrpSpPr>
        <p:grpSpPr bwMode="auto">
          <a:xfrm>
            <a:off x="-1062" y="78170"/>
            <a:ext cx="4237475" cy="3127660"/>
            <a:chOff x="-35" y="-112"/>
            <a:chExt cx="2867" cy="2092"/>
          </a:xfrm>
        </p:grpSpPr>
        <p:pic>
          <p:nvPicPr>
            <p:cNvPr id="24" name="Picture 4" descr="090130174147-954-357">
              <a:extLst>
                <a:ext uri="{FF2B5EF4-FFF2-40B4-BE49-F238E27FC236}">
                  <a16:creationId xmlns:a16="http://schemas.microsoft.com/office/drawing/2014/main" xmlns="" id="{A9468C19-12EC-41F2-894F-FB2A6F41C4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2" y="0"/>
              <a:ext cx="2640" cy="19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5" name="Text Box 5">
              <a:extLst>
                <a:ext uri="{FF2B5EF4-FFF2-40B4-BE49-F238E27FC236}">
                  <a16:creationId xmlns:a16="http://schemas.microsoft.com/office/drawing/2014/main" xmlns="" id="{96D7A9E1-D6C6-43C1-894E-6A09075292AE}"/>
                </a:ext>
              </a:extLst>
            </p:cNvPr>
            <p:cNvSpPr txBox="1">
              <a:spLocks noChangeArrowheads="1"/>
            </p:cNvSpPr>
            <p:nvPr/>
          </p:nvSpPr>
          <p:spPr bwMode="auto">
            <a:xfrm>
              <a:off x="-35" y="-112"/>
              <a:ext cx="1338" cy="1129"/>
            </a:xfrm>
            <a:prstGeom prst="flowChartTerminator">
              <a:avLst/>
            </a:prstGeom>
            <a:solidFill>
              <a:schemeClr val="accent5">
                <a:lumMod val="20000"/>
                <a:lumOff val="80000"/>
              </a:schemeClr>
            </a:solidFill>
            <a:ln w="381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1" hangingPunct="1">
                <a:spcBef>
                  <a:spcPct val="50000"/>
                </a:spcBef>
              </a:pPr>
              <a:r>
                <a:rPr lang="en-US" sz="3600" b="1">
                  <a:latin typeface="UVF TypoSlabserif" panose="02000403050000020004" pitchFamily="2" charset="0"/>
                  <a:cs typeface="Times New Roman" pitchFamily="18" charset="0"/>
                </a:rPr>
                <a:t>Buổi sáng</a:t>
              </a:r>
            </a:p>
          </p:txBody>
        </p:sp>
      </p:grpSp>
      <p:grpSp>
        <p:nvGrpSpPr>
          <p:cNvPr id="26" name="Group 6">
            <a:extLst>
              <a:ext uri="{FF2B5EF4-FFF2-40B4-BE49-F238E27FC236}">
                <a16:creationId xmlns:a16="http://schemas.microsoft.com/office/drawing/2014/main" xmlns="" id="{D2D1EA87-71AA-4DA0-9F6E-7A7751F1CCCD}"/>
              </a:ext>
            </a:extLst>
          </p:cNvPr>
          <p:cNvGrpSpPr>
            <a:grpSpLocks/>
          </p:cNvGrpSpPr>
          <p:nvPr/>
        </p:nvGrpSpPr>
        <p:grpSpPr bwMode="auto">
          <a:xfrm>
            <a:off x="82" y="3652170"/>
            <a:ext cx="4367184" cy="3883881"/>
            <a:chOff x="2908" y="2112"/>
            <a:chExt cx="2660" cy="2536"/>
          </a:xfrm>
        </p:grpSpPr>
        <p:pic>
          <p:nvPicPr>
            <p:cNvPr id="27" name="Picture 7" descr="sapa7">
              <a:extLst>
                <a:ext uri="{FF2B5EF4-FFF2-40B4-BE49-F238E27FC236}">
                  <a16:creationId xmlns:a16="http://schemas.microsoft.com/office/drawing/2014/main" xmlns="" id="{B233E6AC-4A54-47E1-9BA2-85F6493379F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72" y="2112"/>
              <a:ext cx="2496" cy="19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8" name="Text Box 8">
              <a:extLst>
                <a:ext uri="{FF2B5EF4-FFF2-40B4-BE49-F238E27FC236}">
                  <a16:creationId xmlns:a16="http://schemas.microsoft.com/office/drawing/2014/main" xmlns="" id="{24619589-0188-43DC-97F8-15ED69B87F26}"/>
                </a:ext>
              </a:extLst>
            </p:cNvPr>
            <p:cNvSpPr txBox="1">
              <a:spLocks noChangeArrowheads="1"/>
            </p:cNvSpPr>
            <p:nvPr/>
          </p:nvSpPr>
          <p:spPr bwMode="auto">
            <a:xfrm>
              <a:off x="2908" y="3546"/>
              <a:ext cx="1145" cy="1102"/>
            </a:xfrm>
            <a:prstGeom prst="flowChartTerminator">
              <a:avLst/>
            </a:prstGeom>
            <a:solidFill>
              <a:srgbClr val="E78DB0"/>
            </a:solidFill>
            <a:ln w="381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1" hangingPunct="1">
                <a:spcBef>
                  <a:spcPct val="50000"/>
                </a:spcBef>
              </a:pPr>
              <a:r>
                <a:rPr lang="en-US" sz="3600" b="1">
                  <a:latin typeface="UVF TypoSlabserif" panose="02000403050000020004" pitchFamily="2" charset="0"/>
                  <a:cs typeface="Times New Roman" pitchFamily="18" charset="0"/>
                </a:rPr>
                <a:t>Buổi chiều</a:t>
              </a:r>
            </a:p>
          </p:txBody>
        </p:sp>
      </p:grpSp>
      <p:grpSp>
        <p:nvGrpSpPr>
          <p:cNvPr id="29" name="Group 9">
            <a:extLst>
              <a:ext uri="{FF2B5EF4-FFF2-40B4-BE49-F238E27FC236}">
                <a16:creationId xmlns:a16="http://schemas.microsoft.com/office/drawing/2014/main" xmlns="" id="{C3DB1226-90AE-4FF1-935C-1CED9E1F1880}"/>
              </a:ext>
            </a:extLst>
          </p:cNvPr>
          <p:cNvGrpSpPr>
            <a:grpSpLocks/>
          </p:cNvGrpSpPr>
          <p:nvPr/>
        </p:nvGrpSpPr>
        <p:grpSpPr bwMode="auto">
          <a:xfrm>
            <a:off x="4629150" y="78346"/>
            <a:ext cx="4514282" cy="3188935"/>
            <a:chOff x="3072" y="867"/>
            <a:chExt cx="2659" cy="1773"/>
          </a:xfrm>
        </p:grpSpPr>
        <p:pic>
          <p:nvPicPr>
            <p:cNvPr id="30" name="Picture 10" descr="319304139_a91ac43774">
              <a:extLst>
                <a:ext uri="{FF2B5EF4-FFF2-40B4-BE49-F238E27FC236}">
                  <a16:creationId xmlns:a16="http://schemas.microsoft.com/office/drawing/2014/main" xmlns="" id="{12F85985-9B5C-48F1-90A8-F6D5682FA11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72" y="960"/>
              <a:ext cx="2496" cy="16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1" name="Text Box 11">
              <a:extLst>
                <a:ext uri="{FF2B5EF4-FFF2-40B4-BE49-F238E27FC236}">
                  <a16:creationId xmlns:a16="http://schemas.microsoft.com/office/drawing/2014/main" xmlns="" id="{26B54D5D-3790-4706-9D61-AB83D7261603}"/>
                </a:ext>
              </a:extLst>
            </p:cNvPr>
            <p:cNvSpPr txBox="1">
              <a:spLocks noChangeArrowheads="1"/>
            </p:cNvSpPr>
            <p:nvPr/>
          </p:nvSpPr>
          <p:spPr bwMode="auto">
            <a:xfrm>
              <a:off x="4740" y="867"/>
              <a:ext cx="991" cy="938"/>
            </a:xfrm>
            <a:prstGeom prst="flowChartTerminator">
              <a:avLst/>
            </a:prstGeom>
            <a:solidFill>
              <a:srgbClr val="FFFF00"/>
            </a:solidFill>
            <a:ln w="381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1" hangingPunct="1">
                <a:spcBef>
                  <a:spcPct val="50000"/>
                </a:spcBef>
              </a:pPr>
              <a:r>
                <a:rPr lang="en-US" sz="3600" b="1">
                  <a:latin typeface="UVF TypoSlabserif" panose="02000403050000020004" pitchFamily="2" charset="0"/>
                  <a:cs typeface="Times New Roman" pitchFamily="18" charset="0"/>
                </a:rPr>
                <a:t>Buổi trưa</a:t>
              </a:r>
            </a:p>
          </p:txBody>
        </p:sp>
      </p:grpSp>
      <p:grpSp>
        <p:nvGrpSpPr>
          <p:cNvPr id="32" name="Group 12">
            <a:extLst>
              <a:ext uri="{FF2B5EF4-FFF2-40B4-BE49-F238E27FC236}">
                <a16:creationId xmlns:a16="http://schemas.microsoft.com/office/drawing/2014/main" xmlns="" id="{2CAB519E-CCDB-4D71-9445-F8E473931BCB}"/>
              </a:ext>
            </a:extLst>
          </p:cNvPr>
          <p:cNvGrpSpPr>
            <a:grpSpLocks/>
          </p:cNvGrpSpPr>
          <p:nvPr/>
        </p:nvGrpSpPr>
        <p:grpSpPr bwMode="auto">
          <a:xfrm>
            <a:off x="4687913" y="3660977"/>
            <a:ext cx="4454840" cy="3740831"/>
            <a:chOff x="403" y="2864"/>
            <a:chExt cx="2519" cy="1706"/>
          </a:xfrm>
        </p:grpSpPr>
        <p:pic>
          <p:nvPicPr>
            <p:cNvPr id="33" name="Picture 13" descr="sapa6">
              <a:extLst>
                <a:ext uri="{FF2B5EF4-FFF2-40B4-BE49-F238E27FC236}">
                  <a16:creationId xmlns:a16="http://schemas.microsoft.com/office/drawing/2014/main" xmlns="" id="{8ACBDD1B-DFD9-4E75-A22B-7CD1401FC510}"/>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4262" t="8147" r="4942" b="6630"/>
            <a:stretch/>
          </p:blipFill>
          <p:spPr bwMode="auto">
            <a:xfrm>
              <a:off x="403" y="2864"/>
              <a:ext cx="2354" cy="13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4" name="Text Box 14">
              <a:extLst>
                <a:ext uri="{FF2B5EF4-FFF2-40B4-BE49-F238E27FC236}">
                  <a16:creationId xmlns:a16="http://schemas.microsoft.com/office/drawing/2014/main" xmlns="" id="{71EA7459-E780-4DA8-8C92-21BAFFEE672B}"/>
                </a:ext>
              </a:extLst>
            </p:cNvPr>
            <p:cNvSpPr txBox="1">
              <a:spLocks noChangeArrowheads="1"/>
            </p:cNvSpPr>
            <p:nvPr/>
          </p:nvSpPr>
          <p:spPr bwMode="auto">
            <a:xfrm>
              <a:off x="1971" y="3800"/>
              <a:ext cx="951" cy="770"/>
            </a:xfrm>
            <a:prstGeom prst="flowChartTerminator">
              <a:avLst/>
            </a:prstGeom>
            <a:solidFill>
              <a:srgbClr val="002060"/>
            </a:solidFill>
            <a:ln w="381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1" hangingPunct="1">
                <a:spcBef>
                  <a:spcPct val="50000"/>
                </a:spcBef>
              </a:pPr>
              <a:r>
                <a:rPr lang="en-US" sz="3600" b="1">
                  <a:solidFill>
                    <a:schemeClr val="bg1"/>
                  </a:solidFill>
                  <a:latin typeface="UVF TypoSlabserif" panose="02000403050000020004" pitchFamily="2" charset="0"/>
                  <a:cs typeface="Times New Roman" pitchFamily="18" charset="0"/>
                </a:rPr>
                <a:t>Buổi tối</a:t>
              </a:r>
            </a:p>
          </p:txBody>
        </p:sp>
      </p:grpSp>
      <p:sp>
        <p:nvSpPr>
          <p:cNvPr id="35" name="Oval 16">
            <a:extLst>
              <a:ext uri="{FF2B5EF4-FFF2-40B4-BE49-F238E27FC236}">
                <a16:creationId xmlns:a16="http://schemas.microsoft.com/office/drawing/2014/main" xmlns="" id="{01E83ADD-0DDC-4E0F-B396-C5F27DD37502}"/>
              </a:ext>
            </a:extLst>
          </p:cNvPr>
          <p:cNvSpPr>
            <a:spLocks noChangeArrowheads="1"/>
          </p:cNvSpPr>
          <p:nvPr/>
        </p:nvSpPr>
        <p:spPr bwMode="auto">
          <a:xfrm>
            <a:off x="1877497" y="3118319"/>
            <a:ext cx="5616465" cy="831754"/>
          </a:xfrm>
          <a:prstGeom prst="round2DiagRect">
            <a:avLst/>
          </a:prstGeom>
          <a:solidFill>
            <a:srgbClr val="FFFFCC"/>
          </a:solidFill>
          <a:ln w="9525">
            <a:solidFill>
              <a:schemeClr val="bg1"/>
            </a:solidFill>
            <a:round/>
            <a:headEnd/>
            <a:tailEnd/>
          </a:ln>
        </p:spPr>
        <p:txBody>
          <a:bodyPr wrap="none" anchor="ctr" anchorCtr="1"/>
          <a:lstStyle/>
          <a:p>
            <a:pPr algn="ctr">
              <a:spcBef>
                <a:spcPct val="50000"/>
              </a:spcBef>
            </a:pPr>
            <a:r>
              <a:rPr lang="en-US" sz="3600" b="1">
                <a:latin typeface="UVF TypoSlabserif" panose="02000403050000020004" pitchFamily="2" charset="0"/>
                <a:cs typeface="Times New Roman" pitchFamily="18" charset="0"/>
              </a:rPr>
              <a:t>Sự </a:t>
            </a:r>
            <a:r>
              <a:rPr lang="en-US" sz="3600" b="1" dirty="0" err="1">
                <a:latin typeface="UVF TypoSlabserif" panose="02000403050000020004" pitchFamily="2" charset="0"/>
                <a:cs typeface="Times New Roman" pitchFamily="18" charset="0"/>
              </a:rPr>
              <a:t>thay</a:t>
            </a:r>
            <a:r>
              <a:rPr lang="en-US" sz="3600" b="1" dirty="0">
                <a:latin typeface="UVF TypoSlabserif" panose="02000403050000020004" pitchFamily="2" charset="0"/>
                <a:cs typeface="Times New Roman" pitchFamily="18" charset="0"/>
              </a:rPr>
              <a:t> </a:t>
            </a:r>
            <a:r>
              <a:rPr lang="en-US" sz="3600" b="1" dirty="0" err="1">
                <a:latin typeface="UVF TypoSlabserif" panose="02000403050000020004" pitchFamily="2" charset="0"/>
                <a:cs typeface="Times New Roman" pitchFamily="18" charset="0"/>
              </a:rPr>
              <a:t>đổi</a:t>
            </a:r>
            <a:r>
              <a:rPr lang="en-US" sz="3600" b="1" dirty="0">
                <a:latin typeface="UVF TypoSlabserif" panose="02000403050000020004" pitchFamily="2" charset="0"/>
                <a:cs typeface="Times New Roman" pitchFamily="18" charset="0"/>
              </a:rPr>
              <a:t> </a:t>
            </a:r>
            <a:r>
              <a:rPr lang="en-US" sz="3600" b="1" dirty="0" err="1">
                <a:latin typeface="UVF TypoSlabserif" panose="02000403050000020004" pitchFamily="2" charset="0"/>
                <a:cs typeface="Times New Roman" pitchFamily="18" charset="0"/>
              </a:rPr>
              <a:t>mùa</a:t>
            </a:r>
            <a:r>
              <a:rPr lang="en-US" sz="3600" b="1" dirty="0">
                <a:latin typeface="UVF TypoSlabserif" panose="02000403050000020004" pitchFamily="2" charset="0"/>
                <a:cs typeface="Times New Roman" pitchFamily="18" charset="0"/>
              </a:rPr>
              <a:t> </a:t>
            </a:r>
            <a:r>
              <a:rPr lang="en-US" sz="3600" b="1" err="1">
                <a:latin typeface="UVF TypoSlabserif" panose="02000403050000020004" pitchFamily="2" charset="0"/>
                <a:cs typeface="Times New Roman" pitchFamily="18" charset="0"/>
              </a:rPr>
              <a:t>trong</a:t>
            </a:r>
            <a:r>
              <a:rPr lang="en-US" sz="3600" b="1">
                <a:latin typeface="UVF TypoSlabserif" panose="02000403050000020004" pitchFamily="2" charset="0"/>
                <a:cs typeface="Times New Roman" pitchFamily="18" charset="0"/>
              </a:rPr>
              <a:t> ngày ở Sa Pa</a:t>
            </a:r>
            <a:endParaRPr lang="en-US" sz="3600" b="1" dirty="0">
              <a:latin typeface="UVF TypoSlabserif" panose="02000403050000020004" pitchFamily="2" charset="0"/>
              <a:cs typeface="Times New Roman" pitchFamily="18" charset="0"/>
            </a:endParaRPr>
          </a:p>
        </p:txBody>
      </p:sp>
    </p:spTree>
    <p:extLst>
      <p:ext uri="{BB962C8B-B14F-4D97-AF65-F5344CB8AC3E}">
        <p14:creationId xmlns:p14="http://schemas.microsoft.com/office/powerpoint/2010/main" val="319657036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randombar(horizontal)">
                                      <p:cBhvr>
                                        <p:cTn id="7" dur="500"/>
                                        <p:tgtEl>
                                          <p:spTgt spid="35"/>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barn(inVertical)">
                                      <p:cBhvr>
                                        <p:cTn id="11" dur="500"/>
                                        <p:tgtEl>
                                          <p:spTgt spid="23"/>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barn(inVertical)">
                                      <p:cBhvr>
                                        <p:cTn id="15" dur="500"/>
                                        <p:tgtEl>
                                          <p:spTgt spid="29"/>
                                        </p:tgtEl>
                                      </p:cBhvr>
                                    </p:animEffect>
                                  </p:childTnLst>
                                </p:cTn>
                              </p:par>
                            </p:childTnLst>
                          </p:cTn>
                        </p:par>
                        <p:par>
                          <p:cTn id="16" fill="hold">
                            <p:stCondLst>
                              <p:cond delay="1500"/>
                            </p:stCondLst>
                            <p:childTnLst>
                              <p:par>
                                <p:cTn id="17" presetID="16" presetClass="entr" presetSubtype="37" fill="hold"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barn(outVertical)">
                                      <p:cBhvr>
                                        <p:cTn id="19" dur="500"/>
                                        <p:tgtEl>
                                          <p:spTgt spid="26"/>
                                        </p:tgtEl>
                                      </p:cBhvr>
                                    </p:animEffect>
                                  </p:childTnLst>
                                </p:cTn>
                              </p:par>
                            </p:childTnLst>
                          </p:cTn>
                        </p:par>
                        <p:par>
                          <p:cTn id="20" fill="hold">
                            <p:stCondLst>
                              <p:cond delay="2000"/>
                            </p:stCondLst>
                            <p:childTnLst>
                              <p:par>
                                <p:cTn id="21" presetID="16" presetClass="entr" presetSubtype="37" fill="hold" nodeType="after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barn(outVertical)">
                                      <p:cBhvr>
                                        <p:cTn id="2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Sa Pa- bốn mùa hấp dẫn - Báo Nhân Dân">
            <a:extLst>
              <a:ext uri="{FF2B5EF4-FFF2-40B4-BE49-F238E27FC236}">
                <a16:creationId xmlns:a16="http://schemas.microsoft.com/office/drawing/2014/main" xmlns="" id="{5E09EFB2-36E2-416F-A53B-365114BD2E5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图片 14">
            <a:extLst>
              <a:ext uri="{FF2B5EF4-FFF2-40B4-BE49-F238E27FC236}">
                <a16:creationId xmlns:a16="http://schemas.microsoft.com/office/drawing/2014/main" xmlns="" id="{C148D82D-C8A0-4BA1-8F5E-51DCB33B55E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193" t="50934" b="8278"/>
          <a:stretch/>
        </p:blipFill>
        <p:spPr>
          <a:xfrm flipH="1">
            <a:off x="-3961" y="0"/>
            <a:ext cx="9147960" cy="6858000"/>
          </a:xfrm>
          <a:prstGeom prst="rect">
            <a:avLst/>
          </a:prstGeom>
        </p:spPr>
      </p:pic>
      <p:sp>
        <p:nvSpPr>
          <p:cNvPr id="19" name="Rectangle 18">
            <a:extLst>
              <a:ext uri="{FF2B5EF4-FFF2-40B4-BE49-F238E27FC236}">
                <a16:creationId xmlns:a16="http://schemas.microsoft.com/office/drawing/2014/main" xmlns="" id="{4DC4A186-C766-4483-8881-9392AC5E5DCB}"/>
              </a:ext>
            </a:extLst>
          </p:cNvPr>
          <p:cNvSpPr/>
          <p:nvPr/>
        </p:nvSpPr>
        <p:spPr>
          <a:xfrm>
            <a:off x="159777" y="169370"/>
            <a:ext cx="8820484" cy="6384703"/>
          </a:xfrm>
          <a:prstGeom prst="rect">
            <a:avLst/>
          </a:prstGeom>
          <a:solidFill>
            <a:schemeClr val="bg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2">
            <a:extLst>
              <a:ext uri="{FF2B5EF4-FFF2-40B4-BE49-F238E27FC236}">
                <a16:creationId xmlns:a16="http://schemas.microsoft.com/office/drawing/2014/main" xmlns="" id="{ACE54418-4998-455C-B6A9-997CC8EF8028}"/>
              </a:ext>
            </a:extLst>
          </p:cNvPr>
          <p:cNvSpPr txBox="1">
            <a:spLocks/>
          </p:cNvSpPr>
          <p:nvPr/>
        </p:nvSpPr>
        <p:spPr>
          <a:xfrm>
            <a:off x="386699" y="2478931"/>
            <a:ext cx="8366641" cy="3635502"/>
          </a:xfrm>
          <a:prstGeom prst="rect">
            <a:avLst/>
          </a:prstGeom>
          <a:noFill/>
          <a:ln>
            <a:noFill/>
          </a:ln>
        </p:spPr>
        <p:style>
          <a:lnRef idx="2">
            <a:schemeClr val="accent4"/>
          </a:lnRef>
          <a:fillRef idx="1">
            <a:schemeClr val="lt1"/>
          </a:fillRef>
          <a:effectRef idx="0">
            <a:schemeClr val="accent4"/>
          </a:effectRef>
          <a:fontRef idx="minor">
            <a:schemeClr val="dk1"/>
          </a:fontRef>
        </p:style>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88900" algn="just">
              <a:lnSpc>
                <a:spcPct val="120000"/>
              </a:lnSpc>
              <a:spcBef>
                <a:spcPts val="0"/>
              </a:spcBef>
              <a:buFont typeface="Arial" pitchFamily="34" charset="0"/>
              <a:buAutoNum type="alphaLcParenR"/>
            </a:pPr>
            <a:r>
              <a:rPr lang="en-US" sz="3500" b="1" dirty="0">
                <a:solidFill>
                  <a:srgbClr val="002060"/>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rPr>
              <a:t> </a:t>
            </a:r>
            <a:r>
              <a:rPr lang="en-US" sz="3500" b="1" dirty="0" err="1">
                <a:solidFill>
                  <a:srgbClr val="002060"/>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rPr>
              <a:t>Có</a:t>
            </a:r>
            <a:r>
              <a:rPr lang="en-US" sz="3500" b="1" dirty="0">
                <a:solidFill>
                  <a:srgbClr val="002060"/>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rPr>
              <a:t> </a:t>
            </a:r>
            <a:r>
              <a:rPr lang="en-US" sz="3500" b="1" dirty="0" err="1">
                <a:solidFill>
                  <a:srgbClr val="002060"/>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rPr>
              <a:t>phong</a:t>
            </a:r>
            <a:r>
              <a:rPr lang="en-US" sz="3500" b="1" dirty="0">
                <a:solidFill>
                  <a:srgbClr val="002060"/>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rPr>
              <a:t> </a:t>
            </a:r>
            <a:r>
              <a:rPr lang="en-US" sz="3500" b="1" dirty="0" err="1">
                <a:solidFill>
                  <a:srgbClr val="002060"/>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rPr>
              <a:t>cảnh</a:t>
            </a:r>
            <a:r>
              <a:rPr lang="en-US" sz="3500" b="1" dirty="0">
                <a:solidFill>
                  <a:srgbClr val="002060"/>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rPr>
              <a:t> </a:t>
            </a:r>
            <a:r>
              <a:rPr lang="en-US" sz="3500" b="1" dirty="0" err="1">
                <a:solidFill>
                  <a:srgbClr val="002060"/>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rPr>
              <a:t>đẹp</a:t>
            </a:r>
            <a:r>
              <a:rPr lang="en-US" sz="3500" b="1" dirty="0">
                <a:solidFill>
                  <a:srgbClr val="002060"/>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rPr>
              <a:t> </a:t>
            </a:r>
            <a:r>
              <a:rPr lang="en-US" sz="3500" b="1" dirty="0" err="1">
                <a:solidFill>
                  <a:srgbClr val="002060"/>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rPr>
              <a:t>với</a:t>
            </a:r>
            <a:r>
              <a:rPr lang="en-US" sz="3500" b="1" dirty="0">
                <a:solidFill>
                  <a:srgbClr val="002060"/>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rPr>
              <a:t> </a:t>
            </a:r>
            <a:r>
              <a:rPr lang="en-US" sz="3500" b="1" dirty="0" err="1">
                <a:solidFill>
                  <a:srgbClr val="002060"/>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rPr>
              <a:t>thác</a:t>
            </a:r>
            <a:r>
              <a:rPr lang="en-US" sz="3500" b="1" dirty="0">
                <a:solidFill>
                  <a:srgbClr val="002060"/>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rPr>
              <a:t> </a:t>
            </a:r>
            <a:r>
              <a:rPr lang="en-US" sz="3500" b="1" dirty="0" err="1">
                <a:solidFill>
                  <a:srgbClr val="002060"/>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rPr>
              <a:t>nước</a:t>
            </a:r>
            <a:r>
              <a:rPr lang="en-US" sz="3500" b="1" dirty="0">
                <a:solidFill>
                  <a:srgbClr val="002060"/>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rPr>
              <a:t> </a:t>
            </a:r>
            <a:r>
              <a:rPr lang="en-US" sz="3500" b="1" dirty="0" err="1">
                <a:solidFill>
                  <a:srgbClr val="002060"/>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rPr>
              <a:t>trắng</a:t>
            </a:r>
            <a:r>
              <a:rPr lang="en-US" sz="3500" b="1" dirty="0">
                <a:solidFill>
                  <a:srgbClr val="002060"/>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rPr>
              <a:t> </a:t>
            </a:r>
            <a:r>
              <a:rPr lang="en-US" sz="3500" b="1" dirty="0" err="1">
                <a:solidFill>
                  <a:srgbClr val="002060"/>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rPr>
              <a:t>xoá</a:t>
            </a:r>
            <a:r>
              <a:rPr lang="en-US" sz="3500" b="1" dirty="0">
                <a:solidFill>
                  <a:srgbClr val="002060"/>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rPr>
              <a:t>, </a:t>
            </a:r>
            <a:r>
              <a:rPr lang="en-US" sz="3500" b="1" dirty="0" err="1">
                <a:solidFill>
                  <a:srgbClr val="002060"/>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rPr>
              <a:t>hoa</a:t>
            </a:r>
            <a:r>
              <a:rPr lang="en-US" sz="3500" b="1" dirty="0">
                <a:solidFill>
                  <a:srgbClr val="002060"/>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rPr>
              <a:t> </a:t>
            </a:r>
            <a:r>
              <a:rPr lang="en-US" sz="3500" b="1" dirty="0" err="1">
                <a:solidFill>
                  <a:srgbClr val="002060"/>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rPr>
              <a:t>chuối</a:t>
            </a:r>
            <a:r>
              <a:rPr lang="en-US" sz="3500" b="1" dirty="0">
                <a:solidFill>
                  <a:srgbClr val="002060"/>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rPr>
              <a:t> </a:t>
            </a:r>
            <a:r>
              <a:rPr lang="en-US" sz="3500" b="1" dirty="0" err="1">
                <a:solidFill>
                  <a:srgbClr val="002060"/>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rPr>
              <a:t>đỏ</a:t>
            </a:r>
            <a:r>
              <a:rPr lang="en-US" sz="3500" b="1" dirty="0">
                <a:solidFill>
                  <a:srgbClr val="002060"/>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rPr>
              <a:t> </a:t>
            </a:r>
            <a:r>
              <a:rPr lang="en-US" sz="3500" b="1" dirty="0" err="1">
                <a:solidFill>
                  <a:srgbClr val="002060"/>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rPr>
              <a:t>rực</a:t>
            </a:r>
            <a:r>
              <a:rPr lang="en-US" sz="3500" b="1" dirty="0">
                <a:solidFill>
                  <a:srgbClr val="002060"/>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rPr>
              <a:t> </a:t>
            </a:r>
            <a:r>
              <a:rPr lang="en-US" sz="3500" b="1" dirty="0" err="1">
                <a:solidFill>
                  <a:srgbClr val="002060"/>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rPr>
              <a:t>như</a:t>
            </a:r>
            <a:r>
              <a:rPr lang="en-US" sz="3500" b="1" dirty="0">
                <a:solidFill>
                  <a:srgbClr val="002060"/>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rPr>
              <a:t> </a:t>
            </a:r>
            <a:r>
              <a:rPr lang="en-US" sz="3500" b="1" dirty="0" err="1">
                <a:solidFill>
                  <a:srgbClr val="002060"/>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rPr>
              <a:t>ngọn</a:t>
            </a:r>
            <a:r>
              <a:rPr lang="en-US" sz="3500" b="1" dirty="0">
                <a:solidFill>
                  <a:srgbClr val="002060"/>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rPr>
              <a:t> </a:t>
            </a:r>
            <a:r>
              <a:rPr lang="en-US" sz="3500" b="1" err="1">
                <a:solidFill>
                  <a:srgbClr val="002060"/>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rPr>
              <a:t>lửa</a:t>
            </a:r>
            <a:r>
              <a:rPr lang="en-US" sz="3500" b="1">
                <a:solidFill>
                  <a:srgbClr val="002060"/>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rPr>
              <a:t>.</a:t>
            </a:r>
            <a:endParaRPr lang="en-US" sz="3500" b="1" dirty="0">
              <a:solidFill>
                <a:srgbClr val="002060"/>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endParaRPr>
          </a:p>
          <a:p>
            <a:pPr marL="0" indent="0" algn="just">
              <a:lnSpc>
                <a:spcPct val="120000"/>
              </a:lnSpc>
              <a:spcBef>
                <a:spcPts val="0"/>
              </a:spcBef>
              <a:buNone/>
            </a:pPr>
            <a:r>
              <a:rPr lang="en-US" sz="3500" b="1" dirty="0">
                <a:solidFill>
                  <a:srgbClr val="002060"/>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rPr>
              <a:t>b) </a:t>
            </a:r>
            <a:r>
              <a:rPr lang="en-US" sz="3500" b="1" dirty="0" err="1">
                <a:solidFill>
                  <a:srgbClr val="002060"/>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rPr>
              <a:t>Có</a:t>
            </a:r>
            <a:r>
              <a:rPr lang="en-US" sz="3500" b="1" dirty="0">
                <a:solidFill>
                  <a:srgbClr val="002060"/>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rPr>
              <a:t> </a:t>
            </a:r>
            <a:r>
              <a:rPr lang="en-US" sz="3500" b="1" dirty="0" err="1">
                <a:solidFill>
                  <a:srgbClr val="002060"/>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rPr>
              <a:t>những</a:t>
            </a:r>
            <a:r>
              <a:rPr lang="en-US" sz="3500" b="1" dirty="0">
                <a:solidFill>
                  <a:srgbClr val="002060"/>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rPr>
              <a:t> </a:t>
            </a:r>
            <a:r>
              <a:rPr lang="en-US" sz="3500" b="1" dirty="0" err="1">
                <a:solidFill>
                  <a:srgbClr val="002060"/>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rPr>
              <a:t>em</a:t>
            </a:r>
            <a:r>
              <a:rPr lang="en-US" sz="3500" b="1" dirty="0">
                <a:solidFill>
                  <a:srgbClr val="002060"/>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rPr>
              <a:t> </a:t>
            </a:r>
            <a:r>
              <a:rPr lang="en-US" sz="3500" b="1" dirty="0" err="1">
                <a:solidFill>
                  <a:srgbClr val="002060"/>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rPr>
              <a:t>bé</a:t>
            </a:r>
            <a:r>
              <a:rPr lang="en-US" sz="3500" b="1" dirty="0">
                <a:solidFill>
                  <a:srgbClr val="002060"/>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rPr>
              <a:t>, </a:t>
            </a:r>
            <a:r>
              <a:rPr lang="en-US" sz="3500" b="1" dirty="0" err="1">
                <a:solidFill>
                  <a:srgbClr val="002060"/>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rPr>
              <a:t>quần</a:t>
            </a:r>
            <a:r>
              <a:rPr lang="en-US" sz="3500" b="1" dirty="0">
                <a:solidFill>
                  <a:srgbClr val="002060"/>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rPr>
              <a:t> </a:t>
            </a:r>
            <a:r>
              <a:rPr lang="en-US" sz="3500" b="1" dirty="0" err="1">
                <a:solidFill>
                  <a:srgbClr val="002060"/>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rPr>
              <a:t>áo</a:t>
            </a:r>
            <a:r>
              <a:rPr lang="en-US" sz="3500" b="1" dirty="0">
                <a:solidFill>
                  <a:srgbClr val="002060"/>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rPr>
              <a:t> </a:t>
            </a:r>
            <a:r>
              <a:rPr lang="en-US" sz="3500" b="1" dirty="0" err="1">
                <a:solidFill>
                  <a:srgbClr val="002060"/>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rPr>
              <a:t>sặc</a:t>
            </a:r>
            <a:r>
              <a:rPr lang="en-US" sz="3500" b="1" dirty="0">
                <a:solidFill>
                  <a:srgbClr val="002060"/>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rPr>
              <a:t> </a:t>
            </a:r>
            <a:r>
              <a:rPr lang="en-US" sz="3500" b="1" dirty="0" err="1">
                <a:solidFill>
                  <a:srgbClr val="002060"/>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rPr>
              <a:t>sỡ</a:t>
            </a:r>
            <a:r>
              <a:rPr lang="en-US" sz="3500" b="1" dirty="0">
                <a:solidFill>
                  <a:srgbClr val="002060"/>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rPr>
              <a:t>, </a:t>
            </a:r>
            <a:r>
              <a:rPr lang="en-US" sz="3500" b="1" dirty="0" err="1">
                <a:solidFill>
                  <a:srgbClr val="002060"/>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rPr>
              <a:t>người</a:t>
            </a:r>
            <a:r>
              <a:rPr lang="en-US" sz="3500" b="1" dirty="0">
                <a:solidFill>
                  <a:srgbClr val="002060"/>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rPr>
              <a:t> </a:t>
            </a:r>
            <a:r>
              <a:rPr lang="en-US" sz="3500" b="1" dirty="0" err="1">
                <a:solidFill>
                  <a:srgbClr val="002060"/>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rPr>
              <a:t>ngựa</a:t>
            </a:r>
            <a:r>
              <a:rPr lang="en-US" sz="3500" b="1" dirty="0">
                <a:solidFill>
                  <a:srgbClr val="002060"/>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rPr>
              <a:t> </a:t>
            </a:r>
            <a:r>
              <a:rPr lang="en-US" sz="3500" b="1" dirty="0" err="1">
                <a:solidFill>
                  <a:srgbClr val="002060"/>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rPr>
              <a:t>dập</a:t>
            </a:r>
            <a:r>
              <a:rPr lang="en-US" sz="3500" b="1" dirty="0">
                <a:solidFill>
                  <a:srgbClr val="002060"/>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rPr>
              <a:t> </a:t>
            </a:r>
            <a:r>
              <a:rPr lang="en-US" sz="3500" b="1" dirty="0" err="1">
                <a:solidFill>
                  <a:srgbClr val="002060"/>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rPr>
              <a:t>dìu</a:t>
            </a:r>
            <a:r>
              <a:rPr lang="en-US" sz="3500" b="1" dirty="0">
                <a:solidFill>
                  <a:srgbClr val="002060"/>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rPr>
              <a:t> </a:t>
            </a:r>
            <a:r>
              <a:rPr lang="en-US" sz="3500" b="1" dirty="0" err="1">
                <a:solidFill>
                  <a:srgbClr val="002060"/>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rPr>
              <a:t>chìm</a:t>
            </a:r>
            <a:r>
              <a:rPr lang="en-US" sz="3500" b="1" dirty="0">
                <a:solidFill>
                  <a:srgbClr val="002060"/>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rPr>
              <a:t> </a:t>
            </a:r>
            <a:r>
              <a:rPr lang="en-US" sz="3500" b="1" dirty="0" err="1">
                <a:solidFill>
                  <a:srgbClr val="002060"/>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rPr>
              <a:t>trong</a:t>
            </a:r>
            <a:r>
              <a:rPr lang="en-US" sz="3500" b="1" dirty="0">
                <a:solidFill>
                  <a:srgbClr val="002060"/>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rPr>
              <a:t> </a:t>
            </a:r>
            <a:r>
              <a:rPr lang="en-US" sz="3500" b="1" dirty="0" err="1">
                <a:solidFill>
                  <a:srgbClr val="002060"/>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rPr>
              <a:t>sương</a:t>
            </a:r>
            <a:r>
              <a:rPr lang="en-US" sz="3500" b="1" dirty="0">
                <a:solidFill>
                  <a:srgbClr val="002060"/>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rPr>
              <a:t> </a:t>
            </a:r>
            <a:r>
              <a:rPr lang="en-US" sz="3500" b="1" dirty="0" err="1">
                <a:solidFill>
                  <a:srgbClr val="002060"/>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rPr>
              <a:t>núi</a:t>
            </a:r>
            <a:r>
              <a:rPr lang="en-US" sz="3500" b="1" dirty="0">
                <a:solidFill>
                  <a:srgbClr val="002060"/>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rPr>
              <a:t> </a:t>
            </a:r>
            <a:r>
              <a:rPr lang="en-US" sz="3500" b="1" dirty="0" err="1">
                <a:solidFill>
                  <a:srgbClr val="002060"/>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rPr>
              <a:t>tím</a:t>
            </a:r>
            <a:r>
              <a:rPr lang="en-US" sz="3500" b="1" dirty="0">
                <a:solidFill>
                  <a:srgbClr val="002060"/>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rPr>
              <a:t> </a:t>
            </a:r>
            <a:r>
              <a:rPr lang="en-US" sz="3500" b="1" err="1">
                <a:solidFill>
                  <a:srgbClr val="002060"/>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rPr>
              <a:t>nhạt</a:t>
            </a:r>
            <a:r>
              <a:rPr lang="en-US" sz="3500" b="1">
                <a:solidFill>
                  <a:srgbClr val="002060"/>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rPr>
              <a:t>.</a:t>
            </a:r>
            <a:endParaRPr lang="en-US" sz="3500" b="1" dirty="0">
              <a:solidFill>
                <a:srgbClr val="002060"/>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endParaRPr>
          </a:p>
          <a:p>
            <a:pPr marL="0" indent="0" algn="just">
              <a:lnSpc>
                <a:spcPct val="120000"/>
              </a:lnSpc>
              <a:spcBef>
                <a:spcPts val="0"/>
              </a:spcBef>
              <a:buNone/>
            </a:pPr>
            <a:r>
              <a:rPr lang="en-US" sz="3500" b="1" dirty="0">
                <a:solidFill>
                  <a:srgbClr val="002060"/>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rPr>
              <a:t> </a:t>
            </a:r>
            <a:r>
              <a:rPr lang="en-US" sz="3500" b="1">
                <a:solidFill>
                  <a:srgbClr val="002060"/>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rPr>
              <a:t>c) Có </a:t>
            </a:r>
            <a:r>
              <a:rPr lang="en-US" sz="3500" b="1" dirty="0" err="1">
                <a:solidFill>
                  <a:srgbClr val="002060"/>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rPr>
              <a:t>phong</a:t>
            </a:r>
            <a:r>
              <a:rPr lang="en-US" sz="3500" b="1" dirty="0">
                <a:solidFill>
                  <a:srgbClr val="002060"/>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rPr>
              <a:t> </a:t>
            </a:r>
            <a:r>
              <a:rPr lang="en-US" sz="3500" b="1" dirty="0" err="1">
                <a:solidFill>
                  <a:srgbClr val="002060"/>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rPr>
              <a:t>cảnh</a:t>
            </a:r>
            <a:r>
              <a:rPr lang="en-US" sz="3500" b="1" dirty="0">
                <a:solidFill>
                  <a:srgbClr val="002060"/>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rPr>
              <a:t> </a:t>
            </a:r>
            <a:r>
              <a:rPr lang="en-US" sz="3500" b="1" dirty="0" err="1">
                <a:solidFill>
                  <a:srgbClr val="002060"/>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rPr>
              <a:t>đẹp</a:t>
            </a:r>
            <a:r>
              <a:rPr lang="en-US" sz="3500" b="1" dirty="0">
                <a:solidFill>
                  <a:srgbClr val="002060"/>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rPr>
              <a:t>, </a:t>
            </a:r>
            <a:r>
              <a:rPr lang="en-US" sz="3500" b="1" dirty="0" err="1">
                <a:solidFill>
                  <a:srgbClr val="002060"/>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rPr>
              <a:t>có</a:t>
            </a:r>
            <a:r>
              <a:rPr lang="en-US" sz="3500" b="1" dirty="0">
                <a:solidFill>
                  <a:srgbClr val="002060"/>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rPr>
              <a:t> </a:t>
            </a:r>
            <a:r>
              <a:rPr lang="en-US" sz="3500" b="1" dirty="0" err="1">
                <a:solidFill>
                  <a:srgbClr val="002060"/>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rPr>
              <a:t>sự</a:t>
            </a:r>
            <a:r>
              <a:rPr lang="en-US" sz="3500" b="1" dirty="0">
                <a:solidFill>
                  <a:srgbClr val="002060"/>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rPr>
              <a:t> </a:t>
            </a:r>
            <a:r>
              <a:rPr lang="en-US" sz="3500" b="1" dirty="0" err="1">
                <a:solidFill>
                  <a:srgbClr val="002060"/>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rPr>
              <a:t>thay</a:t>
            </a:r>
            <a:r>
              <a:rPr lang="en-US" sz="3500" b="1" dirty="0">
                <a:solidFill>
                  <a:srgbClr val="002060"/>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rPr>
              <a:t> </a:t>
            </a:r>
            <a:r>
              <a:rPr lang="en-US" sz="3500" b="1" dirty="0" err="1">
                <a:solidFill>
                  <a:srgbClr val="002060"/>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rPr>
              <a:t>đổi</a:t>
            </a:r>
            <a:r>
              <a:rPr lang="en-US" sz="3500" b="1" dirty="0">
                <a:solidFill>
                  <a:srgbClr val="002060"/>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rPr>
              <a:t> </a:t>
            </a:r>
            <a:r>
              <a:rPr lang="en-US" sz="3500" b="1" dirty="0" err="1">
                <a:solidFill>
                  <a:srgbClr val="002060"/>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rPr>
              <a:t>mùa</a:t>
            </a:r>
            <a:r>
              <a:rPr lang="en-US" sz="3500" b="1" dirty="0">
                <a:solidFill>
                  <a:srgbClr val="002060"/>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rPr>
              <a:t> </a:t>
            </a:r>
            <a:r>
              <a:rPr lang="en-US" sz="3500" b="1" dirty="0" err="1">
                <a:solidFill>
                  <a:srgbClr val="002060"/>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rPr>
              <a:t>rất</a:t>
            </a:r>
            <a:r>
              <a:rPr lang="en-US" sz="3500" b="1" dirty="0">
                <a:solidFill>
                  <a:srgbClr val="002060"/>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rPr>
              <a:t> </a:t>
            </a:r>
            <a:r>
              <a:rPr lang="en-US" sz="3500" b="1" dirty="0" err="1">
                <a:solidFill>
                  <a:srgbClr val="002060"/>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rPr>
              <a:t>lạ</a:t>
            </a:r>
            <a:r>
              <a:rPr lang="en-US" sz="3500" b="1" dirty="0">
                <a:solidFill>
                  <a:srgbClr val="002060"/>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rPr>
              <a:t> </a:t>
            </a:r>
            <a:r>
              <a:rPr lang="en-US" sz="3500" b="1" dirty="0" err="1">
                <a:solidFill>
                  <a:srgbClr val="002060"/>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rPr>
              <a:t>lùng</a:t>
            </a:r>
            <a:r>
              <a:rPr lang="en-US" sz="3500" b="1" dirty="0">
                <a:solidFill>
                  <a:srgbClr val="002060"/>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rPr>
              <a:t> </a:t>
            </a:r>
            <a:r>
              <a:rPr lang="en-US" sz="3500" b="1" dirty="0" err="1">
                <a:solidFill>
                  <a:srgbClr val="002060"/>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rPr>
              <a:t>và</a:t>
            </a:r>
            <a:r>
              <a:rPr lang="en-US" sz="3500" b="1" dirty="0">
                <a:solidFill>
                  <a:srgbClr val="002060"/>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rPr>
              <a:t> </a:t>
            </a:r>
            <a:r>
              <a:rPr lang="en-US" sz="3500" b="1" dirty="0" err="1">
                <a:solidFill>
                  <a:srgbClr val="002060"/>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rPr>
              <a:t>hiếm</a:t>
            </a:r>
            <a:r>
              <a:rPr lang="en-US" sz="3500" b="1" dirty="0">
                <a:solidFill>
                  <a:srgbClr val="002060"/>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rPr>
              <a:t> </a:t>
            </a:r>
            <a:r>
              <a:rPr lang="en-US" sz="3500" b="1" dirty="0" err="1">
                <a:solidFill>
                  <a:srgbClr val="002060"/>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rPr>
              <a:t>có</a:t>
            </a:r>
            <a:r>
              <a:rPr lang="en-US" sz="3500" b="1" dirty="0">
                <a:solidFill>
                  <a:srgbClr val="002060"/>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rPr>
              <a:t>. </a:t>
            </a:r>
          </a:p>
        </p:txBody>
      </p:sp>
      <p:sp>
        <p:nvSpPr>
          <p:cNvPr id="12" name="Oval 11">
            <a:extLst>
              <a:ext uri="{FF2B5EF4-FFF2-40B4-BE49-F238E27FC236}">
                <a16:creationId xmlns:a16="http://schemas.microsoft.com/office/drawing/2014/main" xmlns="" id="{81AA1F7B-B745-443E-AC08-6033F387D353}"/>
              </a:ext>
            </a:extLst>
          </p:cNvPr>
          <p:cNvSpPr/>
          <p:nvPr/>
        </p:nvSpPr>
        <p:spPr>
          <a:xfrm>
            <a:off x="281006" y="4992298"/>
            <a:ext cx="639902" cy="850412"/>
          </a:xfrm>
          <a:prstGeom prst="ellipse">
            <a:avLst/>
          </a:prstGeom>
          <a:noFill/>
          <a:ln w="76200">
            <a:solidFill>
              <a:srgbClr val="FF0066"/>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grpSp>
        <p:nvGrpSpPr>
          <p:cNvPr id="14" name="Group 13">
            <a:extLst>
              <a:ext uri="{FF2B5EF4-FFF2-40B4-BE49-F238E27FC236}">
                <a16:creationId xmlns:a16="http://schemas.microsoft.com/office/drawing/2014/main" xmlns="" id="{C925580F-E207-4D83-9DBC-AFDB2E93EDA0}"/>
              </a:ext>
            </a:extLst>
          </p:cNvPr>
          <p:cNvGrpSpPr/>
          <p:nvPr/>
        </p:nvGrpSpPr>
        <p:grpSpPr>
          <a:xfrm>
            <a:off x="-3962" y="47628"/>
            <a:ext cx="8802332" cy="2610255"/>
            <a:chOff x="0" y="0"/>
            <a:chExt cx="11736442" cy="2610255"/>
          </a:xfrm>
        </p:grpSpPr>
        <p:sp>
          <p:nvSpPr>
            <p:cNvPr id="15" name="菱形 14">
              <a:extLst>
                <a:ext uri="{FF2B5EF4-FFF2-40B4-BE49-F238E27FC236}">
                  <a16:creationId xmlns:a16="http://schemas.microsoft.com/office/drawing/2014/main" xmlns="" id="{D4F2FEF0-DAB3-4479-BFAB-EBF6C0702CA1}"/>
                </a:ext>
              </a:extLst>
            </p:cNvPr>
            <p:cNvSpPr/>
            <p:nvPr/>
          </p:nvSpPr>
          <p:spPr>
            <a:xfrm>
              <a:off x="0" y="0"/>
              <a:ext cx="2448620" cy="2448502"/>
            </a:xfrm>
            <a:prstGeom prst="diamond">
              <a:avLst/>
            </a:prstGeom>
            <a:solidFill>
              <a:schemeClr val="accent5">
                <a:lumMod val="60000"/>
                <a:lumOff val="40000"/>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UVF Mussica Swash" panose="04000000000000000000" pitchFamily="82" charset="0"/>
              </a:endParaRPr>
            </a:p>
          </p:txBody>
        </p:sp>
        <p:sp>
          <p:nvSpPr>
            <p:cNvPr id="16" name="文本框 1">
              <a:extLst>
                <a:ext uri="{FF2B5EF4-FFF2-40B4-BE49-F238E27FC236}">
                  <a16:creationId xmlns:a16="http://schemas.microsoft.com/office/drawing/2014/main" xmlns="" id="{A696F329-8ED3-40BC-A37F-3C87446738CE}"/>
                </a:ext>
              </a:extLst>
            </p:cNvPr>
            <p:cNvSpPr txBox="1"/>
            <p:nvPr/>
          </p:nvSpPr>
          <p:spPr>
            <a:xfrm>
              <a:off x="1094266" y="209335"/>
              <a:ext cx="409347" cy="1862048"/>
            </a:xfrm>
            <a:prstGeom prst="rect">
              <a:avLst/>
            </a:prstGeom>
            <a:noFill/>
          </p:spPr>
          <p:txBody>
            <a:bodyPr vert="horz" wrap="square" rtlCol="0">
              <a:spAutoFit/>
            </a:bodyPr>
            <a:lstStyle/>
            <a:p>
              <a:pPr algn="ctr"/>
              <a:r>
                <a:rPr lang="en-US" altLang="zh-CN" sz="11500">
                  <a:ln>
                    <a:solidFill>
                      <a:srgbClr val="002060"/>
                    </a:solidFill>
                  </a:ln>
                  <a:solidFill>
                    <a:srgbClr val="CE3553"/>
                  </a:solidFill>
                  <a:latin typeface="#9Slide07 IcielStormtrooper" panose="020B0500000000000000" pitchFamily="34" charset="0"/>
                  <a:ea typeface="方正大黑简体" panose="03000509000000000000" pitchFamily="65" charset="-122"/>
                </a:rPr>
                <a:t>5</a:t>
              </a:r>
              <a:endParaRPr lang="en-US" altLang="zh-CN" sz="6600" dirty="0">
                <a:ln>
                  <a:solidFill>
                    <a:srgbClr val="002060"/>
                  </a:solidFill>
                </a:ln>
                <a:solidFill>
                  <a:srgbClr val="CE3553"/>
                </a:solidFill>
                <a:latin typeface="#9Slide07 IcielStormtrooper" panose="020B0500000000000000" pitchFamily="34" charset="0"/>
                <a:ea typeface="方正大黑简体" panose="03000509000000000000" pitchFamily="65" charset="-122"/>
              </a:endParaRPr>
            </a:p>
          </p:txBody>
        </p:sp>
        <p:sp>
          <p:nvSpPr>
            <p:cNvPr id="17" name="TextBox 16">
              <a:extLst>
                <a:ext uri="{FF2B5EF4-FFF2-40B4-BE49-F238E27FC236}">
                  <a16:creationId xmlns:a16="http://schemas.microsoft.com/office/drawing/2014/main" xmlns="" id="{3E9BF309-1DB6-4C45-9431-1F06E5BDEED1}"/>
                </a:ext>
              </a:extLst>
            </p:cNvPr>
            <p:cNvSpPr txBox="1">
              <a:spLocks noChangeArrowheads="1"/>
            </p:cNvSpPr>
            <p:nvPr/>
          </p:nvSpPr>
          <p:spPr bwMode="auto">
            <a:xfrm>
              <a:off x="2056415" y="671263"/>
              <a:ext cx="9680027" cy="1938992"/>
            </a:xfrm>
            <a:prstGeom prst="rect">
              <a:avLst/>
            </a:prstGeom>
            <a:solidFill>
              <a:srgbClr val="FF0066">
                <a:alpha val="58824"/>
              </a:srgbClr>
            </a:solidFill>
            <a:ln w="38100">
              <a:solidFill>
                <a:srgbClr val="002060"/>
              </a:solidFill>
              <a:prstDash val="dashDot"/>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sz="4000" b="1">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rPr>
                <a:t>Vì sao tác giả gọi Sa Pa là món quà tặng kì diệu của thiên nhiên?</a:t>
              </a:r>
            </a:p>
          </p:txBody>
        </p:sp>
      </p:grpSp>
      <p:sp>
        <p:nvSpPr>
          <p:cNvPr id="18" name="TextBox 17">
            <a:extLst>
              <a:ext uri="{FF2B5EF4-FFF2-40B4-BE49-F238E27FC236}">
                <a16:creationId xmlns:a16="http://schemas.microsoft.com/office/drawing/2014/main" xmlns="" id="{714A77E2-23EE-4A23-A738-83E8F66D3CA4}"/>
              </a:ext>
            </a:extLst>
          </p:cNvPr>
          <p:cNvSpPr txBox="1"/>
          <p:nvPr/>
        </p:nvSpPr>
        <p:spPr>
          <a:xfrm>
            <a:off x="6509353" y="1"/>
            <a:ext cx="2634647" cy="1077218"/>
          </a:xfrm>
          <a:prstGeom prst="rect">
            <a:avLst/>
          </a:prstGeom>
          <a:noFill/>
        </p:spPr>
        <p:txBody>
          <a:bodyPr wrap="square">
            <a:spAutoFit/>
          </a:bodyPr>
          <a:lstStyle/>
          <a:p>
            <a:r>
              <a:rPr lang="en-US" altLang="vi-VN" sz="3200" b="1">
                <a:solidFill>
                  <a:schemeClr val="accent5">
                    <a:lumMod val="50000"/>
                  </a:schemeClr>
                </a:solidFill>
                <a:effectLst>
                  <a:outerShdw blurRad="38100" dist="38100" dir="2700000" algn="tl">
                    <a:srgbClr val="000000">
                      <a:alpha val="43137"/>
                    </a:srgbClr>
                  </a:outerShdw>
                </a:effectLst>
                <a:latin typeface="UVF TypoSlabserif" panose="02000403050000020004" pitchFamily="2" charset="0"/>
              </a:rPr>
              <a:t>Đọc thầm đoạn 3</a:t>
            </a:r>
            <a:endParaRPr lang="en-US" sz="3200">
              <a:solidFill>
                <a:schemeClr val="accent5">
                  <a:lumMod val="50000"/>
                </a:schemeClr>
              </a:solidFill>
            </a:endParaRPr>
          </a:p>
        </p:txBody>
      </p:sp>
    </p:spTree>
    <p:extLst>
      <p:ext uri="{BB962C8B-B14F-4D97-AF65-F5344CB8AC3E}">
        <p14:creationId xmlns:p14="http://schemas.microsoft.com/office/powerpoint/2010/main" val="161368557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childTnLst>
                          </p:cTn>
                        </p:par>
                        <p:par>
                          <p:cTn id="8" fill="hold">
                            <p:stCondLst>
                              <p:cond delay="500"/>
                            </p:stCondLst>
                            <p:childTnLst>
                              <p:par>
                                <p:cTn id="9" presetID="16" presetClass="entr" presetSubtype="26"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barn(inHorizontal)">
                                      <p:cBhvr>
                                        <p:cTn id="11" dur="1000"/>
                                        <p:tgtEl>
                                          <p:spTgt spid="14"/>
                                        </p:tgtEl>
                                      </p:cBhvr>
                                    </p:animEffect>
                                  </p:childTnLst>
                                </p:cTn>
                              </p:par>
                            </p:childTnLst>
                          </p:cTn>
                        </p:par>
                        <p:par>
                          <p:cTn id="12" fill="hold">
                            <p:stCondLst>
                              <p:cond delay="1500"/>
                            </p:stCondLst>
                            <p:childTnLst>
                              <p:par>
                                <p:cTn id="13" presetID="2" presetClass="entr" presetSubtype="4" fill="hold" grpId="0" nodeType="after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anim calcmode="lin" valueType="num">
                                      <p:cBhvr additive="base">
                                        <p:cTn id="15"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1">
                                            <p:txEl>
                                              <p:pRg st="1" end="1"/>
                                            </p:txEl>
                                          </p:spTgt>
                                        </p:tgtEl>
                                        <p:attrNameLst>
                                          <p:attrName>style.visibility</p:attrName>
                                        </p:attrNameLst>
                                      </p:cBhvr>
                                      <p:to>
                                        <p:strVal val="visible"/>
                                      </p:to>
                                    </p:set>
                                    <p:anim calcmode="lin" valueType="num">
                                      <p:cBhvr additive="base">
                                        <p:cTn id="19"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
                                            <p:txEl>
                                              <p:pRg st="1" end="1"/>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1">
                                            <p:txEl>
                                              <p:pRg st="2" end="2"/>
                                            </p:txEl>
                                          </p:spTgt>
                                        </p:tgtEl>
                                        <p:attrNameLst>
                                          <p:attrName>style.visibility</p:attrName>
                                        </p:attrNameLst>
                                      </p:cBhvr>
                                      <p:to>
                                        <p:strVal val="visible"/>
                                      </p:to>
                                    </p:set>
                                    <p:anim calcmode="lin" valueType="num">
                                      <p:cBhvr additive="base">
                                        <p:cTn id="23" dur="500" fill="hold"/>
                                        <p:tgtEl>
                                          <p:spTgt spid="11">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fill="hold"/>
                                        <p:tgtEl>
                                          <p:spTgt spid="12"/>
                                        </p:tgtEl>
                                        <p:attrNameLst>
                                          <p:attrName>ppt_x</p:attrName>
                                        </p:attrNameLst>
                                      </p:cBhvr>
                                      <p:tavLst>
                                        <p:tav tm="0">
                                          <p:val>
                                            <p:strVal val="#ppt_x"/>
                                          </p:val>
                                        </p:tav>
                                        <p:tav tm="100000">
                                          <p:val>
                                            <p:strVal val="#ppt_x"/>
                                          </p:val>
                                        </p:tav>
                                      </p:tavLst>
                                    </p:anim>
                                    <p:anim calcmode="lin" valueType="num">
                                      <p:cBhvr additive="base">
                                        <p:cTn id="3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12" grpId="0" animBg="1"/>
      <p:bldP spid="1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Giải Tiếng Việt 1 trang 154, 155 Bài 4: Ruộng bậc thang ở Sa Pa - Kết nối  tri thức với cuộc sống - VnDoc.com">
            <a:extLst>
              <a:ext uri="{FF2B5EF4-FFF2-40B4-BE49-F238E27FC236}">
                <a16:creationId xmlns:a16="http://schemas.microsoft.com/office/drawing/2014/main" xmlns="" id="{F8E43A49-A141-4186-BE00-1C17393937E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0" y="468"/>
            <a:ext cx="9144000" cy="6857532"/>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4" name="图片 3"/>
          <p:cNvPicPr>
            <a:picLocks noChangeAspect="1"/>
          </p:cNvPicPr>
          <p:nvPr/>
        </p:nvPicPr>
        <p:blipFill rotWithShape="1">
          <a:blip r:embed="rId4" cstate="print">
            <a:extLst>
              <a:ext uri="{28A0092B-C50C-407E-A947-70E740481C1C}">
                <a14:useLocalDpi xmlns:a14="http://schemas.microsoft.com/office/drawing/2010/main" val="0"/>
              </a:ext>
            </a:extLst>
          </a:blip>
          <a:srcRect l="26757" t="50934" b="8278"/>
          <a:stretch/>
        </p:blipFill>
        <p:spPr>
          <a:xfrm>
            <a:off x="0" y="-2729345"/>
            <a:ext cx="9144000" cy="9586877"/>
          </a:xfrm>
          <a:prstGeom prst="rect">
            <a:avLst/>
          </a:prstGeom>
        </p:spPr>
      </p:pic>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75036" y="1835419"/>
            <a:ext cx="2601191" cy="1567616"/>
          </a:xfrm>
          <a:prstGeom prst="rect">
            <a:avLst/>
          </a:prstGeom>
        </p:spPr>
      </p:pic>
      <p:pic>
        <p:nvPicPr>
          <p:cNvPr id="13" name="图片 12"/>
          <p:cNvPicPr>
            <a:picLocks noChangeAspect="1"/>
          </p:cNvPicPr>
          <p:nvPr/>
        </p:nvPicPr>
        <p:blipFill rotWithShape="1">
          <a:blip r:embed="rId6" cstate="print">
            <a:extLst>
              <a:ext uri="{28A0092B-C50C-407E-A947-70E740481C1C}">
                <a14:useLocalDpi xmlns:a14="http://schemas.microsoft.com/office/drawing/2010/main" val="0"/>
              </a:ext>
            </a:extLst>
          </a:blip>
          <a:srcRect t="18411" r="51852" b="38636"/>
          <a:stretch/>
        </p:blipFill>
        <p:spPr>
          <a:xfrm>
            <a:off x="1231801" y="966058"/>
            <a:ext cx="1003382" cy="761611"/>
          </a:xfrm>
          <a:prstGeom prst="rect">
            <a:avLst/>
          </a:prstGeom>
        </p:spPr>
      </p:pic>
      <p:pic>
        <p:nvPicPr>
          <p:cNvPr id="27" name="图片 11">
            <a:extLst>
              <a:ext uri="{FF2B5EF4-FFF2-40B4-BE49-F238E27FC236}">
                <a16:creationId xmlns:a16="http://schemas.microsoft.com/office/drawing/2014/main" xmlns="" id="{05293228-43A1-4CF9-B2C6-5E2DBCD827D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19739" y="2126432"/>
            <a:ext cx="2601191" cy="1567616"/>
          </a:xfrm>
          <a:prstGeom prst="rect">
            <a:avLst/>
          </a:prstGeom>
        </p:spPr>
      </p:pic>
      <p:sp>
        <p:nvSpPr>
          <p:cNvPr id="23" name="Rectangle 22">
            <a:extLst>
              <a:ext uri="{FF2B5EF4-FFF2-40B4-BE49-F238E27FC236}">
                <a16:creationId xmlns:a16="http://schemas.microsoft.com/office/drawing/2014/main" xmlns="" id="{6B70D40C-F347-43A6-A396-E7B2E79D505E}"/>
              </a:ext>
            </a:extLst>
          </p:cNvPr>
          <p:cNvSpPr/>
          <p:nvPr/>
        </p:nvSpPr>
        <p:spPr>
          <a:xfrm>
            <a:off x="211609" y="375496"/>
            <a:ext cx="8822032" cy="6175538"/>
          </a:xfrm>
          <a:prstGeom prst="rect">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27">
            <a:extLst>
              <a:ext uri="{FF2B5EF4-FFF2-40B4-BE49-F238E27FC236}">
                <a16:creationId xmlns:a16="http://schemas.microsoft.com/office/drawing/2014/main" xmlns="" id="{39542701-5049-43F6-9A20-173BAFBA0A35}"/>
              </a:ext>
            </a:extLst>
          </p:cNvPr>
          <p:cNvGrpSpPr/>
          <p:nvPr/>
        </p:nvGrpSpPr>
        <p:grpSpPr>
          <a:xfrm>
            <a:off x="-106418" y="97631"/>
            <a:ext cx="8802332" cy="2610255"/>
            <a:chOff x="0" y="0"/>
            <a:chExt cx="11736442" cy="2610255"/>
          </a:xfrm>
        </p:grpSpPr>
        <p:sp>
          <p:nvSpPr>
            <p:cNvPr id="30" name="菱形 14">
              <a:extLst>
                <a:ext uri="{FF2B5EF4-FFF2-40B4-BE49-F238E27FC236}">
                  <a16:creationId xmlns:a16="http://schemas.microsoft.com/office/drawing/2014/main" xmlns="" id="{90207454-E813-4428-BC18-782CF0101BD3}"/>
                </a:ext>
              </a:extLst>
            </p:cNvPr>
            <p:cNvSpPr/>
            <p:nvPr/>
          </p:nvSpPr>
          <p:spPr>
            <a:xfrm>
              <a:off x="0" y="0"/>
              <a:ext cx="2448620" cy="2448502"/>
            </a:xfrm>
            <a:prstGeom prst="diamond">
              <a:avLst/>
            </a:prstGeom>
            <a:solidFill>
              <a:schemeClr val="accent5">
                <a:lumMod val="60000"/>
                <a:lumOff val="40000"/>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UVF Mussica Swash" panose="04000000000000000000" pitchFamily="82" charset="0"/>
              </a:endParaRPr>
            </a:p>
          </p:txBody>
        </p:sp>
        <p:sp>
          <p:nvSpPr>
            <p:cNvPr id="31" name="文本框 1">
              <a:extLst>
                <a:ext uri="{FF2B5EF4-FFF2-40B4-BE49-F238E27FC236}">
                  <a16:creationId xmlns:a16="http://schemas.microsoft.com/office/drawing/2014/main" xmlns="" id="{B821723B-7C69-4BE0-8443-259AD01CCC40}"/>
                </a:ext>
              </a:extLst>
            </p:cNvPr>
            <p:cNvSpPr txBox="1"/>
            <p:nvPr/>
          </p:nvSpPr>
          <p:spPr>
            <a:xfrm>
              <a:off x="1094266" y="209335"/>
              <a:ext cx="409347" cy="1862048"/>
            </a:xfrm>
            <a:prstGeom prst="rect">
              <a:avLst/>
            </a:prstGeom>
            <a:noFill/>
          </p:spPr>
          <p:txBody>
            <a:bodyPr vert="horz" wrap="square" rtlCol="0">
              <a:spAutoFit/>
            </a:bodyPr>
            <a:lstStyle/>
            <a:p>
              <a:pPr algn="ctr"/>
              <a:r>
                <a:rPr lang="en-US" altLang="zh-CN" sz="11500">
                  <a:ln>
                    <a:solidFill>
                      <a:srgbClr val="002060"/>
                    </a:solidFill>
                  </a:ln>
                  <a:solidFill>
                    <a:srgbClr val="CE3553"/>
                  </a:solidFill>
                  <a:latin typeface="#9Slide07 IcielStormtrooper" panose="020B0500000000000000" pitchFamily="34" charset="0"/>
                  <a:ea typeface="方正大黑简体" panose="03000509000000000000" pitchFamily="65" charset="-122"/>
                </a:rPr>
                <a:t>6</a:t>
              </a:r>
              <a:endParaRPr lang="en-US" altLang="zh-CN" sz="6600" dirty="0">
                <a:ln>
                  <a:solidFill>
                    <a:srgbClr val="002060"/>
                  </a:solidFill>
                </a:ln>
                <a:solidFill>
                  <a:srgbClr val="CE3553"/>
                </a:solidFill>
                <a:latin typeface="#9Slide07 IcielStormtrooper" panose="020B0500000000000000" pitchFamily="34" charset="0"/>
                <a:ea typeface="方正大黑简体" panose="03000509000000000000" pitchFamily="65" charset="-122"/>
              </a:endParaRPr>
            </a:p>
          </p:txBody>
        </p:sp>
        <p:sp>
          <p:nvSpPr>
            <p:cNvPr id="29" name="TextBox 28">
              <a:extLst>
                <a:ext uri="{FF2B5EF4-FFF2-40B4-BE49-F238E27FC236}">
                  <a16:creationId xmlns:a16="http://schemas.microsoft.com/office/drawing/2014/main" xmlns="" id="{9D15948C-E9F8-4AA3-91C3-70CB99437274}"/>
                </a:ext>
              </a:extLst>
            </p:cNvPr>
            <p:cNvSpPr txBox="1">
              <a:spLocks noChangeArrowheads="1"/>
            </p:cNvSpPr>
            <p:nvPr/>
          </p:nvSpPr>
          <p:spPr bwMode="auto">
            <a:xfrm>
              <a:off x="2056415" y="671263"/>
              <a:ext cx="9680027" cy="1938992"/>
            </a:xfrm>
            <a:prstGeom prst="rect">
              <a:avLst/>
            </a:prstGeom>
            <a:solidFill>
              <a:schemeClr val="accent5">
                <a:lumMod val="60000"/>
                <a:lumOff val="40000"/>
                <a:alpha val="58824"/>
              </a:schemeClr>
            </a:solidFill>
            <a:ln w="38100">
              <a:solidFill>
                <a:srgbClr val="002060"/>
              </a:solidFill>
              <a:prstDash val="dashDot"/>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sz="4000" b="1">
                  <a:solidFill>
                    <a:srgbClr val="002060"/>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rPr>
                <a:t>Bài văn thể hiện tình cảm của tác giả đối với Sa Pa như thế nào?</a:t>
              </a:r>
            </a:p>
          </p:txBody>
        </p:sp>
      </p:grpSp>
      <p:sp>
        <p:nvSpPr>
          <p:cNvPr id="33" name="Rectangle 32">
            <a:extLst>
              <a:ext uri="{FF2B5EF4-FFF2-40B4-BE49-F238E27FC236}">
                <a16:creationId xmlns:a16="http://schemas.microsoft.com/office/drawing/2014/main" xmlns="" id="{F5F0F301-EF73-43AC-9327-63FB2D7C302B}"/>
              </a:ext>
            </a:extLst>
          </p:cNvPr>
          <p:cNvSpPr/>
          <p:nvPr/>
        </p:nvSpPr>
        <p:spPr>
          <a:xfrm>
            <a:off x="319284" y="2225495"/>
            <a:ext cx="8606680" cy="5355312"/>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a:spAutoFit/>
          </a:bodyPr>
          <a:lstStyle/>
          <a:p>
            <a:pPr algn="just">
              <a:lnSpc>
                <a:spcPct val="150000"/>
              </a:lnSpc>
            </a:pPr>
            <a:r>
              <a:rPr lang="en-US" sz="3800" b="1" dirty="0">
                <a:solidFill>
                  <a:srgbClr val="002060"/>
                </a:solidFill>
                <a:effectLst>
                  <a:outerShdw blurRad="38100" dist="38100" dir="2700000" algn="tl">
                    <a:srgbClr val="000000">
                      <a:alpha val="43137"/>
                    </a:srgbClr>
                  </a:outerShdw>
                </a:effectLst>
                <a:latin typeface="UVF TypoSlabserif" panose="02000403050000020004" pitchFamily="2" charset="0"/>
              </a:rPr>
              <a:t>a</a:t>
            </a:r>
            <a:r>
              <a:rPr lang="en-US" sz="3800" b="1">
                <a:solidFill>
                  <a:srgbClr val="002060"/>
                </a:solidFill>
                <a:effectLst>
                  <a:outerShdw blurRad="38100" dist="38100" dir="2700000" algn="tl">
                    <a:srgbClr val="000000">
                      <a:alpha val="43137"/>
                    </a:srgbClr>
                  </a:outerShdw>
                </a:effectLst>
                <a:latin typeface="UVF TypoSlabserif" panose="02000403050000020004" pitchFamily="2" charset="0"/>
              </a:rPr>
              <a:t>)  </a:t>
            </a:r>
            <a:r>
              <a:rPr lang="vi-VN" sz="3800" b="1">
                <a:solidFill>
                  <a:srgbClr val="002060"/>
                </a:solidFill>
                <a:effectLst>
                  <a:outerShdw blurRad="38100" dist="38100" dir="2700000" algn="tl">
                    <a:srgbClr val="000000">
                      <a:alpha val="43137"/>
                    </a:srgbClr>
                  </a:outerShdw>
                </a:effectLst>
                <a:latin typeface="UVF TypoSlabserif" panose="02000403050000020004" pitchFamily="2" charset="0"/>
              </a:rPr>
              <a:t>Tác </a:t>
            </a:r>
            <a:r>
              <a:rPr lang="vi-VN" sz="3800" b="1" dirty="0">
                <a:solidFill>
                  <a:srgbClr val="002060"/>
                </a:solidFill>
                <a:effectLst>
                  <a:outerShdw blurRad="38100" dist="38100" dir="2700000" algn="tl">
                    <a:srgbClr val="000000">
                      <a:alpha val="43137"/>
                    </a:srgbClr>
                  </a:outerShdw>
                </a:effectLst>
                <a:latin typeface="UVF TypoSlabserif" panose="02000403050000020004" pitchFamily="2" charset="0"/>
              </a:rPr>
              <a:t>giả ngưỡng mộ, háo hức trước cảnh đẹp Sa Pa. </a:t>
            </a:r>
            <a:endParaRPr lang="en-US" sz="3800" b="1" dirty="0">
              <a:solidFill>
                <a:srgbClr val="002060"/>
              </a:solidFill>
              <a:effectLst>
                <a:outerShdw blurRad="38100" dist="38100" dir="2700000" algn="tl">
                  <a:srgbClr val="000000">
                    <a:alpha val="43137"/>
                  </a:srgbClr>
                </a:outerShdw>
              </a:effectLst>
              <a:latin typeface="UVF TypoSlabserif" panose="02000403050000020004" pitchFamily="2" charset="0"/>
            </a:endParaRPr>
          </a:p>
          <a:p>
            <a:pPr algn="just">
              <a:lnSpc>
                <a:spcPct val="150000"/>
              </a:lnSpc>
            </a:pPr>
            <a:r>
              <a:rPr lang="en-US" sz="3800" b="1" dirty="0">
                <a:solidFill>
                  <a:srgbClr val="002060"/>
                </a:solidFill>
                <a:effectLst>
                  <a:outerShdw blurRad="38100" dist="38100" dir="2700000" algn="tl">
                    <a:srgbClr val="000000">
                      <a:alpha val="43137"/>
                    </a:srgbClr>
                  </a:outerShdw>
                </a:effectLst>
                <a:latin typeface="UVF TypoSlabserif" panose="02000403050000020004" pitchFamily="2" charset="0"/>
              </a:rPr>
              <a:t>b) </a:t>
            </a:r>
            <a:r>
              <a:rPr lang="vi-VN" sz="3800" b="1" dirty="0">
                <a:solidFill>
                  <a:srgbClr val="002060"/>
                </a:solidFill>
                <a:effectLst>
                  <a:outerShdw blurRad="38100" dist="38100" dir="2700000" algn="tl">
                    <a:srgbClr val="000000">
                      <a:alpha val="43137"/>
                    </a:srgbClr>
                  </a:outerShdw>
                </a:effectLst>
                <a:latin typeface="UVF TypoSlabserif" panose="02000403050000020004" pitchFamily="2" charset="0"/>
              </a:rPr>
              <a:t>Ca ngợi Sa Pa quả là món quà diệu kì mà thiên nhiên dành cho đất nước ta.</a:t>
            </a:r>
            <a:endParaRPr lang="en-US" sz="3800" b="1" dirty="0">
              <a:solidFill>
                <a:srgbClr val="002060"/>
              </a:solidFill>
              <a:effectLst>
                <a:outerShdw blurRad="38100" dist="38100" dir="2700000" algn="tl">
                  <a:srgbClr val="000000">
                    <a:alpha val="43137"/>
                  </a:srgbClr>
                </a:outerShdw>
              </a:effectLst>
              <a:latin typeface="UVF TypoSlabserif" panose="02000403050000020004" pitchFamily="2" charset="0"/>
            </a:endParaRPr>
          </a:p>
          <a:p>
            <a:pPr algn="just">
              <a:lnSpc>
                <a:spcPct val="150000"/>
              </a:lnSpc>
            </a:pPr>
            <a:r>
              <a:rPr lang="en-US" sz="3800" b="1" dirty="0">
                <a:solidFill>
                  <a:srgbClr val="002060"/>
                </a:solidFill>
                <a:effectLst>
                  <a:outerShdw blurRad="38100" dist="38100" dir="2700000" algn="tl">
                    <a:srgbClr val="000000">
                      <a:alpha val="43137"/>
                    </a:srgbClr>
                  </a:outerShdw>
                </a:effectLst>
                <a:latin typeface="UVF TypoSlabserif" panose="02000403050000020004" pitchFamily="2" charset="0"/>
              </a:rPr>
              <a:t>c</a:t>
            </a:r>
            <a:r>
              <a:rPr lang="en-US" sz="3800" b="1">
                <a:solidFill>
                  <a:srgbClr val="002060"/>
                </a:solidFill>
                <a:effectLst>
                  <a:outerShdw blurRad="38100" dist="38100" dir="2700000" algn="tl">
                    <a:srgbClr val="000000">
                      <a:alpha val="43137"/>
                    </a:srgbClr>
                  </a:outerShdw>
                </a:effectLst>
                <a:latin typeface="UVF TypoSlabserif" panose="02000403050000020004" pitchFamily="2" charset="0"/>
              </a:rPr>
              <a:t>)  </a:t>
            </a:r>
            <a:r>
              <a:rPr lang="en-US" sz="3800" b="1">
                <a:solidFill>
                  <a:srgbClr val="002060"/>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rPr>
              <a:t>Cả </a:t>
            </a:r>
            <a:r>
              <a:rPr lang="en-US" sz="3800" b="1" dirty="0">
                <a:solidFill>
                  <a:srgbClr val="002060"/>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rPr>
              <a:t>a </a:t>
            </a:r>
            <a:r>
              <a:rPr lang="en-US" sz="3800" b="1" dirty="0" err="1">
                <a:solidFill>
                  <a:srgbClr val="002060"/>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rPr>
              <a:t>và</a:t>
            </a:r>
            <a:r>
              <a:rPr lang="en-US" sz="3800" b="1" dirty="0">
                <a:solidFill>
                  <a:srgbClr val="002060"/>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rPr>
              <a:t> b.</a:t>
            </a:r>
          </a:p>
        </p:txBody>
      </p:sp>
      <p:sp>
        <p:nvSpPr>
          <p:cNvPr id="35" name="Oval 34">
            <a:extLst>
              <a:ext uri="{FF2B5EF4-FFF2-40B4-BE49-F238E27FC236}">
                <a16:creationId xmlns:a16="http://schemas.microsoft.com/office/drawing/2014/main" xmlns="" id="{D432EC89-8563-4C64-B8C7-8C8F704F3F23}"/>
              </a:ext>
            </a:extLst>
          </p:cNvPr>
          <p:cNvSpPr/>
          <p:nvPr/>
        </p:nvSpPr>
        <p:spPr>
          <a:xfrm>
            <a:off x="192445" y="5006508"/>
            <a:ext cx="639902" cy="850412"/>
          </a:xfrm>
          <a:prstGeom prst="ellipse">
            <a:avLst/>
          </a:prstGeom>
          <a:noFill/>
          <a:ln w="76200">
            <a:solidFill>
              <a:srgbClr val="FF0066"/>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36" name="Rectangle 35">
            <a:extLst>
              <a:ext uri="{FF2B5EF4-FFF2-40B4-BE49-F238E27FC236}">
                <a16:creationId xmlns:a16="http://schemas.microsoft.com/office/drawing/2014/main" xmlns="" id="{1B9B4F76-8E0A-4620-B8E9-6FDAE99D3B4B}"/>
              </a:ext>
            </a:extLst>
          </p:cNvPr>
          <p:cNvSpPr/>
          <p:nvPr/>
        </p:nvSpPr>
        <p:spPr>
          <a:xfrm>
            <a:off x="714282" y="6062536"/>
            <a:ext cx="8831142" cy="830997"/>
          </a:xfrm>
          <a:prstGeom prst="rect">
            <a:avLst/>
          </a:prstGeom>
        </p:spPr>
        <p:txBody>
          <a:bodyPr wrap="square">
            <a:spAutoFit/>
          </a:bodyPr>
          <a:lstStyle/>
          <a:p>
            <a:pPr algn="just"/>
            <a:r>
              <a:rPr lang="vi-VN" sz="2400" b="1" i="1" u="sng" dirty="0">
                <a:solidFill>
                  <a:srgbClr val="0070C0"/>
                </a:solidFill>
                <a:latin typeface="UVF TypoSlabserif" panose="02000403050000020004" pitchFamily="2" charset="0"/>
                <a:cs typeface="Times New Roman" pitchFamily="18" charset="0"/>
              </a:rPr>
              <a:t>Đoạn 3: </a:t>
            </a:r>
            <a:r>
              <a:rPr lang="en-US" sz="2400" b="1" i="1" dirty="0" err="1">
                <a:solidFill>
                  <a:srgbClr val="0070C0"/>
                </a:solidFill>
                <a:latin typeface="UVF TypoSlabserif" panose="02000403050000020004" pitchFamily="2" charset="0"/>
                <a:cs typeface="Times New Roman" pitchFamily="18" charset="0"/>
              </a:rPr>
              <a:t>Tác</a:t>
            </a:r>
            <a:r>
              <a:rPr lang="en-US" sz="2400" b="1" i="1" dirty="0">
                <a:solidFill>
                  <a:srgbClr val="0070C0"/>
                </a:solidFill>
                <a:latin typeface="UVF TypoSlabserif" panose="02000403050000020004" pitchFamily="2" charset="0"/>
                <a:cs typeface="Times New Roman" pitchFamily="18" charset="0"/>
              </a:rPr>
              <a:t> </a:t>
            </a:r>
            <a:r>
              <a:rPr lang="en-US" sz="2400" b="1" i="1" dirty="0" err="1">
                <a:solidFill>
                  <a:srgbClr val="0070C0"/>
                </a:solidFill>
                <a:latin typeface="UVF TypoSlabserif" panose="02000403050000020004" pitchFamily="2" charset="0"/>
                <a:cs typeface="Times New Roman" pitchFamily="18" charset="0"/>
              </a:rPr>
              <a:t>giả</a:t>
            </a:r>
            <a:r>
              <a:rPr lang="en-US" sz="2400" b="1" i="1" dirty="0">
                <a:solidFill>
                  <a:srgbClr val="0070C0"/>
                </a:solidFill>
                <a:latin typeface="UVF TypoSlabserif" panose="02000403050000020004" pitchFamily="2" charset="0"/>
                <a:cs typeface="Times New Roman" pitchFamily="18" charset="0"/>
              </a:rPr>
              <a:t> </a:t>
            </a:r>
            <a:r>
              <a:rPr lang="en-US" sz="2400" b="1" i="1" dirty="0" err="1">
                <a:solidFill>
                  <a:srgbClr val="0070C0"/>
                </a:solidFill>
                <a:latin typeface="UVF TypoSlabserif" panose="02000403050000020004" pitchFamily="2" charset="0"/>
                <a:cs typeface="Times New Roman" pitchFamily="18" charset="0"/>
              </a:rPr>
              <a:t>miêu</a:t>
            </a:r>
            <a:r>
              <a:rPr lang="en-US" sz="2400" b="1" i="1" dirty="0">
                <a:solidFill>
                  <a:srgbClr val="0070C0"/>
                </a:solidFill>
                <a:latin typeface="UVF TypoSlabserif" panose="02000403050000020004" pitchFamily="2" charset="0"/>
                <a:cs typeface="Times New Roman" pitchFamily="18" charset="0"/>
              </a:rPr>
              <a:t> </a:t>
            </a:r>
            <a:r>
              <a:rPr lang="en-US" sz="2400" b="1" i="1" dirty="0" err="1">
                <a:solidFill>
                  <a:srgbClr val="0070C0"/>
                </a:solidFill>
                <a:latin typeface="UVF TypoSlabserif" panose="02000403050000020004" pitchFamily="2" charset="0"/>
                <a:cs typeface="Times New Roman" pitchFamily="18" charset="0"/>
              </a:rPr>
              <a:t>tả</a:t>
            </a:r>
            <a:r>
              <a:rPr lang="en-US" sz="2400" b="1" i="1" dirty="0">
                <a:solidFill>
                  <a:srgbClr val="0070C0"/>
                </a:solidFill>
                <a:latin typeface="UVF TypoSlabserif" panose="02000403050000020004" pitchFamily="2" charset="0"/>
                <a:cs typeface="Times New Roman" pitchFamily="18" charset="0"/>
              </a:rPr>
              <a:t> c</a:t>
            </a:r>
            <a:r>
              <a:rPr lang="vi-VN" sz="2400" b="1" i="1" dirty="0">
                <a:solidFill>
                  <a:srgbClr val="0070C0"/>
                </a:solidFill>
                <a:latin typeface="UVF TypoSlabserif" panose="02000403050000020004" pitchFamily="2" charset="0"/>
                <a:cs typeface="Times New Roman" pitchFamily="18" charset="0"/>
              </a:rPr>
              <a:t>ảnh </a:t>
            </a:r>
            <a:r>
              <a:rPr lang="en-US" sz="2400" b="1" i="1" dirty="0" err="1">
                <a:solidFill>
                  <a:srgbClr val="0070C0"/>
                </a:solidFill>
                <a:latin typeface="UVF TypoSlabserif" panose="02000403050000020004" pitchFamily="2" charset="0"/>
                <a:cs typeface="Times New Roman" pitchFamily="18" charset="0"/>
              </a:rPr>
              <a:t>tuyệt</a:t>
            </a:r>
            <a:r>
              <a:rPr lang="en-US" sz="2400" b="1" i="1" dirty="0">
                <a:solidFill>
                  <a:srgbClr val="0070C0"/>
                </a:solidFill>
                <a:latin typeface="UVF TypoSlabserif" panose="02000403050000020004" pitchFamily="2" charset="0"/>
                <a:cs typeface="Times New Roman" pitchFamily="18" charset="0"/>
              </a:rPr>
              <a:t> </a:t>
            </a:r>
            <a:r>
              <a:rPr lang="vi-VN" sz="2400" b="1" i="1" dirty="0">
                <a:solidFill>
                  <a:srgbClr val="0070C0"/>
                </a:solidFill>
                <a:latin typeface="UVF TypoSlabserif" panose="02000403050000020004" pitchFamily="2" charset="0"/>
                <a:cs typeface="Times New Roman" pitchFamily="18" charset="0"/>
              </a:rPr>
              <a:t>đẹp </a:t>
            </a:r>
            <a:r>
              <a:rPr lang="en-US" sz="2400" b="1" i="1" dirty="0" err="1">
                <a:solidFill>
                  <a:srgbClr val="0070C0"/>
                </a:solidFill>
                <a:latin typeface="UVF TypoSlabserif" panose="02000403050000020004" pitchFamily="2" charset="0"/>
                <a:cs typeface="Times New Roman" pitchFamily="18" charset="0"/>
              </a:rPr>
              <a:t>của</a:t>
            </a:r>
            <a:r>
              <a:rPr lang="en-US" sz="2400" b="1" i="1" dirty="0">
                <a:solidFill>
                  <a:srgbClr val="0070C0"/>
                </a:solidFill>
                <a:latin typeface="UVF TypoSlabserif" panose="02000403050000020004" pitchFamily="2" charset="0"/>
                <a:cs typeface="Times New Roman" pitchFamily="18" charset="0"/>
              </a:rPr>
              <a:t> </a:t>
            </a:r>
            <a:r>
              <a:rPr lang="vi-VN" sz="2400" b="1" i="1" dirty="0">
                <a:solidFill>
                  <a:srgbClr val="0070C0"/>
                </a:solidFill>
                <a:latin typeface="UVF TypoSlabserif" panose="02000403050000020004" pitchFamily="2" charset="0"/>
                <a:cs typeface="Times New Roman" pitchFamily="18" charset="0"/>
              </a:rPr>
              <a:t>Sa Pa</a:t>
            </a:r>
            <a:r>
              <a:rPr lang="en-US" sz="2400" b="1" i="1" dirty="0">
                <a:solidFill>
                  <a:srgbClr val="0070C0"/>
                </a:solidFill>
                <a:latin typeface="UVF TypoSlabserif" panose="02000403050000020004" pitchFamily="2" charset="0"/>
                <a:cs typeface="Times New Roman" pitchFamily="18" charset="0"/>
              </a:rPr>
              <a:t> </a:t>
            </a:r>
            <a:r>
              <a:rPr lang="en-US" sz="2400" b="1" i="1" err="1">
                <a:solidFill>
                  <a:srgbClr val="0070C0"/>
                </a:solidFill>
                <a:latin typeface="UVF TypoSlabserif" panose="02000403050000020004" pitchFamily="2" charset="0"/>
                <a:cs typeface="Times New Roman" pitchFamily="18" charset="0"/>
              </a:rPr>
              <a:t>và</a:t>
            </a:r>
            <a:r>
              <a:rPr lang="en-US" sz="2400" b="1" i="1">
                <a:solidFill>
                  <a:srgbClr val="0070C0"/>
                </a:solidFill>
                <a:latin typeface="UVF TypoSlabserif" panose="02000403050000020004" pitchFamily="2" charset="0"/>
                <a:cs typeface="Times New Roman" pitchFamily="18" charset="0"/>
              </a:rPr>
              <a:t> tình </a:t>
            </a:r>
            <a:r>
              <a:rPr lang="en-US" sz="2400" b="1" i="1" err="1">
                <a:solidFill>
                  <a:srgbClr val="0070C0"/>
                </a:solidFill>
                <a:latin typeface="UVF TypoSlabserif" panose="02000403050000020004" pitchFamily="2" charset="0"/>
                <a:cs typeface="Times New Roman" pitchFamily="18" charset="0"/>
              </a:rPr>
              <a:t>cảm</a:t>
            </a:r>
            <a:r>
              <a:rPr lang="en-US" sz="2400" b="1" i="1">
                <a:solidFill>
                  <a:srgbClr val="0070C0"/>
                </a:solidFill>
                <a:latin typeface="UVF TypoSlabserif" panose="02000403050000020004" pitchFamily="2" charset="0"/>
                <a:cs typeface="Times New Roman" pitchFamily="18" charset="0"/>
              </a:rPr>
              <a:t> dành </a:t>
            </a:r>
            <a:r>
              <a:rPr lang="en-US" sz="2400" b="1" i="1" dirty="0" err="1">
                <a:solidFill>
                  <a:srgbClr val="0070C0"/>
                </a:solidFill>
                <a:latin typeface="UVF TypoSlabserif" panose="02000403050000020004" pitchFamily="2" charset="0"/>
                <a:cs typeface="Times New Roman" pitchFamily="18" charset="0"/>
              </a:rPr>
              <a:t>cho</a:t>
            </a:r>
            <a:r>
              <a:rPr lang="en-US" sz="2400" b="1" i="1" dirty="0">
                <a:solidFill>
                  <a:srgbClr val="0070C0"/>
                </a:solidFill>
                <a:latin typeface="UVF TypoSlabserif" panose="02000403050000020004" pitchFamily="2" charset="0"/>
                <a:cs typeface="Times New Roman" pitchFamily="18" charset="0"/>
              </a:rPr>
              <a:t> </a:t>
            </a:r>
            <a:r>
              <a:rPr lang="en-US" sz="2400" b="1" i="1" dirty="0" err="1">
                <a:solidFill>
                  <a:srgbClr val="0070C0"/>
                </a:solidFill>
                <a:latin typeface="UVF TypoSlabserif" panose="02000403050000020004" pitchFamily="2" charset="0"/>
                <a:cs typeface="Times New Roman" pitchFamily="18" charset="0"/>
              </a:rPr>
              <a:t>SaPa</a:t>
            </a:r>
            <a:r>
              <a:rPr lang="en-US" sz="2400" b="1" i="1" dirty="0">
                <a:solidFill>
                  <a:srgbClr val="0070C0"/>
                </a:solidFill>
                <a:latin typeface="UVF TypoSlabserif" panose="02000403050000020004" pitchFamily="2" charset="0"/>
                <a:cs typeface="Times New Roman" pitchFamily="18" charset="0"/>
              </a:rPr>
              <a:t>.</a:t>
            </a:r>
          </a:p>
        </p:txBody>
      </p:sp>
    </p:spTree>
    <p:extLst>
      <p:ext uri="{BB962C8B-B14F-4D97-AF65-F5344CB8AC3E}">
        <p14:creationId xmlns:p14="http://schemas.microsoft.com/office/powerpoint/2010/main" val="2795999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3"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heel(3)">
                                      <p:cBhvr>
                                        <p:cTn id="7" dur="2000"/>
                                        <p:tgtEl>
                                          <p:spTgt spid="28"/>
                                        </p:tgtEl>
                                      </p:cBhvr>
                                    </p:animEffect>
                                  </p:childTnLst>
                                </p:cTn>
                              </p:par>
                            </p:childTnLst>
                          </p:cTn>
                        </p:par>
                        <p:par>
                          <p:cTn id="8" fill="hold">
                            <p:stCondLst>
                              <p:cond delay="2000"/>
                            </p:stCondLst>
                            <p:childTnLst>
                              <p:par>
                                <p:cTn id="9" presetID="16" presetClass="entr" presetSubtype="21" fill="hold" grpId="0"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barn(inVertical)">
                                      <p:cBhvr>
                                        <p:cTn id="11" dur="500"/>
                                        <p:tgtEl>
                                          <p:spTgt spid="33"/>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35"/>
                                        </p:tgtEl>
                                        <p:attrNameLst>
                                          <p:attrName>style.visibility</p:attrName>
                                        </p:attrNameLst>
                                      </p:cBhvr>
                                      <p:to>
                                        <p:strVal val="visible"/>
                                      </p:to>
                                    </p:set>
                                    <p:anim calcmode="lin" valueType="num">
                                      <p:cBhvr additive="base">
                                        <p:cTn id="16" dur="500" fill="hold"/>
                                        <p:tgtEl>
                                          <p:spTgt spid="35"/>
                                        </p:tgtEl>
                                        <p:attrNameLst>
                                          <p:attrName>ppt_x</p:attrName>
                                        </p:attrNameLst>
                                      </p:cBhvr>
                                      <p:tavLst>
                                        <p:tav tm="0">
                                          <p:val>
                                            <p:strVal val="#ppt_x"/>
                                          </p:val>
                                        </p:tav>
                                        <p:tav tm="100000">
                                          <p:val>
                                            <p:strVal val="#ppt_x"/>
                                          </p:val>
                                        </p:tav>
                                      </p:tavLst>
                                    </p:anim>
                                    <p:anim calcmode="lin" valueType="num">
                                      <p:cBhvr additive="base">
                                        <p:cTn id="17" dur="500" fill="hold"/>
                                        <p:tgtEl>
                                          <p:spTgt spid="35"/>
                                        </p:tgtEl>
                                        <p:attrNameLst>
                                          <p:attrName>ppt_y</p:attrName>
                                        </p:attrNameLst>
                                      </p:cBhvr>
                                      <p:tavLst>
                                        <p:tav tm="0">
                                          <p:val>
                                            <p:strVal val="1+#ppt_h/2"/>
                                          </p:val>
                                        </p:tav>
                                        <p:tav tm="100000">
                                          <p:val>
                                            <p:strVal val="#ppt_y"/>
                                          </p:val>
                                        </p:tav>
                                      </p:tavLst>
                                    </p:anim>
                                  </p:childTnLst>
                                </p:cTn>
                              </p:par>
                            </p:childTnLst>
                          </p:cTn>
                        </p:par>
                        <p:par>
                          <p:cTn id="18" fill="hold">
                            <p:stCondLst>
                              <p:cond delay="500"/>
                            </p:stCondLst>
                            <p:childTnLst>
                              <p:par>
                                <p:cTn id="19" presetID="16" presetClass="entr" presetSubtype="21" fill="hold" grpId="0" nodeType="after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barn(inVertical)">
                                      <p:cBhvr>
                                        <p:cTn id="21" dur="1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5" grpId="0" animBg="1"/>
      <p:bldP spid="3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 name="Picture 108" descr="Summer Distant Mountains Bushes Clouds, Summer, Distant Mountain, Grove PNG  Transparent Clipart Image and PSD File for Free Download">
            <a:extLst>
              <a:ext uri="{FF2B5EF4-FFF2-40B4-BE49-F238E27FC236}">
                <a16:creationId xmlns:a16="http://schemas.microsoft.com/office/drawing/2014/main" xmlns="" id="{B847AF9F-EFF8-4D02-BC41-8BE086EF4829}"/>
              </a:ext>
            </a:extLst>
          </p:cNvPr>
          <p:cNvPicPr>
            <a:picLocks noChangeAspect="1" noChangeArrowheads="1"/>
          </p:cNvPicPr>
          <p:nvPr/>
        </p:nvPicPr>
        <p:blipFill>
          <a:blip r:embed="rId4">
            <a:alphaModFix amt="67000"/>
            <a:extLst>
              <a:ext uri="{BEBA8EAE-BF5A-486C-A8C5-ECC9F3942E4B}">
                <a14:imgProps xmlns:a14="http://schemas.microsoft.com/office/drawing/2010/main">
                  <a14:imgLayer r:embed="rId5">
                    <a14:imgEffect>
                      <a14:colorTemperature colorTemp="7573"/>
                    </a14:imgEffect>
                  </a14:imgLayer>
                </a14:imgProps>
              </a:ext>
              <a:ext uri="{28A0092B-C50C-407E-A947-70E740481C1C}">
                <a14:useLocalDpi xmlns:a14="http://schemas.microsoft.com/office/drawing/2010/main" val="0"/>
              </a:ext>
            </a:extLst>
          </a:blip>
          <a:srcRect/>
          <a:stretch>
            <a:fillRect/>
          </a:stretch>
        </p:blipFill>
        <p:spPr bwMode="auto">
          <a:xfrm>
            <a:off x="-1143" y="-1"/>
            <a:ext cx="9144000" cy="6852143"/>
          </a:xfrm>
          <a:prstGeom prst="rect">
            <a:avLst/>
          </a:prstGeom>
          <a:noFill/>
          <a:extLst>
            <a:ext uri="{909E8E84-426E-40DD-AFC4-6F175D3DCCD1}">
              <a14:hiddenFill xmlns:a14="http://schemas.microsoft.com/office/drawing/2010/main">
                <a:solidFill>
                  <a:srgbClr val="FFFFFF"/>
                </a:solidFill>
              </a14:hiddenFill>
            </a:ext>
          </a:extLst>
        </p:spPr>
      </p:pic>
      <p:pic>
        <p:nvPicPr>
          <p:cNvPr id="114" name="图片 3">
            <a:extLst>
              <a:ext uri="{FF2B5EF4-FFF2-40B4-BE49-F238E27FC236}">
                <a16:creationId xmlns:a16="http://schemas.microsoft.com/office/drawing/2014/main" xmlns="" id="{C1BDB63A-6C78-40A8-81CF-104BFEECC94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6757" t="50934" b="8278"/>
          <a:stretch/>
        </p:blipFill>
        <p:spPr>
          <a:xfrm flipH="1">
            <a:off x="-1" y="-4035971"/>
            <a:ext cx="9144000" cy="10888114"/>
          </a:xfrm>
          <a:prstGeom prst="rect">
            <a:avLst/>
          </a:prstGeom>
        </p:spPr>
      </p:pic>
      <p:sp>
        <p:nvSpPr>
          <p:cNvPr id="110" name="菱形 14">
            <a:extLst>
              <a:ext uri="{FF2B5EF4-FFF2-40B4-BE49-F238E27FC236}">
                <a16:creationId xmlns:a16="http://schemas.microsoft.com/office/drawing/2014/main" xmlns="" id="{A43AEE49-8906-4C85-902F-6B0B5B28CDF6}"/>
              </a:ext>
            </a:extLst>
          </p:cNvPr>
          <p:cNvSpPr/>
          <p:nvPr/>
        </p:nvSpPr>
        <p:spPr>
          <a:xfrm>
            <a:off x="112171" y="-46205"/>
            <a:ext cx="4002629" cy="4633972"/>
          </a:xfrm>
          <a:prstGeom prst="diamond">
            <a:avLst/>
          </a:prstGeom>
          <a:solidFill>
            <a:schemeClr val="bg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UVF Mussica Swash" panose="04000000000000000000" pitchFamily="82" charset="0"/>
            </a:endParaRPr>
          </a:p>
        </p:txBody>
      </p:sp>
      <p:sp>
        <p:nvSpPr>
          <p:cNvPr id="112" name="文本框 12">
            <a:extLst>
              <a:ext uri="{FF2B5EF4-FFF2-40B4-BE49-F238E27FC236}">
                <a16:creationId xmlns:a16="http://schemas.microsoft.com/office/drawing/2014/main" xmlns="" id="{6CBBA626-3C20-4045-BDB3-5ECB0A2DC197}"/>
              </a:ext>
            </a:extLst>
          </p:cNvPr>
          <p:cNvSpPr txBox="1"/>
          <p:nvPr/>
        </p:nvSpPr>
        <p:spPr>
          <a:xfrm>
            <a:off x="-189787" y="551263"/>
            <a:ext cx="4606543" cy="2554545"/>
          </a:xfrm>
          <a:prstGeom prst="rect">
            <a:avLst/>
          </a:prstGeom>
          <a:noFill/>
        </p:spPr>
        <p:txBody>
          <a:bodyPr vert="horz" wrap="square" rtlCol="0">
            <a:spAutoFit/>
            <a:scene3d>
              <a:camera prst="orthographicFront"/>
              <a:lightRig rig="threePt" dir="t"/>
            </a:scene3d>
            <a:sp3d extrusionH="57150">
              <a:bevelT w="57150" h="38100" prst="artDeco"/>
            </a:sp3d>
          </a:bodyPr>
          <a:lstStyle/>
          <a:p>
            <a:pPr algn="ctr"/>
            <a:r>
              <a:rPr lang="en-US" altLang="zh-CN" sz="8000" b="1" spc="300">
                <a:ln cap="sq" cmpd="sng">
                  <a:solidFill>
                    <a:schemeClr val="accent3">
                      <a:lumMod val="50000"/>
                    </a:schemeClr>
                  </a:solidFill>
                  <a:miter lim="800000"/>
                </a:ln>
                <a:gradFill flip="none" rotWithShape="1">
                  <a:gsLst>
                    <a:gs pos="0">
                      <a:srgbClr val="68AC2E"/>
                    </a:gs>
                    <a:gs pos="50000">
                      <a:srgbClr val="6EBA35"/>
                    </a:gs>
                    <a:gs pos="100000">
                      <a:schemeClr val="accent3">
                        <a:lumMod val="20000"/>
                        <a:lumOff val="80000"/>
                      </a:schemeClr>
                    </a:gs>
                  </a:gsLst>
                  <a:lin ang="5400000" scaled="1"/>
                  <a:tileRect/>
                </a:gradFill>
                <a:effectLst>
                  <a:reflection blurRad="6350" stA="55000" endA="300" endPos="45500" dir="5400000" sy="-100000" algn="bl" rotWithShape="0"/>
                </a:effectLst>
                <a:latin typeface="#9Slide07 IcielStormtrooper" panose="020B0500000000000000" pitchFamily="34" charset="0"/>
                <a:ea typeface="方正姚体" panose="02010601030101010101" pitchFamily="2" charset="-122"/>
              </a:rPr>
              <a:t>Nội </a:t>
            </a:r>
          </a:p>
          <a:p>
            <a:pPr algn="ctr"/>
            <a:r>
              <a:rPr lang="en-US" altLang="zh-CN" sz="8000" b="1" spc="300">
                <a:ln cap="sq" cmpd="sng">
                  <a:solidFill>
                    <a:schemeClr val="accent3">
                      <a:lumMod val="50000"/>
                    </a:schemeClr>
                  </a:solidFill>
                  <a:miter lim="800000"/>
                </a:ln>
                <a:gradFill flip="none" rotWithShape="1">
                  <a:gsLst>
                    <a:gs pos="0">
                      <a:srgbClr val="68AC2E"/>
                    </a:gs>
                    <a:gs pos="50000">
                      <a:srgbClr val="6EBA35"/>
                    </a:gs>
                    <a:gs pos="100000">
                      <a:schemeClr val="accent3">
                        <a:lumMod val="20000"/>
                        <a:lumOff val="80000"/>
                      </a:schemeClr>
                    </a:gs>
                  </a:gsLst>
                  <a:lin ang="5400000" scaled="1"/>
                  <a:tileRect/>
                </a:gradFill>
                <a:effectLst>
                  <a:reflection blurRad="6350" stA="55000" endA="300" endPos="45500" dir="5400000" sy="-100000" algn="bl" rotWithShape="0"/>
                </a:effectLst>
                <a:latin typeface="#9Slide07 IcielStormtrooper" panose="020B0500000000000000" pitchFamily="34" charset="0"/>
                <a:ea typeface="方正姚体" panose="02010601030101010101" pitchFamily="2" charset="-122"/>
              </a:rPr>
              <a:t>Dung</a:t>
            </a:r>
            <a:endParaRPr lang="zh-CN" altLang="en-US" sz="8000" b="1" spc="300" dirty="0">
              <a:ln cap="sq" cmpd="sng">
                <a:solidFill>
                  <a:schemeClr val="accent3">
                    <a:lumMod val="50000"/>
                  </a:schemeClr>
                </a:solidFill>
                <a:miter lim="800000"/>
              </a:ln>
              <a:gradFill flip="none" rotWithShape="1">
                <a:gsLst>
                  <a:gs pos="0">
                    <a:srgbClr val="68AC2E"/>
                  </a:gs>
                  <a:gs pos="50000">
                    <a:srgbClr val="6EBA35"/>
                  </a:gs>
                  <a:gs pos="100000">
                    <a:schemeClr val="accent3">
                      <a:lumMod val="20000"/>
                      <a:lumOff val="80000"/>
                    </a:schemeClr>
                  </a:gs>
                </a:gsLst>
                <a:lin ang="5400000" scaled="1"/>
                <a:tileRect/>
              </a:gradFill>
              <a:effectLst>
                <a:reflection blurRad="6350" stA="55000" endA="300" endPos="45500" dir="5400000" sy="-100000" algn="bl" rotWithShape="0"/>
              </a:effectLst>
              <a:latin typeface="#9Slide07 IcielStormtrooper" panose="020B0500000000000000" pitchFamily="34" charset="0"/>
              <a:ea typeface="方正姚体" panose="02010601030101010101" pitchFamily="2" charset="-122"/>
            </a:endParaRPr>
          </a:p>
        </p:txBody>
      </p:sp>
      <p:sp>
        <p:nvSpPr>
          <p:cNvPr id="113" name="TextBox 112">
            <a:extLst>
              <a:ext uri="{FF2B5EF4-FFF2-40B4-BE49-F238E27FC236}">
                <a16:creationId xmlns:a16="http://schemas.microsoft.com/office/drawing/2014/main" xmlns="" id="{A2438745-C1C7-48C5-9F98-7BEE745729F4}"/>
              </a:ext>
            </a:extLst>
          </p:cNvPr>
          <p:cNvSpPr txBox="1"/>
          <p:nvPr/>
        </p:nvSpPr>
        <p:spPr>
          <a:xfrm>
            <a:off x="2471245" y="3105807"/>
            <a:ext cx="6515100" cy="5909310"/>
          </a:xfrm>
          <a:prstGeom prst="rect">
            <a:avLst/>
          </a:prstGeom>
          <a:gradFill flip="none" rotWithShape="1">
            <a:gsLst>
              <a:gs pos="0">
                <a:srgbClr val="E78DB0">
                  <a:tint val="66000"/>
                  <a:satMod val="160000"/>
                  <a:alpha val="66000"/>
                </a:srgbClr>
              </a:gs>
              <a:gs pos="50000">
                <a:srgbClr val="E78DB0">
                  <a:tint val="44500"/>
                  <a:satMod val="160000"/>
                </a:srgbClr>
              </a:gs>
              <a:gs pos="100000">
                <a:srgbClr val="E78DB0">
                  <a:tint val="23500"/>
                  <a:satMod val="160000"/>
                </a:srgbClr>
              </a:gs>
            </a:gsLst>
            <a:lin ang="16200000" scaled="1"/>
            <a:tileRect/>
          </a:gradFill>
        </p:spPr>
        <p:txBody>
          <a:bodyPr wrap="square">
            <a:spAutoFit/>
          </a:bodyPr>
          <a:lstStyle/>
          <a:p>
            <a:pPr algn="ctr"/>
            <a:r>
              <a:rPr lang="vi-VN" sz="5400" b="1">
                <a:solidFill>
                  <a:srgbClr val="002060"/>
                </a:solidFill>
                <a:latin typeface="UVF TypoSlabserif" panose="02000403050000020004" pitchFamily="2" charset="0"/>
                <a:cs typeface="Times New Roman" pitchFamily="18" charset="0"/>
              </a:rPr>
              <a:t>Ca ngợi vẻ đẹp độc đáo của Sa Pa, thể hiện tình cảm yêu mến thiết tha của tác giả đối với cảnh đẹp đất nước.</a:t>
            </a:r>
            <a:endParaRPr lang="en-US" sz="5400" b="1">
              <a:solidFill>
                <a:srgbClr val="002060"/>
              </a:solidFill>
              <a:latin typeface="UVF TypoSlabserif" panose="02000403050000020004" pitchFamily="2" charset="0"/>
            </a:endParaRPr>
          </a:p>
        </p:txBody>
      </p:sp>
    </p:spTree>
    <p:extLst>
      <p:ext uri="{BB962C8B-B14F-4D97-AF65-F5344CB8AC3E}">
        <p14:creationId xmlns:p14="http://schemas.microsoft.com/office/powerpoint/2010/main" val="233940850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110"/>
                                        </p:tgtEl>
                                        <p:attrNameLst>
                                          <p:attrName>style.visibility</p:attrName>
                                        </p:attrNameLst>
                                      </p:cBhvr>
                                      <p:to>
                                        <p:strVal val="visible"/>
                                      </p:to>
                                    </p:set>
                                    <p:anim calcmode="lin" valueType="num">
                                      <p:cBhvr>
                                        <p:cTn id="7" dur="1000" fill="hold"/>
                                        <p:tgtEl>
                                          <p:spTgt spid="110"/>
                                        </p:tgtEl>
                                        <p:attrNameLst>
                                          <p:attrName>ppt_w</p:attrName>
                                        </p:attrNameLst>
                                      </p:cBhvr>
                                      <p:tavLst>
                                        <p:tav tm="0">
                                          <p:val>
                                            <p:strVal val="#ppt_w*0.70"/>
                                          </p:val>
                                        </p:tav>
                                        <p:tav tm="100000">
                                          <p:val>
                                            <p:strVal val="#ppt_w"/>
                                          </p:val>
                                        </p:tav>
                                      </p:tavLst>
                                    </p:anim>
                                    <p:anim calcmode="lin" valueType="num">
                                      <p:cBhvr>
                                        <p:cTn id="8" dur="1000" fill="hold"/>
                                        <p:tgtEl>
                                          <p:spTgt spid="110"/>
                                        </p:tgtEl>
                                        <p:attrNameLst>
                                          <p:attrName>ppt_h</p:attrName>
                                        </p:attrNameLst>
                                      </p:cBhvr>
                                      <p:tavLst>
                                        <p:tav tm="0">
                                          <p:val>
                                            <p:strVal val="#ppt_h"/>
                                          </p:val>
                                        </p:tav>
                                        <p:tav tm="100000">
                                          <p:val>
                                            <p:strVal val="#ppt_h"/>
                                          </p:val>
                                        </p:tav>
                                      </p:tavLst>
                                    </p:anim>
                                    <p:animEffect transition="in" filter="fade">
                                      <p:cBhvr>
                                        <p:cTn id="9" dur="1000"/>
                                        <p:tgtEl>
                                          <p:spTgt spid="110"/>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112"/>
                                        </p:tgtEl>
                                        <p:attrNameLst>
                                          <p:attrName>style.visibility</p:attrName>
                                        </p:attrNameLst>
                                      </p:cBhvr>
                                      <p:to>
                                        <p:strVal val="visible"/>
                                      </p:to>
                                    </p:set>
                                    <p:anim calcmode="lin" valueType="num">
                                      <p:cBhvr>
                                        <p:cTn id="12" dur="1000" fill="hold"/>
                                        <p:tgtEl>
                                          <p:spTgt spid="112"/>
                                        </p:tgtEl>
                                        <p:attrNameLst>
                                          <p:attrName>ppt_w</p:attrName>
                                        </p:attrNameLst>
                                      </p:cBhvr>
                                      <p:tavLst>
                                        <p:tav tm="0">
                                          <p:val>
                                            <p:strVal val="#ppt_w*0.70"/>
                                          </p:val>
                                        </p:tav>
                                        <p:tav tm="100000">
                                          <p:val>
                                            <p:strVal val="#ppt_w"/>
                                          </p:val>
                                        </p:tav>
                                      </p:tavLst>
                                    </p:anim>
                                    <p:anim calcmode="lin" valueType="num">
                                      <p:cBhvr>
                                        <p:cTn id="13" dur="1000" fill="hold"/>
                                        <p:tgtEl>
                                          <p:spTgt spid="112"/>
                                        </p:tgtEl>
                                        <p:attrNameLst>
                                          <p:attrName>ppt_h</p:attrName>
                                        </p:attrNameLst>
                                      </p:cBhvr>
                                      <p:tavLst>
                                        <p:tav tm="0">
                                          <p:val>
                                            <p:strVal val="#ppt_h"/>
                                          </p:val>
                                        </p:tav>
                                        <p:tav tm="100000">
                                          <p:val>
                                            <p:strVal val="#ppt_h"/>
                                          </p:val>
                                        </p:tav>
                                      </p:tavLst>
                                    </p:anim>
                                    <p:animEffect transition="in" filter="fade">
                                      <p:cBhvr>
                                        <p:cTn id="14" dur="1000"/>
                                        <p:tgtEl>
                                          <p:spTgt spid="112"/>
                                        </p:tgtEl>
                                      </p:cBhvr>
                                    </p:animEffect>
                                  </p:childTnLst>
                                </p:cTn>
                              </p:par>
                            </p:childTnLst>
                          </p:cTn>
                        </p:par>
                        <p:par>
                          <p:cTn id="15" fill="hold">
                            <p:stCondLst>
                              <p:cond delay="1000"/>
                            </p:stCondLst>
                            <p:childTnLst>
                              <p:par>
                                <p:cTn id="16" presetID="16" presetClass="entr" presetSubtype="42" fill="hold" grpId="0" nodeType="afterEffect">
                                  <p:stCondLst>
                                    <p:cond delay="0"/>
                                  </p:stCondLst>
                                  <p:childTnLst>
                                    <p:set>
                                      <p:cBhvr>
                                        <p:cTn id="17" dur="1" fill="hold">
                                          <p:stCondLst>
                                            <p:cond delay="0"/>
                                          </p:stCondLst>
                                        </p:cTn>
                                        <p:tgtEl>
                                          <p:spTgt spid="113"/>
                                        </p:tgtEl>
                                        <p:attrNameLst>
                                          <p:attrName>style.visibility</p:attrName>
                                        </p:attrNameLst>
                                      </p:cBhvr>
                                      <p:to>
                                        <p:strVal val="visible"/>
                                      </p:to>
                                    </p:set>
                                    <p:animEffect transition="in" filter="barn(outHorizontal)">
                                      <p:cBhvr>
                                        <p:cTn id="18" dur="500"/>
                                        <p:tgtEl>
                                          <p:spTgt spid="113"/>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 grpId="0" animBg="1"/>
      <p:bldP spid="112" grpId="0"/>
      <p:bldP spid="11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Sa Pa- bốn mùa hấp dẫn - Báo Nhân Dân">
            <a:extLst>
              <a:ext uri="{FF2B5EF4-FFF2-40B4-BE49-F238E27FC236}">
                <a16:creationId xmlns:a16="http://schemas.microsoft.com/office/drawing/2014/main" xmlns="" id="{5E09EFB2-36E2-416F-A53B-365114BD2E5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图片 14">
            <a:extLst>
              <a:ext uri="{FF2B5EF4-FFF2-40B4-BE49-F238E27FC236}">
                <a16:creationId xmlns:a16="http://schemas.microsoft.com/office/drawing/2014/main" xmlns="" id="{C148D82D-C8A0-4BA1-8F5E-51DCB33B55E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193" t="50934" b="8278"/>
          <a:stretch/>
        </p:blipFill>
        <p:spPr>
          <a:xfrm flipH="1">
            <a:off x="-3961" y="0"/>
            <a:ext cx="9147960" cy="6858000"/>
          </a:xfrm>
          <a:prstGeom prst="rect">
            <a:avLst/>
          </a:prstGeom>
        </p:spPr>
      </p:pic>
      <p:sp>
        <p:nvSpPr>
          <p:cNvPr id="19" name="Rectangle 18">
            <a:extLst>
              <a:ext uri="{FF2B5EF4-FFF2-40B4-BE49-F238E27FC236}">
                <a16:creationId xmlns:a16="http://schemas.microsoft.com/office/drawing/2014/main" xmlns="" id="{4DC4A186-C766-4483-8881-9392AC5E5DCB}"/>
              </a:ext>
            </a:extLst>
          </p:cNvPr>
          <p:cNvSpPr/>
          <p:nvPr/>
        </p:nvSpPr>
        <p:spPr>
          <a:xfrm>
            <a:off x="159777" y="1150884"/>
            <a:ext cx="8820484" cy="5060731"/>
          </a:xfrm>
          <a:prstGeom prst="rect">
            <a:avLst/>
          </a:prstGeom>
          <a:solidFill>
            <a:schemeClr val="bg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xmlns="" id="{3E9BF309-1DB6-4C45-9431-1F06E5BDEED1}"/>
              </a:ext>
            </a:extLst>
          </p:cNvPr>
          <p:cNvSpPr txBox="1">
            <a:spLocks noChangeArrowheads="1"/>
          </p:cNvSpPr>
          <p:nvPr/>
        </p:nvSpPr>
        <p:spPr bwMode="auto">
          <a:xfrm>
            <a:off x="940008" y="1647833"/>
            <a:ext cx="7260020" cy="2145268"/>
          </a:xfrm>
          <a:prstGeom prst="round2DiagRect">
            <a:avLst/>
          </a:prstGeom>
          <a:solidFill>
            <a:srgbClr val="FF0066">
              <a:alpha val="58824"/>
            </a:srgbClr>
          </a:solidFill>
          <a:ln w="38100">
            <a:solidFill>
              <a:srgbClr val="002060"/>
            </a:solidFill>
            <a:prstDash val="dashDot"/>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sz="4000" b="1">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rPr>
              <a:t>Chúng ta cần có ý thức gì khi đi </a:t>
            </a:r>
          </a:p>
          <a:p>
            <a:pPr algn="ctr"/>
            <a:r>
              <a:rPr lang="en-US" sz="4000" b="1">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rPr>
              <a:t>tham quan, du lịch?</a:t>
            </a:r>
          </a:p>
        </p:txBody>
      </p:sp>
      <p:sp>
        <p:nvSpPr>
          <p:cNvPr id="13" name="Rectangle 12">
            <a:extLst>
              <a:ext uri="{FF2B5EF4-FFF2-40B4-BE49-F238E27FC236}">
                <a16:creationId xmlns:a16="http://schemas.microsoft.com/office/drawing/2014/main" xmlns="" id="{08770290-AB42-49F9-8373-99EBD38F220C}"/>
              </a:ext>
            </a:extLst>
          </p:cNvPr>
          <p:cNvSpPr/>
          <p:nvPr/>
        </p:nvSpPr>
        <p:spPr>
          <a:xfrm>
            <a:off x="450717" y="3112063"/>
            <a:ext cx="8529543" cy="4708981"/>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wrap="square">
            <a:spAutoFit/>
          </a:bodyPr>
          <a:lstStyle/>
          <a:p>
            <a:pPr algn="ctr">
              <a:lnSpc>
                <a:spcPct val="150000"/>
              </a:lnSpc>
            </a:pPr>
            <a:r>
              <a:rPr lang="vi-VN" sz="4000" b="1" dirty="0">
                <a:solidFill>
                  <a:srgbClr val="00206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Chúng ta phải tự giác thực hiện những quy định về vệ sinh môi trường: không xả rác, không ngắt hoa, bẻ cành, tuyên truyền mọi người cùng thực hiện.</a:t>
            </a:r>
            <a:endParaRPr lang="en-US" sz="4000" b="1" dirty="0">
              <a:solidFill>
                <a:srgbClr val="002060"/>
              </a:solidFill>
              <a:effectLst>
                <a:outerShdw blurRad="38100" dist="38100" dir="2700000" algn="tl">
                  <a:srgbClr val="000000">
                    <a:alpha val="43137"/>
                  </a:srgbClr>
                </a:outerShdw>
              </a:effectLst>
              <a:latin typeface="UVF TypoSlabserif" panose="02000403050000020004" pitchFamily="2" charset="0"/>
              <a:cs typeface="Times New Roman" pitchFamily="18" charset="0"/>
            </a:endParaRPr>
          </a:p>
        </p:txBody>
      </p:sp>
    </p:spTree>
    <p:extLst>
      <p:ext uri="{BB962C8B-B14F-4D97-AF65-F5344CB8AC3E}">
        <p14:creationId xmlns:p14="http://schemas.microsoft.com/office/powerpoint/2010/main" val="220322692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7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Sa Pa- bốn mùa hấp dẫn - Báo Nhân Dân">
            <a:extLst>
              <a:ext uri="{FF2B5EF4-FFF2-40B4-BE49-F238E27FC236}">
                <a16:creationId xmlns:a16="http://schemas.microsoft.com/office/drawing/2014/main" xmlns="" id="{F23AE438-06C4-4240-AF25-5DE2F90C7E8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2" name="图片 14">
            <a:extLst>
              <a:ext uri="{FF2B5EF4-FFF2-40B4-BE49-F238E27FC236}">
                <a16:creationId xmlns:a16="http://schemas.microsoft.com/office/drawing/2014/main" xmlns="" id="{19FD4B5F-70D9-42A6-8CB9-08A9C3C8490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193" t="50934" b="8278"/>
          <a:stretch/>
        </p:blipFill>
        <p:spPr>
          <a:xfrm flipH="1">
            <a:off x="-3960" y="0"/>
            <a:ext cx="9147960" cy="6858000"/>
          </a:xfrm>
          <a:prstGeom prst="rect">
            <a:avLst/>
          </a:prstGeom>
        </p:spPr>
      </p:pic>
      <p:sp>
        <p:nvSpPr>
          <p:cNvPr id="15" name="菱形 14"/>
          <p:cNvSpPr/>
          <p:nvPr/>
        </p:nvSpPr>
        <p:spPr>
          <a:xfrm>
            <a:off x="794133" y="438150"/>
            <a:ext cx="4606542" cy="6162675"/>
          </a:xfrm>
          <a:prstGeom prst="diamond">
            <a:avLst/>
          </a:prstGeom>
          <a:solidFill>
            <a:schemeClr val="bg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UVF Mussica Swash" panose="04000000000000000000" pitchFamily="82" charset="0"/>
            </a:endParaRPr>
          </a:p>
        </p:txBody>
      </p:sp>
      <p:sp>
        <p:nvSpPr>
          <p:cNvPr id="2" name="文本框 1">
            <a:extLst>
              <a:ext uri="{FF2B5EF4-FFF2-40B4-BE49-F238E27FC236}">
                <a16:creationId xmlns:a16="http://schemas.microsoft.com/office/drawing/2014/main" xmlns="" id="{9F261A9B-D819-4365-AAB5-00961B6CB4EC}"/>
              </a:ext>
            </a:extLst>
          </p:cNvPr>
          <p:cNvSpPr txBox="1"/>
          <p:nvPr/>
        </p:nvSpPr>
        <p:spPr>
          <a:xfrm>
            <a:off x="2500793" y="815970"/>
            <a:ext cx="1005403" cy="1862048"/>
          </a:xfrm>
          <a:prstGeom prst="rect">
            <a:avLst/>
          </a:prstGeom>
          <a:noFill/>
        </p:spPr>
        <p:txBody>
          <a:bodyPr vert="horz" wrap="none" rtlCol="0">
            <a:spAutoFit/>
          </a:bodyPr>
          <a:lstStyle/>
          <a:p>
            <a:pPr algn="ctr"/>
            <a:r>
              <a:rPr lang="en-US" altLang="zh-CN" sz="11500">
                <a:ln>
                  <a:solidFill>
                    <a:srgbClr val="002060"/>
                  </a:solidFill>
                </a:ln>
                <a:solidFill>
                  <a:srgbClr val="CE3553"/>
                </a:solidFill>
                <a:latin typeface="#9Slide07 IcielStormtrooper" panose="020B0500000000000000" pitchFamily="34" charset="0"/>
                <a:ea typeface="方正大黑简体" panose="03000509000000000000" pitchFamily="65" charset="-122"/>
              </a:rPr>
              <a:t>3</a:t>
            </a:r>
            <a:endParaRPr lang="en-US" altLang="zh-CN" sz="6600" dirty="0">
              <a:ln>
                <a:solidFill>
                  <a:srgbClr val="002060"/>
                </a:solidFill>
              </a:ln>
              <a:solidFill>
                <a:srgbClr val="CE3553"/>
              </a:solidFill>
              <a:latin typeface="#9Slide07 IcielStormtrooper" panose="020B0500000000000000" pitchFamily="34" charset="0"/>
              <a:ea typeface="方正大黑简体" panose="03000509000000000000" pitchFamily="65" charset="-122"/>
            </a:endParaRPr>
          </a:p>
        </p:txBody>
      </p:sp>
      <p:sp>
        <p:nvSpPr>
          <p:cNvPr id="19" name="文本框 12">
            <a:extLst>
              <a:ext uri="{FF2B5EF4-FFF2-40B4-BE49-F238E27FC236}">
                <a16:creationId xmlns:a16="http://schemas.microsoft.com/office/drawing/2014/main" xmlns="" id="{40666840-C634-4F29-B612-C4D7E07C8092}"/>
              </a:ext>
            </a:extLst>
          </p:cNvPr>
          <p:cNvSpPr txBox="1"/>
          <p:nvPr/>
        </p:nvSpPr>
        <p:spPr>
          <a:xfrm>
            <a:off x="108798" y="2678019"/>
            <a:ext cx="5977213" cy="2554545"/>
          </a:xfrm>
          <a:prstGeom prst="rect">
            <a:avLst/>
          </a:prstGeom>
          <a:noFill/>
        </p:spPr>
        <p:txBody>
          <a:bodyPr vert="horz" wrap="square" rtlCol="0">
            <a:spAutoFit/>
            <a:scene3d>
              <a:camera prst="orthographicFront"/>
              <a:lightRig rig="threePt" dir="t"/>
            </a:scene3d>
            <a:sp3d extrusionH="57150">
              <a:bevelT w="57150" h="38100" prst="artDeco"/>
            </a:sp3d>
          </a:bodyPr>
          <a:lstStyle/>
          <a:p>
            <a:pPr algn="ctr"/>
            <a:r>
              <a:rPr lang="en-US" altLang="zh-CN" sz="8000" b="1" spc="300">
                <a:ln cap="sq" cmpd="sng">
                  <a:solidFill>
                    <a:schemeClr val="accent3">
                      <a:lumMod val="50000"/>
                    </a:schemeClr>
                  </a:solidFill>
                  <a:miter lim="800000"/>
                </a:ln>
                <a:gradFill flip="none" rotWithShape="1">
                  <a:gsLst>
                    <a:gs pos="0">
                      <a:srgbClr val="68AC2E"/>
                    </a:gs>
                    <a:gs pos="50000">
                      <a:srgbClr val="6EBA35"/>
                    </a:gs>
                    <a:gs pos="100000">
                      <a:schemeClr val="accent3">
                        <a:lumMod val="20000"/>
                        <a:lumOff val="80000"/>
                      </a:schemeClr>
                    </a:gs>
                  </a:gsLst>
                  <a:lin ang="5400000" scaled="1"/>
                  <a:tileRect/>
                </a:gradFill>
                <a:effectLst>
                  <a:reflection blurRad="6350" stA="55000" endA="300" endPos="45500" dir="5400000" sy="-100000" algn="bl" rotWithShape="0"/>
                </a:effectLst>
                <a:latin typeface="#9Slide07 IcielStormtrooper" panose="020B0500000000000000" pitchFamily="34" charset="0"/>
                <a:ea typeface="方正姚体" panose="02010601030101010101" pitchFamily="2" charset="-122"/>
              </a:rPr>
              <a:t>Luyện đọc diễn cảm</a:t>
            </a:r>
            <a:endParaRPr lang="zh-CN" altLang="en-US" sz="8000" b="1" spc="300" dirty="0">
              <a:ln cap="sq" cmpd="sng">
                <a:solidFill>
                  <a:schemeClr val="accent3">
                    <a:lumMod val="50000"/>
                  </a:schemeClr>
                </a:solidFill>
                <a:miter lim="800000"/>
              </a:ln>
              <a:gradFill flip="none" rotWithShape="1">
                <a:gsLst>
                  <a:gs pos="0">
                    <a:srgbClr val="68AC2E"/>
                  </a:gs>
                  <a:gs pos="50000">
                    <a:srgbClr val="6EBA35"/>
                  </a:gs>
                  <a:gs pos="100000">
                    <a:schemeClr val="accent3">
                      <a:lumMod val="20000"/>
                      <a:lumOff val="80000"/>
                    </a:schemeClr>
                  </a:gs>
                </a:gsLst>
                <a:lin ang="5400000" scaled="1"/>
                <a:tileRect/>
              </a:gradFill>
              <a:effectLst>
                <a:reflection blurRad="6350" stA="55000" endA="300" endPos="45500" dir="5400000" sy="-100000" algn="bl" rotWithShape="0"/>
              </a:effectLst>
              <a:latin typeface="#9Slide07 IcielStormtrooper" panose="020B0500000000000000" pitchFamily="34" charset="0"/>
              <a:ea typeface="方正姚体" panose="02010601030101010101" pitchFamily="2" charset="-122"/>
            </a:endParaRPr>
          </a:p>
        </p:txBody>
      </p:sp>
      <p:sp>
        <p:nvSpPr>
          <p:cNvPr id="7" name="Rectangle 6">
            <a:extLst>
              <a:ext uri="{FF2B5EF4-FFF2-40B4-BE49-F238E27FC236}">
                <a16:creationId xmlns:a16="http://schemas.microsoft.com/office/drawing/2014/main" xmlns="" id="{FA7584E7-D3F2-43C9-A02D-B7DDCB07880F}"/>
              </a:ext>
            </a:extLst>
          </p:cNvPr>
          <p:cNvSpPr/>
          <p:nvPr/>
        </p:nvSpPr>
        <p:spPr>
          <a:xfrm>
            <a:off x="6282152" y="-88693"/>
            <a:ext cx="2602924" cy="12295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CE3553"/>
                </a:solidFill>
                <a:effectLst>
                  <a:outerShdw blurRad="38100" dist="38100" dir="2700000" algn="tl">
                    <a:srgbClr val="000000">
                      <a:alpha val="43137"/>
                    </a:srgbClr>
                  </a:outerShdw>
                </a:effectLst>
                <a:latin typeface="UVF Mussica Swash" panose="04000000000000000000" pitchFamily="82" charset="0"/>
                <a:cs typeface="Times New Roman" panose="02020603050405020304" pitchFamily="18" charset="0"/>
              </a:rPr>
              <a:t>Đường</a:t>
            </a:r>
            <a:r>
              <a:rPr lang="en-US" sz="2800" b="1" dirty="0">
                <a:solidFill>
                  <a:srgbClr val="CE3553"/>
                </a:solidFill>
                <a:effectLst>
                  <a:outerShdw blurRad="38100" dist="38100" dir="2700000" algn="tl">
                    <a:srgbClr val="000000">
                      <a:alpha val="43137"/>
                    </a:srgbClr>
                  </a:outerShdw>
                </a:effectLst>
                <a:latin typeface="UVF Mussica Swash" panose="04000000000000000000" pitchFamily="82" charset="0"/>
                <a:cs typeface="Times New Roman" panose="02020603050405020304" pitchFamily="18" charset="0"/>
              </a:rPr>
              <a:t> </a:t>
            </a:r>
            <a:r>
              <a:rPr lang="en-US" sz="2800" b="1" dirty="0" err="1">
                <a:solidFill>
                  <a:srgbClr val="CE3553"/>
                </a:solidFill>
                <a:effectLst>
                  <a:outerShdw blurRad="38100" dist="38100" dir="2700000" algn="tl">
                    <a:srgbClr val="000000">
                      <a:alpha val="43137"/>
                    </a:srgbClr>
                  </a:outerShdw>
                </a:effectLst>
                <a:latin typeface="UVF Mussica Swash" panose="04000000000000000000" pitchFamily="82" charset="0"/>
                <a:cs typeface="Times New Roman" panose="02020603050405020304" pitchFamily="18" charset="0"/>
              </a:rPr>
              <a:t>đi</a:t>
            </a:r>
            <a:r>
              <a:rPr lang="en-US" sz="2800" b="1" dirty="0">
                <a:solidFill>
                  <a:srgbClr val="CE3553"/>
                </a:solidFill>
                <a:effectLst>
                  <a:outerShdw blurRad="38100" dist="38100" dir="2700000" algn="tl">
                    <a:srgbClr val="000000">
                      <a:alpha val="43137"/>
                    </a:srgbClr>
                  </a:outerShdw>
                </a:effectLst>
                <a:latin typeface="UVF Mussica Swash" panose="04000000000000000000" pitchFamily="82" charset="0"/>
                <a:cs typeface="Times New Roman" panose="02020603050405020304" pitchFamily="18" charset="0"/>
              </a:rPr>
              <a:t> Sa Pa</a:t>
            </a:r>
          </a:p>
        </p:txBody>
      </p:sp>
    </p:spTree>
    <p:extLst>
      <p:ext uri="{BB962C8B-B14F-4D97-AF65-F5344CB8AC3E}">
        <p14:creationId xmlns:p14="http://schemas.microsoft.com/office/powerpoint/2010/main" val="121903924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Scale>
                                      <p:cBhvr>
                                        <p:cTn id="7"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
                                        </p:tgtEl>
                                        <p:attrNameLst>
                                          <p:attrName>ppt_x</p:attrName>
                                          <p:attrName>ppt_y</p:attrName>
                                        </p:attrNameLst>
                                      </p:cBhvr>
                                    </p:animMotion>
                                    <p:animEffect transition="in" filter="fade">
                                      <p:cBhvr>
                                        <p:cTn id="9" dur="1000"/>
                                        <p:tgtEl>
                                          <p:spTgt spid="2"/>
                                        </p:tgtEl>
                                      </p:cBhvr>
                                    </p:animEffect>
                                  </p:childTnLst>
                                </p:cTn>
                              </p:par>
                              <p:par>
                                <p:cTn id="10" presetID="5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Scale>
                                      <p:cBhvr>
                                        <p:cTn id="12" dur="1000" decel="50000" fill="hold">
                                          <p:stCondLst>
                                            <p:cond delay="0"/>
                                          </p:stCondLst>
                                        </p:cTn>
                                        <p:tgtEl>
                                          <p:spTgt spid="1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15"/>
                                        </p:tgtEl>
                                        <p:attrNameLst>
                                          <p:attrName>ppt_x</p:attrName>
                                          <p:attrName>ppt_y</p:attrName>
                                        </p:attrNameLst>
                                      </p:cBhvr>
                                    </p:animMotion>
                                    <p:animEffect transition="in" filter="fade">
                                      <p:cBhvr>
                                        <p:cTn id="14" dur="1000"/>
                                        <p:tgtEl>
                                          <p:spTgt spid="15"/>
                                        </p:tgtEl>
                                      </p:cBhvr>
                                    </p:animEffect>
                                  </p:childTnLst>
                                </p:cTn>
                              </p:par>
                              <p:par>
                                <p:cTn id="15" presetID="52"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Scale>
                                      <p:cBhvr>
                                        <p:cTn id="17" dur="1000" decel="50000" fill="hold">
                                          <p:stCondLst>
                                            <p:cond delay="0"/>
                                          </p:stCondLst>
                                        </p:cTn>
                                        <p:tgtEl>
                                          <p:spTgt spid="1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19"/>
                                        </p:tgtEl>
                                        <p:attrNameLst>
                                          <p:attrName>ppt_x</p:attrName>
                                          <p:attrName>ppt_y</p:attrName>
                                        </p:attrNameLst>
                                      </p:cBhvr>
                                    </p:animMotion>
                                    <p:animEffect transition="in" filter="fade">
                                      <p:cBhvr>
                                        <p:cTn id="19"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 grpId="0"/>
      <p:bldP spid="1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Giải Tiếng Việt 1 trang 154, 155 Bài 4: Ruộng bậc thang ở Sa Pa - Kết nối  tri thức với cuộc sống - VnDoc.com">
            <a:extLst>
              <a:ext uri="{FF2B5EF4-FFF2-40B4-BE49-F238E27FC236}">
                <a16:creationId xmlns:a16="http://schemas.microsoft.com/office/drawing/2014/main" xmlns="" id="{F8E43A49-A141-4186-BE00-1C17393937E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0" y="-95812"/>
            <a:ext cx="9144000" cy="6953812"/>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4" name="图片 3"/>
          <p:cNvPicPr>
            <a:picLocks noChangeAspect="1"/>
          </p:cNvPicPr>
          <p:nvPr/>
        </p:nvPicPr>
        <p:blipFill rotWithShape="1">
          <a:blip r:embed="rId4" cstate="print">
            <a:extLst>
              <a:ext uri="{28A0092B-C50C-407E-A947-70E740481C1C}">
                <a14:useLocalDpi xmlns:a14="http://schemas.microsoft.com/office/drawing/2010/main" val="0"/>
              </a:ext>
            </a:extLst>
          </a:blip>
          <a:srcRect l="26757" t="62546" b="8278"/>
          <a:stretch/>
        </p:blipFill>
        <p:spPr>
          <a:xfrm>
            <a:off x="0" y="1450169"/>
            <a:ext cx="9144000" cy="5435365"/>
          </a:xfrm>
          <a:prstGeom prst="rect">
            <a:avLst/>
          </a:prstGeom>
        </p:spPr>
      </p:pic>
      <p:pic>
        <p:nvPicPr>
          <p:cNvPr id="23" name="图片 13">
            <a:extLst>
              <a:ext uri="{FF2B5EF4-FFF2-40B4-BE49-F238E27FC236}">
                <a16:creationId xmlns:a16="http://schemas.microsoft.com/office/drawing/2014/main" xmlns="" id="{CB4B1A68-8D0A-407A-A31D-B67DEA626F0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44239"/>
          <a:stretch/>
        </p:blipFill>
        <p:spPr>
          <a:xfrm flipH="1">
            <a:off x="3986838" y="1914191"/>
            <a:ext cx="2617328" cy="2643959"/>
          </a:xfrm>
          <a:prstGeom prst="rect">
            <a:avLst/>
          </a:prstGeom>
        </p:spPr>
      </p:pic>
      <p:pic>
        <p:nvPicPr>
          <p:cNvPr id="12" name="图片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88554" y="1602971"/>
            <a:ext cx="2601191" cy="1567616"/>
          </a:xfrm>
          <a:prstGeom prst="rect">
            <a:avLst/>
          </a:prstGeom>
        </p:spPr>
      </p:pic>
      <p:pic>
        <p:nvPicPr>
          <p:cNvPr id="13" name="图片 12"/>
          <p:cNvPicPr>
            <a:picLocks noChangeAspect="1"/>
          </p:cNvPicPr>
          <p:nvPr/>
        </p:nvPicPr>
        <p:blipFill rotWithShape="1">
          <a:blip r:embed="rId7" cstate="print">
            <a:extLst>
              <a:ext uri="{28A0092B-C50C-407E-A947-70E740481C1C}">
                <a14:useLocalDpi xmlns:a14="http://schemas.microsoft.com/office/drawing/2010/main" val="0"/>
              </a:ext>
            </a:extLst>
          </a:blip>
          <a:srcRect t="18411" r="51852" b="38636"/>
          <a:stretch/>
        </p:blipFill>
        <p:spPr>
          <a:xfrm>
            <a:off x="1231801" y="966058"/>
            <a:ext cx="1003382" cy="761611"/>
          </a:xfrm>
          <a:prstGeom prst="rect">
            <a:avLst/>
          </a:prstGeom>
        </p:spPr>
      </p:pic>
      <p:pic>
        <p:nvPicPr>
          <p:cNvPr id="17" name="图片 2">
            <a:extLst>
              <a:ext uri="{FF2B5EF4-FFF2-40B4-BE49-F238E27FC236}">
                <a16:creationId xmlns:a16="http://schemas.microsoft.com/office/drawing/2014/main" xmlns="" id="{75EBEAF6-9368-458F-949C-FE666BBC4594}"/>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44239"/>
          <a:stretch/>
        </p:blipFill>
        <p:spPr>
          <a:xfrm>
            <a:off x="7470980" y="2149238"/>
            <a:ext cx="1569577" cy="1027369"/>
          </a:xfrm>
          <a:prstGeom prst="rect">
            <a:avLst/>
          </a:prstGeom>
        </p:spPr>
      </p:pic>
      <p:pic>
        <p:nvPicPr>
          <p:cNvPr id="18" name="图片 13">
            <a:extLst>
              <a:ext uri="{FF2B5EF4-FFF2-40B4-BE49-F238E27FC236}">
                <a16:creationId xmlns:a16="http://schemas.microsoft.com/office/drawing/2014/main" xmlns="" id="{2327259E-4E9F-4E14-9DB3-F0D3338993C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44239"/>
          <a:stretch/>
        </p:blipFill>
        <p:spPr>
          <a:xfrm flipH="1">
            <a:off x="-257441" y="2693256"/>
            <a:ext cx="2617328" cy="2643959"/>
          </a:xfrm>
          <a:prstGeom prst="rect">
            <a:avLst/>
          </a:prstGeom>
        </p:spPr>
      </p:pic>
      <p:sp>
        <p:nvSpPr>
          <p:cNvPr id="24" name="文本框 12">
            <a:extLst>
              <a:ext uri="{FF2B5EF4-FFF2-40B4-BE49-F238E27FC236}">
                <a16:creationId xmlns:a16="http://schemas.microsoft.com/office/drawing/2014/main" xmlns="" id="{F67B6AD5-F910-48A0-84BE-5BDC2729A78C}"/>
              </a:ext>
            </a:extLst>
          </p:cNvPr>
          <p:cNvSpPr txBox="1"/>
          <p:nvPr/>
        </p:nvSpPr>
        <p:spPr>
          <a:xfrm>
            <a:off x="1350673" y="98729"/>
            <a:ext cx="4606543" cy="1323439"/>
          </a:xfrm>
          <a:prstGeom prst="rect">
            <a:avLst/>
          </a:prstGeom>
          <a:noFill/>
        </p:spPr>
        <p:txBody>
          <a:bodyPr vert="horz" wrap="square" rtlCol="0">
            <a:spAutoFit/>
            <a:scene3d>
              <a:camera prst="orthographicFront"/>
              <a:lightRig rig="threePt" dir="t"/>
            </a:scene3d>
            <a:sp3d extrusionH="57150">
              <a:bevelT w="57150" h="38100" prst="artDeco"/>
            </a:sp3d>
          </a:bodyPr>
          <a:lstStyle/>
          <a:p>
            <a:pPr algn="ctr"/>
            <a:r>
              <a:rPr lang="en-US" altLang="zh-CN" sz="8000" b="1" spc="300">
                <a:ln cap="sq" cmpd="sng">
                  <a:solidFill>
                    <a:srgbClr val="9BBB59">
                      <a:lumMod val="50000"/>
                    </a:srgbClr>
                  </a:solidFill>
                  <a:miter lim="800000"/>
                </a:ln>
                <a:gradFill flip="none" rotWithShape="1">
                  <a:gsLst>
                    <a:gs pos="0">
                      <a:srgbClr val="68AC2E"/>
                    </a:gs>
                    <a:gs pos="50000">
                      <a:srgbClr val="6EBA35"/>
                    </a:gs>
                    <a:gs pos="100000">
                      <a:srgbClr val="9BBB59">
                        <a:lumMod val="20000"/>
                        <a:lumOff val="80000"/>
                      </a:srgbClr>
                    </a:gs>
                  </a:gsLst>
                  <a:lin ang="5400000" scaled="1"/>
                  <a:tileRect/>
                </a:gradFill>
                <a:effectLst>
                  <a:reflection blurRad="6350" stA="55000" endA="300" endPos="45500" dir="5400000" sy="-100000" algn="bl" rotWithShape="0"/>
                </a:effectLst>
                <a:latin typeface="#9Slide07 IcielStormtrooper" panose="020B0500000000000000" pitchFamily="34" charset="0"/>
                <a:ea typeface="方正姚体" panose="02010601030101010101" pitchFamily="2" charset="-122"/>
              </a:rPr>
              <a:t>ĐƯỜNG</a:t>
            </a:r>
            <a:endParaRPr lang="zh-CN" altLang="en-US" sz="8000" b="1" spc="300" dirty="0">
              <a:ln cap="sq" cmpd="sng">
                <a:solidFill>
                  <a:srgbClr val="9BBB59">
                    <a:lumMod val="50000"/>
                  </a:srgbClr>
                </a:solidFill>
                <a:miter lim="800000"/>
              </a:ln>
              <a:gradFill flip="none" rotWithShape="1">
                <a:gsLst>
                  <a:gs pos="0">
                    <a:srgbClr val="68AC2E"/>
                  </a:gs>
                  <a:gs pos="50000">
                    <a:srgbClr val="6EBA35"/>
                  </a:gs>
                  <a:gs pos="100000">
                    <a:srgbClr val="9BBB59">
                      <a:lumMod val="20000"/>
                      <a:lumOff val="80000"/>
                    </a:srgbClr>
                  </a:gs>
                </a:gsLst>
                <a:lin ang="5400000" scaled="1"/>
                <a:tileRect/>
              </a:gradFill>
              <a:effectLst>
                <a:reflection blurRad="6350" stA="55000" endA="300" endPos="45500" dir="5400000" sy="-100000" algn="bl" rotWithShape="0"/>
              </a:effectLst>
              <a:latin typeface="#9Slide07 IcielStormtrooper" panose="020B0500000000000000" pitchFamily="34" charset="0"/>
              <a:ea typeface="方正姚体" panose="02010601030101010101" pitchFamily="2" charset="-122"/>
            </a:endParaRPr>
          </a:p>
        </p:txBody>
      </p:sp>
      <p:sp>
        <p:nvSpPr>
          <p:cNvPr id="25" name="Rectangle 2">
            <a:extLst>
              <a:ext uri="{FF2B5EF4-FFF2-40B4-BE49-F238E27FC236}">
                <a16:creationId xmlns:a16="http://schemas.microsoft.com/office/drawing/2014/main" xmlns="" id="{5698DFF8-1DA3-46F5-8AD2-A40EFD49DA34}"/>
              </a:ext>
            </a:extLst>
          </p:cNvPr>
          <p:cNvSpPr>
            <a:spLocks noChangeArrowheads="1"/>
          </p:cNvSpPr>
          <p:nvPr/>
        </p:nvSpPr>
        <p:spPr bwMode="auto">
          <a:xfrm rot="2016868">
            <a:off x="7404179" y="673630"/>
            <a:ext cx="1449651"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prstTxWarp prst="textArchUp">
              <a:avLst>
                <a:gd name="adj" fmla="val 9395207"/>
              </a:avLst>
            </a:prstTxWarp>
            <a:spAutoFit/>
            <a:scene3d>
              <a:camera prst="orthographicFront"/>
              <a:lightRig rig="threePt" dir="t"/>
            </a:scene3d>
            <a:sp3d extrusionH="57150">
              <a:bevelT w="57150" h="38100" prst="artDeco"/>
            </a:sp3d>
          </a:bodyPr>
          <a:lstStyle/>
          <a:p>
            <a:pPr marL="342900" indent="-342900" algn="ctr">
              <a:spcBef>
                <a:spcPct val="50000"/>
              </a:spcBef>
            </a:pPr>
            <a:r>
              <a:rPr lang="vi-VN" sz="4400" b="1" dirty="0">
                <a:ln w="3175">
                  <a:solidFill>
                    <a:srgbClr val="002060"/>
                  </a:solidFill>
                </a:ln>
                <a:solidFill>
                  <a:srgbClr val="4BACC6">
                    <a:lumMod val="50000"/>
                  </a:srgbClr>
                </a:solidFill>
                <a:effectLst>
                  <a:outerShdw blurRad="38100" dist="38100" dir="2700000" algn="tl">
                    <a:srgbClr val="000000">
                      <a:alpha val="43137"/>
                    </a:srgbClr>
                  </a:outerShdw>
                </a:effectLst>
                <a:latin typeface="UVF Mussica Swash" panose="04000000000000000000" pitchFamily="82" charset="0"/>
                <a:cs typeface="Times New Roman" pitchFamily="18" charset="0"/>
              </a:rPr>
              <a:t>Tập đọc</a:t>
            </a:r>
            <a:endParaRPr lang="en-US" sz="4400" b="1" dirty="0">
              <a:ln w="3175">
                <a:solidFill>
                  <a:srgbClr val="002060"/>
                </a:solidFill>
              </a:ln>
              <a:solidFill>
                <a:srgbClr val="4BACC6">
                  <a:lumMod val="50000"/>
                </a:srgbClr>
              </a:solidFill>
              <a:effectLst>
                <a:outerShdw blurRad="38100" dist="38100" dir="2700000" algn="tl">
                  <a:srgbClr val="000000">
                    <a:alpha val="43137"/>
                  </a:srgbClr>
                </a:outerShdw>
              </a:effectLst>
              <a:latin typeface="UVF Mussica Swash" panose="04000000000000000000" pitchFamily="82" charset="0"/>
              <a:cs typeface="Times New Roman" pitchFamily="18" charset="0"/>
            </a:endParaRPr>
          </a:p>
        </p:txBody>
      </p:sp>
      <p:sp>
        <p:nvSpPr>
          <p:cNvPr id="26" name="TextBox 25">
            <a:extLst>
              <a:ext uri="{FF2B5EF4-FFF2-40B4-BE49-F238E27FC236}">
                <a16:creationId xmlns:a16="http://schemas.microsoft.com/office/drawing/2014/main" xmlns="" id="{13759C55-3D40-4968-A2F5-624BAE454733}"/>
              </a:ext>
            </a:extLst>
          </p:cNvPr>
          <p:cNvSpPr txBox="1"/>
          <p:nvPr/>
        </p:nvSpPr>
        <p:spPr>
          <a:xfrm>
            <a:off x="-1" y="5918043"/>
            <a:ext cx="9040557" cy="707886"/>
          </a:xfrm>
          <a:prstGeom prst="rect">
            <a:avLst/>
          </a:prstGeom>
          <a:noFill/>
        </p:spPr>
        <p:txBody>
          <a:bodyPr wrap="square" rtlCol="0">
            <a:spAutoFit/>
          </a:bodyPr>
          <a:lstStyle/>
          <a:p>
            <a:r>
              <a:rPr lang="vi-VN" sz="4000" b="1" dirty="0">
                <a:solidFill>
                  <a:srgbClr val="002060"/>
                </a:solidFill>
                <a:effectLst>
                  <a:outerShdw blurRad="38100" dist="38100" dir="2700000" algn="tl">
                    <a:srgbClr val="000000">
                      <a:alpha val="43137"/>
                    </a:srgbClr>
                  </a:outerShdw>
                </a:effectLst>
                <a:latin typeface="#9Slide03 Dekar Light" panose="02000000000000000000" pitchFamily="2" charset="0"/>
                <a:cs typeface="Times New Roman" pitchFamily="18" charset="0"/>
              </a:rPr>
              <a:t>Theo</a:t>
            </a:r>
            <a:r>
              <a:rPr lang="en-US" sz="4000" b="1" dirty="0">
                <a:solidFill>
                  <a:srgbClr val="002060"/>
                </a:solidFill>
                <a:effectLst>
                  <a:outerShdw blurRad="38100" dist="38100" dir="2700000" algn="tl">
                    <a:srgbClr val="000000">
                      <a:alpha val="43137"/>
                    </a:srgbClr>
                  </a:outerShdw>
                </a:effectLst>
                <a:latin typeface="#9Slide03 Dekar Light" panose="02000000000000000000" pitchFamily="2" charset="0"/>
                <a:cs typeface="Times New Roman" pitchFamily="18" charset="0"/>
              </a:rPr>
              <a:t> </a:t>
            </a:r>
            <a:r>
              <a:rPr lang="vi-VN" sz="4000" b="1" dirty="0">
                <a:solidFill>
                  <a:srgbClr val="002060"/>
                </a:solidFill>
                <a:effectLst>
                  <a:outerShdw blurRad="38100" dist="38100" dir="2700000" algn="tl">
                    <a:srgbClr val="000000">
                      <a:alpha val="43137"/>
                    </a:srgbClr>
                  </a:outerShdw>
                </a:effectLst>
                <a:latin typeface="#9Slide03 Dekar Light" panose="02000000000000000000" pitchFamily="2" charset="0"/>
                <a:cs typeface="Times New Roman" pitchFamily="18" charset="0"/>
              </a:rPr>
              <a:t>NGUYỄN PHAN HÁCH</a:t>
            </a:r>
            <a:endParaRPr lang="en-US" sz="4000" b="1" dirty="0">
              <a:solidFill>
                <a:srgbClr val="002060"/>
              </a:solidFill>
              <a:effectLst>
                <a:outerShdw blurRad="38100" dist="38100" dir="2700000" algn="tl">
                  <a:srgbClr val="000000">
                    <a:alpha val="43137"/>
                  </a:srgbClr>
                </a:outerShdw>
              </a:effectLst>
              <a:latin typeface="#9Slide03 Dekar Light" panose="02000000000000000000" pitchFamily="2" charset="0"/>
              <a:cs typeface="Times New Roman" pitchFamily="18" charset="0"/>
            </a:endParaRPr>
          </a:p>
        </p:txBody>
      </p:sp>
      <p:pic>
        <p:nvPicPr>
          <p:cNvPr id="27" name="图片 11">
            <a:extLst>
              <a:ext uri="{FF2B5EF4-FFF2-40B4-BE49-F238E27FC236}">
                <a16:creationId xmlns:a16="http://schemas.microsoft.com/office/drawing/2014/main" xmlns="" id="{05293228-43A1-4CF9-B2C6-5E2DBCD827D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024741" y="1346863"/>
            <a:ext cx="2934788" cy="1768659"/>
          </a:xfrm>
          <a:prstGeom prst="rect">
            <a:avLst/>
          </a:prstGeom>
        </p:spPr>
      </p:pic>
      <p:sp>
        <p:nvSpPr>
          <p:cNvPr id="21" name="文本框 12">
            <a:extLst>
              <a:ext uri="{FF2B5EF4-FFF2-40B4-BE49-F238E27FC236}">
                <a16:creationId xmlns:a16="http://schemas.microsoft.com/office/drawing/2014/main" xmlns="" id="{31BFD297-1D2E-434A-B861-CA1EF9C4F56A}"/>
              </a:ext>
            </a:extLst>
          </p:cNvPr>
          <p:cNvSpPr txBox="1"/>
          <p:nvPr/>
        </p:nvSpPr>
        <p:spPr>
          <a:xfrm>
            <a:off x="3356289" y="-95812"/>
            <a:ext cx="1501418" cy="2554545"/>
          </a:xfrm>
          <a:prstGeom prst="rect">
            <a:avLst/>
          </a:prstGeom>
          <a:noFill/>
        </p:spPr>
        <p:txBody>
          <a:bodyPr vert="horz" wrap="square" rtlCol="0">
            <a:spAutoFit/>
            <a:scene3d>
              <a:camera prst="orthographicFront"/>
              <a:lightRig rig="threePt" dir="t"/>
            </a:scene3d>
            <a:sp3d extrusionH="57150">
              <a:bevelT w="57150" h="38100" prst="artDeco"/>
            </a:sp3d>
          </a:bodyPr>
          <a:lstStyle/>
          <a:p>
            <a:pPr algn="ctr"/>
            <a:r>
              <a:rPr lang="en-US" altLang="zh-CN" sz="8000" b="1" spc="300">
                <a:ln cap="sq" cmpd="sng">
                  <a:solidFill>
                    <a:srgbClr val="9BBB59">
                      <a:lumMod val="50000"/>
                    </a:srgbClr>
                  </a:solidFill>
                  <a:miter lim="800000"/>
                </a:ln>
                <a:gradFill flip="none" rotWithShape="1">
                  <a:gsLst>
                    <a:gs pos="0">
                      <a:srgbClr val="68AC2E"/>
                    </a:gs>
                    <a:gs pos="50000">
                      <a:srgbClr val="6EBA35"/>
                    </a:gs>
                    <a:gs pos="100000">
                      <a:srgbClr val="9BBB59">
                        <a:lumMod val="20000"/>
                        <a:lumOff val="80000"/>
                      </a:srgbClr>
                    </a:gs>
                  </a:gsLst>
                  <a:lin ang="5400000" scaled="1"/>
                  <a:tileRect/>
                </a:gradFill>
                <a:effectLst>
                  <a:reflection blurRad="6350" stA="55000" endA="300" endPos="45500" dir="5400000" sy="-100000" algn="bl" rotWithShape="0"/>
                </a:effectLst>
                <a:latin typeface="#9Slide07 IcielStormtrooper" panose="020B0500000000000000" pitchFamily="34" charset="0"/>
                <a:ea typeface="方正姚体" panose="02010601030101010101" pitchFamily="2" charset="-122"/>
              </a:rPr>
              <a:t>     ĐI</a:t>
            </a:r>
            <a:endParaRPr lang="zh-CN" altLang="en-US" sz="8000" b="1" spc="300" dirty="0">
              <a:ln cap="sq" cmpd="sng">
                <a:solidFill>
                  <a:srgbClr val="9BBB59">
                    <a:lumMod val="50000"/>
                  </a:srgbClr>
                </a:solidFill>
                <a:miter lim="800000"/>
              </a:ln>
              <a:gradFill flip="none" rotWithShape="1">
                <a:gsLst>
                  <a:gs pos="0">
                    <a:srgbClr val="68AC2E"/>
                  </a:gs>
                  <a:gs pos="50000">
                    <a:srgbClr val="6EBA35"/>
                  </a:gs>
                  <a:gs pos="100000">
                    <a:srgbClr val="9BBB59">
                      <a:lumMod val="20000"/>
                      <a:lumOff val="80000"/>
                    </a:srgbClr>
                  </a:gs>
                </a:gsLst>
                <a:lin ang="5400000" scaled="1"/>
                <a:tileRect/>
              </a:gradFill>
              <a:effectLst>
                <a:reflection blurRad="6350" stA="55000" endA="300" endPos="45500" dir="5400000" sy="-100000" algn="bl" rotWithShape="0"/>
              </a:effectLst>
              <a:latin typeface="#9Slide07 IcielStormtrooper" panose="020B0500000000000000" pitchFamily="34" charset="0"/>
              <a:ea typeface="方正姚体" panose="02010601030101010101" pitchFamily="2" charset="-122"/>
            </a:endParaRPr>
          </a:p>
        </p:txBody>
      </p:sp>
      <p:sp>
        <p:nvSpPr>
          <p:cNvPr id="22" name="文本框 12">
            <a:extLst>
              <a:ext uri="{FF2B5EF4-FFF2-40B4-BE49-F238E27FC236}">
                <a16:creationId xmlns:a16="http://schemas.microsoft.com/office/drawing/2014/main" xmlns="" id="{6DC87809-A4ED-45F1-B11D-73FC6E0FFBE8}"/>
              </a:ext>
            </a:extLst>
          </p:cNvPr>
          <p:cNvSpPr txBox="1"/>
          <p:nvPr/>
        </p:nvSpPr>
        <p:spPr>
          <a:xfrm>
            <a:off x="3200400" y="2514600"/>
            <a:ext cx="4725414" cy="1938992"/>
          </a:xfrm>
          <a:prstGeom prst="rect">
            <a:avLst/>
          </a:prstGeom>
          <a:noFill/>
        </p:spPr>
        <p:txBody>
          <a:bodyPr vert="horz" wrap="square" rtlCol="0">
            <a:spAutoFit/>
            <a:scene3d>
              <a:camera prst="orthographicFront"/>
              <a:lightRig rig="threePt" dir="t"/>
            </a:scene3d>
            <a:sp3d extrusionH="57150">
              <a:bevelT w="57150" h="38100" prst="artDeco"/>
            </a:sp3d>
          </a:bodyPr>
          <a:lstStyle/>
          <a:p>
            <a:pPr algn="ctr"/>
            <a:r>
              <a:rPr lang="en-US" altLang="zh-CN" sz="12000" b="1" spc="300">
                <a:ln w="28575">
                  <a:solidFill>
                    <a:prstClr val="white"/>
                  </a:solidFill>
                </a:ln>
                <a:gradFill>
                  <a:gsLst>
                    <a:gs pos="0">
                      <a:srgbClr val="C00000"/>
                    </a:gs>
                    <a:gs pos="50000">
                      <a:srgbClr val="CE3553"/>
                    </a:gs>
                    <a:gs pos="100000">
                      <a:srgbClr val="9BBB59">
                        <a:lumMod val="20000"/>
                        <a:lumOff val="80000"/>
                      </a:srgbClr>
                    </a:gs>
                  </a:gsLst>
                  <a:lin ang="5400000" scaled="1"/>
                </a:gradFill>
                <a:latin typeface="UVF Mussica Swash" panose="04000000000000000000" pitchFamily="82" charset="0"/>
                <a:ea typeface="方正姚体" panose="02010601030101010101" pitchFamily="2" charset="-122"/>
              </a:rPr>
              <a:t>SaPa</a:t>
            </a:r>
            <a:endParaRPr lang="zh-CN" altLang="en-US" sz="12000" b="1" spc="300" dirty="0">
              <a:ln w="28575">
                <a:solidFill>
                  <a:prstClr val="white"/>
                </a:solidFill>
              </a:ln>
              <a:gradFill>
                <a:gsLst>
                  <a:gs pos="0">
                    <a:srgbClr val="C00000"/>
                  </a:gs>
                  <a:gs pos="50000">
                    <a:srgbClr val="CE3553"/>
                  </a:gs>
                  <a:gs pos="100000">
                    <a:srgbClr val="9BBB59">
                      <a:lumMod val="20000"/>
                      <a:lumOff val="80000"/>
                    </a:srgbClr>
                  </a:gs>
                </a:gsLst>
                <a:lin ang="5400000" scaled="1"/>
              </a:gradFill>
              <a:latin typeface="UVF Mussica Swash" panose="04000000000000000000" pitchFamily="82" charset="0"/>
              <a:ea typeface="方正姚体" panose="02010601030101010101" pitchFamily="2" charset="-122"/>
            </a:endParaRPr>
          </a:p>
        </p:txBody>
      </p:sp>
    </p:spTree>
    <p:extLst>
      <p:ext uri="{BB962C8B-B14F-4D97-AF65-F5344CB8AC3E}">
        <p14:creationId xmlns:p14="http://schemas.microsoft.com/office/powerpoint/2010/main" val="210613438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par>
                                <p:cTn id="8" presetID="38" presetClass="entr" presetSubtype="0" accel="50000" fill="hold" grpId="0" nodeType="withEffect">
                                  <p:stCondLst>
                                    <p:cond delay="0"/>
                                  </p:stCondLst>
                                  <p:iterate type="lt">
                                    <p:tmPct val="50000"/>
                                  </p:iterate>
                                  <p:childTnLst>
                                    <p:set>
                                      <p:cBhvr>
                                        <p:cTn id="9" dur="1" fill="hold">
                                          <p:stCondLst>
                                            <p:cond delay="0"/>
                                          </p:stCondLst>
                                        </p:cTn>
                                        <p:tgtEl>
                                          <p:spTgt spid="24"/>
                                        </p:tgtEl>
                                        <p:attrNameLst>
                                          <p:attrName>style.visibility</p:attrName>
                                        </p:attrNameLst>
                                      </p:cBhvr>
                                      <p:to>
                                        <p:strVal val="visible"/>
                                      </p:to>
                                    </p:set>
                                    <p:set>
                                      <p:cBhvr>
                                        <p:cTn id="10" dur="455" fill="hold">
                                          <p:stCondLst>
                                            <p:cond delay="0"/>
                                          </p:stCondLst>
                                        </p:cTn>
                                        <p:tgtEl>
                                          <p:spTgt spid="24"/>
                                        </p:tgtEl>
                                        <p:attrNameLst>
                                          <p:attrName>style.rotation</p:attrName>
                                        </p:attrNameLst>
                                      </p:cBhvr>
                                      <p:to>
                                        <p:strVal val="-45.0"/>
                                      </p:to>
                                    </p:set>
                                    <p:anim calcmode="lin" valueType="num">
                                      <p:cBhvr>
                                        <p:cTn id="11" dur="455" fill="hold">
                                          <p:stCondLst>
                                            <p:cond delay="455"/>
                                          </p:stCondLst>
                                        </p:cTn>
                                        <p:tgtEl>
                                          <p:spTgt spid="24"/>
                                        </p:tgtEl>
                                        <p:attrNameLst>
                                          <p:attrName>style.rotation</p:attrName>
                                        </p:attrNameLst>
                                      </p:cBhvr>
                                      <p:tavLst>
                                        <p:tav tm="0">
                                          <p:val>
                                            <p:fltVal val="-45"/>
                                          </p:val>
                                        </p:tav>
                                        <p:tav tm="69900">
                                          <p:val>
                                            <p:fltVal val="45"/>
                                          </p:val>
                                        </p:tav>
                                        <p:tav tm="100000">
                                          <p:val>
                                            <p:fltVal val="0"/>
                                          </p:val>
                                        </p:tav>
                                      </p:tavLst>
                                    </p:anim>
                                    <p:anim calcmode="lin" valueType="num">
                                      <p:cBhvr>
                                        <p:cTn id="12" dur="455" fill="hold">
                                          <p:stCondLst>
                                            <p:cond delay="0"/>
                                          </p:stCondLst>
                                        </p:cTn>
                                        <p:tgtEl>
                                          <p:spTgt spid="24"/>
                                        </p:tgtEl>
                                        <p:attrNameLst>
                                          <p:attrName>ppt_y</p:attrName>
                                        </p:attrNameLst>
                                      </p:cBhvr>
                                      <p:tavLst>
                                        <p:tav tm="0">
                                          <p:val>
                                            <p:strVal val="#ppt_y-1"/>
                                          </p:val>
                                        </p:tav>
                                        <p:tav tm="100000">
                                          <p:val>
                                            <p:strVal val="#ppt_y-(0.354*#ppt_w-0.172*#ppt_h)"/>
                                          </p:val>
                                        </p:tav>
                                      </p:tavLst>
                                    </p:anim>
                                    <p:anim calcmode="lin" valueType="num">
                                      <p:cBhvr>
                                        <p:cTn id="13" dur="156" decel="50000" autoRev="1" fill="hold">
                                          <p:stCondLst>
                                            <p:cond delay="455"/>
                                          </p:stCondLst>
                                        </p:cTn>
                                        <p:tgtEl>
                                          <p:spTgt spid="24"/>
                                        </p:tgtEl>
                                        <p:attrNameLst>
                                          <p:attrName>ppt_y</p:attrName>
                                        </p:attrNameLst>
                                      </p:cBhvr>
                                      <p:tavLst>
                                        <p:tav tm="0">
                                          <p:val>
                                            <p:strVal val="#ppt_y-(0.354*#ppt_w-0.172*#ppt_h)"/>
                                          </p:val>
                                        </p:tav>
                                        <p:tav tm="100000">
                                          <p:val>
                                            <p:strVal val="#ppt_y-(0.354*#ppt_w-0.172*#ppt_h)-#ppt_h/2"/>
                                          </p:val>
                                        </p:tav>
                                      </p:tavLst>
                                    </p:anim>
                                    <p:anim calcmode="lin" valueType="num">
                                      <p:cBhvr>
                                        <p:cTn id="14" dur="136" fill="hold">
                                          <p:stCondLst>
                                            <p:cond delay="864"/>
                                          </p:stCondLst>
                                        </p:cTn>
                                        <p:tgtEl>
                                          <p:spTgt spid="24"/>
                                        </p:tgtEl>
                                        <p:attrNameLst>
                                          <p:attrName>ppt_y</p:attrName>
                                        </p:attrNameLst>
                                      </p:cBhvr>
                                      <p:tavLst>
                                        <p:tav tm="0">
                                          <p:val>
                                            <p:strVal val="#ppt_y-(0.354*#ppt_w-0.172*#ppt_h)"/>
                                          </p:val>
                                        </p:tav>
                                        <p:tav tm="100000">
                                          <p:val>
                                            <p:strVal val="#ppt_y"/>
                                          </p:val>
                                        </p:tav>
                                      </p:tavLst>
                                    </p:anim>
                                  </p:childTnLst>
                                </p:cTn>
                              </p:par>
                              <p:par>
                                <p:cTn id="15" presetID="38" presetClass="entr" presetSubtype="0" accel="50000" fill="hold" grpId="0" nodeType="withEffect">
                                  <p:stCondLst>
                                    <p:cond delay="0"/>
                                  </p:stCondLst>
                                  <p:iterate type="lt">
                                    <p:tmPct val="50000"/>
                                  </p:iterate>
                                  <p:childTnLst>
                                    <p:set>
                                      <p:cBhvr>
                                        <p:cTn id="16" dur="1" fill="hold">
                                          <p:stCondLst>
                                            <p:cond delay="0"/>
                                          </p:stCondLst>
                                        </p:cTn>
                                        <p:tgtEl>
                                          <p:spTgt spid="21"/>
                                        </p:tgtEl>
                                        <p:attrNameLst>
                                          <p:attrName>style.visibility</p:attrName>
                                        </p:attrNameLst>
                                      </p:cBhvr>
                                      <p:to>
                                        <p:strVal val="visible"/>
                                      </p:to>
                                    </p:set>
                                    <p:set>
                                      <p:cBhvr>
                                        <p:cTn id="17" dur="455" fill="hold">
                                          <p:stCondLst>
                                            <p:cond delay="0"/>
                                          </p:stCondLst>
                                        </p:cTn>
                                        <p:tgtEl>
                                          <p:spTgt spid="21"/>
                                        </p:tgtEl>
                                        <p:attrNameLst>
                                          <p:attrName>style.rotation</p:attrName>
                                        </p:attrNameLst>
                                      </p:cBhvr>
                                      <p:to>
                                        <p:strVal val="-45.0"/>
                                      </p:to>
                                    </p:set>
                                    <p:anim calcmode="lin" valueType="num">
                                      <p:cBhvr>
                                        <p:cTn id="18" dur="455" fill="hold">
                                          <p:stCondLst>
                                            <p:cond delay="455"/>
                                          </p:stCondLst>
                                        </p:cTn>
                                        <p:tgtEl>
                                          <p:spTgt spid="21"/>
                                        </p:tgtEl>
                                        <p:attrNameLst>
                                          <p:attrName>style.rotation</p:attrName>
                                        </p:attrNameLst>
                                      </p:cBhvr>
                                      <p:tavLst>
                                        <p:tav tm="0">
                                          <p:val>
                                            <p:fltVal val="-45"/>
                                          </p:val>
                                        </p:tav>
                                        <p:tav tm="69900">
                                          <p:val>
                                            <p:fltVal val="45"/>
                                          </p:val>
                                        </p:tav>
                                        <p:tav tm="100000">
                                          <p:val>
                                            <p:fltVal val="0"/>
                                          </p:val>
                                        </p:tav>
                                      </p:tavLst>
                                    </p:anim>
                                    <p:anim calcmode="lin" valueType="num">
                                      <p:cBhvr>
                                        <p:cTn id="19" dur="455" fill="hold">
                                          <p:stCondLst>
                                            <p:cond delay="0"/>
                                          </p:stCondLst>
                                        </p:cTn>
                                        <p:tgtEl>
                                          <p:spTgt spid="21"/>
                                        </p:tgtEl>
                                        <p:attrNameLst>
                                          <p:attrName>ppt_y</p:attrName>
                                        </p:attrNameLst>
                                      </p:cBhvr>
                                      <p:tavLst>
                                        <p:tav tm="0">
                                          <p:val>
                                            <p:strVal val="#ppt_y-1"/>
                                          </p:val>
                                        </p:tav>
                                        <p:tav tm="100000">
                                          <p:val>
                                            <p:strVal val="#ppt_y-(0.354*#ppt_w-0.172*#ppt_h)"/>
                                          </p:val>
                                        </p:tav>
                                      </p:tavLst>
                                    </p:anim>
                                    <p:anim calcmode="lin" valueType="num">
                                      <p:cBhvr>
                                        <p:cTn id="20" dur="156" decel="50000" autoRev="1" fill="hold">
                                          <p:stCondLst>
                                            <p:cond delay="455"/>
                                          </p:stCondLst>
                                        </p:cTn>
                                        <p:tgtEl>
                                          <p:spTgt spid="21"/>
                                        </p:tgtEl>
                                        <p:attrNameLst>
                                          <p:attrName>ppt_y</p:attrName>
                                        </p:attrNameLst>
                                      </p:cBhvr>
                                      <p:tavLst>
                                        <p:tav tm="0">
                                          <p:val>
                                            <p:strVal val="#ppt_y-(0.354*#ppt_w-0.172*#ppt_h)"/>
                                          </p:val>
                                        </p:tav>
                                        <p:tav tm="100000">
                                          <p:val>
                                            <p:strVal val="#ppt_y-(0.354*#ppt_w-0.172*#ppt_h)-#ppt_h/2"/>
                                          </p:val>
                                        </p:tav>
                                      </p:tavLst>
                                    </p:anim>
                                    <p:anim calcmode="lin" valueType="num">
                                      <p:cBhvr>
                                        <p:cTn id="21" dur="136" fill="hold">
                                          <p:stCondLst>
                                            <p:cond delay="864"/>
                                          </p:stCondLst>
                                        </p:cTn>
                                        <p:tgtEl>
                                          <p:spTgt spid="21"/>
                                        </p:tgtEl>
                                        <p:attrNameLst>
                                          <p:attrName>ppt_y</p:attrName>
                                        </p:attrNameLst>
                                      </p:cBhvr>
                                      <p:tavLst>
                                        <p:tav tm="0">
                                          <p:val>
                                            <p:strVal val="#ppt_y-(0.354*#ppt_w-0.172*#ppt_h)"/>
                                          </p:val>
                                        </p:tav>
                                        <p:tav tm="100000">
                                          <p:val>
                                            <p:strVal val="#ppt_y"/>
                                          </p:val>
                                        </p:tav>
                                      </p:tavLst>
                                    </p:anim>
                                  </p:childTnLst>
                                </p:cTn>
                              </p:par>
                            </p:childTnLst>
                          </p:cTn>
                        </p:par>
                        <p:par>
                          <p:cTn id="22" fill="hold">
                            <p:stCondLst>
                              <p:cond delay="3000"/>
                            </p:stCondLst>
                            <p:childTnLst>
                              <p:par>
                                <p:cTn id="23" presetID="56" presetClass="entr" presetSubtype="0" fill="hold" grpId="0" nodeType="afterEffect">
                                  <p:stCondLst>
                                    <p:cond delay="0"/>
                                  </p:stCondLst>
                                  <p:iterate type="lt">
                                    <p:tmPct val="10000"/>
                                  </p:iterate>
                                  <p:childTnLst>
                                    <p:set>
                                      <p:cBhvr>
                                        <p:cTn id="24" dur="1" fill="hold">
                                          <p:stCondLst>
                                            <p:cond delay="0"/>
                                          </p:stCondLst>
                                        </p:cTn>
                                        <p:tgtEl>
                                          <p:spTgt spid="22"/>
                                        </p:tgtEl>
                                        <p:attrNameLst>
                                          <p:attrName>style.visibility</p:attrName>
                                        </p:attrNameLst>
                                      </p:cBhvr>
                                      <p:to>
                                        <p:strVal val="visible"/>
                                      </p:to>
                                    </p:set>
                                    <p:anim by="(-#ppt_w*2)" calcmode="lin" valueType="num">
                                      <p:cBhvr rctx="PPT">
                                        <p:cTn id="25" dur="500" autoRev="1" fill="hold">
                                          <p:stCondLst>
                                            <p:cond delay="0"/>
                                          </p:stCondLst>
                                        </p:cTn>
                                        <p:tgtEl>
                                          <p:spTgt spid="22"/>
                                        </p:tgtEl>
                                        <p:attrNameLst>
                                          <p:attrName>ppt_w</p:attrName>
                                        </p:attrNameLst>
                                      </p:cBhvr>
                                    </p:anim>
                                    <p:anim by="(#ppt_w*0.50)" calcmode="lin" valueType="num">
                                      <p:cBhvr>
                                        <p:cTn id="26" dur="500" decel="50000" autoRev="1" fill="hold">
                                          <p:stCondLst>
                                            <p:cond delay="0"/>
                                          </p:stCondLst>
                                        </p:cTn>
                                        <p:tgtEl>
                                          <p:spTgt spid="22"/>
                                        </p:tgtEl>
                                        <p:attrNameLst>
                                          <p:attrName>ppt_x</p:attrName>
                                        </p:attrNameLst>
                                      </p:cBhvr>
                                    </p:anim>
                                    <p:anim from="(-#ppt_h/2)" to="(#ppt_y)" calcmode="lin" valueType="num">
                                      <p:cBhvr>
                                        <p:cTn id="27" dur="1000" fill="hold">
                                          <p:stCondLst>
                                            <p:cond delay="0"/>
                                          </p:stCondLst>
                                        </p:cTn>
                                        <p:tgtEl>
                                          <p:spTgt spid="22"/>
                                        </p:tgtEl>
                                        <p:attrNameLst>
                                          <p:attrName>ppt_y</p:attrName>
                                        </p:attrNameLst>
                                      </p:cBhvr>
                                    </p:anim>
                                    <p:animRot by="21600000">
                                      <p:cBhvr>
                                        <p:cTn id="28" dur="1000" fill="hold">
                                          <p:stCondLst>
                                            <p:cond delay="0"/>
                                          </p:stCondLst>
                                        </p:cTn>
                                        <p:tgtEl>
                                          <p:spTgt spid="22"/>
                                        </p:tgtEl>
                                        <p:attrNameLst>
                                          <p:attrName>r</p:attrName>
                                        </p:attrNameLst>
                                      </p:cBhvr>
                                    </p:animRot>
                                  </p:childTnLst>
                                </p:cTn>
                              </p:par>
                            </p:childTnLst>
                          </p:cTn>
                        </p:par>
                        <p:par>
                          <p:cTn id="29" fill="hold">
                            <p:stCondLst>
                              <p:cond delay="4300"/>
                            </p:stCondLst>
                            <p:childTnLst>
                              <p:par>
                                <p:cTn id="30" presetID="2" presetClass="entr" presetSubtype="8" fill="hold" grpId="0" nodeType="afterEffect">
                                  <p:stCondLst>
                                    <p:cond delay="0"/>
                                  </p:stCondLst>
                                  <p:childTnLst>
                                    <p:set>
                                      <p:cBhvr>
                                        <p:cTn id="31" dur="1" fill="hold">
                                          <p:stCondLst>
                                            <p:cond delay="0"/>
                                          </p:stCondLst>
                                        </p:cTn>
                                        <p:tgtEl>
                                          <p:spTgt spid="26"/>
                                        </p:tgtEl>
                                        <p:attrNameLst>
                                          <p:attrName>style.visibility</p:attrName>
                                        </p:attrNameLst>
                                      </p:cBhvr>
                                      <p:to>
                                        <p:strVal val="visible"/>
                                      </p:to>
                                    </p:set>
                                    <p:anim calcmode="lin" valueType="num">
                                      <p:cBhvr additive="base">
                                        <p:cTn id="32" dur="1500" fill="hold"/>
                                        <p:tgtEl>
                                          <p:spTgt spid="26"/>
                                        </p:tgtEl>
                                        <p:attrNameLst>
                                          <p:attrName>ppt_x</p:attrName>
                                        </p:attrNameLst>
                                      </p:cBhvr>
                                      <p:tavLst>
                                        <p:tav tm="0">
                                          <p:val>
                                            <p:strVal val="0-#ppt_w/2"/>
                                          </p:val>
                                        </p:tav>
                                        <p:tav tm="100000">
                                          <p:val>
                                            <p:strVal val="#ppt_x"/>
                                          </p:val>
                                        </p:tav>
                                      </p:tavLst>
                                    </p:anim>
                                    <p:anim calcmode="lin" valueType="num">
                                      <p:cBhvr additive="base">
                                        <p:cTn id="33" dur="1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P spid="21" grpId="0"/>
      <p:bldP spid="2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 descr="Premium Vector | Chinese tea plantation colorful landscape mountains">
            <a:extLst>
              <a:ext uri="{FF2B5EF4-FFF2-40B4-BE49-F238E27FC236}">
                <a16:creationId xmlns:a16="http://schemas.microsoft.com/office/drawing/2014/main" xmlns="" id="{11DD2280-75E4-41FD-A2E6-F934DB132170}"/>
              </a:ext>
            </a:extLst>
          </p:cNvPr>
          <p:cNvPicPr>
            <a:picLocks noChangeAspect="1" noChangeArrowheads="1"/>
          </p:cNvPicPr>
          <p:nvPr/>
        </p:nvPicPr>
        <p:blipFill rotWithShape="1">
          <a:blip r:embed="rId3">
            <a:alphaModFix amt="55000"/>
            <a:extLst>
              <a:ext uri="{BEBA8EAE-BF5A-486C-A8C5-ECC9F3942E4B}">
                <a14:imgProps xmlns:a14="http://schemas.microsoft.com/office/drawing/2010/main">
                  <a14:imgLayer r:embed="rId4">
                    <a14:imgEffect>
                      <a14:colorTemperature colorTemp="5946"/>
                    </a14:imgEffect>
                    <a14:imgEffect>
                      <a14:saturation sat="168000"/>
                    </a14:imgEffect>
                  </a14:imgLayer>
                </a14:imgProps>
              </a:ext>
              <a:ext uri="{28A0092B-C50C-407E-A947-70E740481C1C}">
                <a14:useLocalDpi xmlns:a14="http://schemas.microsoft.com/office/drawing/2010/main" val="0"/>
              </a:ext>
            </a:extLst>
          </a:blip>
          <a:srcRect t="30782"/>
          <a:stretch/>
        </p:blipFill>
        <p:spPr bwMode="auto">
          <a:xfrm>
            <a:off x="15" y="1282"/>
            <a:ext cx="9143985" cy="6856718"/>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xmlns="" id="{1484AC32-AA98-417C-9771-7E4D79556D89}"/>
              </a:ext>
            </a:extLst>
          </p:cNvPr>
          <p:cNvSpPr txBox="1"/>
          <p:nvPr/>
        </p:nvSpPr>
        <p:spPr>
          <a:xfrm>
            <a:off x="36367" y="5994944"/>
            <a:ext cx="9071264" cy="1246495"/>
          </a:xfrm>
          <a:prstGeom prst="rect">
            <a:avLst/>
          </a:prstGeom>
          <a:solidFill>
            <a:srgbClr val="002060">
              <a:alpha val="64000"/>
            </a:srgb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500" b="1" i="1">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Đọc với g</a:t>
            </a:r>
            <a:r>
              <a:rPr lang="vi-VN" sz="2500" b="1" i="1">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iọng đọc nhẹ nhàng, nhấn giọng những từ ngữ gợi cảm, gợi tả cảnh đẹp Sa Pa, </a:t>
            </a:r>
            <a:r>
              <a:rPr lang="en-US" sz="2500" b="1" i="1">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thể hiện </a:t>
            </a:r>
            <a:r>
              <a:rPr lang="vi-VN" sz="2500" b="1" i="1">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sự ngưỡng mộ, háo hức của du khách trước cảnh đẹp Sa Pa</a:t>
            </a:r>
            <a:r>
              <a:rPr lang="en-US" sz="2500" b="1" i="1">
                <a:solidFill>
                  <a:schemeClr val="bg1"/>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a:t>
            </a:r>
          </a:p>
        </p:txBody>
      </p:sp>
      <p:sp>
        <p:nvSpPr>
          <p:cNvPr id="23" name="Rectangle 22">
            <a:extLst>
              <a:ext uri="{FF2B5EF4-FFF2-40B4-BE49-F238E27FC236}">
                <a16:creationId xmlns:a16="http://schemas.microsoft.com/office/drawing/2014/main" xmlns="" id="{AFFB02FB-A97D-468B-BDB2-4400B29C45CA}"/>
              </a:ext>
            </a:extLst>
          </p:cNvPr>
          <p:cNvSpPr/>
          <p:nvPr/>
        </p:nvSpPr>
        <p:spPr>
          <a:xfrm>
            <a:off x="2892165" y="-277780"/>
            <a:ext cx="3776649" cy="17346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CE3553"/>
                </a:solidFill>
                <a:effectLst>
                  <a:outerShdw blurRad="38100" dist="38100" dir="2700000" algn="tl">
                    <a:srgbClr val="000000">
                      <a:alpha val="43137"/>
                    </a:srgbClr>
                  </a:outerShdw>
                </a:effectLst>
                <a:latin typeface="UVF Mussica Swash" panose="04000000000000000000" pitchFamily="82" charset="0"/>
                <a:cs typeface="Times New Roman" panose="02020603050405020304" pitchFamily="18" charset="0"/>
              </a:rPr>
              <a:t>Đường</a:t>
            </a:r>
            <a:r>
              <a:rPr lang="en-US" sz="3200" b="1" dirty="0">
                <a:solidFill>
                  <a:srgbClr val="CE3553"/>
                </a:solidFill>
                <a:effectLst>
                  <a:outerShdw blurRad="38100" dist="38100" dir="2700000" algn="tl">
                    <a:srgbClr val="000000">
                      <a:alpha val="43137"/>
                    </a:srgbClr>
                  </a:outerShdw>
                </a:effectLst>
                <a:latin typeface="UVF Mussica Swash" panose="04000000000000000000" pitchFamily="82" charset="0"/>
                <a:cs typeface="Times New Roman" panose="02020603050405020304" pitchFamily="18" charset="0"/>
              </a:rPr>
              <a:t> </a:t>
            </a:r>
            <a:r>
              <a:rPr lang="en-US" sz="3200" b="1" dirty="0" err="1">
                <a:solidFill>
                  <a:srgbClr val="CE3553"/>
                </a:solidFill>
                <a:effectLst>
                  <a:outerShdw blurRad="38100" dist="38100" dir="2700000" algn="tl">
                    <a:srgbClr val="000000">
                      <a:alpha val="43137"/>
                    </a:srgbClr>
                  </a:outerShdw>
                </a:effectLst>
                <a:latin typeface="UVF Mussica Swash" panose="04000000000000000000" pitchFamily="82" charset="0"/>
                <a:cs typeface="Times New Roman" panose="02020603050405020304" pitchFamily="18" charset="0"/>
              </a:rPr>
              <a:t>đi</a:t>
            </a:r>
            <a:r>
              <a:rPr lang="en-US" sz="3200" b="1" dirty="0">
                <a:solidFill>
                  <a:srgbClr val="CE3553"/>
                </a:solidFill>
                <a:effectLst>
                  <a:outerShdw blurRad="38100" dist="38100" dir="2700000" algn="tl">
                    <a:srgbClr val="000000">
                      <a:alpha val="43137"/>
                    </a:srgbClr>
                  </a:outerShdw>
                </a:effectLst>
                <a:latin typeface="UVF Mussica Swash" panose="04000000000000000000" pitchFamily="82" charset="0"/>
                <a:cs typeface="Times New Roman" panose="02020603050405020304" pitchFamily="18" charset="0"/>
              </a:rPr>
              <a:t> Sa Pa</a:t>
            </a:r>
          </a:p>
        </p:txBody>
      </p:sp>
      <p:sp>
        <p:nvSpPr>
          <p:cNvPr id="24" name="TextBox 23">
            <a:extLst>
              <a:ext uri="{FF2B5EF4-FFF2-40B4-BE49-F238E27FC236}">
                <a16:creationId xmlns:a16="http://schemas.microsoft.com/office/drawing/2014/main" xmlns="" id="{46AC9CB3-24FA-433B-87E7-9E7FD78D9BE4}"/>
              </a:ext>
            </a:extLst>
          </p:cNvPr>
          <p:cNvSpPr txBox="1"/>
          <p:nvPr/>
        </p:nvSpPr>
        <p:spPr>
          <a:xfrm>
            <a:off x="5742703" y="692170"/>
            <a:ext cx="184731" cy="369332"/>
          </a:xfrm>
          <a:prstGeom prst="rect">
            <a:avLst/>
          </a:prstGeom>
          <a:noFill/>
        </p:spPr>
        <p:txBody>
          <a:bodyPr wrap="none" rtlCol="0">
            <a:spAutoFit/>
          </a:bodyPr>
          <a:lstStyle/>
          <a:p>
            <a:endParaRPr lang="en-US" dirty="0"/>
          </a:p>
        </p:txBody>
      </p:sp>
      <p:sp>
        <p:nvSpPr>
          <p:cNvPr id="25" name="Content Placeholder 7">
            <a:extLst>
              <a:ext uri="{FF2B5EF4-FFF2-40B4-BE49-F238E27FC236}">
                <a16:creationId xmlns:a16="http://schemas.microsoft.com/office/drawing/2014/main" xmlns="" id="{2583B919-B2D2-400A-B81E-F16A581514DF}"/>
              </a:ext>
            </a:extLst>
          </p:cNvPr>
          <p:cNvSpPr txBox="1">
            <a:spLocks/>
          </p:cNvSpPr>
          <p:nvPr>
            <p:custDataLst>
              <p:tags r:id="rId1"/>
            </p:custDataLst>
          </p:nvPr>
        </p:nvSpPr>
        <p:spPr>
          <a:xfrm>
            <a:off x="1" y="1061502"/>
            <a:ext cx="9071264" cy="5816977"/>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3343" lvl="1" indent="457200" algn="just">
              <a:lnSpc>
                <a:spcPct val="100000"/>
              </a:lnSpc>
              <a:spcBef>
                <a:spcPts val="600"/>
              </a:spcBef>
              <a:spcAft>
                <a:spcPts val="600"/>
              </a:spcAft>
              <a:buFont typeface="Arial" panose="020B0604020202020204" pitchFamily="34" charset="0"/>
              <a:buNone/>
              <a:defRPr/>
            </a:pPr>
            <a:r>
              <a:rPr lang="fr-FR" sz="3200" b="1">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rPr>
              <a:t>Hôm sau, chúng tôi đi Sa Pa. Phong cảnh ở đây thật đẹp. Thoắt cái, lá vàng rơi trong khoảnh khắc mùa thu. Thoắt cái, trắng long lanh, một cơn mưa tuyết trên những cành đào, lê, mận. Thoắt cái, gió xuân hây hẩy nồng nàn với những bông hoa lay ơn màu đen nhung hiếm quý.</a:t>
            </a:r>
          </a:p>
          <a:p>
            <a:pPr marL="73343" lvl="1" indent="457200" algn="just">
              <a:lnSpc>
                <a:spcPct val="100000"/>
              </a:lnSpc>
              <a:spcBef>
                <a:spcPts val="600"/>
              </a:spcBef>
              <a:spcAft>
                <a:spcPts val="600"/>
              </a:spcAft>
              <a:buFont typeface="Arial" panose="020B0604020202020204" pitchFamily="34" charset="0"/>
              <a:buNone/>
              <a:defRPr/>
            </a:pPr>
            <a:r>
              <a:rPr lang="fr-FR" sz="3200" b="1" spc="40">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rPr>
              <a:t>Sa Pa quả là món quà tặng diệu kì mà thiên nhiên dành cho đất nước ta.</a:t>
            </a:r>
            <a:endParaRPr lang="en-US" sz="3200" b="1" spc="40">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endParaRPr>
          </a:p>
          <a:p>
            <a:pPr indent="0" algn="r">
              <a:lnSpc>
                <a:spcPct val="100000"/>
              </a:lnSpc>
              <a:spcBef>
                <a:spcPts val="600"/>
              </a:spcBef>
              <a:spcAft>
                <a:spcPts val="600"/>
              </a:spcAft>
              <a:buFont typeface="Arial" panose="020B0604020202020204" pitchFamily="34" charset="0"/>
              <a:buNone/>
              <a:defRPr/>
            </a:pPr>
            <a:r>
              <a:rPr lang="fr-FR" sz="3200" b="1">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rPr>
              <a:t>						</a:t>
            </a:r>
            <a:r>
              <a:rPr lang="fr-FR" sz="3200" b="1" i="1">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rPr>
              <a:t>Theo Nguyễn Phan Hách</a:t>
            </a:r>
            <a:endParaRPr lang="en-US" sz="3200" b="1" i="1" dirty="0">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endParaRPr>
          </a:p>
        </p:txBody>
      </p:sp>
    </p:spTree>
    <p:extLst>
      <p:ext uri="{BB962C8B-B14F-4D97-AF65-F5344CB8AC3E}">
        <p14:creationId xmlns:p14="http://schemas.microsoft.com/office/powerpoint/2010/main" val="210109437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barn(inVertical)">
                                      <p:cBhvr>
                                        <p:cTn id="11" dur="500"/>
                                        <p:tgtEl>
                                          <p:spTgt spid="21"/>
                                        </p:tgtEl>
                                      </p:cBhvr>
                                    </p:animEffect>
                                  </p:childTnLst>
                                </p:cTn>
                              </p:par>
                            </p:childTnLst>
                          </p:cTn>
                        </p:par>
                        <p:par>
                          <p:cTn id="12" fill="hold">
                            <p:stCondLst>
                              <p:cond delay="1000"/>
                            </p:stCondLst>
                            <p:childTnLst>
                              <p:par>
                                <p:cTn id="13" presetID="42" presetClass="entr" presetSubtype="0" fill="hold" grpId="0" nodeType="after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1000"/>
                                        <p:tgtEl>
                                          <p:spTgt spid="25"/>
                                        </p:tgtEl>
                                      </p:cBhvr>
                                    </p:animEffect>
                                    <p:anim calcmode="lin" valueType="num">
                                      <p:cBhvr>
                                        <p:cTn id="16" dur="1000" fill="hold"/>
                                        <p:tgtEl>
                                          <p:spTgt spid="25"/>
                                        </p:tgtEl>
                                        <p:attrNameLst>
                                          <p:attrName>ppt_x</p:attrName>
                                        </p:attrNameLst>
                                      </p:cBhvr>
                                      <p:tavLst>
                                        <p:tav tm="0">
                                          <p:val>
                                            <p:strVal val="#ppt_x"/>
                                          </p:val>
                                        </p:tav>
                                        <p:tav tm="100000">
                                          <p:val>
                                            <p:strVal val="#ppt_x"/>
                                          </p:val>
                                        </p:tav>
                                      </p:tavLst>
                                    </p:anim>
                                    <p:anim calcmode="lin" valueType="num">
                                      <p:cBhvr>
                                        <p:cTn id="1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3" grpId="0"/>
      <p:bldP spid="2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3">
            <a:extLst>
              <a:ext uri="{FF2B5EF4-FFF2-40B4-BE49-F238E27FC236}">
                <a16:creationId xmlns:a16="http://schemas.microsoft.com/office/drawing/2014/main" xmlns="" id="{0FBFED6D-6517-4E15-BA1A-DE47EB203BF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6757" t="66031" b="8278"/>
          <a:stretch/>
        </p:blipFill>
        <p:spPr>
          <a:xfrm flipH="1">
            <a:off x="-1984" y="0"/>
            <a:ext cx="9144000" cy="6858000"/>
          </a:xfrm>
          <a:prstGeom prst="rect">
            <a:avLst/>
          </a:prstGeom>
        </p:spPr>
      </p:pic>
      <p:sp>
        <p:nvSpPr>
          <p:cNvPr id="37" name="Rectangle 36">
            <a:extLst>
              <a:ext uri="{FF2B5EF4-FFF2-40B4-BE49-F238E27FC236}">
                <a16:creationId xmlns:a16="http://schemas.microsoft.com/office/drawing/2014/main" xmlns="" id="{B417A75D-7721-4949-95C4-44EA42B48F6A}"/>
              </a:ext>
            </a:extLst>
          </p:cNvPr>
          <p:cNvSpPr/>
          <p:nvPr/>
        </p:nvSpPr>
        <p:spPr>
          <a:xfrm>
            <a:off x="200251" y="916812"/>
            <a:ext cx="8820484" cy="5582132"/>
          </a:xfrm>
          <a:prstGeom prst="rect">
            <a:avLst/>
          </a:prstGeom>
          <a:solidFill>
            <a:schemeClr val="bg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46">
            <a:extLst>
              <a:ext uri="{FF2B5EF4-FFF2-40B4-BE49-F238E27FC236}">
                <a16:creationId xmlns:a16="http://schemas.microsoft.com/office/drawing/2014/main" xmlns="" id="{1D8EA7DD-4F89-49FC-8CB9-058F039C5D61}"/>
              </a:ext>
            </a:extLst>
          </p:cNvPr>
          <p:cNvSpPr>
            <a:spLocks noChangeArrowheads="1"/>
          </p:cNvSpPr>
          <p:nvPr/>
        </p:nvSpPr>
        <p:spPr bwMode="auto">
          <a:xfrm>
            <a:off x="314987" y="387290"/>
            <a:ext cx="8510060" cy="6740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just" eaLnBrk="0" hangingPunct="0">
              <a:lnSpc>
                <a:spcPct val="150000"/>
              </a:lnSpc>
            </a:pPr>
            <a:r>
              <a:rPr lang="nl-NL" sz="3200" b="1">
                <a:solidFill>
                  <a:srgbClr val="00206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	Hôm </a:t>
            </a:r>
            <a:r>
              <a:rPr lang="nl-NL" sz="3200" b="1" dirty="0">
                <a:solidFill>
                  <a:srgbClr val="00206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sau chúng tôi đi Sa Pa. Phong cảnh ở đây thật đẹp. Thoắt cái, lá vàng rơi trong khoảnh khắc mùa thu. Thoắt cái, trắng long lanh một cơn mưa tuyết</a:t>
            </a:r>
            <a:r>
              <a:rPr lang="vi-VN" sz="3200" b="1" dirty="0">
                <a:solidFill>
                  <a:srgbClr val="00206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 trên</a:t>
            </a:r>
            <a:r>
              <a:rPr lang="nl-NL" sz="3200" b="1" dirty="0">
                <a:solidFill>
                  <a:srgbClr val="00206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 những cành đào, lê, mận. Thoắt cái, gió xuân hây hẩy nồng nàn với những bông hoa lay ơn màu đen nhung hiếm quý.</a:t>
            </a:r>
            <a:endParaRPr lang="en-US" sz="3200" b="1" dirty="0">
              <a:solidFill>
                <a:srgbClr val="002060"/>
              </a:solidFill>
              <a:effectLst>
                <a:outerShdw blurRad="38100" dist="38100" dir="2700000" algn="tl">
                  <a:srgbClr val="000000">
                    <a:alpha val="43137"/>
                  </a:srgbClr>
                </a:outerShdw>
              </a:effectLst>
              <a:latin typeface="UVF TypoSlabserif" panose="02000403050000020004" pitchFamily="2" charset="0"/>
              <a:cs typeface="Times New Roman" pitchFamily="18" charset="0"/>
            </a:endParaRPr>
          </a:p>
          <a:p>
            <a:pPr algn="just" eaLnBrk="0" hangingPunct="0">
              <a:lnSpc>
                <a:spcPct val="150000"/>
              </a:lnSpc>
            </a:pPr>
            <a:r>
              <a:rPr lang="nl-NL" sz="3200" b="1">
                <a:solidFill>
                  <a:srgbClr val="00206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	Sa </a:t>
            </a:r>
            <a:r>
              <a:rPr lang="nl-NL" sz="3200" b="1" dirty="0">
                <a:solidFill>
                  <a:srgbClr val="00206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Pa quả là món quà tặng diệu kì mà thiên nhiên dành cho đất nước ta.</a:t>
            </a:r>
          </a:p>
        </p:txBody>
      </p:sp>
      <p:sp>
        <p:nvSpPr>
          <p:cNvPr id="35" name="Text Box 28">
            <a:extLst>
              <a:ext uri="{FF2B5EF4-FFF2-40B4-BE49-F238E27FC236}">
                <a16:creationId xmlns:a16="http://schemas.microsoft.com/office/drawing/2014/main" xmlns="" id="{201D40B6-2BFA-4B9A-93EC-3EA0698FE352}"/>
              </a:ext>
            </a:extLst>
          </p:cNvPr>
          <p:cNvSpPr txBox="1">
            <a:spLocks noChangeArrowheads="1"/>
          </p:cNvSpPr>
          <p:nvPr/>
        </p:nvSpPr>
        <p:spPr bwMode="auto">
          <a:xfrm>
            <a:off x="1880003" y="399795"/>
            <a:ext cx="5460979" cy="1446550"/>
          </a:xfrm>
          <a:prstGeom prst="rect">
            <a:avLst/>
          </a:prstGeom>
          <a:noFill/>
          <a:ln w="3810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sz="4400" b="1">
                <a:solidFill>
                  <a:srgbClr val="C00000"/>
                </a:solidFill>
                <a:latin typeface="UVF Mussica Swash" panose="04000000000000000000" pitchFamily="82" charset="0"/>
                <a:cs typeface="Times New Roman" pitchFamily="18" charset="0"/>
              </a:rPr>
              <a:t>Học thuộc lòng đoạn </a:t>
            </a:r>
            <a:r>
              <a:rPr lang="vi-VN" sz="4400" b="1">
                <a:solidFill>
                  <a:srgbClr val="C00000"/>
                </a:solidFill>
                <a:latin typeface="UVF Mussica Swash" panose="04000000000000000000" pitchFamily="82" charset="0"/>
                <a:cs typeface="Times New Roman" pitchFamily="18" charset="0"/>
              </a:rPr>
              <a:t>3</a:t>
            </a:r>
            <a:endParaRPr lang="en-US" sz="4400" b="1" dirty="0">
              <a:solidFill>
                <a:srgbClr val="C00000"/>
              </a:solidFill>
              <a:latin typeface="UVF Mussica Swash" panose="04000000000000000000" pitchFamily="82" charset="0"/>
              <a:cs typeface="Times New Roman" pitchFamily="18" charset="0"/>
            </a:endParaRPr>
          </a:p>
        </p:txBody>
      </p:sp>
    </p:spTree>
    <p:extLst>
      <p:ext uri="{BB962C8B-B14F-4D97-AF65-F5344CB8AC3E}">
        <p14:creationId xmlns:p14="http://schemas.microsoft.com/office/powerpoint/2010/main" val="292916480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randombar(horizontal)">
                                      <p:cBhvr>
                                        <p:cTn id="7" dur="500"/>
                                        <p:tgtEl>
                                          <p:spTgt spid="35"/>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36"/>
                                        </p:tgtEl>
                                        <p:attrNameLst>
                                          <p:attrName>style.visibility</p:attrName>
                                        </p:attrNameLst>
                                      </p:cBhvr>
                                      <p:to>
                                        <p:strVal val="visible"/>
                                      </p:to>
                                    </p:set>
                                    <p:animEffect transition="in" filter="fade">
                                      <p:cBhvr>
                                        <p:cTn id="11" dur="1000"/>
                                        <p:tgtEl>
                                          <p:spTgt spid="36"/>
                                        </p:tgtEl>
                                      </p:cBhvr>
                                    </p:animEffect>
                                    <p:anim calcmode="lin" valueType="num">
                                      <p:cBhvr>
                                        <p:cTn id="12" dur="1000" fill="hold"/>
                                        <p:tgtEl>
                                          <p:spTgt spid="36"/>
                                        </p:tgtEl>
                                        <p:attrNameLst>
                                          <p:attrName>ppt_x</p:attrName>
                                        </p:attrNameLst>
                                      </p:cBhvr>
                                      <p:tavLst>
                                        <p:tav tm="0">
                                          <p:val>
                                            <p:strVal val="#ppt_x"/>
                                          </p:val>
                                        </p:tav>
                                        <p:tav tm="100000">
                                          <p:val>
                                            <p:strVal val="#ppt_x"/>
                                          </p:val>
                                        </p:tav>
                                      </p:tavLst>
                                    </p:anim>
                                    <p:anim calcmode="lin" valueType="num">
                                      <p:cBhvr>
                                        <p:cTn id="13"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Sa Pa- bốn mùa hấp dẫn - Báo Nhân Dân">
            <a:extLst>
              <a:ext uri="{FF2B5EF4-FFF2-40B4-BE49-F238E27FC236}">
                <a16:creationId xmlns:a16="http://schemas.microsoft.com/office/drawing/2014/main" xmlns="" id="{F23AE438-06C4-4240-AF25-5DE2F90C7E8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2" name="图片 14">
            <a:extLst>
              <a:ext uri="{FF2B5EF4-FFF2-40B4-BE49-F238E27FC236}">
                <a16:creationId xmlns:a16="http://schemas.microsoft.com/office/drawing/2014/main" xmlns="" id="{19FD4B5F-70D9-42A6-8CB9-08A9C3C8490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193" t="50934" b="8278"/>
          <a:stretch/>
        </p:blipFill>
        <p:spPr>
          <a:xfrm flipH="1">
            <a:off x="-3960" y="0"/>
            <a:ext cx="9147960" cy="6858000"/>
          </a:xfrm>
          <a:prstGeom prst="rect">
            <a:avLst/>
          </a:prstGeom>
        </p:spPr>
      </p:pic>
      <p:sp>
        <p:nvSpPr>
          <p:cNvPr id="15" name="菱形 14"/>
          <p:cNvSpPr/>
          <p:nvPr/>
        </p:nvSpPr>
        <p:spPr>
          <a:xfrm>
            <a:off x="794133" y="438150"/>
            <a:ext cx="4606542" cy="6162675"/>
          </a:xfrm>
          <a:prstGeom prst="diamond">
            <a:avLst/>
          </a:prstGeom>
          <a:solidFill>
            <a:schemeClr val="bg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UVF Mussica Swash" panose="04000000000000000000" pitchFamily="82" charset="0"/>
            </a:endParaRPr>
          </a:p>
        </p:txBody>
      </p:sp>
      <p:sp>
        <p:nvSpPr>
          <p:cNvPr id="2" name="文本框 1">
            <a:extLst>
              <a:ext uri="{FF2B5EF4-FFF2-40B4-BE49-F238E27FC236}">
                <a16:creationId xmlns:a16="http://schemas.microsoft.com/office/drawing/2014/main" xmlns="" id="{9F261A9B-D819-4365-AAB5-00961B6CB4EC}"/>
              </a:ext>
            </a:extLst>
          </p:cNvPr>
          <p:cNvSpPr txBox="1"/>
          <p:nvPr/>
        </p:nvSpPr>
        <p:spPr>
          <a:xfrm>
            <a:off x="2594701" y="1260970"/>
            <a:ext cx="1005403" cy="1862048"/>
          </a:xfrm>
          <a:prstGeom prst="rect">
            <a:avLst/>
          </a:prstGeom>
          <a:noFill/>
        </p:spPr>
        <p:txBody>
          <a:bodyPr vert="horz" wrap="none" rtlCol="0">
            <a:spAutoFit/>
          </a:bodyPr>
          <a:lstStyle/>
          <a:p>
            <a:pPr algn="ctr"/>
            <a:r>
              <a:rPr lang="en-US" altLang="zh-CN" sz="11500">
                <a:ln>
                  <a:solidFill>
                    <a:srgbClr val="002060"/>
                  </a:solidFill>
                </a:ln>
                <a:solidFill>
                  <a:srgbClr val="CE3553"/>
                </a:solidFill>
                <a:latin typeface="#9Slide07 IcielStormtrooper" panose="020B0500000000000000" pitchFamily="34" charset="0"/>
                <a:ea typeface="方正大黑简体" panose="03000509000000000000" pitchFamily="65" charset="-122"/>
              </a:rPr>
              <a:t>4</a:t>
            </a:r>
            <a:endParaRPr lang="en-US" altLang="zh-CN" sz="6600" dirty="0">
              <a:ln>
                <a:solidFill>
                  <a:srgbClr val="002060"/>
                </a:solidFill>
              </a:ln>
              <a:solidFill>
                <a:srgbClr val="CE3553"/>
              </a:solidFill>
              <a:latin typeface="#9Slide07 IcielStormtrooper" panose="020B0500000000000000" pitchFamily="34" charset="0"/>
              <a:ea typeface="方正大黑简体" panose="03000509000000000000" pitchFamily="65" charset="-122"/>
            </a:endParaRPr>
          </a:p>
        </p:txBody>
      </p:sp>
      <p:sp>
        <p:nvSpPr>
          <p:cNvPr id="19" name="文本框 12">
            <a:extLst>
              <a:ext uri="{FF2B5EF4-FFF2-40B4-BE49-F238E27FC236}">
                <a16:creationId xmlns:a16="http://schemas.microsoft.com/office/drawing/2014/main" xmlns="" id="{40666840-C634-4F29-B612-C4D7E07C8092}"/>
              </a:ext>
            </a:extLst>
          </p:cNvPr>
          <p:cNvSpPr txBox="1"/>
          <p:nvPr/>
        </p:nvSpPr>
        <p:spPr>
          <a:xfrm>
            <a:off x="108798" y="3167364"/>
            <a:ext cx="5977213" cy="1323439"/>
          </a:xfrm>
          <a:prstGeom prst="rect">
            <a:avLst/>
          </a:prstGeom>
          <a:noFill/>
        </p:spPr>
        <p:txBody>
          <a:bodyPr vert="horz" wrap="square" rtlCol="0">
            <a:spAutoFit/>
            <a:scene3d>
              <a:camera prst="orthographicFront"/>
              <a:lightRig rig="threePt" dir="t"/>
            </a:scene3d>
            <a:sp3d extrusionH="57150">
              <a:bevelT w="57150" h="38100" prst="artDeco"/>
            </a:sp3d>
          </a:bodyPr>
          <a:lstStyle/>
          <a:p>
            <a:pPr algn="ctr"/>
            <a:r>
              <a:rPr lang="en-US" altLang="zh-CN" sz="8000" b="1" spc="300">
                <a:ln cap="sq" cmpd="sng">
                  <a:solidFill>
                    <a:schemeClr val="accent3">
                      <a:lumMod val="50000"/>
                    </a:schemeClr>
                  </a:solidFill>
                  <a:miter lim="800000"/>
                </a:ln>
                <a:gradFill flip="none" rotWithShape="1">
                  <a:gsLst>
                    <a:gs pos="0">
                      <a:srgbClr val="68AC2E"/>
                    </a:gs>
                    <a:gs pos="50000">
                      <a:srgbClr val="6EBA35"/>
                    </a:gs>
                    <a:gs pos="100000">
                      <a:schemeClr val="accent3">
                        <a:lumMod val="20000"/>
                        <a:lumOff val="80000"/>
                      </a:schemeClr>
                    </a:gs>
                  </a:gsLst>
                  <a:lin ang="5400000" scaled="1"/>
                  <a:tileRect/>
                </a:gradFill>
                <a:effectLst>
                  <a:reflection blurRad="6350" stA="55000" endA="300" endPos="45500" dir="5400000" sy="-100000" algn="bl" rotWithShape="0"/>
                </a:effectLst>
                <a:latin typeface="#9Slide07 IcielStormtrooper" panose="020B0500000000000000" pitchFamily="34" charset="0"/>
                <a:ea typeface="方正姚体" panose="02010601030101010101" pitchFamily="2" charset="-122"/>
              </a:rPr>
              <a:t>DẶN DÒ</a:t>
            </a:r>
            <a:endParaRPr lang="zh-CN" altLang="en-US" sz="8000" b="1" spc="300" dirty="0">
              <a:ln cap="sq" cmpd="sng">
                <a:solidFill>
                  <a:schemeClr val="accent3">
                    <a:lumMod val="50000"/>
                  </a:schemeClr>
                </a:solidFill>
                <a:miter lim="800000"/>
              </a:ln>
              <a:gradFill flip="none" rotWithShape="1">
                <a:gsLst>
                  <a:gs pos="0">
                    <a:srgbClr val="68AC2E"/>
                  </a:gs>
                  <a:gs pos="50000">
                    <a:srgbClr val="6EBA35"/>
                  </a:gs>
                  <a:gs pos="100000">
                    <a:schemeClr val="accent3">
                      <a:lumMod val="20000"/>
                      <a:lumOff val="80000"/>
                    </a:schemeClr>
                  </a:gs>
                </a:gsLst>
                <a:lin ang="5400000" scaled="1"/>
                <a:tileRect/>
              </a:gradFill>
              <a:effectLst>
                <a:reflection blurRad="6350" stA="55000" endA="300" endPos="45500" dir="5400000" sy="-100000" algn="bl" rotWithShape="0"/>
              </a:effectLst>
              <a:latin typeface="#9Slide07 IcielStormtrooper" panose="020B0500000000000000" pitchFamily="34" charset="0"/>
              <a:ea typeface="方正姚体" panose="02010601030101010101" pitchFamily="2" charset="-122"/>
            </a:endParaRPr>
          </a:p>
        </p:txBody>
      </p:sp>
      <p:sp>
        <p:nvSpPr>
          <p:cNvPr id="7" name="Rectangle 6">
            <a:extLst>
              <a:ext uri="{FF2B5EF4-FFF2-40B4-BE49-F238E27FC236}">
                <a16:creationId xmlns:a16="http://schemas.microsoft.com/office/drawing/2014/main" xmlns="" id="{FA7584E7-D3F2-43C9-A02D-B7DDCB07880F}"/>
              </a:ext>
            </a:extLst>
          </p:cNvPr>
          <p:cNvSpPr/>
          <p:nvPr/>
        </p:nvSpPr>
        <p:spPr>
          <a:xfrm>
            <a:off x="6282152" y="-88693"/>
            <a:ext cx="2602924" cy="12295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CE3553"/>
                </a:solidFill>
                <a:effectLst>
                  <a:outerShdw blurRad="38100" dist="38100" dir="2700000" algn="tl">
                    <a:srgbClr val="000000">
                      <a:alpha val="43137"/>
                    </a:srgbClr>
                  </a:outerShdw>
                </a:effectLst>
                <a:latin typeface="UVF Mussica Swash" panose="04000000000000000000" pitchFamily="82" charset="0"/>
                <a:cs typeface="Times New Roman" panose="02020603050405020304" pitchFamily="18" charset="0"/>
              </a:rPr>
              <a:t>Đường</a:t>
            </a:r>
            <a:r>
              <a:rPr lang="en-US" sz="2800" b="1" dirty="0">
                <a:solidFill>
                  <a:srgbClr val="CE3553"/>
                </a:solidFill>
                <a:effectLst>
                  <a:outerShdw blurRad="38100" dist="38100" dir="2700000" algn="tl">
                    <a:srgbClr val="000000">
                      <a:alpha val="43137"/>
                    </a:srgbClr>
                  </a:outerShdw>
                </a:effectLst>
                <a:latin typeface="UVF Mussica Swash" panose="04000000000000000000" pitchFamily="82" charset="0"/>
                <a:cs typeface="Times New Roman" panose="02020603050405020304" pitchFamily="18" charset="0"/>
              </a:rPr>
              <a:t> </a:t>
            </a:r>
            <a:r>
              <a:rPr lang="en-US" sz="2800" b="1" dirty="0" err="1">
                <a:solidFill>
                  <a:srgbClr val="CE3553"/>
                </a:solidFill>
                <a:effectLst>
                  <a:outerShdw blurRad="38100" dist="38100" dir="2700000" algn="tl">
                    <a:srgbClr val="000000">
                      <a:alpha val="43137"/>
                    </a:srgbClr>
                  </a:outerShdw>
                </a:effectLst>
                <a:latin typeface="UVF Mussica Swash" panose="04000000000000000000" pitchFamily="82" charset="0"/>
                <a:cs typeface="Times New Roman" panose="02020603050405020304" pitchFamily="18" charset="0"/>
              </a:rPr>
              <a:t>đi</a:t>
            </a:r>
            <a:r>
              <a:rPr lang="en-US" sz="2800" b="1" dirty="0">
                <a:solidFill>
                  <a:srgbClr val="CE3553"/>
                </a:solidFill>
                <a:effectLst>
                  <a:outerShdw blurRad="38100" dist="38100" dir="2700000" algn="tl">
                    <a:srgbClr val="000000">
                      <a:alpha val="43137"/>
                    </a:srgbClr>
                  </a:outerShdw>
                </a:effectLst>
                <a:latin typeface="UVF Mussica Swash" panose="04000000000000000000" pitchFamily="82" charset="0"/>
                <a:cs typeface="Times New Roman" panose="02020603050405020304" pitchFamily="18" charset="0"/>
              </a:rPr>
              <a:t> Sa Pa</a:t>
            </a:r>
          </a:p>
        </p:txBody>
      </p:sp>
    </p:spTree>
    <p:extLst>
      <p:ext uri="{BB962C8B-B14F-4D97-AF65-F5344CB8AC3E}">
        <p14:creationId xmlns:p14="http://schemas.microsoft.com/office/powerpoint/2010/main" val="370601945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900" decel="100000" fill="hold"/>
                                        <p:tgtEl>
                                          <p:spTgt spid="1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900" decel="100000" fill="hold"/>
                                        <p:tgtEl>
                                          <p:spTgt spid="2"/>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anim calcmode="lin" valueType="num">
                                      <p:cBhvr>
                                        <p:cTn id="20" dur="1000" fill="hold"/>
                                        <p:tgtEl>
                                          <p:spTgt spid="19"/>
                                        </p:tgtEl>
                                        <p:attrNameLst>
                                          <p:attrName>ppt_x</p:attrName>
                                        </p:attrNameLst>
                                      </p:cBhvr>
                                      <p:tavLst>
                                        <p:tav tm="0">
                                          <p:val>
                                            <p:strVal val="#ppt_x"/>
                                          </p:val>
                                        </p:tav>
                                        <p:tav tm="100000">
                                          <p:val>
                                            <p:strVal val="#ppt_x"/>
                                          </p:val>
                                        </p:tav>
                                      </p:tavLst>
                                    </p:anim>
                                    <p:anim calcmode="lin" valueType="num">
                                      <p:cBhvr>
                                        <p:cTn id="21" dur="900" decel="100000" fill="hold"/>
                                        <p:tgtEl>
                                          <p:spTgt spid="19"/>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 grpId="0"/>
      <p:bldP spid="1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Giải Tiếng Việt 1 trang 154, 155 Bài 4: Ruộng bậc thang ở Sa Pa - Kết nối  tri thức với cuộc sống - VnDoc.com">
            <a:extLst>
              <a:ext uri="{FF2B5EF4-FFF2-40B4-BE49-F238E27FC236}">
                <a16:creationId xmlns:a16="http://schemas.microsoft.com/office/drawing/2014/main" xmlns="" id="{F8E43A49-A141-4186-BE00-1C17393937E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 y="-82062"/>
            <a:ext cx="9143999" cy="6940062"/>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4" name="图片 3"/>
          <p:cNvPicPr>
            <a:picLocks noChangeAspect="1"/>
          </p:cNvPicPr>
          <p:nvPr/>
        </p:nvPicPr>
        <p:blipFill rotWithShape="1">
          <a:blip r:embed="rId4" cstate="print">
            <a:extLst>
              <a:ext uri="{28A0092B-C50C-407E-A947-70E740481C1C}">
                <a14:useLocalDpi xmlns:a14="http://schemas.microsoft.com/office/drawing/2010/main" val="0"/>
              </a:ext>
            </a:extLst>
          </a:blip>
          <a:srcRect l="26757" t="50934" b="8278"/>
          <a:stretch/>
        </p:blipFill>
        <p:spPr>
          <a:xfrm>
            <a:off x="14531" y="-2644202"/>
            <a:ext cx="9144000" cy="9586877"/>
          </a:xfrm>
          <a:prstGeom prst="rect">
            <a:avLst/>
          </a:prstGeom>
        </p:spPr>
      </p:pic>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74425" y="16546"/>
            <a:ext cx="2601191" cy="1567616"/>
          </a:xfrm>
          <a:prstGeom prst="rect">
            <a:avLst/>
          </a:prstGeom>
        </p:spPr>
      </p:pic>
      <p:pic>
        <p:nvPicPr>
          <p:cNvPr id="13" name="图片 12"/>
          <p:cNvPicPr>
            <a:picLocks noChangeAspect="1"/>
          </p:cNvPicPr>
          <p:nvPr/>
        </p:nvPicPr>
        <p:blipFill rotWithShape="1">
          <a:blip r:embed="rId6" cstate="print">
            <a:extLst>
              <a:ext uri="{28A0092B-C50C-407E-A947-70E740481C1C}">
                <a14:useLocalDpi xmlns:a14="http://schemas.microsoft.com/office/drawing/2010/main" val="0"/>
              </a:ext>
            </a:extLst>
          </a:blip>
          <a:srcRect t="18411" r="51852" b="38636"/>
          <a:stretch/>
        </p:blipFill>
        <p:spPr>
          <a:xfrm>
            <a:off x="1231801" y="966058"/>
            <a:ext cx="1003382" cy="761611"/>
          </a:xfrm>
          <a:prstGeom prst="rect">
            <a:avLst/>
          </a:prstGeom>
        </p:spPr>
      </p:pic>
      <p:pic>
        <p:nvPicPr>
          <p:cNvPr id="17" name="图片 2">
            <a:extLst>
              <a:ext uri="{FF2B5EF4-FFF2-40B4-BE49-F238E27FC236}">
                <a16:creationId xmlns:a16="http://schemas.microsoft.com/office/drawing/2014/main" xmlns="" id="{75EBEAF6-9368-458F-949C-FE666BBC459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44239"/>
          <a:stretch/>
        </p:blipFill>
        <p:spPr>
          <a:xfrm>
            <a:off x="7470980" y="2149238"/>
            <a:ext cx="1569577" cy="1027369"/>
          </a:xfrm>
          <a:prstGeom prst="rect">
            <a:avLst/>
          </a:prstGeom>
        </p:spPr>
      </p:pic>
      <p:pic>
        <p:nvPicPr>
          <p:cNvPr id="18" name="图片 13">
            <a:extLst>
              <a:ext uri="{FF2B5EF4-FFF2-40B4-BE49-F238E27FC236}">
                <a16:creationId xmlns:a16="http://schemas.microsoft.com/office/drawing/2014/main" xmlns="" id="{2327259E-4E9F-4E14-9DB3-F0D3338993CF}"/>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44239"/>
          <a:stretch/>
        </p:blipFill>
        <p:spPr>
          <a:xfrm flipH="1">
            <a:off x="3275021" y="2546133"/>
            <a:ext cx="1056218" cy="917132"/>
          </a:xfrm>
          <a:prstGeom prst="rect">
            <a:avLst/>
          </a:prstGeom>
        </p:spPr>
      </p:pic>
      <p:pic>
        <p:nvPicPr>
          <p:cNvPr id="27" name="图片 11">
            <a:extLst>
              <a:ext uri="{FF2B5EF4-FFF2-40B4-BE49-F238E27FC236}">
                <a16:creationId xmlns:a16="http://schemas.microsoft.com/office/drawing/2014/main" xmlns="" id="{05293228-43A1-4CF9-B2C6-5E2DBCD827D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58064" y="792660"/>
            <a:ext cx="2601191" cy="1567616"/>
          </a:xfrm>
          <a:prstGeom prst="rect">
            <a:avLst/>
          </a:prstGeom>
        </p:spPr>
      </p:pic>
      <p:sp>
        <p:nvSpPr>
          <p:cNvPr id="14" name="菱形 14">
            <a:extLst>
              <a:ext uri="{FF2B5EF4-FFF2-40B4-BE49-F238E27FC236}">
                <a16:creationId xmlns:a16="http://schemas.microsoft.com/office/drawing/2014/main" xmlns="" id="{A4FB602E-2DE1-4481-AB87-BD7909FA9FD9}"/>
              </a:ext>
            </a:extLst>
          </p:cNvPr>
          <p:cNvSpPr/>
          <p:nvPr/>
        </p:nvSpPr>
        <p:spPr>
          <a:xfrm>
            <a:off x="711546" y="426637"/>
            <a:ext cx="7748075" cy="6430051"/>
          </a:xfrm>
          <a:prstGeom prst="diamond">
            <a:avLst/>
          </a:prstGeom>
          <a:solidFill>
            <a:schemeClr val="bg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UVF Mussica Swash" panose="04000000000000000000" pitchFamily="82" charset="0"/>
            </a:endParaRPr>
          </a:p>
        </p:txBody>
      </p:sp>
      <p:sp>
        <p:nvSpPr>
          <p:cNvPr id="22" name="文本框 12">
            <a:extLst>
              <a:ext uri="{FF2B5EF4-FFF2-40B4-BE49-F238E27FC236}">
                <a16:creationId xmlns:a16="http://schemas.microsoft.com/office/drawing/2014/main" xmlns="" id="{6DC87809-A4ED-45F1-B11D-73FC6E0FFBE8}"/>
              </a:ext>
            </a:extLst>
          </p:cNvPr>
          <p:cNvSpPr txBox="1"/>
          <p:nvPr/>
        </p:nvSpPr>
        <p:spPr>
          <a:xfrm>
            <a:off x="1050899" y="2689639"/>
            <a:ext cx="7069368" cy="4247317"/>
          </a:xfrm>
          <a:prstGeom prst="rect">
            <a:avLst/>
          </a:prstGeom>
          <a:noFill/>
        </p:spPr>
        <p:txBody>
          <a:bodyPr vert="horz" wrap="square" rtlCol="0">
            <a:spAutoFit/>
            <a:scene3d>
              <a:camera prst="orthographicFront"/>
              <a:lightRig rig="threePt" dir="t"/>
            </a:scene3d>
            <a:sp3d extrusionH="57150">
              <a:bevelT w="57150" h="38100" prst="artDeco"/>
            </a:sp3d>
          </a:bodyPr>
          <a:lstStyle/>
          <a:p>
            <a:pPr algn="ctr"/>
            <a:r>
              <a:rPr lang="en-US" altLang="zh-CN" sz="9000" b="1" spc="300">
                <a:ln w="28575">
                  <a:solidFill>
                    <a:srgbClr val="FF0066"/>
                  </a:solidFill>
                </a:ln>
                <a:gradFill>
                  <a:gsLst>
                    <a:gs pos="0">
                      <a:srgbClr val="C00000"/>
                    </a:gs>
                    <a:gs pos="50000">
                      <a:srgbClr val="CE3553"/>
                    </a:gs>
                    <a:gs pos="100000">
                      <a:schemeClr val="accent3">
                        <a:lumMod val="20000"/>
                        <a:lumOff val="80000"/>
                      </a:schemeClr>
                    </a:gs>
                  </a:gsLst>
                  <a:lin ang="5400000" scaled="1"/>
                </a:gradFill>
                <a:latin typeface="UVF Mussica Swash" panose="04000000000000000000" pitchFamily="82" charset="0"/>
                <a:ea typeface="方正姚体" panose="02010601030101010101" pitchFamily="2" charset="-122"/>
              </a:rPr>
              <a:t>Chúc các em </a:t>
            </a:r>
          </a:p>
          <a:p>
            <a:pPr algn="ctr"/>
            <a:r>
              <a:rPr lang="en-US" altLang="zh-CN" sz="9000" b="1" spc="300">
                <a:ln w="28575">
                  <a:solidFill>
                    <a:srgbClr val="FF0066"/>
                  </a:solidFill>
                </a:ln>
                <a:gradFill>
                  <a:gsLst>
                    <a:gs pos="0">
                      <a:srgbClr val="C00000"/>
                    </a:gs>
                    <a:gs pos="50000">
                      <a:srgbClr val="CE3553"/>
                    </a:gs>
                    <a:gs pos="100000">
                      <a:schemeClr val="accent3">
                        <a:lumMod val="20000"/>
                        <a:lumOff val="80000"/>
                      </a:schemeClr>
                    </a:gs>
                  </a:gsLst>
                  <a:lin ang="5400000" scaled="1"/>
                </a:gradFill>
                <a:latin typeface="UVF Mussica Swash" panose="04000000000000000000" pitchFamily="82" charset="0"/>
                <a:ea typeface="方正姚体" panose="02010601030101010101" pitchFamily="2" charset="-122"/>
              </a:rPr>
              <a:t>học tốt!!!</a:t>
            </a:r>
            <a:endParaRPr lang="zh-CN" altLang="en-US" sz="9000" b="1" spc="300" dirty="0">
              <a:ln w="28575">
                <a:solidFill>
                  <a:srgbClr val="FF0066"/>
                </a:solidFill>
              </a:ln>
              <a:gradFill>
                <a:gsLst>
                  <a:gs pos="0">
                    <a:srgbClr val="C00000"/>
                  </a:gs>
                  <a:gs pos="50000">
                    <a:srgbClr val="CE3553"/>
                  </a:gs>
                  <a:gs pos="100000">
                    <a:schemeClr val="accent3">
                      <a:lumMod val="20000"/>
                      <a:lumOff val="80000"/>
                    </a:schemeClr>
                  </a:gs>
                </a:gsLst>
                <a:lin ang="5400000" scaled="1"/>
              </a:gradFill>
              <a:latin typeface="UVF Mussica Swash" panose="04000000000000000000" pitchFamily="82" charset="0"/>
              <a:ea typeface="方正姚体" panose="02010601030101010101" pitchFamily="2" charset="-122"/>
            </a:endParaRPr>
          </a:p>
        </p:txBody>
      </p:sp>
      <p:sp>
        <p:nvSpPr>
          <p:cNvPr id="15" name="文本框 12">
            <a:extLst>
              <a:ext uri="{FF2B5EF4-FFF2-40B4-BE49-F238E27FC236}">
                <a16:creationId xmlns:a16="http://schemas.microsoft.com/office/drawing/2014/main" xmlns="" id="{58C25EF0-209D-4194-BA4C-A9C510F08CC8}"/>
              </a:ext>
            </a:extLst>
          </p:cNvPr>
          <p:cNvSpPr txBox="1"/>
          <p:nvPr/>
        </p:nvSpPr>
        <p:spPr>
          <a:xfrm>
            <a:off x="-481830" y="5861531"/>
            <a:ext cx="5854634" cy="461665"/>
          </a:xfrm>
          <a:prstGeom prst="rect">
            <a:avLst/>
          </a:prstGeom>
          <a:noFill/>
        </p:spPr>
        <p:txBody>
          <a:bodyPr vert="horz" wrap="square" rtlCol="0">
            <a:spAutoFit/>
            <a:scene3d>
              <a:camera prst="orthographicFront"/>
              <a:lightRig rig="threePt" dir="t"/>
            </a:scene3d>
            <a:sp3d extrusionH="57150">
              <a:bevelT w="57150" h="38100" prst="artDeco"/>
            </a:sp3d>
          </a:bodyPr>
          <a:lstStyle/>
          <a:p>
            <a:pPr algn="ctr"/>
            <a:r>
              <a:rPr lang="en-US" altLang="zh-CN" sz="2400" b="1" spc="300">
                <a:ln w="28575">
                  <a:solidFill>
                    <a:schemeClr val="bg1"/>
                  </a:solidFill>
                </a:ln>
                <a:gradFill>
                  <a:gsLst>
                    <a:gs pos="0">
                      <a:srgbClr val="C00000"/>
                    </a:gs>
                    <a:gs pos="50000">
                      <a:srgbClr val="CE3553"/>
                    </a:gs>
                    <a:gs pos="100000">
                      <a:schemeClr val="accent3">
                        <a:lumMod val="20000"/>
                        <a:lumOff val="80000"/>
                      </a:schemeClr>
                    </a:gs>
                  </a:gsLst>
                  <a:lin ang="5400000" scaled="1"/>
                </a:gradFill>
                <a:latin typeface="UVF Mussica Swash" panose="04000000000000000000" pitchFamily="82" charset="0"/>
                <a:ea typeface="方正姚体" panose="02010601030101010101" pitchFamily="2" charset="-122"/>
              </a:rPr>
              <a:t>SaPa</a:t>
            </a:r>
            <a:endParaRPr lang="zh-CN" altLang="en-US" sz="2400" b="1" spc="300" dirty="0">
              <a:ln w="28575">
                <a:solidFill>
                  <a:schemeClr val="bg1"/>
                </a:solidFill>
              </a:ln>
              <a:gradFill>
                <a:gsLst>
                  <a:gs pos="0">
                    <a:srgbClr val="C00000"/>
                  </a:gs>
                  <a:gs pos="50000">
                    <a:srgbClr val="CE3553"/>
                  </a:gs>
                  <a:gs pos="100000">
                    <a:schemeClr val="accent3">
                      <a:lumMod val="20000"/>
                      <a:lumOff val="80000"/>
                    </a:schemeClr>
                  </a:gs>
                </a:gsLst>
                <a:lin ang="5400000" scaled="1"/>
              </a:gradFill>
              <a:latin typeface="UVF Mussica Swash" panose="04000000000000000000" pitchFamily="82" charset="0"/>
              <a:ea typeface="方正姚体" panose="02010601030101010101" pitchFamily="2" charset="-122"/>
            </a:endParaRPr>
          </a:p>
        </p:txBody>
      </p:sp>
    </p:spTree>
    <p:extLst>
      <p:ext uri="{BB962C8B-B14F-4D97-AF65-F5344CB8AC3E}">
        <p14:creationId xmlns:p14="http://schemas.microsoft.com/office/powerpoint/2010/main" val="120449669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22"/>
                                        </p:tgtEl>
                                        <p:attrNameLst>
                                          <p:attrName>style.visibility</p:attrName>
                                        </p:attrNameLst>
                                      </p:cBhvr>
                                      <p:to>
                                        <p:strVal val="visible"/>
                                      </p:to>
                                    </p:set>
                                    <p:anim by="(-#ppt_w*2)" calcmode="lin" valueType="num">
                                      <p:cBhvr rctx="PPT">
                                        <p:cTn id="7" dur="500" autoRev="1" fill="hold">
                                          <p:stCondLst>
                                            <p:cond delay="0"/>
                                          </p:stCondLst>
                                        </p:cTn>
                                        <p:tgtEl>
                                          <p:spTgt spid="22"/>
                                        </p:tgtEl>
                                        <p:attrNameLst>
                                          <p:attrName>ppt_w</p:attrName>
                                        </p:attrNameLst>
                                      </p:cBhvr>
                                    </p:anim>
                                    <p:anim by="(#ppt_w*0.50)" calcmode="lin" valueType="num">
                                      <p:cBhvr>
                                        <p:cTn id="8" dur="500" decel="50000" autoRev="1" fill="hold">
                                          <p:stCondLst>
                                            <p:cond delay="0"/>
                                          </p:stCondLst>
                                        </p:cTn>
                                        <p:tgtEl>
                                          <p:spTgt spid="22"/>
                                        </p:tgtEl>
                                        <p:attrNameLst>
                                          <p:attrName>ppt_x</p:attrName>
                                        </p:attrNameLst>
                                      </p:cBhvr>
                                    </p:anim>
                                    <p:anim from="(-#ppt_h/2)" to="(#ppt_y)" calcmode="lin" valueType="num">
                                      <p:cBhvr>
                                        <p:cTn id="9" dur="1000" fill="hold">
                                          <p:stCondLst>
                                            <p:cond delay="0"/>
                                          </p:stCondLst>
                                        </p:cTn>
                                        <p:tgtEl>
                                          <p:spTgt spid="22"/>
                                        </p:tgtEl>
                                        <p:attrNameLst>
                                          <p:attrName>ppt_y</p:attrName>
                                        </p:attrNameLst>
                                      </p:cBhvr>
                                    </p:anim>
                                    <p:animRot by="21600000">
                                      <p:cBhvr>
                                        <p:cTn id="10" dur="1000" fill="hold">
                                          <p:stCondLst>
                                            <p:cond delay="0"/>
                                          </p:stCondLst>
                                        </p:cTn>
                                        <p:tgtEl>
                                          <p:spTgt spid="22"/>
                                        </p:tgtEl>
                                        <p:attrNameLst>
                                          <p:attrName>r</p:attrName>
                                        </p:attrNameLst>
                                      </p:cBhvr>
                                    </p:animRot>
                                  </p:childTnLst>
                                </p:cTn>
                              </p:par>
                            </p:childTnLst>
                          </p:cTn>
                        </p:par>
                        <p:par>
                          <p:cTn id="11" fill="hold">
                            <p:stCondLst>
                              <p:cond delay="2700"/>
                            </p:stCondLst>
                            <p:childTnLst>
                              <p:par>
                                <p:cTn id="12" presetID="56" presetClass="entr" presetSubtype="0" fill="hold" grpId="0" nodeType="afterEffect">
                                  <p:stCondLst>
                                    <p:cond delay="0"/>
                                  </p:stCondLst>
                                  <p:iterate type="lt">
                                    <p:tmPct val="10000"/>
                                  </p:iterate>
                                  <p:childTnLst>
                                    <p:set>
                                      <p:cBhvr>
                                        <p:cTn id="13" dur="1" fill="hold">
                                          <p:stCondLst>
                                            <p:cond delay="0"/>
                                          </p:stCondLst>
                                        </p:cTn>
                                        <p:tgtEl>
                                          <p:spTgt spid="15"/>
                                        </p:tgtEl>
                                        <p:attrNameLst>
                                          <p:attrName>style.visibility</p:attrName>
                                        </p:attrNameLst>
                                      </p:cBhvr>
                                      <p:to>
                                        <p:strVal val="visible"/>
                                      </p:to>
                                    </p:set>
                                    <p:anim by="(-#ppt_w*2)" calcmode="lin" valueType="num">
                                      <p:cBhvr rctx="PPT">
                                        <p:cTn id="14" dur="500" autoRev="1" fill="hold">
                                          <p:stCondLst>
                                            <p:cond delay="0"/>
                                          </p:stCondLst>
                                        </p:cTn>
                                        <p:tgtEl>
                                          <p:spTgt spid="15"/>
                                        </p:tgtEl>
                                        <p:attrNameLst>
                                          <p:attrName>ppt_w</p:attrName>
                                        </p:attrNameLst>
                                      </p:cBhvr>
                                    </p:anim>
                                    <p:anim by="(#ppt_w*0.50)" calcmode="lin" valueType="num">
                                      <p:cBhvr>
                                        <p:cTn id="15" dur="500" decel="50000" autoRev="1" fill="hold">
                                          <p:stCondLst>
                                            <p:cond delay="0"/>
                                          </p:stCondLst>
                                        </p:cTn>
                                        <p:tgtEl>
                                          <p:spTgt spid="15"/>
                                        </p:tgtEl>
                                        <p:attrNameLst>
                                          <p:attrName>ppt_x</p:attrName>
                                        </p:attrNameLst>
                                      </p:cBhvr>
                                    </p:anim>
                                    <p:anim from="(-#ppt_h/2)" to="(#ppt_y)" calcmode="lin" valueType="num">
                                      <p:cBhvr>
                                        <p:cTn id="16" dur="1000" fill="hold">
                                          <p:stCondLst>
                                            <p:cond delay="0"/>
                                          </p:stCondLst>
                                        </p:cTn>
                                        <p:tgtEl>
                                          <p:spTgt spid="15"/>
                                        </p:tgtEl>
                                        <p:attrNameLst>
                                          <p:attrName>ppt_y</p:attrName>
                                        </p:attrNameLst>
                                      </p:cBhvr>
                                    </p:anim>
                                    <p:animRot by="21600000">
                                      <p:cBhvr>
                                        <p:cTn id="17" dur="1000" fill="hold">
                                          <p:stCondLst>
                                            <p:cond delay="0"/>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Sa Pa- bốn mùa hấp dẫn - Báo Nhân Dân">
            <a:extLst>
              <a:ext uri="{FF2B5EF4-FFF2-40B4-BE49-F238E27FC236}">
                <a16:creationId xmlns:a16="http://schemas.microsoft.com/office/drawing/2014/main" xmlns="" id="{F23AE438-06C4-4240-AF25-5DE2F90C7E8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2" name="图片 14">
            <a:extLst>
              <a:ext uri="{FF2B5EF4-FFF2-40B4-BE49-F238E27FC236}">
                <a16:creationId xmlns:a16="http://schemas.microsoft.com/office/drawing/2014/main" xmlns="" id="{19FD4B5F-70D9-42A6-8CB9-08A9C3C8490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193" t="50934" b="8278"/>
          <a:stretch/>
        </p:blipFill>
        <p:spPr>
          <a:xfrm flipH="1">
            <a:off x="-3961" y="0"/>
            <a:ext cx="9147960" cy="6858000"/>
          </a:xfrm>
          <a:prstGeom prst="rect">
            <a:avLst/>
          </a:prstGeom>
        </p:spPr>
      </p:pic>
      <p:sp>
        <p:nvSpPr>
          <p:cNvPr id="15" name="菱形 14"/>
          <p:cNvSpPr/>
          <p:nvPr/>
        </p:nvSpPr>
        <p:spPr>
          <a:xfrm>
            <a:off x="794133" y="438150"/>
            <a:ext cx="4606542" cy="6162675"/>
          </a:xfrm>
          <a:prstGeom prst="diamond">
            <a:avLst/>
          </a:prstGeom>
          <a:solidFill>
            <a:schemeClr val="bg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UVF Mussica Swash" panose="04000000000000000000" pitchFamily="82" charset="0"/>
            </a:endParaRPr>
          </a:p>
        </p:txBody>
      </p:sp>
      <p:sp>
        <p:nvSpPr>
          <p:cNvPr id="2" name="文本框 1">
            <a:extLst>
              <a:ext uri="{FF2B5EF4-FFF2-40B4-BE49-F238E27FC236}">
                <a16:creationId xmlns:a16="http://schemas.microsoft.com/office/drawing/2014/main" xmlns="" id="{9F261A9B-D819-4365-AAB5-00961B6CB4EC}"/>
              </a:ext>
            </a:extLst>
          </p:cNvPr>
          <p:cNvSpPr txBox="1"/>
          <p:nvPr/>
        </p:nvSpPr>
        <p:spPr>
          <a:xfrm>
            <a:off x="2500792" y="815970"/>
            <a:ext cx="1005404" cy="1862048"/>
          </a:xfrm>
          <a:prstGeom prst="rect">
            <a:avLst/>
          </a:prstGeom>
          <a:noFill/>
        </p:spPr>
        <p:txBody>
          <a:bodyPr vert="horz" wrap="none" rtlCol="0">
            <a:spAutoFit/>
          </a:bodyPr>
          <a:lstStyle/>
          <a:p>
            <a:pPr algn="ctr"/>
            <a:r>
              <a:rPr lang="en-US" altLang="zh-CN" sz="11500" dirty="0">
                <a:ln>
                  <a:solidFill>
                    <a:srgbClr val="002060"/>
                  </a:solidFill>
                </a:ln>
                <a:solidFill>
                  <a:srgbClr val="CE3553"/>
                </a:solidFill>
                <a:latin typeface="#9Slide07 IcielStormtrooper" panose="020B0500000000000000" pitchFamily="34" charset="0"/>
                <a:ea typeface="方正大黑简体" panose="03000509000000000000" pitchFamily="65" charset="-122"/>
              </a:rPr>
              <a:t>1</a:t>
            </a:r>
            <a:endParaRPr lang="en-US" altLang="zh-CN" sz="6600" dirty="0">
              <a:ln>
                <a:solidFill>
                  <a:srgbClr val="002060"/>
                </a:solidFill>
              </a:ln>
              <a:solidFill>
                <a:srgbClr val="CE3553"/>
              </a:solidFill>
              <a:latin typeface="#9Slide07 IcielStormtrooper" panose="020B0500000000000000" pitchFamily="34" charset="0"/>
              <a:ea typeface="方正大黑简体" panose="03000509000000000000" pitchFamily="65" charset="-122"/>
            </a:endParaRPr>
          </a:p>
        </p:txBody>
      </p:sp>
      <p:sp>
        <p:nvSpPr>
          <p:cNvPr id="19" name="文本框 12">
            <a:extLst>
              <a:ext uri="{FF2B5EF4-FFF2-40B4-BE49-F238E27FC236}">
                <a16:creationId xmlns:a16="http://schemas.microsoft.com/office/drawing/2014/main" xmlns="" id="{40666840-C634-4F29-B612-C4D7E07C8092}"/>
              </a:ext>
            </a:extLst>
          </p:cNvPr>
          <p:cNvSpPr txBox="1"/>
          <p:nvPr/>
        </p:nvSpPr>
        <p:spPr>
          <a:xfrm>
            <a:off x="821667" y="2678019"/>
            <a:ext cx="4606543" cy="2554545"/>
          </a:xfrm>
          <a:prstGeom prst="rect">
            <a:avLst/>
          </a:prstGeom>
          <a:noFill/>
        </p:spPr>
        <p:txBody>
          <a:bodyPr vert="horz" wrap="square" rtlCol="0">
            <a:spAutoFit/>
            <a:scene3d>
              <a:camera prst="orthographicFront"/>
              <a:lightRig rig="threePt" dir="t"/>
            </a:scene3d>
            <a:sp3d extrusionH="57150">
              <a:bevelT w="57150" h="38100" prst="artDeco"/>
            </a:sp3d>
          </a:bodyPr>
          <a:lstStyle/>
          <a:p>
            <a:pPr algn="ctr"/>
            <a:r>
              <a:rPr lang="en-US" altLang="zh-CN" sz="8000" b="1" spc="300">
                <a:ln cap="sq" cmpd="sng">
                  <a:solidFill>
                    <a:schemeClr val="accent3">
                      <a:lumMod val="50000"/>
                    </a:schemeClr>
                  </a:solidFill>
                  <a:miter lim="800000"/>
                </a:ln>
                <a:gradFill flip="none" rotWithShape="1">
                  <a:gsLst>
                    <a:gs pos="0">
                      <a:srgbClr val="68AC2E"/>
                    </a:gs>
                    <a:gs pos="50000">
                      <a:srgbClr val="6EBA35"/>
                    </a:gs>
                    <a:gs pos="100000">
                      <a:schemeClr val="accent3">
                        <a:lumMod val="20000"/>
                        <a:lumOff val="80000"/>
                      </a:schemeClr>
                    </a:gs>
                  </a:gsLst>
                  <a:lin ang="5400000" scaled="1"/>
                  <a:tileRect/>
                </a:gradFill>
                <a:effectLst>
                  <a:reflection blurRad="6350" stA="55000" endA="300" endPos="45500" dir="5400000" sy="-100000" algn="bl" rotWithShape="0"/>
                </a:effectLst>
                <a:latin typeface="#9Slide07 IcielStormtrooper" panose="020B0500000000000000" pitchFamily="34" charset="0"/>
                <a:ea typeface="方正姚体" panose="02010601030101010101" pitchFamily="2" charset="-122"/>
              </a:rPr>
              <a:t>Luyện đọc</a:t>
            </a:r>
            <a:endParaRPr lang="zh-CN" altLang="en-US" sz="8000" b="1" spc="300" dirty="0">
              <a:ln cap="sq" cmpd="sng">
                <a:solidFill>
                  <a:schemeClr val="accent3">
                    <a:lumMod val="50000"/>
                  </a:schemeClr>
                </a:solidFill>
                <a:miter lim="800000"/>
              </a:ln>
              <a:gradFill flip="none" rotWithShape="1">
                <a:gsLst>
                  <a:gs pos="0">
                    <a:srgbClr val="68AC2E"/>
                  </a:gs>
                  <a:gs pos="50000">
                    <a:srgbClr val="6EBA35"/>
                  </a:gs>
                  <a:gs pos="100000">
                    <a:schemeClr val="accent3">
                      <a:lumMod val="20000"/>
                      <a:lumOff val="80000"/>
                    </a:schemeClr>
                  </a:gs>
                </a:gsLst>
                <a:lin ang="5400000" scaled="1"/>
                <a:tileRect/>
              </a:gradFill>
              <a:effectLst>
                <a:reflection blurRad="6350" stA="55000" endA="300" endPos="45500" dir="5400000" sy="-100000" algn="bl" rotWithShape="0"/>
              </a:effectLst>
              <a:latin typeface="#9Slide07 IcielStormtrooper" panose="020B0500000000000000" pitchFamily="34" charset="0"/>
              <a:ea typeface="方正姚体" panose="02010601030101010101" pitchFamily="2" charset="-122"/>
            </a:endParaRPr>
          </a:p>
        </p:txBody>
      </p:sp>
      <p:sp>
        <p:nvSpPr>
          <p:cNvPr id="7" name="Rectangle 6">
            <a:extLst>
              <a:ext uri="{FF2B5EF4-FFF2-40B4-BE49-F238E27FC236}">
                <a16:creationId xmlns:a16="http://schemas.microsoft.com/office/drawing/2014/main" xmlns="" id="{FA7584E7-D3F2-43C9-A02D-B7DDCB07880F}"/>
              </a:ext>
            </a:extLst>
          </p:cNvPr>
          <p:cNvSpPr/>
          <p:nvPr/>
        </p:nvSpPr>
        <p:spPr>
          <a:xfrm>
            <a:off x="6282152" y="-88693"/>
            <a:ext cx="2602924" cy="12295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CE3553"/>
                </a:solidFill>
                <a:effectLst>
                  <a:outerShdw blurRad="38100" dist="38100" dir="2700000" algn="tl">
                    <a:srgbClr val="000000">
                      <a:alpha val="43137"/>
                    </a:srgbClr>
                  </a:outerShdw>
                </a:effectLst>
                <a:latin typeface="UVF Mussica Swash" panose="04000000000000000000" pitchFamily="82" charset="0"/>
                <a:cs typeface="Times New Roman" panose="02020603050405020304" pitchFamily="18" charset="0"/>
              </a:rPr>
              <a:t>Đường</a:t>
            </a:r>
            <a:r>
              <a:rPr lang="en-US" sz="2800" b="1" dirty="0">
                <a:solidFill>
                  <a:srgbClr val="CE3553"/>
                </a:solidFill>
                <a:effectLst>
                  <a:outerShdw blurRad="38100" dist="38100" dir="2700000" algn="tl">
                    <a:srgbClr val="000000">
                      <a:alpha val="43137"/>
                    </a:srgbClr>
                  </a:outerShdw>
                </a:effectLst>
                <a:latin typeface="UVF Mussica Swash" panose="04000000000000000000" pitchFamily="82" charset="0"/>
                <a:cs typeface="Times New Roman" panose="02020603050405020304" pitchFamily="18" charset="0"/>
              </a:rPr>
              <a:t> </a:t>
            </a:r>
            <a:r>
              <a:rPr lang="en-US" sz="2800" b="1" dirty="0" err="1">
                <a:solidFill>
                  <a:srgbClr val="CE3553"/>
                </a:solidFill>
                <a:effectLst>
                  <a:outerShdw blurRad="38100" dist="38100" dir="2700000" algn="tl">
                    <a:srgbClr val="000000">
                      <a:alpha val="43137"/>
                    </a:srgbClr>
                  </a:outerShdw>
                </a:effectLst>
                <a:latin typeface="UVF Mussica Swash" panose="04000000000000000000" pitchFamily="82" charset="0"/>
                <a:cs typeface="Times New Roman" panose="02020603050405020304" pitchFamily="18" charset="0"/>
              </a:rPr>
              <a:t>đi</a:t>
            </a:r>
            <a:r>
              <a:rPr lang="en-US" sz="2800" b="1" dirty="0">
                <a:solidFill>
                  <a:srgbClr val="CE3553"/>
                </a:solidFill>
                <a:effectLst>
                  <a:outerShdw blurRad="38100" dist="38100" dir="2700000" algn="tl">
                    <a:srgbClr val="000000">
                      <a:alpha val="43137"/>
                    </a:srgbClr>
                  </a:outerShdw>
                </a:effectLst>
                <a:latin typeface="UVF Mussica Swash" panose="04000000000000000000" pitchFamily="82" charset="0"/>
                <a:cs typeface="Times New Roman" panose="02020603050405020304" pitchFamily="18" charset="0"/>
              </a:rPr>
              <a:t> Sa Pa</a:t>
            </a:r>
          </a:p>
        </p:txBody>
      </p:sp>
    </p:spTree>
    <p:extLst>
      <p:ext uri="{BB962C8B-B14F-4D97-AF65-F5344CB8AC3E}">
        <p14:creationId xmlns:p14="http://schemas.microsoft.com/office/powerpoint/2010/main" val="83522692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5"/>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fltVal val="0"/>
                                          </p:val>
                                        </p:tav>
                                        <p:tav tm="100000">
                                          <p:val>
                                            <p:strVal val="#ppt_w"/>
                                          </p:val>
                                        </p:tav>
                                      </p:tavLst>
                                    </p:anim>
                                    <p:anim calcmode="lin" valueType="num">
                                      <p:cBhvr>
                                        <p:cTn id="14" dur="1000" fill="hold"/>
                                        <p:tgtEl>
                                          <p:spTgt spid="2"/>
                                        </p:tgtEl>
                                        <p:attrNameLst>
                                          <p:attrName>ppt_h</p:attrName>
                                        </p:attrNameLst>
                                      </p:cBhvr>
                                      <p:tavLst>
                                        <p:tav tm="0">
                                          <p:val>
                                            <p:fltVal val="0"/>
                                          </p:val>
                                        </p:tav>
                                        <p:tav tm="100000">
                                          <p:val>
                                            <p:strVal val="#ppt_h"/>
                                          </p:val>
                                        </p:tav>
                                      </p:tavLst>
                                    </p:anim>
                                    <p:anim calcmode="lin" valueType="num">
                                      <p:cBhvr>
                                        <p:cTn id="15"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2"/>
                                        </p:tgtEl>
                                        <p:attrNameLst>
                                          <p:attrName>ppt_y</p:attrName>
                                        </p:attrNameLst>
                                      </p:cBhvr>
                                      <p:tavLst>
                                        <p:tav tm="0" fmla="#ppt_y+(sin(-2*pi*(1-$))*-#ppt_x+cos(-2*pi*(1-$))*(1-#ppt_y))*(1-$)">
                                          <p:val>
                                            <p:fltVal val="0"/>
                                          </p:val>
                                        </p:tav>
                                        <p:tav tm="100000">
                                          <p:val>
                                            <p:fltVal val="1"/>
                                          </p:val>
                                        </p:tav>
                                      </p:tavLst>
                                    </p:anim>
                                  </p:childTnLst>
                                </p:cTn>
                              </p:par>
                              <p:par>
                                <p:cTn id="17" presetID="15"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p:cTn id="19" dur="1000" fill="hold"/>
                                        <p:tgtEl>
                                          <p:spTgt spid="19"/>
                                        </p:tgtEl>
                                        <p:attrNameLst>
                                          <p:attrName>ppt_w</p:attrName>
                                        </p:attrNameLst>
                                      </p:cBhvr>
                                      <p:tavLst>
                                        <p:tav tm="0">
                                          <p:val>
                                            <p:fltVal val="0"/>
                                          </p:val>
                                        </p:tav>
                                        <p:tav tm="100000">
                                          <p:val>
                                            <p:strVal val="#ppt_w"/>
                                          </p:val>
                                        </p:tav>
                                      </p:tavLst>
                                    </p:anim>
                                    <p:anim calcmode="lin" valueType="num">
                                      <p:cBhvr>
                                        <p:cTn id="20" dur="1000" fill="hold"/>
                                        <p:tgtEl>
                                          <p:spTgt spid="19"/>
                                        </p:tgtEl>
                                        <p:attrNameLst>
                                          <p:attrName>ppt_h</p:attrName>
                                        </p:attrNameLst>
                                      </p:cBhvr>
                                      <p:tavLst>
                                        <p:tav tm="0">
                                          <p:val>
                                            <p:fltVal val="0"/>
                                          </p:val>
                                        </p:tav>
                                        <p:tav tm="100000">
                                          <p:val>
                                            <p:strVal val="#ppt_h"/>
                                          </p:val>
                                        </p:tav>
                                      </p:tavLst>
                                    </p:anim>
                                    <p:anim calcmode="lin" valueType="num">
                                      <p:cBhvr>
                                        <p:cTn id="21" dur="1000" fill="hold"/>
                                        <p:tgtEl>
                                          <p:spTgt spid="19"/>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1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 grpId="0"/>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10" descr="27,677 Vallee Vectores, Ilustraciones y Gráficos - 123RF">
            <a:extLst>
              <a:ext uri="{FF2B5EF4-FFF2-40B4-BE49-F238E27FC236}">
                <a16:creationId xmlns:a16="http://schemas.microsoft.com/office/drawing/2014/main" xmlns="" id="{D8670972-083F-4A70-B295-95F90F89C31D}"/>
              </a:ext>
            </a:extLst>
          </p:cNvPr>
          <p:cNvPicPr>
            <a:picLocks noChangeAspect="1" noChangeArrowheads="1"/>
          </p:cNvPicPr>
          <p:nvPr/>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1" y="610137"/>
            <a:ext cx="9144001" cy="6247864"/>
          </a:xfrm>
          <a:prstGeom prst="rect">
            <a:avLst/>
          </a:prstGeom>
          <a:noFill/>
          <a:extLst>
            <a:ext uri="{909E8E84-426E-40DD-AFC4-6F175D3DCCD1}">
              <a14:hiddenFill xmlns:a14="http://schemas.microsoft.com/office/drawing/2010/main">
                <a:solidFill>
                  <a:srgbClr val="FFFFFF"/>
                </a:solidFill>
              </a14:hiddenFill>
            </a:ext>
          </a:extLst>
        </p:spPr>
      </p:pic>
      <p:sp>
        <p:nvSpPr>
          <p:cNvPr id="54" name="Rectangle 53">
            <a:extLst>
              <a:ext uri="{FF2B5EF4-FFF2-40B4-BE49-F238E27FC236}">
                <a16:creationId xmlns:a16="http://schemas.microsoft.com/office/drawing/2014/main" xmlns="" id="{DB3CEF8F-8CFD-43AC-8F03-144B29019EB9}"/>
              </a:ext>
            </a:extLst>
          </p:cNvPr>
          <p:cNvSpPr/>
          <p:nvPr/>
        </p:nvSpPr>
        <p:spPr>
          <a:xfrm>
            <a:off x="3338948" y="-168088"/>
            <a:ext cx="3595252" cy="12295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CE3553"/>
                </a:solidFill>
                <a:effectLst>
                  <a:outerShdw blurRad="38100" dist="38100" dir="2700000" algn="tl">
                    <a:srgbClr val="000000">
                      <a:alpha val="43137"/>
                    </a:srgbClr>
                  </a:outerShdw>
                </a:effectLst>
                <a:latin typeface="UVF Mussica Swash" panose="04000000000000000000" pitchFamily="82" charset="0"/>
                <a:cs typeface="Times New Roman" panose="02020603050405020304" pitchFamily="18" charset="0"/>
              </a:rPr>
              <a:t>Đường</a:t>
            </a:r>
            <a:r>
              <a:rPr lang="en-US" sz="2800" b="1" dirty="0">
                <a:solidFill>
                  <a:srgbClr val="CE3553"/>
                </a:solidFill>
                <a:effectLst>
                  <a:outerShdw blurRad="38100" dist="38100" dir="2700000" algn="tl">
                    <a:srgbClr val="000000">
                      <a:alpha val="43137"/>
                    </a:srgbClr>
                  </a:outerShdw>
                </a:effectLst>
                <a:latin typeface="UVF Mussica Swash" panose="04000000000000000000" pitchFamily="82" charset="0"/>
                <a:cs typeface="Times New Roman" panose="02020603050405020304" pitchFamily="18" charset="0"/>
              </a:rPr>
              <a:t> </a:t>
            </a:r>
            <a:r>
              <a:rPr lang="en-US" sz="2800" b="1" dirty="0" err="1">
                <a:solidFill>
                  <a:srgbClr val="CE3553"/>
                </a:solidFill>
                <a:effectLst>
                  <a:outerShdw blurRad="38100" dist="38100" dir="2700000" algn="tl">
                    <a:srgbClr val="000000">
                      <a:alpha val="43137"/>
                    </a:srgbClr>
                  </a:outerShdw>
                </a:effectLst>
                <a:latin typeface="UVF Mussica Swash" panose="04000000000000000000" pitchFamily="82" charset="0"/>
                <a:cs typeface="Times New Roman" panose="02020603050405020304" pitchFamily="18" charset="0"/>
              </a:rPr>
              <a:t>đi</a:t>
            </a:r>
            <a:r>
              <a:rPr lang="en-US" sz="2800" b="1" dirty="0">
                <a:solidFill>
                  <a:srgbClr val="CE3553"/>
                </a:solidFill>
                <a:effectLst>
                  <a:outerShdw blurRad="38100" dist="38100" dir="2700000" algn="tl">
                    <a:srgbClr val="000000">
                      <a:alpha val="43137"/>
                    </a:srgbClr>
                  </a:outerShdw>
                </a:effectLst>
                <a:latin typeface="UVF Mussica Swash" panose="04000000000000000000" pitchFamily="82" charset="0"/>
                <a:cs typeface="Times New Roman" panose="02020603050405020304" pitchFamily="18" charset="0"/>
              </a:rPr>
              <a:t> Sa Pa</a:t>
            </a:r>
          </a:p>
        </p:txBody>
      </p:sp>
      <p:sp>
        <p:nvSpPr>
          <p:cNvPr id="55" name="TextBox 54">
            <a:extLst>
              <a:ext uri="{FF2B5EF4-FFF2-40B4-BE49-F238E27FC236}">
                <a16:creationId xmlns:a16="http://schemas.microsoft.com/office/drawing/2014/main" xmlns="" id="{86442435-7B67-4483-A309-296F18821BE2}"/>
              </a:ext>
            </a:extLst>
          </p:cNvPr>
          <p:cNvSpPr txBox="1"/>
          <p:nvPr/>
        </p:nvSpPr>
        <p:spPr>
          <a:xfrm>
            <a:off x="5742703" y="692170"/>
            <a:ext cx="184731" cy="369332"/>
          </a:xfrm>
          <a:prstGeom prst="rect">
            <a:avLst/>
          </a:prstGeom>
          <a:noFill/>
        </p:spPr>
        <p:txBody>
          <a:bodyPr wrap="none" rtlCol="0">
            <a:spAutoFit/>
          </a:bodyPr>
          <a:lstStyle/>
          <a:p>
            <a:endParaRPr lang="en-US" dirty="0"/>
          </a:p>
        </p:txBody>
      </p:sp>
      <p:sp>
        <p:nvSpPr>
          <p:cNvPr id="56" name="Content Placeholder 7">
            <a:extLst>
              <a:ext uri="{FF2B5EF4-FFF2-40B4-BE49-F238E27FC236}">
                <a16:creationId xmlns:a16="http://schemas.microsoft.com/office/drawing/2014/main" xmlns="" id="{C029B6AA-E85F-4CBB-AA80-5966DBD8E4D4}"/>
              </a:ext>
            </a:extLst>
          </p:cNvPr>
          <p:cNvSpPr txBox="1">
            <a:spLocks/>
          </p:cNvSpPr>
          <p:nvPr>
            <p:custDataLst>
              <p:tags r:id="rId1"/>
            </p:custDataLst>
          </p:nvPr>
        </p:nvSpPr>
        <p:spPr>
          <a:xfrm>
            <a:off x="0" y="692170"/>
            <a:ext cx="9071264" cy="6213881"/>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3343" lvl="1" indent="457200" algn="just">
              <a:lnSpc>
                <a:spcPts val="2700"/>
              </a:lnSpc>
              <a:spcBef>
                <a:spcPts val="600"/>
              </a:spcBef>
              <a:spcAft>
                <a:spcPts val="600"/>
              </a:spcAft>
              <a:buFont typeface="Arial" panose="020B0604020202020204" pitchFamily="34" charset="0"/>
              <a:buNone/>
              <a:defRPr/>
            </a:pPr>
            <a:r>
              <a:rPr lang="en-US" sz="1800" b="1">
                <a:solidFill>
                  <a:schemeClr val="accent5">
                    <a:lumMod val="50000"/>
                  </a:schemeClr>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rPr>
              <a:t>Xe </a:t>
            </a:r>
            <a:r>
              <a:rPr lang="vi-VN" sz="1800" b="1">
                <a:solidFill>
                  <a:schemeClr val="accent5">
                    <a:lumMod val="50000"/>
                  </a:schemeClr>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rPr>
              <a:t>chúng</a:t>
            </a:r>
            <a:r>
              <a:rPr lang="en-US" sz="1800" b="1">
                <a:solidFill>
                  <a:schemeClr val="accent5">
                    <a:lumMod val="50000"/>
                  </a:schemeClr>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rPr>
              <a:t> </a:t>
            </a:r>
            <a:r>
              <a:rPr lang="vi-VN" sz="1800" b="1">
                <a:solidFill>
                  <a:schemeClr val="accent5">
                    <a:lumMod val="50000"/>
                  </a:schemeClr>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rPr>
              <a:t>tôi leo chênh vênh trên dốc cao của con đường xuyên tỉnh. Những đám mây trắng nhỏ sà xuống cửa kính ô tô tạo nên cảm giác bồng bềnh huyền ảo. Chúng tôi đang đi bên những thác trắng xóa tựa mây trời, những rừng cây âm âm, những bông hoa chuối rực lên như ngọn lửa. Tôi lim dim mắt ngắm mấy con ngựa đang ăn cỏ trong một vườn đào ven đường. Con đen huyền, con trắng tuyết, con đỏ son, chân dịu dàng, chùm đuôi cong lướt thướt liễu rủ.</a:t>
            </a:r>
            <a:endParaRPr lang="en-US" sz="1800" b="1">
              <a:solidFill>
                <a:schemeClr val="accent5">
                  <a:lumMod val="50000"/>
                </a:schemeClr>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endParaRPr>
          </a:p>
          <a:p>
            <a:pPr marL="73343" lvl="1" indent="457200" algn="just">
              <a:lnSpc>
                <a:spcPts val="2700"/>
              </a:lnSpc>
              <a:spcBef>
                <a:spcPts val="600"/>
              </a:spcBef>
              <a:spcAft>
                <a:spcPts val="600"/>
              </a:spcAft>
              <a:buFont typeface="Arial" panose="020B0604020202020204" pitchFamily="34" charset="0"/>
              <a:buNone/>
              <a:defRPr/>
            </a:pPr>
            <a:r>
              <a:rPr lang="vi-VN" sz="1800" b="1">
                <a:solidFill>
                  <a:schemeClr val="accent5">
                    <a:lumMod val="50000"/>
                  </a:schemeClr>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rPr>
              <a:t>Buổi chiều, xe dừng lại ở một thị trấn nhỏ. Nắng phố huyện vàng hoe. Những em bé H’mông, những em bé Tu Dí, Phù Lá cổ đeo móng hổ, quần áo sặc sỡ đang chơi đùa trước cửa hàng. Hoàng hôn, áp phiên của phiên chợ thị trấn, người ngựa dập dìu chìm trong sương núi tím nhạt.</a:t>
            </a:r>
            <a:endParaRPr lang="en-US" sz="1800" b="1">
              <a:solidFill>
                <a:schemeClr val="accent5">
                  <a:lumMod val="50000"/>
                </a:schemeClr>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endParaRPr>
          </a:p>
          <a:p>
            <a:pPr marL="73343" lvl="1" indent="457200" algn="just">
              <a:lnSpc>
                <a:spcPts val="2700"/>
              </a:lnSpc>
              <a:spcBef>
                <a:spcPts val="600"/>
              </a:spcBef>
              <a:spcAft>
                <a:spcPts val="600"/>
              </a:spcAft>
              <a:buFont typeface="Arial" panose="020B0604020202020204" pitchFamily="34" charset="0"/>
              <a:buNone/>
              <a:defRPr/>
            </a:pPr>
            <a:r>
              <a:rPr lang="fr-FR" sz="1800" b="1">
                <a:solidFill>
                  <a:schemeClr val="accent5">
                    <a:lumMod val="50000"/>
                  </a:schemeClr>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rPr>
              <a:t>Hôm sau, chúng tôi đi Sa Pa. Phong cảnh ở đây thật đẹp. Thoắt cái, lá vàng rơi trong khoảnh khắc mùa thu. Thoắt cái, trắng long lanh, một cơn mưa tuyết trên những cành đào, lê, mận. Thoắt cái, gió xuân hây hẩy nồng nàn với những bông hoa lay ơn màu đen nhung hiếm quý.</a:t>
            </a:r>
          </a:p>
          <a:p>
            <a:pPr marL="73343" lvl="1" indent="457200" algn="just">
              <a:lnSpc>
                <a:spcPts val="2700"/>
              </a:lnSpc>
              <a:spcBef>
                <a:spcPts val="600"/>
              </a:spcBef>
              <a:spcAft>
                <a:spcPts val="600"/>
              </a:spcAft>
              <a:buFont typeface="Arial" panose="020B0604020202020204" pitchFamily="34" charset="0"/>
              <a:buNone/>
              <a:defRPr/>
            </a:pPr>
            <a:r>
              <a:rPr lang="fr-FR" sz="1800" b="1" spc="40">
                <a:solidFill>
                  <a:schemeClr val="accent5">
                    <a:lumMod val="50000"/>
                  </a:schemeClr>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rPr>
              <a:t>Sa Pa quả là món quà tặng diệu kì mà thiên nhiên dành cho đất nước ta.</a:t>
            </a:r>
            <a:endParaRPr lang="en-US" sz="1800" b="1" spc="40">
              <a:solidFill>
                <a:schemeClr val="accent5">
                  <a:lumMod val="50000"/>
                </a:schemeClr>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endParaRPr>
          </a:p>
          <a:p>
            <a:pPr indent="0" algn="r">
              <a:lnSpc>
                <a:spcPts val="2700"/>
              </a:lnSpc>
              <a:spcBef>
                <a:spcPts val="600"/>
              </a:spcBef>
              <a:spcAft>
                <a:spcPts val="600"/>
              </a:spcAft>
              <a:buFont typeface="Arial" panose="020B0604020202020204" pitchFamily="34" charset="0"/>
              <a:buNone/>
              <a:defRPr/>
            </a:pPr>
            <a:r>
              <a:rPr lang="fr-FR" sz="1800" b="1">
                <a:solidFill>
                  <a:schemeClr val="accent5">
                    <a:lumMod val="50000"/>
                  </a:schemeClr>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rPr>
              <a:t>						</a:t>
            </a:r>
            <a:r>
              <a:rPr lang="fr-FR" sz="1800" b="1" i="1">
                <a:solidFill>
                  <a:schemeClr val="accent5">
                    <a:lumMod val="50000"/>
                  </a:schemeClr>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rPr>
              <a:t>Theo Nguyễn Phan Hách</a:t>
            </a:r>
            <a:endParaRPr lang="en-US" sz="1800" b="1" i="1" dirty="0">
              <a:solidFill>
                <a:schemeClr val="accent5">
                  <a:lumMod val="50000"/>
                </a:schemeClr>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endParaRPr>
          </a:p>
        </p:txBody>
      </p:sp>
      <p:pic>
        <p:nvPicPr>
          <p:cNvPr id="6" name="Picture 5">
            <a:extLst>
              <a:ext uri="{FF2B5EF4-FFF2-40B4-BE49-F238E27FC236}">
                <a16:creationId xmlns:a16="http://schemas.microsoft.com/office/drawing/2014/main" xmlns="" id="{07ACA021-A57B-4E5A-8A8C-B60709E97C5F}"/>
              </a:ext>
            </a:extLst>
          </p:cNvPr>
          <p:cNvPicPr>
            <a:picLocks noChangeAspect="1"/>
          </p:cNvPicPr>
          <p:nvPr/>
        </p:nvPicPr>
        <p:blipFill>
          <a:blip r:embed="rId5"/>
          <a:stretch>
            <a:fillRect/>
          </a:stretch>
        </p:blipFill>
        <p:spPr>
          <a:xfrm>
            <a:off x="200355" y="7577324"/>
            <a:ext cx="1171246" cy="1910095"/>
          </a:xfrm>
          <a:prstGeom prst="roundRect">
            <a:avLst/>
          </a:prstGeom>
          <a:solidFill>
            <a:srgbClr val="7DBE57">
              <a:alpha val="56000"/>
            </a:srgbClr>
          </a:solidFill>
          <a:ln>
            <a:solidFill>
              <a:schemeClr val="accent3">
                <a:lumMod val="50000"/>
              </a:schemeClr>
            </a:solidFill>
          </a:ln>
          <a:effectLst>
            <a:reflection blurRad="12700" stA="38000" endPos="28000" dist="5000" dir="5400000" sy="-100000" algn="bl" rotWithShape="0"/>
          </a:effectLst>
        </p:spPr>
      </p:pic>
    </p:spTree>
    <p:extLst>
      <p:ext uri="{BB962C8B-B14F-4D97-AF65-F5344CB8AC3E}">
        <p14:creationId xmlns:p14="http://schemas.microsoft.com/office/powerpoint/2010/main" val="381402702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1000"/>
                                        <p:tgtEl>
                                          <p:spTgt spid="56"/>
                                        </p:tgtEl>
                                      </p:cBhvr>
                                    </p:animEffect>
                                    <p:anim calcmode="lin" valueType="num">
                                      <p:cBhvr>
                                        <p:cTn id="8" dur="1000" fill="hold"/>
                                        <p:tgtEl>
                                          <p:spTgt spid="56"/>
                                        </p:tgtEl>
                                        <p:attrNameLst>
                                          <p:attrName>ppt_x</p:attrName>
                                        </p:attrNameLst>
                                      </p:cBhvr>
                                      <p:tavLst>
                                        <p:tav tm="0">
                                          <p:val>
                                            <p:strVal val="#ppt_x"/>
                                          </p:val>
                                        </p:tav>
                                        <p:tav tm="100000">
                                          <p:val>
                                            <p:strVal val="#ppt_x"/>
                                          </p:val>
                                        </p:tav>
                                      </p:tavLst>
                                    </p:anim>
                                    <p:anim calcmode="lin" valueType="num">
                                      <p:cBhvr>
                                        <p:cTn id="9"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7" descr="图片1">
            <a:extLst>
              <a:ext uri="{FF2B5EF4-FFF2-40B4-BE49-F238E27FC236}">
                <a16:creationId xmlns:a16="http://schemas.microsoft.com/office/drawing/2014/main" xmlns="" id="{19D47FA5-2B5F-4FE1-B94D-113580F9FBEC}"/>
              </a:ext>
            </a:extLst>
          </p:cNvPr>
          <p:cNvPicPr>
            <a:picLocks noChangeAspect="1"/>
          </p:cNvPicPr>
          <p:nvPr/>
        </p:nvPicPr>
        <p:blipFill>
          <a:blip r:embed="rId2"/>
          <a:srcRect l="1837" r="2655"/>
          <a:stretch>
            <a:fillRect/>
          </a:stretch>
        </p:blipFill>
        <p:spPr>
          <a:xfrm>
            <a:off x="-41564" y="0"/>
            <a:ext cx="9227127" cy="6964652"/>
          </a:xfrm>
          <a:prstGeom prst="rect">
            <a:avLst/>
          </a:prstGeom>
        </p:spPr>
      </p:pic>
      <p:sp>
        <p:nvSpPr>
          <p:cNvPr id="9" name="Rectangle 8">
            <a:extLst>
              <a:ext uri="{FF2B5EF4-FFF2-40B4-BE49-F238E27FC236}">
                <a16:creationId xmlns:a16="http://schemas.microsoft.com/office/drawing/2014/main" xmlns="" id="{1C54AF22-188B-4821-B838-FBBBBAE6A1D6}"/>
              </a:ext>
            </a:extLst>
          </p:cNvPr>
          <p:cNvSpPr/>
          <p:nvPr/>
        </p:nvSpPr>
        <p:spPr>
          <a:xfrm>
            <a:off x="0" y="225761"/>
            <a:ext cx="1779373" cy="843131"/>
          </a:xfrm>
          <a:prstGeom prst="homePlate">
            <a:avLst/>
          </a:prstGeom>
          <a:solidFill>
            <a:srgbClr val="7DBE57">
              <a:alpha val="56000"/>
            </a:srgbClr>
          </a:solidFill>
          <a:ln w="38100">
            <a:solidFill>
              <a:schemeClr val="accent3">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effectLst>
                  <a:outerShdw blurRad="38100" dist="38100" dir="2700000" algn="tl">
                    <a:srgbClr val="000000">
                      <a:alpha val="43137"/>
                    </a:srgbClr>
                  </a:outerShdw>
                </a:effectLst>
                <a:latin typeface="UVF Mussica Swash" panose="04000000000000000000" pitchFamily="82" charset="0"/>
                <a:cs typeface="Times New Roman" panose="02020603050405020304" pitchFamily="18" charset="0"/>
              </a:rPr>
              <a:t>Tác</a:t>
            </a:r>
            <a:r>
              <a:rPr lang="en-US" sz="3200" b="1" dirty="0">
                <a:solidFill>
                  <a:srgbClr val="002060"/>
                </a:solidFill>
                <a:effectLst>
                  <a:outerShdw blurRad="38100" dist="38100" dir="2700000" algn="tl">
                    <a:srgbClr val="000000">
                      <a:alpha val="43137"/>
                    </a:srgbClr>
                  </a:outerShdw>
                </a:effectLst>
                <a:latin typeface="UVF Mussica Swash" panose="04000000000000000000" pitchFamily="82" charset="0"/>
                <a:cs typeface="Times New Roman" panose="02020603050405020304" pitchFamily="18" charset="0"/>
              </a:rPr>
              <a:t> </a:t>
            </a:r>
            <a:r>
              <a:rPr lang="en-US" sz="3200" b="1" dirty="0" err="1">
                <a:solidFill>
                  <a:srgbClr val="002060"/>
                </a:solidFill>
                <a:effectLst>
                  <a:outerShdw blurRad="38100" dist="38100" dir="2700000" algn="tl">
                    <a:srgbClr val="000000">
                      <a:alpha val="43137"/>
                    </a:srgbClr>
                  </a:outerShdw>
                </a:effectLst>
                <a:latin typeface="UVF Mussica Swash" panose="04000000000000000000" pitchFamily="82" charset="0"/>
                <a:cs typeface="Times New Roman" panose="02020603050405020304" pitchFamily="18" charset="0"/>
              </a:rPr>
              <a:t>giả</a:t>
            </a:r>
            <a:endParaRPr lang="en-US" sz="3200" b="1" dirty="0">
              <a:solidFill>
                <a:srgbClr val="002060"/>
              </a:solidFill>
              <a:effectLst>
                <a:outerShdw blurRad="38100" dist="38100" dir="2700000" algn="tl">
                  <a:srgbClr val="000000">
                    <a:alpha val="43137"/>
                  </a:srgbClr>
                </a:outerShdw>
              </a:effectLst>
              <a:latin typeface="UVF Mussica Swash" panose="04000000000000000000" pitchFamily="82" charset="0"/>
              <a:cs typeface="Times New Roman" panose="02020603050405020304" pitchFamily="18" charset="0"/>
            </a:endParaRPr>
          </a:p>
        </p:txBody>
      </p:sp>
      <p:pic>
        <p:nvPicPr>
          <p:cNvPr id="11" name="Picture 10">
            <a:extLst>
              <a:ext uri="{FF2B5EF4-FFF2-40B4-BE49-F238E27FC236}">
                <a16:creationId xmlns:a16="http://schemas.microsoft.com/office/drawing/2014/main" xmlns="" id="{01C35764-B1FD-42AC-B15F-97B65153D0AE}"/>
              </a:ext>
            </a:extLst>
          </p:cNvPr>
          <p:cNvPicPr>
            <a:picLocks noChangeAspect="1"/>
          </p:cNvPicPr>
          <p:nvPr/>
        </p:nvPicPr>
        <p:blipFill>
          <a:blip r:embed="rId3"/>
          <a:stretch>
            <a:fillRect/>
          </a:stretch>
        </p:blipFill>
        <p:spPr>
          <a:xfrm>
            <a:off x="711983" y="1307555"/>
            <a:ext cx="3322513" cy="5418433"/>
          </a:xfrm>
          <a:prstGeom prst="roundRect">
            <a:avLst/>
          </a:prstGeom>
          <a:solidFill>
            <a:srgbClr val="7DBE57">
              <a:alpha val="56000"/>
            </a:srgbClr>
          </a:solidFill>
          <a:ln>
            <a:solidFill>
              <a:schemeClr val="accent3">
                <a:lumMod val="50000"/>
              </a:schemeClr>
            </a:solidFill>
          </a:ln>
          <a:effectLst>
            <a:reflection blurRad="12700" stA="38000" endPos="28000" dist="5000" dir="5400000" sy="-100000" algn="bl" rotWithShape="0"/>
          </a:effectLst>
        </p:spPr>
      </p:pic>
      <p:sp>
        <p:nvSpPr>
          <p:cNvPr id="12" name="Line Callout 1 14">
            <a:extLst>
              <a:ext uri="{FF2B5EF4-FFF2-40B4-BE49-F238E27FC236}">
                <a16:creationId xmlns:a16="http://schemas.microsoft.com/office/drawing/2014/main" xmlns="" id="{BCE7F5C4-7BED-4C27-82A9-052F053DB8BB}"/>
              </a:ext>
            </a:extLst>
          </p:cNvPr>
          <p:cNvSpPr/>
          <p:nvPr/>
        </p:nvSpPr>
        <p:spPr>
          <a:xfrm>
            <a:off x="4515708" y="352687"/>
            <a:ext cx="4342542" cy="1823634"/>
          </a:xfrm>
          <a:prstGeom prst="roundRect">
            <a:avLst/>
          </a:prstGeom>
          <a:solidFill>
            <a:srgbClr val="7DBE57">
              <a:alpha val="56000"/>
            </a:srgbClr>
          </a:solidFill>
          <a:ln w="38100">
            <a:solidFill>
              <a:schemeClr val="accent3">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900" b="1" dirty="0" err="1">
                <a:solidFill>
                  <a:schemeClr val="tx1"/>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rPr>
              <a:t>Tên</a:t>
            </a:r>
            <a:r>
              <a:rPr lang="en-US" sz="2900" b="1" dirty="0">
                <a:solidFill>
                  <a:schemeClr val="tx1"/>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rPr>
              <a:t> </a:t>
            </a:r>
            <a:r>
              <a:rPr lang="en-US" sz="2900" b="1" dirty="0" err="1">
                <a:solidFill>
                  <a:schemeClr val="tx1"/>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rPr>
              <a:t>thật</a:t>
            </a:r>
            <a:r>
              <a:rPr lang="en-US" sz="2900" b="1" dirty="0">
                <a:solidFill>
                  <a:schemeClr val="tx1"/>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rPr>
              <a:t> </a:t>
            </a:r>
            <a:r>
              <a:rPr lang="en-US" sz="2900" b="1" dirty="0" err="1">
                <a:solidFill>
                  <a:schemeClr val="tx1"/>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rPr>
              <a:t>là</a:t>
            </a:r>
            <a:r>
              <a:rPr lang="en-US" sz="2900" b="1" dirty="0">
                <a:solidFill>
                  <a:schemeClr val="tx1"/>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rPr>
              <a:t> </a:t>
            </a:r>
            <a:r>
              <a:rPr lang="en-US" sz="2900" b="1" dirty="0" err="1">
                <a:solidFill>
                  <a:schemeClr val="tx1"/>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rPr>
              <a:t>Nguyễn</a:t>
            </a:r>
            <a:r>
              <a:rPr lang="en-US" sz="2900" b="1" dirty="0">
                <a:solidFill>
                  <a:schemeClr val="tx1"/>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rPr>
              <a:t> </a:t>
            </a:r>
            <a:r>
              <a:rPr lang="en-US" sz="2900" b="1" dirty="0" err="1">
                <a:solidFill>
                  <a:schemeClr val="tx1"/>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rPr>
              <a:t>Xuân</a:t>
            </a:r>
            <a:r>
              <a:rPr lang="en-US" sz="2900" b="1" dirty="0">
                <a:solidFill>
                  <a:schemeClr val="tx1"/>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rPr>
              <a:t> </a:t>
            </a:r>
            <a:r>
              <a:rPr lang="en-US" sz="2900" b="1" dirty="0" err="1">
                <a:solidFill>
                  <a:schemeClr val="tx1"/>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rPr>
              <a:t>Hách</a:t>
            </a:r>
            <a:r>
              <a:rPr lang="en-US" sz="2900" b="1" dirty="0">
                <a:solidFill>
                  <a:schemeClr val="tx1"/>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rPr>
              <a:t> (1944 – 2019); </a:t>
            </a:r>
            <a:r>
              <a:rPr lang="en-US" sz="2900" b="1" err="1">
                <a:solidFill>
                  <a:schemeClr val="tx1"/>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rPr>
              <a:t>quê</a:t>
            </a:r>
            <a:r>
              <a:rPr lang="en-US" sz="2900" b="1">
                <a:solidFill>
                  <a:schemeClr val="tx1"/>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rPr>
              <a:t> ở</a:t>
            </a:r>
          </a:p>
          <a:p>
            <a:pPr algn="ctr"/>
            <a:r>
              <a:rPr lang="en-US" sz="2900" b="1">
                <a:solidFill>
                  <a:schemeClr val="tx1"/>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rPr>
              <a:t> </a:t>
            </a:r>
            <a:r>
              <a:rPr lang="en-US" sz="2900" b="1" dirty="0" err="1">
                <a:solidFill>
                  <a:schemeClr val="tx1"/>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rPr>
              <a:t>Thuận</a:t>
            </a:r>
            <a:r>
              <a:rPr lang="en-US" sz="2900" b="1" dirty="0">
                <a:solidFill>
                  <a:schemeClr val="tx1"/>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rPr>
              <a:t> </a:t>
            </a:r>
            <a:r>
              <a:rPr lang="en-US" sz="2900" b="1" dirty="0" err="1">
                <a:solidFill>
                  <a:schemeClr val="tx1"/>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rPr>
              <a:t>Thành</a:t>
            </a:r>
            <a:r>
              <a:rPr lang="en-US" sz="2900" b="1" dirty="0">
                <a:solidFill>
                  <a:schemeClr val="tx1"/>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rPr>
              <a:t>, </a:t>
            </a:r>
            <a:r>
              <a:rPr lang="en-US" sz="2900" b="1" dirty="0" err="1">
                <a:solidFill>
                  <a:schemeClr val="tx1"/>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rPr>
              <a:t>Bắc</a:t>
            </a:r>
            <a:r>
              <a:rPr lang="en-US" sz="2900" b="1" dirty="0">
                <a:solidFill>
                  <a:schemeClr val="tx1"/>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rPr>
              <a:t> </a:t>
            </a:r>
            <a:r>
              <a:rPr lang="en-US" sz="2900" b="1" dirty="0" err="1">
                <a:solidFill>
                  <a:schemeClr val="tx1"/>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rPr>
              <a:t>Ninh</a:t>
            </a:r>
            <a:endParaRPr lang="en-US" sz="2900" b="1" dirty="0">
              <a:solidFill>
                <a:schemeClr val="tx1"/>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endParaRPr>
          </a:p>
        </p:txBody>
      </p:sp>
      <p:sp>
        <p:nvSpPr>
          <p:cNvPr id="13" name="Line Callout 1 15">
            <a:extLst>
              <a:ext uri="{FF2B5EF4-FFF2-40B4-BE49-F238E27FC236}">
                <a16:creationId xmlns:a16="http://schemas.microsoft.com/office/drawing/2014/main" xmlns="" id="{BCA6CDA2-4B49-4FD9-96BC-8C7B1337E844}"/>
              </a:ext>
            </a:extLst>
          </p:cNvPr>
          <p:cNvSpPr/>
          <p:nvPr/>
        </p:nvSpPr>
        <p:spPr>
          <a:xfrm>
            <a:off x="4515708" y="2479016"/>
            <a:ext cx="4342542" cy="1583667"/>
          </a:xfrm>
          <a:prstGeom prst="roundRect">
            <a:avLst/>
          </a:prstGeom>
          <a:solidFill>
            <a:schemeClr val="accent2">
              <a:lumMod val="40000"/>
              <a:lumOff val="60000"/>
              <a:alpha val="56000"/>
            </a:schemeClr>
          </a:solidFill>
          <a:ln w="38100">
            <a:solidFill>
              <a:schemeClr val="accent3">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900" b="1" dirty="0" err="1">
                <a:solidFill>
                  <a:srgbClr val="002060"/>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rPr>
              <a:t>Nhà</a:t>
            </a:r>
            <a:r>
              <a:rPr lang="en-US" sz="2900" b="1" dirty="0">
                <a:solidFill>
                  <a:srgbClr val="002060"/>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rPr>
              <a:t> </a:t>
            </a:r>
            <a:r>
              <a:rPr lang="en-US" sz="2900" b="1" dirty="0" err="1">
                <a:solidFill>
                  <a:srgbClr val="002060"/>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rPr>
              <a:t>thơ</a:t>
            </a:r>
            <a:r>
              <a:rPr lang="en-US" sz="2900" b="1" dirty="0">
                <a:solidFill>
                  <a:srgbClr val="002060"/>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rPr>
              <a:t>, </a:t>
            </a:r>
            <a:r>
              <a:rPr lang="en-US" sz="2900" b="1" dirty="0" err="1">
                <a:solidFill>
                  <a:srgbClr val="002060"/>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rPr>
              <a:t>nhà</a:t>
            </a:r>
            <a:r>
              <a:rPr lang="en-US" sz="2900" b="1" dirty="0">
                <a:solidFill>
                  <a:srgbClr val="002060"/>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rPr>
              <a:t> </a:t>
            </a:r>
            <a:r>
              <a:rPr lang="en-US" sz="2900" b="1" dirty="0" err="1">
                <a:solidFill>
                  <a:srgbClr val="002060"/>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rPr>
              <a:t>văn</a:t>
            </a:r>
            <a:r>
              <a:rPr lang="en-US" sz="2900" b="1" dirty="0">
                <a:solidFill>
                  <a:srgbClr val="002060"/>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rPr>
              <a:t> </a:t>
            </a:r>
            <a:r>
              <a:rPr lang="en-US" sz="2900" b="1" err="1">
                <a:solidFill>
                  <a:srgbClr val="002060"/>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rPr>
              <a:t>Việt</a:t>
            </a:r>
            <a:r>
              <a:rPr lang="en-US" sz="2900" b="1">
                <a:solidFill>
                  <a:srgbClr val="002060"/>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rPr>
              <a:t> Nam. Nguyên là Tổng biên tập Nhà xuất bản Dân trí.</a:t>
            </a:r>
          </a:p>
        </p:txBody>
      </p:sp>
      <p:sp>
        <p:nvSpPr>
          <p:cNvPr id="14" name="Line Callout 1 16">
            <a:extLst>
              <a:ext uri="{FF2B5EF4-FFF2-40B4-BE49-F238E27FC236}">
                <a16:creationId xmlns:a16="http://schemas.microsoft.com/office/drawing/2014/main" xmlns="" id="{2D5C00BE-5ACF-4398-9928-2B8E91CD35DF}"/>
              </a:ext>
            </a:extLst>
          </p:cNvPr>
          <p:cNvSpPr/>
          <p:nvPr/>
        </p:nvSpPr>
        <p:spPr>
          <a:xfrm>
            <a:off x="4543854" y="4398742"/>
            <a:ext cx="4286250" cy="2106571"/>
          </a:xfrm>
          <a:prstGeom prst="roundRect">
            <a:avLst/>
          </a:prstGeom>
          <a:solidFill>
            <a:srgbClr val="7DBE57">
              <a:alpha val="56000"/>
            </a:srgbClr>
          </a:solidFill>
          <a:ln w="38100">
            <a:solidFill>
              <a:schemeClr val="accent3">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2900" b="1" i="1">
                <a:solidFill>
                  <a:srgbClr val="000000"/>
                </a:solidFill>
                <a:effectLst>
                  <a:outerShdw blurRad="38100" dist="38100" dir="2700000" algn="tl">
                    <a:srgbClr val="000000">
                      <a:alpha val="43137"/>
                    </a:srgbClr>
                  </a:outerShdw>
                </a:effectLst>
                <a:latin typeface="UVF TypoSlabserif" panose="02000403050000020004" pitchFamily="2" charset="0"/>
                <a:sym typeface="Calibri" panose="020F0502020204030204" pitchFamily="34" charset="0"/>
              </a:rPr>
              <a:t>Đường đi Sapa”</a:t>
            </a:r>
            <a:r>
              <a:rPr lang="en-US" altLang="en-US" sz="2900" b="1">
                <a:solidFill>
                  <a:srgbClr val="000000"/>
                </a:solidFill>
                <a:effectLst>
                  <a:outerShdw blurRad="38100" dist="38100" dir="2700000" algn="tl">
                    <a:srgbClr val="000000">
                      <a:alpha val="43137"/>
                    </a:srgbClr>
                  </a:outerShdw>
                </a:effectLst>
                <a:latin typeface="UVF TypoSlabserif" panose="02000403050000020004" pitchFamily="2" charset="0"/>
                <a:sym typeface="Calibri" panose="020F0502020204030204" pitchFamily="34" charset="0"/>
              </a:rPr>
              <a:t> l</a:t>
            </a:r>
            <a:r>
              <a:rPr lang="en-US" altLang="en-US" sz="2900" b="1">
                <a:solidFill>
                  <a:srgbClr val="000000"/>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sym typeface="Calibri" panose="020F0502020204030204" pitchFamily="34" charset="0"/>
              </a:rPr>
              <a:t>à</a:t>
            </a:r>
            <a:r>
              <a:rPr lang="en-US" altLang="en-US" sz="2900" b="1">
                <a:solidFill>
                  <a:srgbClr val="000000"/>
                </a:solidFill>
                <a:effectLst>
                  <a:outerShdw blurRad="38100" dist="38100" dir="2700000" algn="tl">
                    <a:srgbClr val="000000">
                      <a:alpha val="43137"/>
                    </a:srgbClr>
                  </a:outerShdw>
                </a:effectLst>
                <a:latin typeface="UVF TypoSlabserif" panose="02000403050000020004" pitchFamily="2" charset="0"/>
                <a:sym typeface="Calibri" panose="020F0502020204030204" pitchFamily="34" charset="0"/>
              </a:rPr>
              <a:t> một đoạn văn hay được cắt ra từ bút ký </a:t>
            </a:r>
            <a:r>
              <a:rPr lang="en-US" altLang="en-US" sz="2900" b="1" i="1">
                <a:solidFill>
                  <a:srgbClr val="000000"/>
                </a:solidFill>
                <a:effectLst>
                  <a:outerShdw blurRad="38100" dist="38100" dir="2700000" algn="tl">
                    <a:srgbClr val="000000">
                      <a:alpha val="43137"/>
                    </a:srgbClr>
                  </a:outerShdw>
                </a:effectLst>
                <a:latin typeface="UVF TypoSlabserif" panose="02000403050000020004" pitchFamily="2" charset="0"/>
                <a:sym typeface="Calibri" panose="020F0502020204030204" pitchFamily="34" charset="0"/>
              </a:rPr>
              <a:t>“Một miền đất nước”</a:t>
            </a:r>
            <a:r>
              <a:rPr lang="en-US" altLang="en-US" sz="2900" b="1">
                <a:solidFill>
                  <a:srgbClr val="000000"/>
                </a:solidFill>
                <a:effectLst>
                  <a:outerShdw blurRad="38100" dist="38100" dir="2700000" algn="tl">
                    <a:srgbClr val="000000">
                      <a:alpha val="43137"/>
                    </a:srgbClr>
                  </a:outerShdw>
                </a:effectLst>
                <a:latin typeface="UVF TypoSlabserif" panose="02000403050000020004" pitchFamily="2" charset="0"/>
                <a:sym typeface="Calibri" panose="020F0502020204030204" pitchFamily="34" charset="0"/>
              </a:rPr>
              <a:t> viết về Ho</a:t>
            </a:r>
            <a:r>
              <a:rPr lang="en-US" altLang="en-US" sz="2900" b="1">
                <a:solidFill>
                  <a:srgbClr val="000000"/>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sym typeface="Calibri" panose="020F0502020204030204" pitchFamily="34" charset="0"/>
              </a:rPr>
              <a:t>à</a:t>
            </a:r>
            <a:r>
              <a:rPr lang="en-US" altLang="en-US" sz="2900" b="1">
                <a:solidFill>
                  <a:srgbClr val="000000"/>
                </a:solidFill>
                <a:effectLst>
                  <a:outerShdw blurRad="38100" dist="38100" dir="2700000" algn="tl">
                    <a:srgbClr val="000000">
                      <a:alpha val="43137"/>
                    </a:srgbClr>
                  </a:outerShdw>
                </a:effectLst>
                <a:latin typeface="UVF TypoSlabserif" panose="02000403050000020004" pitchFamily="2" charset="0"/>
                <a:sym typeface="Calibri" panose="020F0502020204030204" pitchFamily="34" charset="0"/>
              </a:rPr>
              <a:t>ng Liên Sơn năm 1978.</a:t>
            </a:r>
            <a:endParaRPr lang="en-US" sz="2900" b="1" dirty="0">
              <a:solidFill>
                <a:schemeClr val="tx1"/>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endParaRPr>
          </a:p>
        </p:txBody>
      </p:sp>
      <p:sp>
        <p:nvSpPr>
          <p:cNvPr id="8" name="Rectangle 7">
            <a:extLst>
              <a:ext uri="{FF2B5EF4-FFF2-40B4-BE49-F238E27FC236}">
                <a16:creationId xmlns:a16="http://schemas.microsoft.com/office/drawing/2014/main" xmlns="" id="{07DB96FF-25B5-4443-9008-EF7A7D7BC563}"/>
              </a:ext>
            </a:extLst>
          </p:cNvPr>
          <p:cNvSpPr/>
          <p:nvPr/>
        </p:nvSpPr>
        <p:spPr>
          <a:xfrm>
            <a:off x="8255527" y="647326"/>
            <a:ext cx="4737861" cy="4801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chemeClr val="accent3">
                    <a:lumMod val="50000"/>
                  </a:schemeClr>
                </a:solidFill>
                <a:latin typeface="UVF Mussica Swash" panose="04000000000000000000" pitchFamily="82" charset="0"/>
                <a:cs typeface="Times New Roman" panose="02020603050405020304" pitchFamily="18" charset="0"/>
              </a:rPr>
              <a:t>Chia </a:t>
            </a:r>
            <a:r>
              <a:rPr lang="en-US" sz="6000" b="1" dirty="0" err="1">
                <a:solidFill>
                  <a:schemeClr val="accent3">
                    <a:lumMod val="50000"/>
                  </a:schemeClr>
                </a:solidFill>
                <a:latin typeface="UVF Mussica Swash" panose="04000000000000000000" pitchFamily="82" charset="0"/>
                <a:cs typeface="Times New Roman" panose="02020603050405020304" pitchFamily="18" charset="0"/>
              </a:rPr>
              <a:t>đoạn</a:t>
            </a:r>
            <a:endParaRPr lang="en-US" sz="6000" b="1" dirty="0">
              <a:solidFill>
                <a:schemeClr val="accent3">
                  <a:lumMod val="50000"/>
                </a:schemeClr>
              </a:solidFill>
              <a:latin typeface="UVF Mussica Swash" panose="04000000000000000000" pitchFamily="82" charset="0"/>
              <a:cs typeface="Times New Roman" panose="02020603050405020304" pitchFamily="18" charset="0"/>
            </a:endParaRPr>
          </a:p>
        </p:txBody>
      </p:sp>
    </p:spTree>
    <p:extLst>
      <p:ext uri="{BB962C8B-B14F-4D97-AF65-F5344CB8AC3E}">
        <p14:creationId xmlns:p14="http://schemas.microsoft.com/office/powerpoint/2010/main" val="103592381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randombar(horizontal)">
                                      <p:cBhvr>
                                        <p:cTn id="11" dur="500"/>
                                        <p:tgtEl>
                                          <p:spTgt spid="12"/>
                                        </p:tgtEl>
                                      </p:cBhvr>
                                    </p:animEffect>
                                  </p:childTnLst>
                                </p:cTn>
                              </p:par>
                            </p:childTnLst>
                          </p:cTn>
                        </p:par>
                        <p:par>
                          <p:cTn id="12" fill="hold">
                            <p:stCondLst>
                              <p:cond delay="1000"/>
                            </p:stCondLst>
                            <p:childTnLst>
                              <p:par>
                                <p:cTn id="13" presetID="14" presetClass="entr" presetSubtype="10"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randombar(horizontal)">
                                      <p:cBhvr>
                                        <p:cTn id="15" dur="500"/>
                                        <p:tgtEl>
                                          <p:spTgt spid="13"/>
                                        </p:tgtEl>
                                      </p:cBhvr>
                                    </p:animEffect>
                                  </p:childTnLst>
                                </p:cTn>
                              </p:par>
                            </p:childTnLst>
                          </p:cTn>
                        </p:par>
                        <p:par>
                          <p:cTn id="16" fill="hold">
                            <p:stCondLst>
                              <p:cond delay="1500"/>
                            </p:stCondLst>
                            <p:childTnLst>
                              <p:par>
                                <p:cTn id="17" presetID="14" presetClass="entr" presetSubtype="10"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randombar(horizontal)">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3" grpId="0" animBg="1"/>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7" descr="图片1">
            <a:extLst>
              <a:ext uri="{FF2B5EF4-FFF2-40B4-BE49-F238E27FC236}">
                <a16:creationId xmlns:a16="http://schemas.microsoft.com/office/drawing/2014/main" xmlns="" id="{72442C7B-6EC3-4B1D-BEA1-717426065D4A}"/>
              </a:ext>
            </a:extLst>
          </p:cNvPr>
          <p:cNvPicPr>
            <a:picLocks noChangeAspect="1"/>
          </p:cNvPicPr>
          <p:nvPr/>
        </p:nvPicPr>
        <p:blipFill>
          <a:blip r:embed="rId2"/>
          <a:srcRect l="1837" r="2655"/>
          <a:stretch>
            <a:fillRect/>
          </a:stretch>
        </p:blipFill>
        <p:spPr>
          <a:xfrm>
            <a:off x="-41564" y="0"/>
            <a:ext cx="9227127" cy="6964652"/>
          </a:xfrm>
          <a:prstGeom prst="rect">
            <a:avLst/>
          </a:prstGeom>
        </p:spPr>
      </p:pic>
      <p:sp>
        <p:nvSpPr>
          <p:cNvPr id="12" name="Rectangle 11">
            <a:extLst>
              <a:ext uri="{FF2B5EF4-FFF2-40B4-BE49-F238E27FC236}">
                <a16:creationId xmlns:a16="http://schemas.microsoft.com/office/drawing/2014/main" xmlns="" id="{EABD863D-FCCB-4664-8284-D7787529EA3C}"/>
              </a:ext>
            </a:extLst>
          </p:cNvPr>
          <p:cNvSpPr/>
          <p:nvPr/>
        </p:nvSpPr>
        <p:spPr>
          <a:xfrm>
            <a:off x="2203070" y="320581"/>
            <a:ext cx="4737861" cy="4801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solidFill>
                  <a:srgbClr val="CE3553"/>
                </a:solidFill>
                <a:latin typeface="UVF Souci Sans" panose="02080506020201020203" pitchFamily="18" charset="0"/>
                <a:cs typeface="Times New Roman" panose="02020603050405020304" pitchFamily="18" charset="0"/>
              </a:rPr>
              <a:t>Chia </a:t>
            </a:r>
            <a:r>
              <a:rPr lang="en-US" sz="7200" b="1" dirty="0" err="1">
                <a:solidFill>
                  <a:srgbClr val="CE3553"/>
                </a:solidFill>
                <a:latin typeface="UVF Souci Sans" panose="02080506020201020203" pitchFamily="18" charset="0"/>
                <a:cs typeface="Times New Roman" panose="02020603050405020304" pitchFamily="18" charset="0"/>
              </a:rPr>
              <a:t>đoạn</a:t>
            </a:r>
            <a:endParaRPr lang="en-US" sz="7200" b="1" dirty="0">
              <a:solidFill>
                <a:srgbClr val="CE3553"/>
              </a:solidFill>
              <a:latin typeface="UVF Souci Sans" panose="02080506020201020203" pitchFamily="18" charset="0"/>
              <a:cs typeface="Times New Roman" panose="02020603050405020304" pitchFamily="18" charset="0"/>
            </a:endParaRPr>
          </a:p>
        </p:txBody>
      </p:sp>
      <p:grpSp>
        <p:nvGrpSpPr>
          <p:cNvPr id="14" name="Group 13">
            <a:extLst>
              <a:ext uri="{FF2B5EF4-FFF2-40B4-BE49-F238E27FC236}">
                <a16:creationId xmlns:a16="http://schemas.microsoft.com/office/drawing/2014/main" xmlns="" id="{55016B18-7664-44F7-818E-68D509216BE1}"/>
              </a:ext>
            </a:extLst>
          </p:cNvPr>
          <p:cNvGrpSpPr/>
          <p:nvPr/>
        </p:nvGrpSpPr>
        <p:grpSpPr>
          <a:xfrm>
            <a:off x="207818" y="1280585"/>
            <a:ext cx="8717973" cy="880726"/>
            <a:chOff x="2743199" y="1696221"/>
            <a:chExt cx="8432554" cy="880726"/>
          </a:xfrm>
          <a:solidFill>
            <a:srgbClr val="7DBE57">
              <a:alpha val="67000"/>
            </a:srgbClr>
          </a:solidFill>
        </p:grpSpPr>
        <p:grpSp>
          <p:nvGrpSpPr>
            <p:cNvPr id="15" name="Group 14">
              <a:extLst>
                <a:ext uri="{FF2B5EF4-FFF2-40B4-BE49-F238E27FC236}">
                  <a16:creationId xmlns:a16="http://schemas.microsoft.com/office/drawing/2014/main" xmlns="" id="{D3969F3E-F867-4A39-A635-BDB20DBC795D}"/>
                </a:ext>
              </a:extLst>
            </p:cNvPr>
            <p:cNvGrpSpPr/>
            <p:nvPr/>
          </p:nvGrpSpPr>
          <p:grpSpPr>
            <a:xfrm>
              <a:off x="2743199" y="1696221"/>
              <a:ext cx="8432554" cy="880726"/>
              <a:chOff x="5753100" y="1905000"/>
              <a:chExt cx="4876464" cy="460318"/>
            </a:xfrm>
            <a:grpFill/>
          </p:grpSpPr>
          <p:sp>
            <p:nvSpPr>
              <p:cNvPr id="17" name="Hexagon 16">
                <a:extLst>
                  <a:ext uri="{FF2B5EF4-FFF2-40B4-BE49-F238E27FC236}">
                    <a16:creationId xmlns:a16="http://schemas.microsoft.com/office/drawing/2014/main" xmlns="" id="{85CB6BCF-0B9E-44DE-A389-9AE199D095E7}"/>
                  </a:ext>
                </a:extLst>
              </p:cNvPr>
              <p:cNvSpPr/>
              <p:nvPr/>
            </p:nvSpPr>
            <p:spPr>
              <a:xfrm>
                <a:off x="5753100" y="1905000"/>
                <a:ext cx="533400" cy="45720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latin typeface="UVF Salome" panose="02000503040000020003" pitchFamily="50" charset="0"/>
                </a:endParaRPr>
              </a:p>
            </p:txBody>
          </p:sp>
          <p:sp>
            <p:nvSpPr>
              <p:cNvPr id="19" name="Rectangle 18">
                <a:extLst>
                  <a:ext uri="{FF2B5EF4-FFF2-40B4-BE49-F238E27FC236}">
                    <a16:creationId xmlns:a16="http://schemas.microsoft.com/office/drawing/2014/main" xmlns="" id="{7E2FEE46-B3DD-401E-99F6-EEADB0D2E311}"/>
                  </a:ext>
                </a:extLst>
              </p:cNvPr>
              <p:cNvSpPr/>
              <p:nvPr/>
            </p:nvSpPr>
            <p:spPr>
              <a:xfrm>
                <a:off x="6200862" y="1908118"/>
                <a:ext cx="4428702" cy="457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tx1"/>
                    </a:solidFill>
                    <a:latin typeface="UVF Salome" panose="02000503040000020003" pitchFamily="50" charset="0"/>
                    <a:cs typeface="Times New Roman" panose="02020603050405020304" pitchFamily="18" charset="0"/>
                  </a:rPr>
                  <a:t>Đoạn</a:t>
                </a:r>
                <a:r>
                  <a:rPr lang="en-US" sz="3200" b="1" dirty="0">
                    <a:solidFill>
                      <a:schemeClr val="tx1"/>
                    </a:solidFill>
                    <a:latin typeface="UVF Salome" panose="02000503040000020003" pitchFamily="50" charset="0"/>
                    <a:cs typeface="Times New Roman" panose="02020603050405020304" pitchFamily="18" charset="0"/>
                  </a:rPr>
                  <a:t> 1:</a:t>
                </a:r>
                <a:r>
                  <a:rPr lang="en-US" sz="3200" dirty="0">
                    <a:solidFill>
                      <a:schemeClr val="tx1"/>
                    </a:solidFill>
                    <a:latin typeface="UVF Salome" panose="02000503040000020003" pitchFamily="50" charset="0"/>
                    <a:cs typeface="Times New Roman" panose="02020603050405020304" pitchFamily="18" charset="0"/>
                  </a:rPr>
                  <a:t> </a:t>
                </a:r>
                <a:r>
                  <a:rPr lang="en-US" sz="3200" dirty="0" err="1">
                    <a:solidFill>
                      <a:schemeClr val="tx1"/>
                    </a:solidFill>
                    <a:latin typeface="UVF Salome" panose="02000503040000020003" pitchFamily="50" charset="0"/>
                    <a:cs typeface="Times New Roman" panose="02020603050405020304" pitchFamily="18" charset="0"/>
                  </a:rPr>
                  <a:t>Từ</a:t>
                </a:r>
                <a:r>
                  <a:rPr lang="en-US" sz="3200" dirty="0">
                    <a:solidFill>
                      <a:schemeClr val="tx1"/>
                    </a:solidFill>
                    <a:latin typeface="UVF Salome" panose="02000503040000020003" pitchFamily="50" charset="0"/>
                    <a:cs typeface="Times New Roman" panose="02020603050405020304" pitchFamily="18" charset="0"/>
                  </a:rPr>
                  <a:t> </a:t>
                </a:r>
                <a:r>
                  <a:rPr lang="en-US" sz="3200" dirty="0" err="1">
                    <a:solidFill>
                      <a:schemeClr val="tx1"/>
                    </a:solidFill>
                    <a:latin typeface="UVF Salome" panose="02000503040000020003" pitchFamily="50" charset="0"/>
                    <a:cs typeface="Times New Roman" panose="02020603050405020304" pitchFamily="18" charset="0"/>
                  </a:rPr>
                  <a:t>Xe</a:t>
                </a:r>
                <a:r>
                  <a:rPr lang="en-US" sz="3200" dirty="0">
                    <a:solidFill>
                      <a:schemeClr val="tx1"/>
                    </a:solidFill>
                    <a:latin typeface="UVF Salome" panose="02000503040000020003" pitchFamily="50" charset="0"/>
                    <a:cs typeface="Times New Roman" panose="02020603050405020304" pitchFamily="18" charset="0"/>
                  </a:rPr>
                  <a:t> </a:t>
                </a:r>
                <a:r>
                  <a:rPr lang="en-US" sz="3200" dirty="0" err="1">
                    <a:solidFill>
                      <a:schemeClr val="tx1"/>
                    </a:solidFill>
                    <a:latin typeface="UVF Salome" panose="02000503040000020003" pitchFamily="50" charset="0"/>
                    <a:cs typeface="Times New Roman" panose="02020603050405020304" pitchFamily="18" charset="0"/>
                  </a:rPr>
                  <a:t>chúng</a:t>
                </a:r>
                <a:r>
                  <a:rPr lang="en-US" sz="3200" dirty="0">
                    <a:solidFill>
                      <a:schemeClr val="tx1"/>
                    </a:solidFill>
                    <a:latin typeface="UVF Salome" panose="02000503040000020003" pitchFamily="50" charset="0"/>
                    <a:cs typeface="Times New Roman" panose="02020603050405020304" pitchFamily="18" charset="0"/>
                  </a:rPr>
                  <a:t> </a:t>
                </a:r>
                <a:r>
                  <a:rPr lang="en-US" sz="3200" dirty="0" err="1">
                    <a:solidFill>
                      <a:schemeClr val="tx1"/>
                    </a:solidFill>
                    <a:latin typeface="UVF Salome" panose="02000503040000020003" pitchFamily="50" charset="0"/>
                    <a:cs typeface="Times New Roman" panose="02020603050405020304" pitchFamily="18" charset="0"/>
                  </a:rPr>
                  <a:t>tôi</a:t>
                </a:r>
                <a:r>
                  <a:rPr lang="en-US" sz="3200" dirty="0">
                    <a:solidFill>
                      <a:schemeClr val="tx1"/>
                    </a:solidFill>
                    <a:latin typeface="UVF Salome" panose="02000503040000020003" pitchFamily="50" charset="0"/>
                    <a:cs typeface="Times New Roman" panose="02020603050405020304" pitchFamily="18" charset="0"/>
                  </a:rPr>
                  <a:t> … </a:t>
                </a:r>
                <a:r>
                  <a:rPr lang="en-US" sz="3200" dirty="0" err="1">
                    <a:solidFill>
                      <a:schemeClr val="tx1"/>
                    </a:solidFill>
                    <a:latin typeface="UVF Salome" panose="02000503040000020003" pitchFamily="50" charset="0"/>
                    <a:cs typeface="Times New Roman" panose="02020603050405020304" pitchFamily="18" charset="0"/>
                  </a:rPr>
                  <a:t>lướt</a:t>
                </a:r>
                <a:r>
                  <a:rPr lang="en-US" sz="3200" dirty="0">
                    <a:solidFill>
                      <a:schemeClr val="tx1"/>
                    </a:solidFill>
                    <a:latin typeface="UVF Salome" panose="02000503040000020003" pitchFamily="50" charset="0"/>
                    <a:cs typeface="Times New Roman" panose="02020603050405020304" pitchFamily="18" charset="0"/>
                  </a:rPr>
                  <a:t> </a:t>
                </a:r>
                <a:r>
                  <a:rPr lang="en-US" sz="3200" dirty="0" err="1">
                    <a:solidFill>
                      <a:schemeClr val="tx1"/>
                    </a:solidFill>
                    <a:latin typeface="UVF Salome" panose="02000503040000020003" pitchFamily="50" charset="0"/>
                    <a:cs typeface="Times New Roman" panose="02020603050405020304" pitchFamily="18" charset="0"/>
                  </a:rPr>
                  <a:t>thướt</a:t>
                </a:r>
                <a:r>
                  <a:rPr lang="en-US" sz="3200" dirty="0">
                    <a:solidFill>
                      <a:schemeClr val="tx1"/>
                    </a:solidFill>
                    <a:latin typeface="UVF Salome" panose="02000503040000020003" pitchFamily="50" charset="0"/>
                    <a:cs typeface="Times New Roman" panose="02020603050405020304" pitchFamily="18" charset="0"/>
                  </a:rPr>
                  <a:t> </a:t>
                </a:r>
                <a:r>
                  <a:rPr lang="en-US" sz="3200" dirty="0" err="1">
                    <a:solidFill>
                      <a:schemeClr val="tx1"/>
                    </a:solidFill>
                    <a:latin typeface="UVF Salome" panose="02000503040000020003" pitchFamily="50" charset="0"/>
                    <a:cs typeface="Times New Roman" panose="02020603050405020304" pitchFamily="18" charset="0"/>
                  </a:rPr>
                  <a:t>liễu</a:t>
                </a:r>
                <a:r>
                  <a:rPr lang="en-US" sz="3200" dirty="0">
                    <a:solidFill>
                      <a:schemeClr val="tx1"/>
                    </a:solidFill>
                    <a:latin typeface="UVF Salome" panose="02000503040000020003" pitchFamily="50" charset="0"/>
                    <a:cs typeface="Times New Roman" panose="02020603050405020304" pitchFamily="18" charset="0"/>
                  </a:rPr>
                  <a:t> </a:t>
                </a:r>
                <a:r>
                  <a:rPr lang="en-US" sz="3200" dirty="0" err="1">
                    <a:solidFill>
                      <a:schemeClr val="tx1"/>
                    </a:solidFill>
                    <a:latin typeface="UVF Salome" panose="02000503040000020003" pitchFamily="50" charset="0"/>
                    <a:cs typeface="Times New Roman" panose="02020603050405020304" pitchFamily="18" charset="0"/>
                  </a:rPr>
                  <a:t>rủ</a:t>
                </a:r>
                <a:endParaRPr lang="en-US" sz="3200" dirty="0">
                  <a:solidFill>
                    <a:schemeClr val="tx1"/>
                  </a:solidFill>
                  <a:latin typeface="UVF Salome" panose="02000503040000020003" pitchFamily="50" charset="0"/>
                  <a:cs typeface="Times New Roman" panose="02020603050405020304" pitchFamily="18" charset="0"/>
                </a:endParaRPr>
              </a:p>
            </p:txBody>
          </p:sp>
        </p:grpSp>
        <p:sp>
          <p:nvSpPr>
            <p:cNvPr id="16" name="Hexagon 15">
              <a:extLst>
                <a:ext uri="{FF2B5EF4-FFF2-40B4-BE49-F238E27FC236}">
                  <a16:creationId xmlns:a16="http://schemas.microsoft.com/office/drawing/2014/main" xmlns="" id="{A88B30E9-D7FD-430B-B57B-9C5F11366E44}"/>
                </a:ext>
              </a:extLst>
            </p:cNvPr>
            <p:cNvSpPr/>
            <p:nvPr/>
          </p:nvSpPr>
          <p:spPr>
            <a:xfrm>
              <a:off x="2867520" y="1796534"/>
              <a:ext cx="745835" cy="674132"/>
            </a:xfrm>
            <a:prstGeom prst="hexagon">
              <a:avLst/>
            </a:prstGeom>
            <a:grp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UVF Salome" panose="02000503040000020003" pitchFamily="50" charset="0"/>
                  <a:cs typeface="Times New Roman" panose="02020603050405020304" pitchFamily="18" charset="0"/>
                </a:rPr>
                <a:t>1</a:t>
              </a:r>
            </a:p>
          </p:txBody>
        </p:sp>
      </p:grpSp>
      <p:grpSp>
        <p:nvGrpSpPr>
          <p:cNvPr id="20" name="Group 19">
            <a:extLst>
              <a:ext uri="{FF2B5EF4-FFF2-40B4-BE49-F238E27FC236}">
                <a16:creationId xmlns:a16="http://schemas.microsoft.com/office/drawing/2014/main" xmlns="" id="{DCC388D3-9D63-431B-A63D-5335A60A8AF1}"/>
              </a:ext>
            </a:extLst>
          </p:cNvPr>
          <p:cNvGrpSpPr/>
          <p:nvPr/>
        </p:nvGrpSpPr>
        <p:grpSpPr>
          <a:xfrm>
            <a:off x="207819" y="2592722"/>
            <a:ext cx="8717972" cy="874761"/>
            <a:chOff x="2743201" y="3008357"/>
            <a:chExt cx="8107950" cy="874761"/>
          </a:xfrm>
          <a:solidFill>
            <a:srgbClr val="7DBE57">
              <a:alpha val="67000"/>
            </a:srgbClr>
          </a:solidFill>
        </p:grpSpPr>
        <p:grpSp>
          <p:nvGrpSpPr>
            <p:cNvPr id="21" name="Group 20">
              <a:extLst>
                <a:ext uri="{FF2B5EF4-FFF2-40B4-BE49-F238E27FC236}">
                  <a16:creationId xmlns:a16="http://schemas.microsoft.com/office/drawing/2014/main" xmlns="" id="{A47FFDE4-58D3-43FB-81F4-CFFA11B22B30}"/>
                </a:ext>
              </a:extLst>
            </p:cNvPr>
            <p:cNvGrpSpPr/>
            <p:nvPr/>
          </p:nvGrpSpPr>
          <p:grpSpPr>
            <a:xfrm>
              <a:off x="2743201" y="3008357"/>
              <a:ext cx="8107950" cy="874761"/>
              <a:chOff x="5753100" y="1905000"/>
              <a:chExt cx="4688748" cy="457201"/>
            </a:xfrm>
            <a:grpFill/>
          </p:grpSpPr>
          <p:sp>
            <p:nvSpPr>
              <p:cNvPr id="23" name="Hexagon 22">
                <a:extLst>
                  <a:ext uri="{FF2B5EF4-FFF2-40B4-BE49-F238E27FC236}">
                    <a16:creationId xmlns:a16="http://schemas.microsoft.com/office/drawing/2014/main" xmlns="" id="{2C728646-30CD-4095-9CD8-3416AAC2710E}"/>
                  </a:ext>
                </a:extLst>
              </p:cNvPr>
              <p:cNvSpPr/>
              <p:nvPr/>
            </p:nvSpPr>
            <p:spPr>
              <a:xfrm>
                <a:off x="5753100" y="1905000"/>
                <a:ext cx="533400" cy="45720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latin typeface="UVF Salome" panose="02000503040000020003" pitchFamily="50" charset="0"/>
                </a:endParaRPr>
              </a:p>
            </p:txBody>
          </p:sp>
          <p:sp>
            <p:nvSpPr>
              <p:cNvPr id="25" name="Rectangle 24">
                <a:extLst>
                  <a:ext uri="{FF2B5EF4-FFF2-40B4-BE49-F238E27FC236}">
                    <a16:creationId xmlns:a16="http://schemas.microsoft.com/office/drawing/2014/main" xmlns="" id="{2FD51AFF-927F-41E7-9633-AE17E4D60A95}"/>
                  </a:ext>
                </a:extLst>
              </p:cNvPr>
              <p:cNvSpPr/>
              <p:nvPr/>
            </p:nvSpPr>
            <p:spPr>
              <a:xfrm>
                <a:off x="6019798" y="1905001"/>
                <a:ext cx="4422050" cy="457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UVF Salome" panose="02000503040000020003" pitchFamily="50" charset="0"/>
                    <a:cs typeface="Times New Roman" panose="02020603050405020304" pitchFamily="18" charset="0"/>
                  </a:rPr>
                  <a:t>   Đoạn </a:t>
                </a:r>
                <a:r>
                  <a:rPr lang="en-US" sz="3200" b="1" dirty="0">
                    <a:solidFill>
                      <a:schemeClr val="tx1"/>
                    </a:solidFill>
                    <a:latin typeface="UVF Salome" panose="02000503040000020003" pitchFamily="50" charset="0"/>
                    <a:cs typeface="Times New Roman" panose="02020603050405020304" pitchFamily="18" charset="0"/>
                  </a:rPr>
                  <a:t>2:</a:t>
                </a:r>
                <a:r>
                  <a:rPr lang="en-US" sz="3200" dirty="0">
                    <a:solidFill>
                      <a:schemeClr val="tx1"/>
                    </a:solidFill>
                    <a:latin typeface="UVF Salome" panose="02000503040000020003" pitchFamily="50" charset="0"/>
                    <a:cs typeface="Times New Roman" panose="02020603050405020304" pitchFamily="18" charset="0"/>
                  </a:rPr>
                  <a:t> </a:t>
                </a:r>
                <a:r>
                  <a:rPr lang="en-US" sz="3200" dirty="0" err="1">
                    <a:solidFill>
                      <a:schemeClr val="tx1"/>
                    </a:solidFill>
                    <a:latin typeface="UVF Salome" panose="02000503040000020003" pitchFamily="50" charset="0"/>
                    <a:cs typeface="Times New Roman" panose="02020603050405020304" pitchFamily="18" charset="0"/>
                  </a:rPr>
                  <a:t>Từ</a:t>
                </a:r>
                <a:r>
                  <a:rPr lang="en-US" sz="3200" dirty="0">
                    <a:solidFill>
                      <a:schemeClr val="tx1"/>
                    </a:solidFill>
                    <a:latin typeface="UVF Salome" panose="02000503040000020003" pitchFamily="50" charset="0"/>
                    <a:cs typeface="Times New Roman" panose="02020603050405020304" pitchFamily="18" charset="0"/>
                  </a:rPr>
                  <a:t> </a:t>
                </a:r>
                <a:r>
                  <a:rPr lang="en-US" sz="3200" dirty="0" err="1">
                    <a:solidFill>
                      <a:schemeClr val="tx1"/>
                    </a:solidFill>
                    <a:latin typeface="UVF Salome" panose="02000503040000020003" pitchFamily="50" charset="0"/>
                    <a:cs typeface="Times New Roman" panose="02020603050405020304" pitchFamily="18" charset="0"/>
                  </a:rPr>
                  <a:t>Buổi</a:t>
                </a:r>
                <a:r>
                  <a:rPr lang="en-US" sz="3200" dirty="0">
                    <a:solidFill>
                      <a:schemeClr val="tx1"/>
                    </a:solidFill>
                    <a:latin typeface="UVF Salome" panose="02000503040000020003" pitchFamily="50" charset="0"/>
                    <a:cs typeface="Times New Roman" panose="02020603050405020304" pitchFamily="18" charset="0"/>
                  </a:rPr>
                  <a:t> </a:t>
                </a:r>
                <a:r>
                  <a:rPr lang="en-US" sz="3200" dirty="0" err="1">
                    <a:solidFill>
                      <a:schemeClr val="tx1"/>
                    </a:solidFill>
                    <a:latin typeface="UVF Salome" panose="02000503040000020003" pitchFamily="50" charset="0"/>
                    <a:cs typeface="Times New Roman" panose="02020603050405020304" pitchFamily="18" charset="0"/>
                  </a:rPr>
                  <a:t>chiều</a:t>
                </a:r>
                <a:r>
                  <a:rPr lang="en-US" sz="3200" dirty="0">
                    <a:solidFill>
                      <a:schemeClr val="tx1"/>
                    </a:solidFill>
                    <a:latin typeface="UVF Salome" panose="02000503040000020003" pitchFamily="50" charset="0"/>
                    <a:cs typeface="Times New Roman" panose="02020603050405020304" pitchFamily="18" charset="0"/>
                  </a:rPr>
                  <a:t> … </a:t>
                </a:r>
                <a:r>
                  <a:rPr lang="en-US" sz="3200" dirty="0" err="1">
                    <a:solidFill>
                      <a:schemeClr val="tx1"/>
                    </a:solidFill>
                    <a:latin typeface="UVF Salome" panose="02000503040000020003" pitchFamily="50" charset="0"/>
                    <a:cs typeface="Times New Roman" panose="02020603050405020304" pitchFamily="18" charset="0"/>
                  </a:rPr>
                  <a:t>sương</a:t>
                </a:r>
                <a:r>
                  <a:rPr lang="en-US" sz="3200" dirty="0">
                    <a:solidFill>
                      <a:schemeClr val="tx1"/>
                    </a:solidFill>
                    <a:latin typeface="UVF Salome" panose="02000503040000020003" pitchFamily="50" charset="0"/>
                    <a:cs typeface="Times New Roman" panose="02020603050405020304" pitchFamily="18" charset="0"/>
                  </a:rPr>
                  <a:t> </a:t>
                </a:r>
                <a:r>
                  <a:rPr lang="en-US" sz="3200" dirty="0" err="1">
                    <a:solidFill>
                      <a:schemeClr val="tx1"/>
                    </a:solidFill>
                    <a:latin typeface="UVF Salome" panose="02000503040000020003" pitchFamily="50" charset="0"/>
                    <a:cs typeface="Times New Roman" panose="02020603050405020304" pitchFamily="18" charset="0"/>
                  </a:rPr>
                  <a:t>núi</a:t>
                </a:r>
                <a:r>
                  <a:rPr lang="en-US" sz="3200" dirty="0">
                    <a:solidFill>
                      <a:schemeClr val="tx1"/>
                    </a:solidFill>
                    <a:latin typeface="UVF Salome" panose="02000503040000020003" pitchFamily="50" charset="0"/>
                    <a:cs typeface="Times New Roman" panose="02020603050405020304" pitchFamily="18" charset="0"/>
                  </a:rPr>
                  <a:t> </a:t>
                </a:r>
                <a:r>
                  <a:rPr lang="en-US" sz="3200" dirty="0" err="1">
                    <a:solidFill>
                      <a:schemeClr val="tx1"/>
                    </a:solidFill>
                    <a:latin typeface="UVF Salome" panose="02000503040000020003" pitchFamily="50" charset="0"/>
                    <a:cs typeface="Times New Roman" panose="02020603050405020304" pitchFamily="18" charset="0"/>
                  </a:rPr>
                  <a:t>tím</a:t>
                </a:r>
                <a:r>
                  <a:rPr lang="en-US" sz="3200" dirty="0">
                    <a:solidFill>
                      <a:schemeClr val="tx1"/>
                    </a:solidFill>
                    <a:latin typeface="UVF Salome" panose="02000503040000020003" pitchFamily="50" charset="0"/>
                    <a:cs typeface="Times New Roman" panose="02020603050405020304" pitchFamily="18" charset="0"/>
                  </a:rPr>
                  <a:t> </a:t>
                </a:r>
                <a:r>
                  <a:rPr lang="en-US" sz="3200" dirty="0" err="1">
                    <a:solidFill>
                      <a:schemeClr val="tx1"/>
                    </a:solidFill>
                    <a:latin typeface="UVF Salome" panose="02000503040000020003" pitchFamily="50" charset="0"/>
                    <a:cs typeface="Times New Roman" panose="02020603050405020304" pitchFamily="18" charset="0"/>
                  </a:rPr>
                  <a:t>nhạt</a:t>
                </a:r>
                <a:endParaRPr lang="en-US" sz="3200" dirty="0">
                  <a:solidFill>
                    <a:schemeClr val="tx1"/>
                  </a:solidFill>
                  <a:latin typeface="UVF Salome" panose="02000503040000020003" pitchFamily="50" charset="0"/>
                  <a:cs typeface="Times New Roman" panose="02020603050405020304" pitchFamily="18" charset="0"/>
                </a:endParaRPr>
              </a:p>
            </p:txBody>
          </p:sp>
        </p:grpSp>
        <p:sp>
          <p:nvSpPr>
            <p:cNvPr id="22" name="Hexagon 21">
              <a:extLst>
                <a:ext uri="{FF2B5EF4-FFF2-40B4-BE49-F238E27FC236}">
                  <a16:creationId xmlns:a16="http://schemas.microsoft.com/office/drawing/2014/main" xmlns="" id="{A956F45A-46F5-480F-9920-3C425FE7BE54}"/>
                </a:ext>
              </a:extLst>
            </p:cNvPr>
            <p:cNvSpPr/>
            <p:nvPr/>
          </p:nvSpPr>
          <p:spPr>
            <a:xfrm>
              <a:off x="2867520" y="3108674"/>
              <a:ext cx="745835" cy="674132"/>
            </a:xfrm>
            <a:prstGeom prst="hexagon">
              <a:avLst/>
            </a:prstGeom>
            <a:grp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UVF Salome" panose="02000503040000020003" pitchFamily="50" charset="0"/>
                  <a:cs typeface="Times New Roman" panose="02020603050405020304" pitchFamily="18" charset="0"/>
                </a:rPr>
                <a:t>2</a:t>
              </a:r>
            </a:p>
          </p:txBody>
        </p:sp>
      </p:grpSp>
      <p:grpSp>
        <p:nvGrpSpPr>
          <p:cNvPr id="26" name="Group 25">
            <a:extLst>
              <a:ext uri="{FF2B5EF4-FFF2-40B4-BE49-F238E27FC236}">
                <a16:creationId xmlns:a16="http://schemas.microsoft.com/office/drawing/2014/main" xmlns="" id="{A3EFFF0D-3605-4F40-9CB5-1A6E9A02500B}"/>
              </a:ext>
            </a:extLst>
          </p:cNvPr>
          <p:cNvGrpSpPr/>
          <p:nvPr/>
        </p:nvGrpSpPr>
        <p:grpSpPr>
          <a:xfrm>
            <a:off x="188730" y="3784356"/>
            <a:ext cx="8737061" cy="874762"/>
            <a:chOff x="2725447" y="4199992"/>
            <a:chExt cx="7947811" cy="874762"/>
          </a:xfrm>
          <a:solidFill>
            <a:srgbClr val="7DBE57">
              <a:alpha val="67000"/>
            </a:srgbClr>
          </a:solidFill>
        </p:grpSpPr>
        <p:grpSp>
          <p:nvGrpSpPr>
            <p:cNvPr id="27" name="Group 26">
              <a:extLst>
                <a:ext uri="{FF2B5EF4-FFF2-40B4-BE49-F238E27FC236}">
                  <a16:creationId xmlns:a16="http://schemas.microsoft.com/office/drawing/2014/main" xmlns="" id="{B59871A6-660A-4C67-A1EB-6CB4D73B6F93}"/>
                </a:ext>
              </a:extLst>
            </p:cNvPr>
            <p:cNvGrpSpPr/>
            <p:nvPr/>
          </p:nvGrpSpPr>
          <p:grpSpPr>
            <a:xfrm>
              <a:off x="2725447" y="4199992"/>
              <a:ext cx="7947811" cy="874762"/>
              <a:chOff x="5742834" y="1909700"/>
              <a:chExt cx="4596141" cy="457201"/>
            </a:xfrm>
            <a:grpFill/>
          </p:grpSpPr>
          <p:sp>
            <p:nvSpPr>
              <p:cNvPr id="29" name="Hexagon 28">
                <a:extLst>
                  <a:ext uri="{FF2B5EF4-FFF2-40B4-BE49-F238E27FC236}">
                    <a16:creationId xmlns:a16="http://schemas.microsoft.com/office/drawing/2014/main" xmlns="" id="{3D3477F7-A5B0-4793-BC8A-1AEF28E67557}"/>
                  </a:ext>
                </a:extLst>
              </p:cNvPr>
              <p:cNvSpPr/>
              <p:nvPr/>
            </p:nvSpPr>
            <p:spPr>
              <a:xfrm>
                <a:off x="5742834" y="1909701"/>
                <a:ext cx="533400" cy="45720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latin typeface="UVF Salome" panose="02000503040000020003" pitchFamily="50" charset="0"/>
                </a:endParaRPr>
              </a:p>
            </p:txBody>
          </p:sp>
          <p:sp>
            <p:nvSpPr>
              <p:cNvPr id="31" name="Rectangle 30">
                <a:extLst>
                  <a:ext uri="{FF2B5EF4-FFF2-40B4-BE49-F238E27FC236}">
                    <a16:creationId xmlns:a16="http://schemas.microsoft.com/office/drawing/2014/main" xmlns="" id="{5856C77C-138D-4C47-9B44-DA37F08372AE}"/>
                  </a:ext>
                </a:extLst>
              </p:cNvPr>
              <p:cNvSpPr/>
              <p:nvPr/>
            </p:nvSpPr>
            <p:spPr>
              <a:xfrm>
                <a:off x="6183626" y="1909700"/>
                <a:ext cx="4155349" cy="457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a:solidFill>
                      <a:schemeClr val="tx1"/>
                    </a:solidFill>
                    <a:latin typeface="UVF Salome" panose="02000503040000020003" pitchFamily="50" charset="0"/>
                    <a:cs typeface="Times New Roman" panose="02020603050405020304" pitchFamily="18" charset="0"/>
                  </a:rPr>
                  <a:t>  Đoạn </a:t>
                </a:r>
                <a:r>
                  <a:rPr lang="en-US" sz="3200" b="1" dirty="0">
                    <a:solidFill>
                      <a:schemeClr val="tx1"/>
                    </a:solidFill>
                    <a:latin typeface="UVF Salome" panose="02000503040000020003" pitchFamily="50" charset="0"/>
                    <a:cs typeface="Times New Roman" panose="02020603050405020304" pitchFamily="18" charset="0"/>
                  </a:rPr>
                  <a:t>3:</a:t>
                </a:r>
                <a:r>
                  <a:rPr lang="en-US" sz="3200" dirty="0">
                    <a:solidFill>
                      <a:schemeClr val="tx1"/>
                    </a:solidFill>
                    <a:latin typeface="UVF Salome" panose="02000503040000020003" pitchFamily="50" charset="0"/>
                    <a:cs typeface="Times New Roman" panose="02020603050405020304" pitchFamily="18" charset="0"/>
                  </a:rPr>
                  <a:t> </a:t>
                </a:r>
                <a:r>
                  <a:rPr lang="en-US" sz="3200" dirty="0" err="1">
                    <a:solidFill>
                      <a:schemeClr val="tx1"/>
                    </a:solidFill>
                    <a:latin typeface="UVF Salome" panose="02000503040000020003" pitchFamily="50" charset="0"/>
                    <a:cs typeface="Times New Roman" panose="02020603050405020304" pitchFamily="18" charset="0"/>
                  </a:rPr>
                  <a:t>Còn</a:t>
                </a:r>
                <a:r>
                  <a:rPr lang="en-US" sz="3200" dirty="0">
                    <a:solidFill>
                      <a:schemeClr val="tx1"/>
                    </a:solidFill>
                    <a:latin typeface="UVF Salome" panose="02000503040000020003" pitchFamily="50" charset="0"/>
                    <a:cs typeface="Times New Roman" panose="02020603050405020304" pitchFamily="18" charset="0"/>
                  </a:rPr>
                  <a:t> </a:t>
                </a:r>
                <a:r>
                  <a:rPr lang="en-US" sz="3200" dirty="0" err="1">
                    <a:solidFill>
                      <a:schemeClr val="tx1"/>
                    </a:solidFill>
                    <a:latin typeface="UVF Salome" panose="02000503040000020003" pitchFamily="50" charset="0"/>
                    <a:cs typeface="Times New Roman" panose="02020603050405020304" pitchFamily="18" charset="0"/>
                  </a:rPr>
                  <a:t>lại</a:t>
                </a:r>
                <a:endParaRPr lang="en-US" sz="3200" dirty="0">
                  <a:solidFill>
                    <a:schemeClr val="tx1"/>
                  </a:solidFill>
                  <a:latin typeface="UVF Salome" panose="02000503040000020003" pitchFamily="50" charset="0"/>
                  <a:cs typeface="Times New Roman" panose="02020603050405020304" pitchFamily="18" charset="0"/>
                </a:endParaRPr>
              </a:p>
            </p:txBody>
          </p:sp>
        </p:grpSp>
        <p:sp>
          <p:nvSpPr>
            <p:cNvPr id="28" name="Hexagon 27">
              <a:extLst>
                <a:ext uri="{FF2B5EF4-FFF2-40B4-BE49-F238E27FC236}">
                  <a16:creationId xmlns:a16="http://schemas.microsoft.com/office/drawing/2014/main" xmlns="" id="{26DC51AE-534F-468E-852E-1B418CFAFE47}"/>
                </a:ext>
              </a:extLst>
            </p:cNvPr>
            <p:cNvSpPr/>
            <p:nvPr/>
          </p:nvSpPr>
          <p:spPr>
            <a:xfrm>
              <a:off x="2813717" y="4306490"/>
              <a:ext cx="745835" cy="674132"/>
            </a:xfrm>
            <a:prstGeom prst="hexagon">
              <a:avLst/>
            </a:prstGeom>
            <a:grp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UVF Salome" panose="02000503040000020003" pitchFamily="50" charset="0"/>
                  <a:cs typeface="Times New Roman" panose="02020603050405020304" pitchFamily="18" charset="0"/>
                </a:rPr>
                <a:t>3</a:t>
              </a:r>
            </a:p>
          </p:txBody>
        </p:sp>
      </p:grpSp>
      <p:sp>
        <p:nvSpPr>
          <p:cNvPr id="34" name="TextBox 33">
            <a:extLst>
              <a:ext uri="{FF2B5EF4-FFF2-40B4-BE49-F238E27FC236}">
                <a16:creationId xmlns:a16="http://schemas.microsoft.com/office/drawing/2014/main" xmlns="" id="{8C520A9F-1702-4F1E-BE2C-123B79AE4535}"/>
              </a:ext>
            </a:extLst>
          </p:cNvPr>
          <p:cNvSpPr txBox="1"/>
          <p:nvPr/>
        </p:nvSpPr>
        <p:spPr>
          <a:xfrm>
            <a:off x="207819" y="5027053"/>
            <a:ext cx="8737553" cy="2062103"/>
          </a:xfrm>
          <a:prstGeom prst="rect">
            <a:avLst/>
          </a:prstGeom>
          <a:solidFill>
            <a:schemeClr val="accent3">
              <a:lumMod val="40000"/>
              <a:lumOff val="60000"/>
              <a:alpha val="73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a:solidFill>
                  <a:srgbClr val="CE3553"/>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Đọc với g</a:t>
            </a:r>
            <a:r>
              <a:rPr lang="vi-VN" sz="3200" b="1">
                <a:solidFill>
                  <a:srgbClr val="CE3553"/>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iọng đọc nhẹ nhàng, nhấn giọng những từ ngữ gợi cảm, gợi tả cảnh đẹp Sa Pa, </a:t>
            </a:r>
            <a:r>
              <a:rPr lang="en-US" sz="3200" b="1">
                <a:solidFill>
                  <a:srgbClr val="CE3553"/>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thể hiện </a:t>
            </a:r>
            <a:r>
              <a:rPr lang="vi-VN" sz="3200" b="1">
                <a:solidFill>
                  <a:srgbClr val="CE3553"/>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sự ngưỡng mộ, háo hức của du khách trước cảnh đẹp Sa Pa</a:t>
            </a:r>
            <a:r>
              <a:rPr lang="en-US" sz="3200" b="1">
                <a:solidFill>
                  <a:srgbClr val="CE3553"/>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a:t>
            </a:r>
          </a:p>
        </p:txBody>
      </p:sp>
    </p:spTree>
    <p:extLst>
      <p:ext uri="{BB962C8B-B14F-4D97-AF65-F5344CB8AC3E}">
        <p14:creationId xmlns:p14="http://schemas.microsoft.com/office/powerpoint/2010/main" val="154055631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ppt_x"/>
                                          </p:val>
                                        </p:tav>
                                        <p:tav tm="100000">
                                          <p:val>
                                            <p:strVal val="#ppt_x"/>
                                          </p:val>
                                        </p:tav>
                                      </p:tavLst>
                                    </p:anim>
                                    <p:anim calcmode="lin" valueType="num">
                                      <p:cBhvr additive="base">
                                        <p:cTn id="1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ppt_x"/>
                                          </p:val>
                                        </p:tav>
                                        <p:tav tm="100000">
                                          <p:val>
                                            <p:strVal val="#ppt_x"/>
                                          </p:val>
                                        </p:tav>
                                      </p:tavLst>
                                    </p:anim>
                                    <p:anim calcmode="lin" valueType="num">
                                      <p:cBhvr additive="base">
                                        <p:cTn id="20"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barn(inVertical)">
                                      <p:cBhvr>
                                        <p:cTn id="25"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10" descr="27,677 Vallee Vectores, Ilustraciones y Gráficos - 123RF">
            <a:extLst>
              <a:ext uri="{FF2B5EF4-FFF2-40B4-BE49-F238E27FC236}">
                <a16:creationId xmlns:a16="http://schemas.microsoft.com/office/drawing/2014/main" xmlns="" id="{D8670972-083F-4A70-B295-95F90F89C31D}"/>
              </a:ext>
            </a:extLst>
          </p:cNvPr>
          <p:cNvPicPr>
            <a:picLocks noChangeAspect="1" noChangeArrowheads="1"/>
          </p:cNvPicPr>
          <p:nvPr/>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1" y="1"/>
            <a:ext cx="9144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54" name="Rectangle 53">
            <a:extLst>
              <a:ext uri="{FF2B5EF4-FFF2-40B4-BE49-F238E27FC236}">
                <a16:creationId xmlns:a16="http://schemas.microsoft.com/office/drawing/2014/main" xmlns="" id="{DB3CEF8F-8CFD-43AC-8F03-144B29019EB9}"/>
              </a:ext>
            </a:extLst>
          </p:cNvPr>
          <p:cNvSpPr/>
          <p:nvPr/>
        </p:nvSpPr>
        <p:spPr>
          <a:xfrm>
            <a:off x="3338948" y="-168088"/>
            <a:ext cx="3747652" cy="12295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CE3553"/>
                </a:solidFill>
                <a:effectLst>
                  <a:outerShdw blurRad="38100" dist="38100" dir="2700000" algn="tl">
                    <a:srgbClr val="000000">
                      <a:alpha val="43137"/>
                    </a:srgbClr>
                  </a:outerShdw>
                </a:effectLst>
                <a:latin typeface="UVF Mussica Swash" panose="04000000000000000000" pitchFamily="82" charset="0"/>
                <a:cs typeface="Times New Roman" panose="02020603050405020304" pitchFamily="18" charset="0"/>
              </a:rPr>
              <a:t>Đường</a:t>
            </a:r>
            <a:r>
              <a:rPr lang="en-US" sz="2800" b="1" dirty="0">
                <a:solidFill>
                  <a:srgbClr val="CE3553"/>
                </a:solidFill>
                <a:effectLst>
                  <a:outerShdw blurRad="38100" dist="38100" dir="2700000" algn="tl">
                    <a:srgbClr val="000000">
                      <a:alpha val="43137"/>
                    </a:srgbClr>
                  </a:outerShdw>
                </a:effectLst>
                <a:latin typeface="UVF Mussica Swash" panose="04000000000000000000" pitchFamily="82" charset="0"/>
                <a:cs typeface="Times New Roman" panose="02020603050405020304" pitchFamily="18" charset="0"/>
              </a:rPr>
              <a:t> </a:t>
            </a:r>
            <a:r>
              <a:rPr lang="en-US" sz="2800" b="1" dirty="0" err="1">
                <a:solidFill>
                  <a:srgbClr val="CE3553"/>
                </a:solidFill>
                <a:effectLst>
                  <a:outerShdw blurRad="38100" dist="38100" dir="2700000" algn="tl">
                    <a:srgbClr val="000000">
                      <a:alpha val="43137"/>
                    </a:srgbClr>
                  </a:outerShdw>
                </a:effectLst>
                <a:latin typeface="UVF Mussica Swash" panose="04000000000000000000" pitchFamily="82" charset="0"/>
                <a:cs typeface="Times New Roman" panose="02020603050405020304" pitchFamily="18" charset="0"/>
              </a:rPr>
              <a:t>đi</a:t>
            </a:r>
            <a:r>
              <a:rPr lang="en-US" sz="2800" b="1" dirty="0">
                <a:solidFill>
                  <a:srgbClr val="CE3553"/>
                </a:solidFill>
                <a:effectLst>
                  <a:outerShdw blurRad="38100" dist="38100" dir="2700000" algn="tl">
                    <a:srgbClr val="000000">
                      <a:alpha val="43137"/>
                    </a:srgbClr>
                  </a:outerShdw>
                </a:effectLst>
                <a:latin typeface="UVF Mussica Swash" panose="04000000000000000000" pitchFamily="82" charset="0"/>
                <a:cs typeface="Times New Roman" panose="02020603050405020304" pitchFamily="18" charset="0"/>
              </a:rPr>
              <a:t> Sa Pa</a:t>
            </a:r>
          </a:p>
        </p:txBody>
      </p:sp>
      <p:sp>
        <p:nvSpPr>
          <p:cNvPr id="55" name="TextBox 54">
            <a:extLst>
              <a:ext uri="{FF2B5EF4-FFF2-40B4-BE49-F238E27FC236}">
                <a16:creationId xmlns:a16="http://schemas.microsoft.com/office/drawing/2014/main" xmlns="" id="{86442435-7B67-4483-A309-296F18821BE2}"/>
              </a:ext>
            </a:extLst>
          </p:cNvPr>
          <p:cNvSpPr txBox="1"/>
          <p:nvPr/>
        </p:nvSpPr>
        <p:spPr>
          <a:xfrm>
            <a:off x="5742703" y="692170"/>
            <a:ext cx="184731" cy="369332"/>
          </a:xfrm>
          <a:prstGeom prst="rect">
            <a:avLst/>
          </a:prstGeom>
          <a:noFill/>
        </p:spPr>
        <p:txBody>
          <a:bodyPr wrap="none" rtlCol="0">
            <a:spAutoFit/>
          </a:bodyPr>
          <a:lstStyle/>
          <a:p>
            <a:endParaRPr lang="en-US" dirty="0"/>
          </a:p>
        </p:txBody>
      </p:sp>
      <p:sp>
        <p:nvSpPr>
          <p:cNvPr id="56" name="Content Placeholder 7">
            <a:extLst>
              <a:ext uri="{FF2B5EF4-FFF2-40B4-BE49-F238E27FC236}">
                <a16:creationId xmlns:a16="http://schemas.microsoft.com/office/drawing/2014/main" xmlns="" id="{C029B6AA-E85F-4CBB-AA80-5966DBD8E4D4}"/>
              </a:ext>
            </a:extLst>
          </p:cNvPr>
          <p:cNvSpPr txBox="1">
            <a:spLocks/>
          </p:cNvSpPr>
          <p:nvPr>
            <p:custDataLst>
              <p:tags r:id="rId1"/>
            </p:custDataLst>
          </p:nvPr>
        </p:nvSpPr>
        <p:spPr>
          <a:xfrm>
            <a:off x="0" y="692170"/>
            <a:ext cx="9071264" cy="6213881"/>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3343" lvl="1" indent="457200" algn="just">
              <a:lnSpc>
                <a:spcPts val="2700"/>
              </a:lnSpc>
              <a:spcBef>
                <a:spcPts val="600"/>
              </a:spcBef>
              <a:spcAft>
                <a:spcPts val="600"/>
              </a:spcAft>
              <a:buFont typeface="Arial" panose="020B0604020202020204" pitchFamily="34" charset="0"/>
              <a:buNone/>
              <a:defRPr/>
            </a:pPr>
            <a:r>
              <a:rPr lang="en-US" sz="1800" b="1">
                <a:solidFill>
                  <a:srgbClr val="002060"/>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rPr>
              <a:t>Xe </a:t>
            </a:r>
            <a:r>
              <a:rPr lang="vi-VN" sz="1800" b="1">
                <a:solidFill>
                  <a:srgbClr val="002060"/>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rPr>
              <a:t>chúng</a:t>
            </a:r>
            <a:r>
              <a:rPr lang="en-US" sz="1800" b="1">
                <a:solidFill>
                  <a:srgbClr val="002060"/>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rPr>
              <a:t> </a:t>
            </a:r>
            <a:r>
              <a:rPr lang="vi-VN" sz="1800" b="1">
                <a:solidFill>
                  <a:srgbClr val="002060"/>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rPr>
              <a:t>tôi leo chênh vênh trên dốc cao của con đường xuyên tỉnh. Những đám mây trắng nhỏ sà xuống cửa kính ô tô tạo nên cảm giác bồng bềnh huyền ảo. Chúng tôi đang đi bên những thác trắng xóa tựa mây trời, những rừng cây âm âm, những bông hoa chuối rực lên như ngọn lửa. Tôi lim dim mắt ngắm mấy con ngựa đang ăn cỏ trong một vườn đào ven đường. Con đen huyền, con trắng tuyết, con đỏ son, chân dịu dàng, chùm đuôi cong lướt thướt liễu rủ.</a:t>
            </a:r>
            <a:endParaRPr lang="en-US" sz="1800" b="1">
              <a:solidFill>
                <a:srgbClr val="002060"/>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endParaRPr>
          </a:p>
          <a:p>
            <a:pPr marL="73343" lvl="1" indent="457200" algn="just">
              <a:lnSpc>
                <a:spcPts val="2700"/>
              </a:lnSpc>
              <a:spcBef>
                <a:spcPts val="600"/>
              </a:spcBef>
              <a:spcAft>
                <a:spcPts val="600"/>
              </a:spcAft>
              <a:buFont typeface="Arial" panose="020B0604020202020204" pitchFamily="34" charset="0"/>
              <a:buNone/>
              <a:defRPr/>
            </a:pPr>
            <a:r>
              <a:rPr lang="vi-VN" sz="1800" b="1">
                <a:solidFill>
                  <a:srgbClr val="FF0000"/>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rPr>
              <a:t>Buổi chiều, xe dừng lại ở một thị trấn nhỏ. Nắng phố huyện vàng hoe. Những em bé H’mông, những em bé Tu Dí, Phù Lá cổ đeo móng hổ, quần áo sặc sỡ đang chơi đùa trước cửa hàng. Hoàng hôn, áp phiên của phiên chợ thị trấn, người ngựa dập dìu chìm trong sương núi tím nhạt.</a:t>
            </a:r>
            <a:endParaRPr lang="en-US" sz="1800" b="1">
              <a:solidFill>
                <a:srgbClr val="FF0000"/>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endParaRPr>
          </a:p>
          <a:p>
            <a:pPr marL="73343" lvl="1" indent="457200" algn="just">
              <a:lnSpc>
                <a:spcPts val="2700"/>
              </a:lnSpc>
              <a:spcBef>
                <a:spcPts val="600"/>
              </a:spcBef>
              <a:spcAft>
                <a:spcPts val="600"/>
              </a:spcAft>
              <a:buFont typeface="Arial" panose="020B0604020202020204" pitchFamily="34" charset="0"/>
              <a:buNone/>
              <a:defRPr/>
            </a:pPr>
            <a:r>
              <a:rPr lang="fr-FR" sz="1800" b="1">
                <a:solidFill>
                  <a:schemeClr val="accent3">
                    <a:lumMod val="50000"/>
                  </a:schemeClr>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rPr>
              <a:t>Hôm sau, chúng tôi đi Sa Pa. Phong cảnh ở đây thật đẹp. Thoắt cái, lá vàng rơi trong khoảnh khắc mùa thu. Thoắt cái, trắng long lanh, một cơn mưa tuyết trên những cành đào, lê, mận. Thoắt cái, gió xuân hây hẩy nồng nàn với những bông hoa lay ơn màu đen nhung hiếm quý.</a:t>
            </a:r>
          </a:p>
          <a:p>
            <a:pPr marL="73343" lvl="1" indent="457200" algn="just">
              <a:lnSpc>
                <a:spcPts val="2700"/>
              </a:lnSpc>
              <a:spcBef>
                <a:spcPts val="600"/>
              </a:spcBef>
              <a:spcAft>
                <a:spcPts val="600"/>
              </a:spcAft>
              <a:buFont typeface="Arial" panose="020B0604020202020204" pitchFamily="34" charset="0"/>
              <a:buNone/>
              <a:defRPr/>
            </a:pPr>
            <a:r>
              <a:rPr lang="fr-FR" sz="1800" b="1" spc="40">
                <a:solidFill>
                  <a:schemeClr val="accent3">
                    <a:lumMod val="50000"/>
                  </a:schemeClr>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rPr>
              <a:t>Sa Pa quả là món quà tặng diệu kì mà thiên nhiên dành cho đất nước ta.</a:t>
            </a:r>
            <a:endParaRPr lang="en-US" sz="1800" b="1" spc="40">
              <a:solidFill>
                <a:schemeClr val="accent3">
                  <a:lumMod val="50000"/>
                </a:schemeClr>
              </a:solidFill>
              <a:effectLst>
                <a:outerShdw blurRad="38100" dist="38100" dir="2700000" algn="tl">
                  <a:srgbClr val="000000">
                    <a:alpha val="43137"/>
                  </a:srgbClr>
                </a:outerShdw>
              </a:effectLst>
              <a:latin typeface="UVF TypoSlabserif" panose="02000403050000020004" pitchFamily="2" charset="0"/>
              <a:cs typeface="Times New Roman" panose="02020603050405020304" pitchFamily="18" charset="0"/>
            </a:endParaRPr>
          </a:p>
          <a:p>
            <a:pPr indent="0" algn="r">
              <a:lnSpc>
                <a:spcPts val="2700"/>
              </a:lnSpc>
              <a:spcBef>
                <a:spcPts val="600"/>
              </a:spcBef>
              <a:spcAft>
                <a:spcPts val="600"/>
              </a:spcAft>
              <a:buFont typeface="Arial" panose="020B0604020202020204" pitchFamily="34" charset="0"/>
              <a:buNone/>
              <a:defRPr/>
            </a:pPr>
            <a:r>
              <a:rPr lang="fr-FR" sz="1800">
                <a:solidFill>
                  <a:schemeClr val="accent5">
                    <a:lumMod val="50000"/>
                  </a:schemeClr>
                </a:solidFill>
                <a:latin typeface="UVF TypoSlabserif" panose="02000403050000020004" pitchFamily="2" charset="0"/>
                <a:cs typeface="Times New Roman" panose="02020603050405020304" pitchFamily="18" charset="0"/>
              </a:rPr>
              <a:t>						</a:t>
            </a:r>
            <a:r>
              <a:rPr lang="fr-FR" sz="1800" b="1" i="1">
                <a:solidFill>
                  <a:schemeClr val="accent5">
                    <a:lumMod val="50000"/>
                  </a:schemeClr>
                </a:solidFill>
                <a:latin typeface="UVF TypoSlabserif" panose="02000403050000020004" pitchFamily="2" charset="0"/>
                <a:cs typeface="Times New Roman" panose="02020603050405020304" pitchFamily="18" charset="0"/>
              </a:rPr>
              <a:t>Theo Nguyễn Phan Hách</a:t>
            </a:r>
            <a:endParaRPr lang="en-US" sz="1800" b="1" i="1" dirty="0">
              <a:solidFill>
                <a:schemeClr val="accent5">
                  <a:lumMod val="50000"/>
                </a:schemeClr>
              </a:solidFill>
              <a:latin typeface="UVF TypoSlabserif" panose="02000403050000020004" pitchFamily="2" charset="0"/>
              <a:cs typeface="Times New Roman" panose="02020603050405020304" pitchFamily="18" charset="0"/>
            </a:endParaRPr>
          </a:p>
        </p:txBody>
      </p:sp>
    </p:spTree>
    <p:extLst>
      <p:ext uri="{BB962C8B-B14F-4D97-AF65-F5344CB8AC3E}">
        <p14:creationId xmlns:p14="http://schemas.microsoft.com/office/powerpoint/2010/main" val="203761942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54"/>
                                        </p:tgtEl>
                                        <p:attrNameLst>
                                          <p:attrName>style.visibility</p:attrName>
                                        </p:attrNameLst>
                                      </p:cBhvr>
                                      <p:to>
                                        <p:strVal val="visible"/>
                                      </p:to>
                                    </p:set>
                                    <p:set>
                                      <p:cBhvr>
                                        <p:cTn id="7" dur="227" fill="hold">
                                          <p:stCondLst>
                                            <p:cond delay="0"/>
                                          </p:stCondLst>
                                        </p:cTn>
                                        <p:tgtEl>
                                          <p:spTgt spid="54"/>
                                        </p:tgtEl>
                                        <p:attrNameLst>
                                          <p:attrName>style.rotation</p:attrName>
                                        </p:attrNameLst>
                                      </p:cBhvr>
                                      <p:to>
                                        <p:strVal val="-45.0"/>
                                      </p:to>
                                    </p:set>
                                    <p:anim calcmode="lin" valueType="num">
                                      <p:cBhvr>
                                        <p:cTn id="8" dur="227" fill="hold">
                                          <p:stCondLst>
                                            <p:cond delay="227"/>
                                          </p:stCondLst>
                                        </p:cTn>
                                        <p:tgtEl>
                                          <p:spTgt spid="54"/>
                                        </p:tgtEl>
                                        <p:attrNameLst>
                                          <p:attrName>style.rotation</p:attrName>
                                        </p:attrNameLst>
                                      </p:cBhvr>
                                      <p:tavLst>
                                        <p:tav tm="0">
                                          <p:val>
                                            <p:fltVal val="-45"/>
                                          </p:val>
                                        </p:tav>
                                        <p:tav tm="69900">
                                          <p:val>
                                            <p:fltVal val="45"/>
                                          </p:val>
                                        </p:tav>
                                        <p:tav tm="100000">
                                          <p:val>
                                            <p:fltVal val="0"/>
                                          </p:val>
                                        </p:tav>
                                      </p:tavLst>
                                    </p:anim>
                                    <p:anim calcmode="lin" valueType="num">
                                      <p:cBhvr>
                                        <p:cTn id="9" dur="227" fill="hold">
                                          <p:stCondLst>
                                            <p:cond delay="0"/>
                                          </p:stCondLst>
                                        </p:cTn>
                                        <p:tgtEl>
                                          <p:spTgt spid="54"/>
                                        </p:tgtEl>
                                        <p:attrNameLst>
                                          <p:attrName>ppt_y</p:attrName>
                                        </p:attrNameLst>
                                      </p:cBhvr>
                                      <p:tavLst>
                                        <p:tav tm="0">
                                          <p:val>
                                            <p:strVal val="#ppt_y-1"/>
                                          </p:val>
                                        </p:tav>
                                        <p:tav tm="100000">
                                          <p:val>
                                            <p:strVal val="#ppt_y-(0.354*#ppt_w-0.172*#ppt_h)"/>
                                          </p:val>
                                        </p:tav>
                                      </p:tavLst>
                                    </p:anim>
                                    <p:anim calcmode="lin" valueType="num">
                                      <p:cBhvr>
                                        <p:cTn id="10" dur="78" decel="50000" autoRev="1" fill="hold">
                                          <p:stCondLst>
                                            <p:cond delay="227"/>
                                          </p:stCondLst>
                                        </p:cTn>
                                        <p:tgtEl>
                                          <p:spTgt spid="54"/>
                                        </p:tgtEl>
                                        <p:attrNameLst>
                                          <p:attrName>ppt_y</p:attrName>
                                        </p:attrNameLst>
                                      </p:cBhvr>
                                      <p:tavLst>
                                        <p:tav tm="0">
                                          <p:val>
                                            <p:strVal val="#ppt_y-(0.354*#ppt_w-0.172*#ppt_h)"/>
                                          </p:val>
                                        </p:tav>
                                        <p:tav tm="100000">
                                          <p:val>
                                            <p:strVal val="#ppt_y-(0.354*#ppt_w-0.172*#ppt_h)-#ppt_h/2"/>
                                          </p:val>
                                        </p:tav>
                                      </p:tavLst>
                                    </p:anim>
                                    <p:anim calcmode="lin" valueType="num">
                                      <p:cBhvr>
                                        <p:cTn id="11" dur="68" fill="hold">
                                          <p:stCondLst>
                                            <p:cond delay="432"/>
                                          </p:stCondLst>
                                        </p:cTn>
                                        <p:tgtEl>
                                          <p:spTgt spid="54"/>
                                        </p:tgtEl>
                                        <p:attrNameLst>
                                          <p:attrName>ppt_y</p:attrName>
                                        </p:attrNameLst>
                                      </p:cBhvr>
                                      <p:tavLst>
                                        <p:tav tm="0">
                                          <p:val>
                                            <p:strVal val="#ppt_y-(0.354*#ppt_w-0.172*#ppt_h)"/>
                                          </p:val>
                                        </p:tav>
                                        <p:tav tm="100000">
                                          <p:val>
                                            <p:strVal val="#ppt_y"/>
                                          </p:val>
                                        </p:tav>
                                      </p:tavLst>
                                    </p:anim>
                                  </p:childTnLst>
                                </p:cTn>
                              </p:par>
                            </p:childTnLst>
                          </p:cTn>
                        </p:par>
                        <p:par>
                          <p:cTn id="12" fill="hold">
                            <p:stCondLst>
                              <p:cond delay="3000"/>
                            </p:stCondLst>
                            <p:childTnLst>
                              <p:par>
                                <p:cTn id="13" presetID="16" presetClass="entr" presetSubtype="21" fill="hold" grpId="0" nodeType="afterEffect">
                                  <p:stCondLst>
                                    <p:cond delay="0"/>
                                  </p:stCondLst>
                                  <p:childTnLst>
                                    <p:set>
                                      <p:cBhvr>
                                        <p:cTn id="14" dur="1" fill="hold">
                                          <p:stCondLst>
                                            <p:cond delay="0"/>
                                          </p:stCondLst>
                                        </p:cTn>
                                        <p:tgtEl>
                                          <p:spTgt spid="56"/>
                                        </p:tgtEl>
                                        <p:attrNameLst>
                                          <p:attrName>style.visibility</p:attrName>
                                        </p:attrNameLst>
                                      </p:cBhvr>
                                      <p:to>
                                        <p:strVal val="visible"/>
                                      </p:to>
                                    </p:set>
                                    <p:animEffect transition="in" filter="barn(inVertical)">
                                      <p:cBhvr>
                                        <p:cTn id="15"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4">
            <a:extLst>
              <a:ext uri="{FF2B5EF4-FFF2-40B4-BE49-F238E27FC236}">
                <a16:creationId xmlns:a16="http://schemas.microsoft.com/office/drawing/2014/main" xmlns="" id="{AF83EEE9-5BCC-45CC-A2D5-78A74CB2896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193" t="50934" b="8278"/>
          <a:stretch/>
        </p:blipFill>
        <p:spPr>
          <a:xfrm>
            <a:off x="0" y="1"/>
            <a:ext cx="9144000" cy="6858000"/>
          </a:xfrm>
          <a:prstGeom prst="rect">
            <a:avLst/>
          </a:prstGeom>
        </p:spPr>
      </p:pic>
      <p:pic>
        <p:nvPicPr>
          <p:cNvPr id="8" name="Picture 7">
            <a:extLst>
              <a:ext uri="{FF2B5EF4-FFF2-40B4-BE49-F238E27FC236}">
                <a16:creationId xmlns:a16="http://schemas.microsoft.com/office/drawing/2014/main" xmlns="" id="{72C108C5-E395-47AC-845D-68EC1199B045}"/>
              </a:ext>
            </a:extLst>
          </p:cNvPr>
          <p:cNvPicPr>
            <a:picLocks noChangeAspect="1"/>
          </p:cNvPicPr>
          <p:nvPr/>
        </p:nvPicPr>
        <p:blipFill>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rot="289766">
            <a:off x="4744015" y="1585390"/>
            <a:ext cx="4198117" cy="3272914"/>
          </a:xfrm>
          <a:prstGeom prst="rect">
            <a:avLst/>
          </a:prstGeom>
          <a:ln>
            <a:noFill/>
          </a:ln>
          <a:effectLst>
            <a:outerShdw blurRad="292100" dist="139700" dir="2700000" algn="tl" rotWithShape="0">
              <a:srgbClr val="333333">
                <a:alpha val="65000"/>
              </a:srgbClr>
            </a:outerShdw>
          </a:effectLst>
        </p:spPr>
      </p:pic>
      <p:sp>
        <p:nvSpPr>
          <p:cNvPr id="9" name="Rectangle 8">
            <a:extLst>
              <a:ext uri="{FF2B5EF4-FFF2-40B4-BE49-F238E27FC236}">
                <a16:creationId xmlns:a16="http://schemas.microsoft.com/office/drawing/2014/main" xmlns="" id="{01665F32-B8C6-4FE3-AAFC-0DA16F4238FE}"/>
              </a:ext>
            </a:extLst>
          </p:cNvPr>
          <p:cNvSpPr/>
          <p:nvPr/>
        </p:nvSpPr>
        <p:spPr>
          <a:xfrm rot="21394172">
            <a:off x="561714" y="794635"/>
            <a:ext cx="3562976" cy="950144"/>
          </a:xfrm>
          <a:prstGeom prst="rect">
            <a:avLst/>
          </a:prstGeom>
          <a:solidFill>
            <a:srgbClr val="FFFF00">
              <a:alpha val="43000"/>
            </a:srgbClr>
          </a:solidFill>
          <a:ln w="28575">
            <a:solidFill>
              <a:srgbClr val="002060"/>
            </a:solidFill>
            <a:prstDash val="sysDash"/>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3200" b="1" dirty="0" err="1">
                <a:solidFill>
                  <a:srgbClr val="00206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Hoàng</a:t>
            </a:r>
            <a:r>
              <a:rPr lang="en-US" sz="3200" b="1" dirty="0">
                <a:solidFill>
                  <a:srgbClr val="00206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 </a:t>
            </a:r>
            <a:r>
              <a:rPr lang="en-US" sz="3200" b="1" dirty="0" err="1">
                <a:solidFill>
                  <a:srgbClr val="00206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hôn</a:t>
            </a:r>
            <a:r>
              <a:rPr lang="en-US" sz="3200" b="1" dirty="0">
                <a:solidFill>
                  <a:srgbClr val="00206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 </a:t>
            </a:r>
          </a:p>
          <a:p>
            <a:pPr algn="ctr"/>
            <a:r>
              <a:rPr lang="en-US" sz="3200" b="1" dirty="0" err="1">
                <a:solidFill>
                  <a:srgbClr val="00206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thời</a:t>
            </a:r>
            <a:r>
              <a:rPr lang="en-US" sz="3200" b="1" dirty="0">
                <a:solidFill>
                  <a:srgbClr val="00206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 </a:t>
            </a:r>
            <a:r>
              <a:rPr lang="en-US" sz="3200" b="1" dirty="0" err="1">
                <a:solidFill>
                  <a:srgbClr val="00206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điểm</a:t>
            </a:r>
            <a:r>
              <a:rPr lang="en-US" sz="3200" b="1" dirty="0">
                <a:solidFill>
                  <a:srgbClr val="00206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 </a:t>
            </a:r>
            <a:r>
              <a:rPr lang="en-US" sz="3200" b="1" dirty="0" err="1">
                <a:solidFill>
                  <a:srgbClr val="00206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lúc</a:t>
            </a:r>
            <a:r>
              <a:rPr lang="en-US" sz="3200" b="1" dirty="0">
                <a:solidFill>
                  <a:srgbClr val="00206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 </a:t>
            </a:r>
            <a:r>
              <a:rPr lang="en-US" sz="3200" b="1" dirty="0" err="1">
                <a:solidFill>
                  <a:srgbClr val="00206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mặt</a:t>
            </a:r>
            <a:r>
              <a:rPr lang="en-US" sz="3200" b="1" dirty="0">
                <a:solidFill>
                  <a:srgbClr val="00206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 </a:t>
            </a:r>
            <a:r>
              <a:rPr lang="en-US" sz="3200" b="1" dirty="0" err="1">
                <a:solidFill>
                  <a:srgbClr val="00206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trời</a:t>
            </a:r>
            <a:r>
              <a:rPr lang="en-US" sz="3200" b="1" dirty="0">
                <a:solidFill>
                  <a:srgbClr val="00206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 </a:t>
            </a:r>
            <a:r>
              <a:rPr lang="en-US" sz="3200" b="1" dirty="0" err="1">
                <a:solidFill>
                  <a:srgbClr val="00206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lặn</a:t>
            </a:r>
            <a:endParaRPr lang="en-US" sz="3200" b="1" dirty="0">
              <a:solidFill>
                <a:srgbClr val="002060"/>
              </a:solidFill>
              <a:effectLst>
                <a:outerShdw blurRad="38100" dist="38100" dir="2700000" algn="tl">
                  <a:srgbClr val="000000">
                    <a:alpha val="43137"/>
                  </a:srgbClr>
                </a:outerShdw>
              </a:effectLst>
              <a:latin typeface="UVF TypoSlabserif" panose="02000403050000020004" pitchFamily="2" charset="0"/>
              <a:cs typeface="Times New Roman" pitchFamily="18" charset="0"/>
            </a:endParaRPr>
          </a:p>
        </p:txBody>
      </p:sp>
      <p:sp>
        <p:nvSpPr>
          <p:cNvPr id="10" name="Rectangle 9">
            <a:extLst>
              <a:ext uri="{FF2B5EF4-FFF2-40B4-BE49-F238E27FC236}">
                <a16:creationId xmlns:a16="http://schemas.microsoft.com/office/drawing/2014/main" xmlns="" id="{1ED2839C-AAB1-409C-B11C-7D7F8670C2F2}"/>
              </a:ext>
            </a:extLst>
          </p:cNvPr>
          <p:cNvSpPr/>
          <p:nvPr/>
        </p:nvSpPr>
        <p:spPr>
          <a:xfrm rot="260560">
            <a:off x="4857603" y="5066579"/>
            <a:ext cx="3636245" cy="1395081"/>
          </a:xfrm>
          <a:prstGeom prst="rect">
            <a:avLst/>
          </a:prstGeom>
          <a:solidFill>
            <a:srgbClr val="66CCFF">
              <a:alpha val="67000"/>
            </a:srgbClr>
          </a:solidFill>
          <a:ln w="28575">
            <a:solidFill>
              <a:srgbClr val="002060"/>
            </a:solidFill>
            <a:prstDash val="sysDash"/>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3200" b="1" dirty="0" err="1">
                <a:solidFill>
                  <a:srgbClr val="00206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rừng</a:t>
            </a:r>
            <a:r>
              <a:rPr lang="en-US" sz="3200" b="1" dirty="0">
                <a:solidFill>
                  <a:srgbClr val="00206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 </a:t>
            </a:r>
            <a:r>
              <a:rPr lang="en-US" sz="3200" b="1" dirty="0" err="1">
                <a:solidFill>
                  <a:srgbClr val="00206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cây</a:t>
            </a:r>
            <a:r>
              <a:rPr lang="en-US" sz="3200" b="1" dirty="0">
                <a:solidFill>
                  <a:srgbClr val="00206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 </a:t>
            </a:r>
            <a:r>
              <a:rPr lang="en-US" sz="3200" b="1" dirty="0" err="1">
                <a:solidFill>
                  <a:srgbClr val="00206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âm</a:t>
            </a:r>
            <a:r>
              <a:rPr lang="en-US" sz="3200" b="1" dirty="0">
                <a:solidFill>
                  <a:srgbClr val="00206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 </a:t>
            </a:r>
            <a:r>
              <a:rPr lang="en-US" sz="3200" b="1" dirty="0" err="1">
                <a:solidFill>
                  <a:srgbClr val="00206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âm</a:t>
            </a:r>
            <a:r>
              <a:rPr lang="en-US" sz="3200" b="1" dirty="0">
                <a:solidFill>
                  <a:srgbClr val="00206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 </a:t>
            </a:r>
          </a:p>
          <a:p>
            <a:pPr algn="ctr"/>
            <a:r>
              <a:rPr lang="en-US" sz="3200" b="1" dirty="0" err="1">
                <a:solidFill>
                  <a:srgbClr val="00206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rừng</a:t>
            </a:r>
            <a:r>
              <a:rPr lang="en-US" sz="3200" b="1" dirty="0">
                <a:solidFill>
                  <a:srgbClr val="00206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 </a:t>
            </a:r>
            <a:r>
              <a:rPr lang="en-US" sz="3200" b="1" dirty="0" err="1">
                <a:solidFill>
                  <a:srgbClr val="00206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cây</a:t>
            </a:r>
            <a:r>
              <a:rPr lang="en-US" sz="3200" b="1" dirty="0">
                <a:solidFill>
                  <a:srgbClr val="00206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 </a:t>
            </a:r>
            <a:r>
              <a:rPr lang="en-US" sz="3200" b="1" dirty="0" err="1">
                <a:solidFill>
                  <a:srgbClr val="00206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rậm</a:t>
            </a:r>
            <a:r>
              <a:rPr lang="en-US" sz="3200" b="1" dirty="0">
                <a:solidFill>
                  <a:srgbClr val="00206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 </a:t>
            </a:r>
            <a:r>
              <a:rPr lang="en-US" sz="3200" b="1" dirty="0" err="1">
                <a:solidFill>
                  <a:srgbClr val="00206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rạp</a:t>
            </a:r>
            <a:r>
              <a:rPr lang="en-US" sz="3200" b="1" dirty="0">
                <a:solidFill>
                  <a:srgbClr val="00206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 </a:t>
            </a:r>
            <a:r>
              <a:rPr lang="en-US" sz="3200" b="1" dirty="0" err="1">
                <a:solidFill>
                  <a:srgbClr val="00206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hơi</a:t>
            </a:r>
            <a:r>
              <a:rPr lang="en-US" sz="3200" b="1" dirty="0">
                <a:solidFill>
                  <a:srgbClr val="00206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 </a:t>
            </a:r>
            <a:r>
              <a:rPr lang="en-US" sz="3200" b="1" dirty="0" err="1">
                <a:solidFill>
                  <a:srgbClr val="00206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tối</a:t>
            </a:r>
            <a:r>
              <a:rPr lang="en-US" sz="3200" b="1" dirty="0">
                <a:solidFill>
                  <a:srgbClr val="00206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 </a:t>
            </a:r>
            <a:r>
              <a:rPr lang="en-US" sz="3200" b="1" dirty="0" err="1">
                <a:solidFill>
                  <a:srgbClr val="00206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và</a:t>
            </a:r>
            <a:r>
              <a:rPr lang="en-US" sz="3200" b="1" dirty="0">
                <a:solidFill>
                  <a:srgbClr val="00206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 </a:t>
            </a:r>
            <a:r>
              <a:rPr lang="en-US" sz="3200" b="1" dirty="0" err="1">
                <a:solidFill>
                  <a:srgbClr val="00206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tĩnh</a:t>
            </a:r>
            <a:r>
              <a:rPr lang="en-US" sz="3200" b="1" dirty="0">
                <a:solidFill>
                  <a:srgbClr val="00206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 </a:t>
            </a:r>
            <a:r>
              <a:rPr lang="en-US" sz="3200" b="1" dirty="0" err="1">
                <a:solidFill>
                  <a:srgbClr val="00206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mịch</a:t>
            </a:r>
            <a:r>
              <a:rPr lang="en-US" sz="3200" b="1" dirty="0">
                <a:solidFill>
                  <a:srgbClr val="002060"/>
                </a:solidFill>
                <a:effectLst>
                  <a:outerShdw blurRad="38100" dist="38100" dir="2700000" algn="tl">
                    <a:srgbClr val="000000">
                      <a:alpha val="43137"/>
                    </a:srgbClr>
                  </a:outerShdw>
                </a:effectLst>
                <a:latin typeface="UVF TypoSlabserif" panose="02000403050000020004" pitchFamily="2" charset="0"/>
                <a:cs typeface="Times New Roman" pitchFamily="18" charset="0"/>
              </a:rPr>
              <a:t>.</a:t>
            </a:r>
          </a:p>
        </p:txBody>
      </p:sp>
      <p:pic>
        <p:nvPicPr>
          <p:cNvPr id="12" name="Picture 11">
            <a:extLst>
              <a:ext uri="{FF2B5EF4-FFF2-40B4-BE49-F238E27FC236}">
                <a16:creationId xmlns:a16="http://schemas.microsoft.com/office/drawing/2014/main" xmlns="" id="{98F39E87-10AC-4F11-93DC-B36ABB721D93}"/>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rot="21398356">
            <a:off x="511891" y="2084522"/>
            <a:ext cx="3985390" cy="4194702"/>
          </a:xfrm>
          <a:prstGeom prst="rect">
            <a:avLst/>
          </a:prstGeom>
          <a:ln>
            <a:noFill/>
          </a:ln>
          <a:effectLst>
            <a:outerShdw blurRad="292100" dist="139700" dir="2700000" algn="tl" rotWithShape="0">
              <a:srgbClr val="333333">
                <a:alpha val="65000"/>
              </a:srgbClr>
            </a:outerShdw>
          </a:effectLst>
        </p:spPr>
      </p:pic>
      <p:sp>
        <p:nvSpPr>
          <p:cNvPr id="22" name="Text Box 11">
            <a:extLst>
              <a:ext uri="{FF2B5EF4-FFF2-40B4-BE49-F238E27FC236}">
                <a16:creationId xmlns:a16="http://schemas.microsoft.com/office/drawing/2014/main" xmlns="" id="{2F8A6AE3-7BAB-419C-957A-B31F90F1AB86}"/>
              </a:ext>
            </a:extLst>
          </p:cNvPr>
          <p:cNvSpPr txBox="1">
            <a:spLocks noChangeArrowheads="1"/>
          </p:cNvSpPr>
          <p:nvPr/>
        </p:nvSpPr>
        <p:spPr bwMode="auto">
          <a:xfrm>
            <a:off x="5461320" y="234535"/>
            <a:ext cx="4276211"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scene3d>
              <a:camera prst="orthographicFront"/>
              <a:lightRig rig="threePt" dir="t"/>
            </a:scene3d>
            <a:sp3d extrusionH="57150">
              <a:bevelT w="57150" h="38100" prst="artDeco"/>
            </a:sp3d>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buFont typeface="Arial" panose="020B0604020202020204" pitchFamily="34" charset="0"/>
              <a:buNone/>
            </a:pPr>
            <a:r>
              <a:rPr lang="en-US" altLang="zh-CN" sz="5400" b="1">
                <a:ln>
                  <a:solidFill>
                    <a:srgbClr val="329061"/>
                  </a:solidFill>
                </a:ln>
                <a:solidFill>
                  <a:srgbClr val="329061"/>
                </a:solidFill>
                <a:effectLst>
                  <a:glow rad="63500">
                    <a:schemeClr val="accent5">
                      <a:satMod val="175000"/>
                      <a:alpha val="40000"/>
                    </a:schemeClr>
                  </a:glow>
                </a:effectLst>
                <a:latin typeface="UVF Mussica Swash" panose="04000000000000000000" pitchFamily="82" charset="0"/>
              </a:rPr>
              <a:t>Giải nghĩa từ:</a:t>
            </a:r>
            <a:endParaRPr lang="en-US" altLang="zh-CN" sz="5400" b="1">
              <a:ln>
                <a:solidFill>
                  <a:srgbClr val="329061"/>
                </a:solidFill>
              </a:ln>
              <a:solidFill>
                <a:srgbClr val="329061"/>
              </a:solidFill>
              <a:effectLst>
                <a:glow rad="63500">
                  <a:schemeClr val="accent5">
                    <a:satMod val="175000"/>
                    <a:alpha val="40000"/>
                  </a:schemeClr>
                </a:glow>
              </a:effectLst>
              <a:latin typeface="UVF Mussica Swash" panose="04000000000000000000" pitchFamily="82" charset="0"/>
              <a:cs typeface="Times New Roman" panose="02020603050405020304" pitchFamily="18" charset="0"/>
            </a:endParaRPr>
          </a:p>
        </p:txBody>
      </p:sp>
    </p:spTree>
    <p:extLst>
      <p:ext uri="{BB962C8B-B14F-4D97-AF65-F5344CB8AC3E}">
        <p14:creationId xmlns:p14="http://schemas.microsoft.com/office/powerpoint/2010/main" val="216675475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1+#ppt_w/2"/>
                                          </p:val>
                                        </p:tav>
                                        <p:tav tm="100000">
                                          <p:val>
                                            <p:strVal val="#ppt_x"/>
                                          </p:val>
                                        </p:tav>
                                      </p:tavLst>
                                    </p:anim>
                                    <p:anim calcmode="lin" valueType="num">
                                      <p:cBhvr additive="base">
                                        <p:cTn id="8"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22" grpId="0"/>
    </p:bldLst>
  </p:timing>
</p:sld>
</file>

<file path=ppt/tags/tag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DMINI~1\AppData\Local\Temp\PR\data\asimages\{D7CD1A01-141A-4665-A051-0494117F0A15}_10.png&quot;/&gt;&lt;left val=&quot;0&quot;/&gt;&lt;top val=&quot;6&quot;/&gt;&lt;width val=&quot;707&quot;/&gt;&lt;height val=&quot;519&quot;/&gt;&lt;hasText val=&quot;1&quot;/&gt;&lt;/Image&gt;&lt;/ThreeDShapeInfo&gt;"/>
  <p:tag name="PRESENTER_SHAPETEXTINFO" val="&lt;ShapeTextInfo&gt;&lt;TableIndex row=&quot;-1&quot; col=&quot;-1&quot;&gt;&lt;linesCount val=&quot;19&quot;/&gt;&lt;lineCharCount val=&quot;16&quot;/&gt;&lt;lineCharCount val=&quot;68&quot;/&gt;&lt;lineCharCount val=&quot;69&quot;/&gt;&lt;lineCharCount val=&quot;72&quot;/&gt;&lt;lineCharCount val=&quot;69&quot;/&gt;&lt;lineCharCount val=&quot;64&quot;/&gt;&lt;lineCharCount val=&quot;71&quot;/&gt;&lt;lineCharCount val=&quot;30&quot;/&gt;&lt;lineCharCount val=&quot;65&quot;/&gt;&lt;lineCharCount val=&quot;67&quot;/&gt;&lt;lineCharCount val=&quot;69&quot;/&gt;&lt;lineCharCount val=&quot;70&quot;/&gt;&lt;lineCharCount val=&quot;68&quot;/&gt;&lt;lineCharCount val=&quot;75&quot;/&gt;&lt;lineCharCount val=&quot;73&quot;/&gt;&lt;lineCharCount val=&quot;54&quot;/&gt;&lt;lineCharCount val=&quot;63&quot;/&gt;&lt;lineCharCount val=&quot;9&quot;/&gt;&lt;lineCharCount val=&quot;28&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DMINI~1\AppData\Local\Temp\PR\data\asimages\{D7CD1A01-141A-4665-A051-0494117F0A15}_10.png&quot;/&gt;&lt;left val=&quot;0&quot;/&gt;&lt;top val=&quot;6&quot;/&gt;&lt;width val=&quot;707&quot;/&gt;&lt;height val=&quot;519&quot;/&gt;&lt;hasText val=&quot;1&quot;/&gt;&lt;/Image&gt;&lt;/ThreeDShapeInfo&gt;"/>
  <p:tag name="PRESENTER_SHAPETEXTINFO" val="&lt;ShapeTextInfo&gt;&lt;TableIndex row=&quot;-1&quot; col=&quot;-1&quot;&gt;&lt;linesCount val=&quot;19&quot;/&gt;&lt;lineCharCount val=&quot;16&quot;/&gt;&lt;lineCharCount val=&quot;68&quot;/&gt;&lt;lineCharCount val=&quot;69&quot;/&gt;&lt;lineCharCount val=&quot;72&quot;/&gt;&lt;lineCharCount val=&quot;69&quot;/&gt;&lt;lineCharCount val=&quot;64&quot;/&gt;&lt;lineCharCount val=&quot;71&quot;/&gt;&lt;lineCharCount val=&quot;30&quot;/&gt;&lt;lineCharCount val=&quot;65&quot;/&gt;&lt;lineCharCount val=&quot;67&quot;/&gt;&lt;lineCharCount val=&quot;69&quot;/&gt;&lt;lineCharCount val=&quot;70&quot;/&gt;&lt;lineCharCount val=&quot;68&quot;/&gt;&lt;lineCharCount val=&quot;75&quot;/&gt;&lt;lineCharCount val=&quot;73&quot;/&gt;&lt;lineCharCount val=&quot;54&quot;/&gt;&lt;lineCharCount val=&quot;63&quot;/&gt;&lt;lineCharCount val=&quot;9&quot;/&gt;&lt;lineCharCount val=&quot;28&quot;/&gt;&lt;/TableIndex&gt;&lt;/ShapeTextInfo&gt;"/>
</p:tagLst>
</file>

<file path=ppt/tags/tag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DMINI~1\AppData\Local\Temp\PR\data\asimages\{D7CD1A01-141A-4665-A051-0494117F0A15}_10.png&quot;/&gt;&lt;left val=&quot;0&quot;/&gt;&lt;top val=&quot;6&quot;/&gt;&lt;width val=&quot;707&quot;/&gt;&lt;height val=&quot;519&quot;/&gt;&lt;hasText val=&quot;1&quot;/&gt;&lt;/Image&gt;&lt;/ThreeDShapeInfo&gt;"/>
  <p:tag name="PRESENTER_SHAPETEXTINFO" val="&lt;ShapeTextInfo&gt;&lt;TableIndex row=&quot;-1&quot; col=&quot;-1&quot;&gt;&lt;linesCount val=&quot;19&quot;/&gt;&lt;lineCharCount val=&quot;16&quot;/&gt;&lt;lineCharCount val=&quot;68&quot;/&gt;&lt;lineCharCount val=&quot;69&quot;/&gt;&lt;lineCharCount val=&quot;72&quot;/&gt;&lt;lineCharCount val=&quot;69&quot;/&gt;&lt;lineCharCount val=&quot;64&quot;/&gt;&lt;lineCharCount val=&quot;71&quot;/&gt;&lt;lineCharCount val=&quot;30&quot;/&gt;&lt;lineCharCount val=&quot;65&quot;/&gt;&lt;lineCharCount val=&quot;67&quot;/&gt;&lt;lineCharCount val=&quot;69&quot;/&gt;&lt;lineCharCount val=&quot;70&quot;/&gt;&lt;lineCharCount val=&quot;68&quot;/&gt;&lt;lineCharCount val=&quot;75&quot;/&gt;&lt;lineCharCount val=&quot;73&quot;/&gt;&lt;lineCharCount val=&quot;54&quot;/&gt;&lt;lineCharCount val=&quot;63&quot;/&gt;&lt;lineCharCount val=&quot;9&quot;/&gt;&lt;lineCharCount val=&quot;28&quot;/&gt;&lt;/TableIndex&gt;&lt;/ShapeTextInfo&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TotalTime>
  <Words>1591</Words>
  <Application>Microsoft Office PowerPoint</Application>
  <PresentationFormat>On-screen Show (4:3)</PresentationFormat>
  <Paragraphs>169</Paragraphs>
  <Slides>33</Slides>
  <Notes>6</Notes>
  <HiddenSlides>0</HiddenSlides>
  <MMClips>0</MMClips>
  <ScaleCrop>false</ScaleCrop>
  <HeadingPairs>
    <vt:vector size="4" baseType="variant">
      <vt:variant>
        <vt:lpstr>Theme</vt:lpstr>
      </vt:variant>
      <vt:variant>
        <vt:i4>1</vt:i4>
      </vt:variant>
      <vt:variant>
        <vt:lpstr>Slide Titles</vt:lpstr>
      </vt:variant>
      <vt:variant>
        <vt:i4>33</vt:i4>
      </vt:variant>
    </vt:vector>
  </HeadingPairs>
  <TitlesOfParts>
    <vt:vector size="34"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Windows User</cp:lastModifiedBy>
  <cp:revision>1</cp:revision>
  <dcterms:created xsi:type="dcterms:W3CDTF">2022-04-02T15:56:25Z</dcterms:created>
  <dcterms:modified xsi:type="dcterms:W3CDTF">2022-04-02T15:59:33Z</dcterms:modified>
</cp:coreProperties>
</file>