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81" r:id="rId5"/>
    <p:sldId id="293" r:id="rId6"/>
    <p:sldId id="280" r:id="rId7"/>
    <p:sldId id="261" r:id="rId8"/>
    <p:sldId id="284" r:id="rId9"/>
    <p:sldId id="262" r:id="rId10"/>
    <p:sldId id="264" r:id="rId11"/>
    <p:sldId id="260" r:id="rId12"/>
    <p:sldId id="267" r:id="rId13"/>
    <p:sldId id="285" r:id="rId14"/>
    <p:sldId id="286" r:id="rId15"/>
    <p:sldId id="263" r:id="rId16"/>
    <p:sldId id="287" r:id="rId17"/>
    <p:sldId id="270" r:id="rId18"/>
    <p:sldId id="288" r:id="rId19"/>
    <p:sldId id="265" r:id="rId20"/>
    <p:sldId id="289" r:id="rId21"/>
    <p:sldId id="266" r:id="rId22"/>
    <p:sldId id="29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6A594-BC72-443C-AB5D-A688E8CC4248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5BD08-1188-48EF-925D-E17AB5878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1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451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749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65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444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373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583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239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96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31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cánh hoa đi đến câu hỏi. Kết thúc nhấn vào hình cô giáo đến dặn dò</a:t>
            </a:r>
          </a:p>
          <a:p>
            <a:r>
              <a:rPr lang="en-US" altLang="zh-CN"/>
              <a:t>By: Diệu Hiền_MNT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588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cánh hoa quay lại câu hỏi trò chơi.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By: Diệu Hiền_MNT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63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món quà đi đến câu hỏi, nhấn vào cô giáo để đi đến bài mới.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404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cánh hoa quay lại câu hỏi trò chơi.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By: Diệu Hiền_MNT</a:t>
            </a: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731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cánh hoa quay lại câu hỏi trò chơi.</a:t>
            </a: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By: Diệu Hiền_MNT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57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cánh hoa quay lại câu hỏi trò chơi.</a:t>
            </a: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By: Diệu Hiền_MNT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24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64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bó hoa để quay lại trò chơi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38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que kẹo để quay lại trò chơi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8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68F39-07D2-4CD0-9ACF-37C7B2BA4B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668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260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023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68F39-07D2-4CD0-9ACF-37C7B2BA4B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64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3B42-E813-4421-8967-020E36E7B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7E8B4-3E88-45EA-9AC3-0F650ADCA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99B3F-6C2F-43EE-AABE-F8B133F9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F7BAA-C073-4F27-B501-5919637F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E4B3B-A0C5-4F5C-8575-844AFDF3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4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57B3-ACDF-44A7-8A5D-2840BAA8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42C1E-6839-4207-8801-11EA86ACE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9D057-437D-4251-A016-7B25DF1A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BEA49-6FDC-44F4-BC28-C962A7DFA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70C73-1F08-41D5-AEB6-562A4F0E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3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B36E65-7E75-4FF3-808D-3083C168D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0AB21-F51E-4856-A9B6-07E59A873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E3AF5-6405-4995-A137-7EE0B824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5506E-ABAA-4377-BAF4-D00B5614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584AA-E88F-4911-A064-C5733327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1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0A1DBC-A844-F94F-9338-93EA258DA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3851B7-A3E2-3A4B-95FA-6E2D84F82F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"/>
                    </a14:imgEffect>
                    <a14:imgEffect>
                      <a14:saturation sat="9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5734" flipH="1">
            <a:off x="270048" y="2525262"/>
            <a:ext cx="12287901" cy="40808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DE3246-3B93-474A-81DC-609B750599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" y="-504"/>
            <a:ext cx="121885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CD0293-C798-4BF4-A87E-84ABB7CB3AC1}"/>
              </a:ext>
            </a:extLst>
          </p:cNvPr>
          <p:cNvSpPr txBox="1"/>
          <p:nvPr userDrawn="1"/>
        </p:nvSpPr>
        <p:spPr>
          <a:xfrm rot="5400000" flipH="1">
            <a:off x="11500362" y="4118381"/>
            <a:ext cx="11147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>
                <a:solidFill>
                  <a:srgbClr val="97B85F"/>
                </a:solidFill>
                <a:latin typeface="#9Slide07 Altus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103166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73D01A-DE36-6641-93D5-6C6DBE995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 userDrawn="1"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 userDrawn="1"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 userDrawn="1"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 userDrawn="1"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36DE3246-3B93-474A-81DC-609B75059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1954"/>
          <a:stretch/>
        </p:blipFill>
        <p:spPr>
          <a:xfrm>
            <a:off x="3440" y="504"/>
            <a:ext cx="585618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267A9-405A-4CDE-B76F-A7FA3E1409AF}"/>
              </a:ext>
            </a:extLst>
          </p:cNvPr>
          <p:cNvSpPr txBox="1"/>
          <p:nvPr userDrawn="1"/>
        </p:nvSpPr>
        <p:spPr>
          <a:xfrm rot="5400000" flipH="1">
            <a:off x="11500364" y="6436909"/>
            <a:ext cx="11147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>
                <a:solidFill>
                  <a:srgbClr val="97B85F"/>
                </a:solidFill>
                <a:latin typeface="#9Slide07 Altus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271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73D01A-DE36-6641-93D5-6C6DBE995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4"/>
            <a:ext cx="12192000" cy="6856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DC1D0-7CC1-44DA-9414-21896A034271}"/>
              </a:ext>
            </a:extLst>
          </p:cNvPr>
          <p:cNvSpPr txBox="1"/>
          <p:nvPr userDrawn="1"/>
        </p:nvSpPr>
        <p:spPr>
          <a:xfrm rot="5400000" flipH="1">
            <a:off x="11503804" y="4028734"/>
            <a:ext cx="11147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>
                <a:solidFill>
                  <a:srgbClr val="97B85F"/>
                </a:solidFill>
                <a:latin typeface="#9Slide07 Altus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6541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934DF-B58E-4520-875C-96CEC967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8F990-6872-4441-A632-930961153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99DAD-AD6D-45B0-8B03-D18127D3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9E10-5435-4C42-85F8-E9C05EB9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40991-62CC-4ACC-93AE-331F9301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0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EC99-6BCD-4F9F-9158-9E44FEC3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272D8-0B0F-4FF9-8F4B-DBDA9D4A8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C4594-834E-4F14-B7C0-70ACEE86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72D7B-653A-454E-8B01-0AC8208B5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A8B50-815A-4DD0-B776-2F5E330B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AF4E-A3F5-4845-A047-BDA9E24D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21ED4-ADCA-48DD-8C61-588B302B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1363F-2E8E-4F9F-BBE5-563B91136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121E8-7098-47FD-B473-41790BAA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59680-DA92-4999-AD0D-59A91CDE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CD57C-C704-4373-8F45-001D7282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7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42529-E8C1-486F-9946-41EE8AFB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6D9F5-D37D-42E0-B820-CEB8631D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E5EAE-8589-4F83-8E7F-B2C4AD4CC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1A7D8-C3C7-410D-8CD8-D97BE51C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68018-700A-45C8-90A0-066BB6F4E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1D218-85B5-42FF-8207-64CCDEB11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7C048D-62C1-46D2-8806-8C3A4EB1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F9258-DD68-42F2-B9FF-9ADF3611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2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5B54-E7E1-4E2B-A6E8-3E20158D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C05BE1-7977-47C6-9319-0E1340CFA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D7589-0F93-4F1F-9FF6-63F3B298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15B58-776C-4996-82E1-5C414084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0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BA298D-48EE-48CC-97C3-CF959957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21E0D-DCAD-4747-98AA-34EE2C163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FEE56-2046-47F4-9D1F-6FBAEE2B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4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64E9-6B4A-4C58-966B-0E12AE4E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F1393-9B4D-4930-986B-C5DAFBF22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2412CE-F240-41C0-85FB-91EB8B25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B6DF1-8B1B-4636-A799-4DF4A698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54CBA-BF36-47D5-BB0F-CACEEF64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AE48D-5889-4BBE-852B-8A7C37E0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4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6C1C-7A22-447E-9AC8-DE283D6D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46969D-5612-43C7-9666-C530B2595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6FB1D-87B5-4A63-AA21-C6D3BAD0B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36A06-A1F8-44E3-9145-2585D917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A502A-57CF-405C-84C7-F9C6EB65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C63B0-DA00-45C1-A3DE-E7683596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3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C8F81-BC47-4C27-8B80-E1A5189F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EFFC5-00AE-46C1-8F68-B0D14EBF4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D66A7-2080-4FDC-B53A-33534A3C0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0DF5D-45E6-4428-A6B5-28A4B98739F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5F69E-CE33-45B1-AEF4-5B8BF5D59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D24DC-A54A-4F1D-A5A4-81960EE3D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72E7-49E3-4F7B-8487-61D4DD38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3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slide" Target="slide2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slide" Target="slide21.xml"/><Relationship Id="rId4" Type="http://schemas.openxmlformats.org/officeDocument/2006/relationships/slide" Target="slide23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>
            <a:extLst>
              <a:ext uri="{FF2B5EF4-FFF2-40B4-BE49-F238E27FC236}">
                <a16:creationId xmlns:a16="http://schemas.microsoft.com/office/drawing/2014/main" id="{E7551B25-9086-7645-8726-79C0430C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17" y="3738192"/>
            <a:ext cx="2053410" cy="1259445"/>
          </a:xfrm>
          <a:prstGeom prst="rect">
            <a:avLst/>
          </a:prstGeom>
        </p:spPr>
      </p:pic>
      <p:sp>
        <p:nvSpPr>
          <p:cNvPr id="13" name="MH_Other_4">
            <a:extLst>
              <a:ext uri="{FF2B5EF4-FFF2-40B4-BE49-F238E27FC236}">
                <a16:creationId xmlns:a16="http://schemas.microsoft.com/office/drawing/2014/main" id="{07AB9E84-A99B-463F-AE6E-5B5EC4C2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184" y="297023"/>
            <a:ext cx="3396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2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Neogrey" panose="02040603050506020204" pitchFamily="18" charset="0"/>
                <a:ea typeface="字魂35号-经典雅黑" panose="00000500000000000000" pitchFamily="2" charset="-122"/>
                <a:cs typeface="#9Slide03 Arima Madurai ExtraBo" panose="00000900000000000000" pitchFamily="2" charset="0"/>
              </a:rPr>
              <a:t>Luyện từ và câu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C4410E-9E9F-46A1-9AC7-E7741CC0CA83}"/>
              </a:ext>
            </a:extLst>
          </p:cNvPr>
          <p:cNvGrpSpPr/>
          <p:nvPr/>
        </p:nvGrpSpPr>
        <p:grpSpPr>
          <a:xfrm>
            <a:off x="2641833" y="236818"/>
            <a:ext cx="6725713" cy="4824270"/>
            <a:chOff x="2641833" y="236818"/>
            <a:chExt cx="6725713" cy="4824270"/>
          </a:xfrm>
        </p:grpSpPr>
        <p:pic>
          <p:nvPicPr>
            <p:cNvPr id="10" name="图片 1">
              <a:extLst>
                <a:ext uri="{FF2B5EF4-FFF2-40B4-BE49-F238E27FC236}">
                  <a16:creationId xmlns:a16="http://schemas.microsoft.com/office/drawing/2014/main" id="{166683EC-BF29-4208-9375-5BD51AEA3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833" y="236818"/>
              <a:ext cx="6725713" cy="4553711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8BD355D6-2B12-49EA-9D72-9DFE7B3B2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8614580">
              <a:off x="4472090" y="3184811"/>
              <a:ext cx="1771082" cy="1981472"/>
            </a:xfrm>
            <a:prstGeom prst="rect">
              <a:avLst/>
            </a:prstGeom>
          </p:spPr>
        </p:pic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86763000-7A33-4A3D-B540-4411BD53C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3616054" flipV="1">
              <a:off x="6072925" y="3197258"/>
              <a:ext cx="1631928" cy="19098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60BBB4-5AD1-4FB9-AC58-0C172C79E895}"/>
              </a:ext>
            </a:extLst>
          </p:cNvPr>
          <p:cNvGrpSpPr/>
          <p:nvPr/>
        </p:nvGrpSpPr>
        <p:grpSpPr>
          <a:xfrm>
            <a:off x="2979631" y="847111"/>
            <a:ext cx="6028695" cy="2891081"/>
            <a:chOff x="3318952" y="773210"/>
            <a:chExt cx="5371470" cy="2891081"/>
          </a:xfrm>
        </p:grpSpPr>
        <p:sp>
          <p:nvSpPr>
            <p:cNvPr id="14" name="MH_Other_4">
              <a:extLst>
                <a:ext uri="{FF2B5EF4-FFF2-40B4-BE49-F238E27FC236}">
                  <a16:creationId xmlns:a16="http://schemas.microsoft.com/office/drawing/2014/main" id="{1CC05822-9259-4D6E-970D-C83FDEBF0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5064" y="801969"/>
              <a:ext cx="4399248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6000">
                  <a:ln w="1714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THÊM </a:t>
              </a:r>
            </a:p>
            <a:p>
              <a:pPr algn="ctr" eaLnBrk="1" hangingPunct="1"/>
              <a:r>
                <a:rPr lang="en-US" sz="6000">
                  <a:ln w="1714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TRẠNG NGỮ </a:t>
              </a:r>
            </a:p>
            <a:p>
              <a:pPr algn="ctr" eaLnBrk="1" hangingPunct="1"/>
              <a:r>
                <a:rPr lang="en-US" sz="6000">
                  <a:ln w="1714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CHO CÂU</a:t>
              </a:r>
            </a:p>
          </p:txBody>
        </p:sp>
        <p:sp>
          <p:nvSpPr>
            <p:cNvPr id="17" name="MH_Other_4">
              <a:extLst>
                <a:ext uri="{FF2B5EF4-FFF2-40B4-BE49-F238E27FC236}">
                  <a16:creationId xmlns:a16="http://schemas.microsoft.com/office/drawing/2014/main" id="{46C4FA07-D95D-4263-9716-0E5223853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952" y="773210"/>
              <a:ext cx="5371470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6000" dirty="0">
                  <a:ln>
                    <a:solidFill>
                      <a:srgbClr val="609B59"/>
                    </a:solidFill>
                  </a:ln>
                  <a:solidFill>
                    <a:srgbClr val="3D813C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THÊM </a:t>
              </a:r>
            </a:p>
            <a:p>
              <a:pPr algn="ctr" eaLnBrk="1" hangingPunct="1"/>
              <a:r>
                <a:rPr lang="en-US" sz="6000" dirty="0">
                  <a:ln>
                    <a:solidFill>
                      <a:srgbClr val="609B59"/>
                    </a:solidFill>
                  </a:ln>
                  <a:solidFill>
                    <a:srgbClr val="3F6B6A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TRẠNG NGỮ </a:t>
              </a:r>
            </a:p>
            <a:p>
              <a:pPr algn="ctr" eaLnBrk="1" hangingPunct="1"/>
              <a:r>
                <a:rPr lang="en-US" sz="6000" dirty="0">
                  <a:ln>
                    <a:solidFill>
                      <a:srgbClr val="609B59"/>
                    </a:solidFill>
                  </a:ln>
                  <a:solidFill>
                    <a:srgbClr val="3D813C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CHO CÂU</a:t>
              </a:r>
            </a:p>
          </p:txBody>
        </p:sp>
      </p:grpSp>
      <p:pic>
        <p:nvPicPr>
          <p:cNvPr id="12" name="图片 1">
            <a:extLst>
              <a:ext uri="{FF2B5EF4-FFF2-40B4-BE49-F238E27FC236}">
                <a16:creationId xmlns:a16="http://schemas.microsoft.com/office/drawing/2014/main" id="{346CEEA2-A6D5-4E50-86A4-6B2A75258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94" t="46793"/>
          <a:stretch/>
        </p:blipFill>
        <p:spPr>
          <a:xfrm flipH="1">
            <a:off x="-1" y="4319726"/>
            <a:ext cx="3497943" cy="25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456532" y="50799"/>
            <a:ext cx="4441372" cy="44413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897294" y="2037240"/>
            <a:ext cx="4769961" cy="4769961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526" y="3476983"/>
            <a:ext cx="5032463" cy="3381016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DFAAE56F-D62B-4D99-A8AF-AD1F4EF26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90" y="1055084"/>
            <a:ext cx="376405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66688" indent="-1666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>
                <a:latin typeface="Cambria" panose="02040503050406030204" pitchFamily="18" charset="0"/>
                <a:ea typeface="Cambria" panose="02040503050406030204" pitchFamily="18" charset="0"/>
              </a:rPr>
              <a:t>Phần in nghiêng ở câu (b) là thành phần chính hay phụ của câu?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F648A520-053B-4CF3-838E-0FED83863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442" y="4142719"/>
            <a:ext cx="38848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</a:t>
            </a:r>
            <a:r>
              <a:rPr lang="en-US" altLang="en-US" sz="4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altLang="en-US" sz="4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câu.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D57316E-BD82-4778-9C9C-01D19FA3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178" y="514409"/>
            <a:ext cx="4100898" cy="5940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marL="55563" indent="-555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phụ này xác định </a:t>
            </a:r>
            <a:r>
              <a:rPr lang="en-US" altLang="en-US" sz="40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 nhân</a:t>
            </a:r>
            <a:r>
              <a:rPr lang="en-US" alt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altLang="en-US" sz="40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</a:t>
            </a:r>
            <a:r>
              <a:rPr lang="en-US" alt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I-ren trở thành một nhà khoa học nổi tiếng, được gọi là bộ phận </a:t>
            </a:r>
          </a:p>
          <a:p>
            <a:pPr algn="ctr"/>
            <a:r>
              <a:rPr lang="en-US" altLang="en-US" sz="60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ngữ.</a:t>
            </a:r>
            <a:endParaRPr lang="en-US" altLang="en-US" sz="6000" b="1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1">
            <a:extLst>
              <a:ext uri="{FF2B5EF4-FFF2-40B4-BE49-F238E27FC236}">
                <a16:creationId xmlns:a16="http://schemas.microsoft.com/office/drawing/2014/main" id="{C0234DDB-0558-477F-AC68-3E04C520F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4" t="46793"/>
          <a:stretch/>
        </p:blipFill>
        <p:spPr>
          <a:xfrm flipV="1">
            <a:off x="8285021" y="0"/>
            <a:ext cx="3934688" cy="2008909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2E8F4F7-F448-441B-9782-553FD23F48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89" b="65111" l="4908" r="52631">
                        <a14:backgroundMark x1="37015" y1="54444" x2="36708" y2="59822"/>
                        <a14:backgroundMark x1="36554" y1="49756" x2="37323" y2="59156"/>
                        <a14:backgroundMark x1="21523" y1="53111" x2="21523" y2="59600"/>
                        <a14:backgroundMark x1="49723" y1="53333" x2="48646" y2="5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" t="23279" r="46324" b="34192"/>
          <a:stretch/>
        </p:blipFill>
        <p:spPr>
          <a:xfrm>
            <a:off x="10321002" y="5560836"/>
            <a:ext cx="2098052" cy="1302712"/>
          </a:xfrm>
          <a:prstGeom prst="rect">
            <a:avLst/>
          </a:prstGeom>
        </p:spPr>
      </p:pic>
      <p:pic>
        <p:nvPicPr>
          <p:cNvPr id="30" name="图片 1">
            <a:extLst>
              <a:ext uri="{FF2B5EF4-FFF2-40B4-BE49-F238E27FC236}">
                <a16:creationId xmlns:a16="http://schemas.microsoft.com/office/drawing/2014/main" id="{50A46B26-80DA-40A3-A0CD-7B5BD488E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9487" y="1744525"/>
            <a:ext cx="4882751" cy="3365951"/>
          </a:xfrm>
          <a:prstGeom prst="rect">
            <a:avLst/>
          </a:prstGeom>
        </p:spPr>
      </p:pic>
      <p:sp>
        <p:nvSpPr>
          <p:cNvPr id="31" name="Rectangle 14">
            <a:extLst>
              <a:ext uri="{FF2B5EF4-FFF2-40B4-BE49-F238E27FC236}">
                <a16:creationId xmlns:a16="http://schemas.microsoft.com/office/drawing/2014/main" id="{AB59FDA1-BA01-4A1E-A9C3-6E403928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05" y="2250947"/>
            <a:ext cx="191799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66688" indent="-1666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</a:t>
            </a:r>
            <a:r>
              <a:rPr lang="en-US" altLang="en-US"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altLang="en-US" sz="4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gì?</a:t>
            </a: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2BF82E81-6FD2-4E04-92E7-AF5739C12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379" y="1379599"/>
            <a:ext cx="8111278" cy="255454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111125" indent="-1111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40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</a:t>
            </a:r>
            <a:r>
              <a:rPr lang="en-US" altLang="en-US" sz="40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thành phần </a:t>
            </a:r>
            <a:r>
              <a:rPr lang="en-US" altLang="en-US" sz="4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câu, xác định </a:t>
            </a:r>
            <a:r>
              <a:rPr lang="en-US" altLang="en-US" sz="40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 nhân, thời gian, nơi chốn</a:t>
            </a:r>
            <a:r>
              <a:rPr lang="en-US" alt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của sự việc nêu trong câu. </a:t>
            </a:r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1F16B478-2313-4FC9-BC29-7B961893B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379" y="4187372"/>
            <a:ext cx="8111278" cy="1323439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</a:t>
            </a: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trả lời các câu hỏi:</a:t>
            </a:r>
          </a:p>
          <a:p>
            <a:pPr algn="ctr"/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nào?, Ở đâu?, Vì sao?,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3214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图片 6">
            <a:extLst>
              <a:ext uri="{FF2B5EF4-FFF2-40B4-BE49-F238E27FC236}">
                <a16:creationId xmlns:a16="http://schemas.microsoft.com/office/drawing/2014/main" id="{FF6F4018-C63A-4789-B7B8-9DB8204F0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t="7272" r="468"/>
          <a:stretch/>
        </p:blipFill>
        <p:spPr>
          <a:xfrm>
            <a:off x="-89651" y="-63553"/>
            <a:ext cx="12232072" cy="357158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F7A2EF1-4576-4F12-9AE1-F871828CF38F}"/>
              </a:ext>
            </a:extLst>
          </p:cNvPr>
          <p:cNvGrpSpPr/>
          <p:nvPr/>
        </p:nvGrpSpPr>
        <p:grpSpPr>
          <a:xfrm>
            <a:off x="3554019" y="981616"/>
            <a:ext cx="4787142" cy="2563418"/>
            <a:chOff x="1055860" y="2512258"/>
            <a:chExt cx="6618521" cy="4446744"/>
          </a:xfrm>
        </p:grpSpPr>
        <p:pic>
          <p:nvPicPr>
            <p:cNvPr id="50" name="图片 1">
              <a:extLst>
                <a:ext uri="{FF2B5EF4-FFF2-40B4-BE49-F238E27FC236}">
                  <a16:creationId xmlns:a16="http://schemas.microsoft.com/office/drawing/2014/main" id="{E4592C0B-818F-48E3-B8EC-EE10CAEC9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860" y="2512258"/>
              <a:ext cx="6618521" cy="4345742"/>
            </a:xfrm>
            <a:prstGeom prst="rect">
              <a:avLst/>
            </a:prstGeom>
          </p:spPr>
        </p:pic>
        <p:pic>
          <p:nvPicPr>
            <p:cNvPr id="51" name="图片 1">
              <a:extLst>
                <a:ext uri="{FF2B5EF4-FFF2-40B4-BE49-F238E27FC236}">
                  <a16:creationId xmlns:a16="http://schemas.microsoft.com/office/drawing/2014/main" id="{2DAB3E9E-B218-4B9B-A356-5D5614FCC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8614580">
              <a:off x="2851131" y="5082725"/>
              <a:ext cx="1771082" cy="1981472"/>
            </a:xfrm>
            <a:prstGeom prst="rect">
              <a:avLst/>
            </a:prstGeom>
          </p:spPr>
        </p:pic>
        <p:pic>
          <p:nvPicPr>
            <p:cNvPr id="52" name="图片 1">
              <a:extLst>
                <a:ext uri="{FF2B5EF4-FFF2-40B4-BE49-F238E27FC236}">
                  <a16:creationId xmlns:a16="http://schemas.microsoft.com/office/drawing/2014/main" id="{4F485E3D-940A-4944-B2E7-516B125F3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3616054" flipV="1">
              <a:off x="4215030" y="5118527"/>
              <a:ext cx="1631928" cy="1909867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652AAD-4E63-447D-9D8F-CFDE3A7FEDBA}"/>
              </a:ext>
            </a:extLst>
          </p:cNvPr>
          <p:cNvGrpSpPr/>
          <p:nvPr/>
        </p:nvGrpSpPr>
        <p:grpSpPr>
          <a:xfrm>
            <a:off x="1521936" y="1722241"/>
            <a:ext cx="8715641" cy="1023619"/>
            <a:chOff x="3758729" y="1753424"/>
            <a:chExt cx="4731353" cy="733267"/>
          </a:xfrm>
        </p:grpSpPr>
        <p:sp>
          <p:nvSpPr>
            <p:cNvPr id="54" name="MH_Other_4">
              <a:extLst>
                <a:ext uri="{FF2B5EF4-FFF2-40B4-BE49-F238E27FC236}">
                  <a16:creationId xmlns:a16="http://schemas.microsoft.com/office/drawing/2014/main" id="{29CF9EC9-5219-434C-ADC3-757EFB6D04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782" y="1753424"/>
              <a:ext cx="4399248" cy="72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6000">
                  <a:ln w="1714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GHI NHỚ</a:t>
              </a:r>
            </a:p>
          </p:txBody>
        </p:sp>
        <p:sp>
          <p:nvSpPr>
            <p:cNvPr id="55" name="MH_Other_4">
              <a:extLst>
                <a:ext uri="{FF2B5EF4-FFF2-40B4-BE49-F238E27FC236}">
                  <a16:creationId xmlns:a16="http://schemas.microsoft.com/office/drawing/2014/main" id="{10A9AC8F-38F2-4642-93B7-80D1609F88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8729" y="1759123"/>
              <a:ext cx="4731353" cy="72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6000">
                  <a:ln>
                    <a:solidFill>
                      <a:srgbClr val="609B59"/>
                    </a:solidFill>
                  </a:ln>
                  <a:solidFill>
                    <a:srgbClr val="3D813C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sp>
        <p:nvSpPr>
          <p:cNvPr id="57" name="Rectangle 10">
            <a:extLst>
              <a:ext uri="{FF2B5EF4-FFF2-40B4-BE49-F238E27FC236}">
                <a16:creationId xmlns:a16="http://schemas.microsoft.com/office/drawing/2014/main" id="{0DCB4064-DE21-4E58-BCFF-48D963561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55" y="3632621"/>
            <a:ext cx="11152092" cy="2862322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600" b="1">
                <a:solidFill>
                  <a:schemeClr val="bg1"/>
                </a:solidFill>
              </a:rPr>
              <a:t>1. Trạng ngữ là thành phần </a:t>
            </a:r>
            <a:r>
              <a:rPr lang="en-US" altLang="en-US" sz="3600" b="1">
                <a:solidFill>
                  <a:srgbClr val="FFFF00"/>
                </a:solidFill>
              </a:rPr>
              <a:t>phụ</a:t>
            </a:r>
            <a:r>
              <a:rPr lang="en-US" altLang="en-US" sz="3600" b="1">
                <a:solidFill>
                  <a:schemeClr val="bg1"/>
                </a:solidFill>
              </a:rPr>
              <a:t> của câu xác định </a:t>
            </a:r>
            <a:r>
              <a:rPr lang="en-US" altLang="en-US" sz="3600" b="1">
                <a:solidFill>
                  <a:srgbClr val="FFFF00"/>
                </a:solidFill>
              </a:rPr>
              <a:t>thời gian, nơi chốn, nguyên nhân, mục đích, … </a:t>
            </a:r>
            <a:r>
              <a:rPr lang="en-US" altLang="en-US" sz="3600" b="1">
                <a:solidFill>
                  <a:schemeClr val="bg1"/>
                </a:solidFill>
              </a:rPr>
              <a:t>của sự việc nêu ở trong câu.</a:t>
            </a:r>
          </a:p>
          <a:p>
            <a:pPr algn="just"/>
            <a:r>
              <a:rPr lang="en-US" altLang="en-US" sz="3600" b="1">
                <a:solidFill>
                  <a:schemeClr val="bg1"/>
                </a:solidFill>
              </a:rPr>
              <a:t>2. Trạng ngữ trả lời cho các câu hỏi: </a:t>
            </a:r>
            <a:r>
              <a:rPr lang="en-US" altLang="en-US" sz="3600" b="1">
                <a:solidFill>
                  <a:srgbClr val="FFFF00"/>
                </a:solidFill>
              </a:rPr>
              <a:t>Khi nào ?, Ở đâu ?, Vì sao ?, Để làm gì ?</a:t>
            </a:r>
          </a:p>
        </p:txBody>
      </p:sp>
    </p:spTree>
    <p:extLst>
      <p:ext uri="{BB962C8B-B14F-4D97-AF65-F5344CB8AC3E}">
        <p14:creationId xmlns:p14="http://schemas.microsoft.com/office/powerpoint/2010/main" val="4154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>
            <a:extLst>
              <a:ext uri="{FF2B5EF4-FFF2-40B4-BE49-F238E27FC236}">
                <a16:creationId xmlns:a16="http://schemas.microsoft.com/office/drawing/2014/main" id="{E7551B25-9086-7645-8726-79C0430C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676" y="5702738"/>
            <a:ext cx="2053410" cy="1259445"/>
          </a:xfrm>
          <a:prstGeom prst="rect">
            <a:avLst/>
          </a:prstGeom>
        </p:spPr>
      </p:pic>
      <p:sp>
        <p:nvSpPr>
          <p:cNvPr id="13" name="MH_Other_4">
            <a:extLst>
              <a:ext uri="{FF2B5EF4-FFF2-40B4-BE49-F238E27FC236}">
                <a16:creationId xmlns:a16="http://schemas.microsoft.com/office/drawing/2014/main" id="{07AB9E84-A99B-463F-AE6E-5B5EC4C2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099" y="5985"/>
            <a:ext cx="3396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2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Neogrey" panose="02040603050506020204" pitchFamily="18" charset="0"/>
                <a:ea typeface="字魂35号-经典雅黑" panose="00000500000000000000" pitchFamily="2" charset="-122"/>
                <a:cs typeface="#9Slide03 Arima Madurai ExtraBo" panose="00000900000000000000" pitchFamily="2" charset="0"/>
              </a:rPr>
              <a:t>Luyện từ và câu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3A1B97-A57E-457A-B9EB-E9B91FAC8913}"/>
              </a:ext>
            </a:extLst>
          </p:cNvPr>
          <p:cNvGrpSpPr/>
          <p:nvPr/>
        </p:nvGrpSpPr>
        <p:grpSpPr>
          <a:xfrm>
            <a:off x="1436240" y="841018"/>
            <a:ext cx="6618521" cy="4999608"/>
            <a:chOff x="1055860" y="2512258"/>
            <a:chExt cx="6618521" cy="4446744"/>
          </a:xfrm>
        </p:grpSpPr>
        <p:pic>
          <p:nvPicPr>
            <p:cNvPr id="10" name="图片 1">
              <a:extLst>
                <a:ext uri="{FF2B5EF4-FFF2-40B4-BE49-F238E27FC236}">
                  <a16:creationId xmlns:a16="http://schemas.microsoft.com/office/drawing/2014/main" id="{166683EC-BF29-4208-9375-5BD51AEA3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860" y="2512258"/>
              <a:ext cx="6618521" cy="4345742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8BD355D6-2B12-49EA-9D72-9DFE7B3B2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8614580">
              <a:off x="2851131" y="5082725"/>
              <a:ext cx="1771082" cy="1981472"/>
            </a:xfrm>
            <a:prstGeom prst="rect">
              <a:avLst/>
            </a:prstGeom>
          </p:spPr>
        </p:pic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86763000-7A33-4A3D-B540-4411BD53C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3616054" flipV="1">
              <a:off x="4215030" y="5118527"/>
              <a:ext cx="1631928" cy="19098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60BBB4-5AD1-4FB9-AC58-0C172C79E895}"/>
              </a:ext>
            </a:extLst>
          </p:cNvPr>
          <p:cNvGrpSpPr/>
          <p:nvPr/>
        </p:nvGrpSpPr>
        <p:grpSpPr>
          <a:xfrm>
            <a:off x="2379823" y="2417643"/>
            <a:ext cx="4731353" cy="1028822"/>
            <a:chOff x="3738584" y="1753424"/>
            <a:chExt cx="4731353" cy="1028822"/>
          </a:xfrm>
        </p:grpSpPr>
        <p:sp>
          <p:nvSpPr>
            <p:cNvPr id="14" name="MH_Other_4">
              <a:extLst>
                <a:ext uri="{FF2B5EF4-FFF2-40B4-BE49-F238E27FC236}">
                  <a16:creationId xmlns:a16="http://schemas.microsoft.com/office/drawing/2014/main" id="{1CC05822-9259-4D6E-970D-C83FDEBF0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782" y="1753424"/>
              <a:ext cx="439924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6000">
                  <a:ln w="1714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17" name="MH_Other_4">
              <a:extLst>
                <a:ext uri="{FF2B5EF4-FFF2-40B4-BE49-F238E27FC236}">
                  <a16:creationId xmlns:a16="http://schemas.microsoft.com/office/drawing/2014/main" id="{46C4FA07-D95D-4263-9716-0E5223853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584" y="1766583"/>
              <a:ext cx="473135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6000">
                  <a:ln>
                    <a:solidFill>
                      <a:srgbClr val="609B59"/>
                    </a:solidFill>
                  </a:ln>
                  <a:solidFill>
                    <a:srgbClr val="3D813C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FAC42DCF-3DC3-4FB8-8FA5-0F161FA3E27A}"/>
              </a:ext>
            </a:extLst>
          </p:cNvPr>
          <p:cNvSpPr txBox="1">
            <a:spLocks/>
          </p:cNvSpPr>
          <p:nvPr/>
        </p:nvSpPr>
        <p:spPr>
          <a:xfrm>
            <a:off x="10205067" y="-1568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99E5D2-E306-4410-B0CC-58B42202F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560" y="2361133"/>
            <a:ext cx="4743099" cy="4554107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346CEEA2-A6D5-4E50-86A4-6B2A752584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94" t="46793"/>
          <a:stretch/>
        </p:blipFill>
        <p:spPr>
          <a:xfrm flipH="1">
            <a:off x="-1" y="4347976"/>
            <a:ext cx="3497943" cy="25382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C45CE1-67AE-4304-AB3C-047AD9D6FE03}"/>
              </a:ext>
            </a:extLst>
          </p:cNvPr>
          <p:cNvSpPr txBox="1"/>
          <p:nvPr/>
        </p:nvSpPr>
        <p:spPr>
          <a:xfrm rot="5400000" flipH="1">
            <a:off x="10776962" y="1893932"/>
            <a:ext cx="247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>
                <a:solidFill>
                  <a:srgbClr val="97B85F"/>
                </a:solidFill>
                <a:latin typeface="#9Slide07 Altus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97459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图片 6">
            <a:extLst>
              <a:ext uri="{FF2B5EF4-FFF2-40B4-BE49-F238E27FC236}">
                <a16:creationId xmlns:a16="http://schemas.microsoft.com/office/drawing/2014/main" id="{FF6F4018-C63A-4789-B7B8-9DB8204F0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t="7272" r="468"/>
          <a:stretch/>
        </p:blipFill>
        <p:spPr>
          <a:xfrm>
            <a:off x="-20037" y="-710082"/>
            <a:ext cx="12232072" cy="2611205"/>
          </a:xfrm>
          <a:prstGeom prst="rect">
            <a:avLst/>
          </a:prstGeom>
        </p:spPr>
      </p:pic>
      <p:sp>
        <p:nvSpPr>
          <p:cNvPr id="52" name="Text Box 9">
            <a:extLst>
              <a:ext uri="{FF2B5EF4-FFF2-40B4-BE49-F238E27FC236}">
                <a16:creationId xmlns:a16="http://schemas.microsoft.com/office/drawing/2014/main" id="{9D777224-A732-4F88-B531-D5DBBF4D0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1" y="1644807"/>
            <a:ext cx="1238360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kumimoji="0" lang="en-US" altLang="en-US" sz="3200" b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Ngày xưa, Rùa có một cái mai láng bóng. </a:t>
            </a:r>
          </a:p>
          <a:p>
            <a:pPr algn="just">
              <a:spcBef>
                <a:spcPct val="50000"/>
              </a:spcBef>
            </a:pPr>
            <a:r>
              <a:rPr kumimoji="0" lang="en-US" altLang="en-US" sz="3200" b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		</a:t>
            </a:r>
            <a:r>
              <a:rPr kumimoji="0" lang="en-US" altLang="en-US" sz="3200" b="1" i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 Quảng</a:t>
            </a:r>
          </a:p>
        </p:txBody>
      </p:sp>
      <p:sp>
        <p:nvSpPr>
          <p:cNvPr id="53" name="Text Box 9">
            <a:extLst>
              <a:ext uri="{FF2B5EF4-FFF2-40B4-BE49-F238E27FC236}">
                <a16:creationId xmlns:a16="http://schemas.microsoft.com/office/drawing/2014/main" id="{F35C6A10-087D-469A-BDF5-FBE0A2250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0" y="2897985"/>
            <a:ext cx="108646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kumimoji="0" lang="en-US" alt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Trong vườn, muôn loài hoa đua nở.</a:t>
            </a:r>
          </a:p>
          <a:p>
            <a:pPr algn="just">
              <a:spcBef>
                <a:spcPct val="50000"/>
              </a:spcBef>
            </a:pPr>
            <a:r>
              <a:rPr kumimoji="0" lang="en-US" alt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			</a:t>
            </a:r>
            <a:r>
              <a:rPr kumimoji="0" lang="en-US" altLang="en-US" sz="3200" b="1" i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 Quỳnh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518544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9">
            <a:extLst>
              <a:ext uri="{FF2B5EF4-FFF2-40B4-BE49-F238E27FC236}">
                <a16:creationId xmlns:a16="http://schemas.microsoft.com/office/drawing/2014/main" id="{8178632C-B730-432B-A49E-852EF04D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1" y="4253696"/>
            <a:ext cx="1149531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kumimoji="0" lang="en-US" altLang="en-US" sz="3200" b="1">
                <a:solidFill>
                  <a:srgbClr val="FEC0A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Từ tờ mờ sáng, cô Thảo đã dậy sắm sửa đi về làng. Làng cô ở cách làng Mỹ Lý hơn mười lăm cây số. Vì vậy, mỗi năm cô chỉ về làng chừng hai ba lượt.</a:t>
            </a:r>
          </a:p>
          <a:p>
            <a:pPr algn="just">
              <a:spcBef>
                <a:spcPct val="50000"/>
              </a:spcBef>
            </a:pPr>
            <a:r>
              <a:rPr kumimoji="0" lang="en-US" altLang="en-US" sz="3200" b="1" i="1">
                <a:solidFill>
                  <a:srgbClr val="FEC0A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		Theo Thanh Tịnh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796F880-5E78-4C09-B39A-BBF0119CFA34}"/>
              </a:ext>
            </a:extLst>
          </p:cNvPr>
          <p:cNvCxnSpPr/>
          <p:nvPr/>
        </p:nvCxnSpPr>
        <p:spPr>
          <a:xfrm>
            <a:off x="898634" y="2191407"/>
            <a:ext cx="165538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00109E3-C1A8-4492-998D-E1C53FBC4B1A}"/>
              </a:ext>
            </a:extLst>
          </p:cNvPr>
          <p:cNvCxnSpPr>
            <a:cxnSpLocks/>
          </p:cNvCxnSpPr>
          <p:nvPr/>
        </p:nvCxnSpPr>
        <p:spPr>
          <a:xfrm flipV="1">
            <a:off x="1051034" y="3514846"/>
            <a:ext cx="2102069" cy="80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EDE09A6-39FF-4F06-8525-AC285B2CDA7E}"/>
              </a:ext>
            </a:extLst>
          </p:cNvPr>
          <p:cNvCxnSpPr>
            <a:cxnSpLocks/>
          </p:cNvCxnSpPr>
          <p:nvPr/>
        </p:nvCxnSpPr>
        <p:spPr>
          <a:xfrm>
            <a:off x="898634" y="4818993"/>
            <a:ext cx="272743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126018-52F1-49A0-8B48-D7C387307F9A}"/>
              </a:ext>
            </a:extLst>
          </p:cNvPr>
          <p:cNvCxnSpPr>
            <a:cxnSpLocks/>
          </p:cNvCxnSpPr>
          <p:nvPr/>
        </p:nvCxnSpPr>
        <p:spPr>
          <a:xfrm>
            <a:off x="8357507" y="5288212"/>
            <a:ext cx="106154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33735E0-9E87-45E3-A89C-1B3B95BF1D23}"/>
              </a:ext>
            </a:extLst>
          </p:cNvPr>
          <p:cNvCxnSpPr>
            <a:cxnSpLocks/>
          </p:cNvCxnSpPr>
          <p:nvPr/>
        </p:nvCxnSpPr>
        <p:spPr>
          <a:xfrm>
            <a:off x="9620688" y="5288212"/>
            <a:ext cx="159231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57">
            <a:extLst>
              <a:ext uri="{FF2B5EF4-FFF2-40B4-BE49-F238E27FC236}">
                <a16:creationId xmlns:a16="http://schemas.microsoft.com/office/drawing/2014/main" id="{647D6E9E-8F85-4FF8-8A02-0CA15E40F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324" y="650577"/>
            <a:ext cx="8899684" cy="749141"/>
          </a:xfrm>
          <a:prstGeom prst="roundRect">
            <a:avLst/>
          </a:prstGeom>
          <a:solidFill>
            <a:srgbClr val="FEC0A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800" b="1">
                <a:latin typeface="Cambria" panose="02040503050406030204" pitchFamily="18" charset="0"/>
                <a:ea typeface="Cambria" panose="02040503050406030204" pitchFamily="18" charset="0"/>
              </a:rPr>
              <a:t>Bài 1. Tìm trạng ngữ cho các câu sau:</a:t>
            </a:r>
            <a:endParaRPr lang="en-US" altLang="en-US" sz="3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7" name="图片 74">
            <a:extLst>
              <a:ext uri="{FF2B5EF4-FFF2-40B4-BE49-F238E27FC236}">
                <a16:creationId xmlns:a16="http://schemas.microsoft.com/office/drawing/2014/main" id="{CB65000A-3EEE-4F26-928B-334E6709F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2" t="38564" r="21931" b="24742"/>
          <a:stretch/>
        </p:blipFill>
        <p:spPr>
          <a:xfrm>
            <a:off x="11350991" y="5210985"/>
            <a:ext cx="767812" cy="1605519"/>
          </a:xfrm>
          <a:custGeom>
            <a:avLst/>
            <a:gdLst>
              <a:gd name="connsiteX0" fmla="*/ 0 w 2758301"/>
              <a:gd name="connsiteY0" fmla="*/ 0 h 5767699"/>
              <a:gd name="connsiteX1" fmla="*/ 2758301 w 2758301"/>
              <a:gd name="connsiteY1" fmla="*/ 0 h 5767699"/>
              <a:gd name="connsiteX2" fmla="*/ 2758301 w 2758301"/>
              <a:gd name="connsiteY2" fmla="*/ 5767699 h 5767699"/>
              <a:gd name="connsiteX3" fmla="*/ 353890 w 2758301"/>
              <a:gd name="connsiteY3" fmla="*/ 5767699 h 5767699"/>
              <a:gd name="connsiteX4" fmla="*/ 353890 w 2758301"/>
              <a:gd name="connsiteY4" fmla="*/ 4966383 h 5767699"/>
              <a:gd name="connsiteX5" fmla="*/ 0 w 2758301"/>
              <a:gd name="connsiteY5" fmla="*/ 4966383 h 576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301" h="5767699">
                <a:moveTo>
                  <a:pt x="0" y="0"/>
                </a:moveTo>
                <a:lnTo>
                  <a:pt x="2758301" y="0"/>
                </a:lnTo>
                <a:lnTo>
                  <a:pt x="2758301" y="5767699"/>
                </a:lnTo>
                <a:lnTo>
                  <a:pt x="353890" y="5767699"/>
                </a:lnTo>
                <a:lnTo>
                  <a:pt x="353890" y="4966383"/>
                </a:lnTo>
                <a:lnTo>
                  <a:pt x="0" y="49663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711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3" y="1738218"/>
            <a:ext cx="8124822" cy="5119782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827F92DD-61FF-4599-B2D7-7DC465971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958" y="2809625"/>
            <a:ext cx="496128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en-US" sz="3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Viết một đoạn văn ngắn từ 3 đến 5 câu kể về một lần em được đi chơi xa, trong đó có ít nhất một câu dùng </a:t>
            </a:r>
            <a:r>
              <a:rPr kumimoji="0" lang="en-US" alt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</a:t>
            </a:r>
            <a:r>
              <a:rPr kumimoji="0" lang="en-US" altLang="en-US" sz="3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89DBF2D1-3795-4FFF-AE08-05C557ABE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686" y="1685725"/>
            <a:ext cx="29545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tập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F26EF-16D0-41A4-ACFB-1143F806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60" y="2361133"/>
            <a:ext cx="4743099" cy="455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7D2FD8-A599-44BB-A468-D2DAA79012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6" b="44952" l="64900" r="97125">
                        <a14:foregroundMark x1="87413" y1="5980" x2="88338" y2="12779"/>
                        <a14:foregroundMark x1="89263" y1="11448" x2="94113" y2="12021"/>
                        <a14:foregroundMark x1="88113" y1="13537" x2="88000" y2="19783"/>
                        <a14:foregroundMark x1="86038" y1="28302" x2="82688" y2="33975"/>
                        <a14:foregroundMark x1="87075" y1="34733" x2="88000" y2="40979"/>
                        <a14:foregroundMark x1="88113" y1="22056" x2="86950" y2="27913"/>
                        <a14:foregroundMark x1="87075" y1="27729" x2="87650" y2="32644"/>
                        <a14:foregroundMark x1="71713" y1="17899" x2="71125" y2="33033"/>
                        <a14:foregroundMark x1="73550" y1="32644" x2="71588" y2="38706"/>
                        <a14:foregroundMark x1="70438" y1="34364" x2="73100" y2="40795"/>
                        <a14:foregroundMark x1="74138" y1="30575" x2="74713" y2="28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32" t="2185" r="2744" b="53154"/>
          <a:stretch/>
        </p:blipFill>
        <p:spPr>
          <a:xfrm>
            <a:off x="10448059" y="5432201"/>
            <a:ext cx="2091986" cy="15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ranh đồng quê Việt Nam &quot;TDQ027&quot; JPG chất lượng cao | Diễn đàn chia sẻ file  thiết kế đồ họa miễn phí">
            <a:extLst>
              <a:ext uri="{FF2B5EF4-FFF2-40B4-BE49-F238E27FC236}">
                <a16:creationId xmlns:a16="http://schemas.microsoft.com/office/drawing/2014/main" id="{5DB0D4DD-486D-40EA-B9A1-FA2FE48BC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4"/>
          <a:stretch/>
        </p:blipFill>
        <p:spPr bwMode="auto">
          <a:xfrm>
            <a:off x="508003" y="551545"/>
            <a:ext cx="5647870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315533" y="1409701"/>
            <a:ext cx="5408377" cy="5098921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2F00A27B-9409-4374-AD6D-A4F7AF5B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041" y="1753114"/>
            <a:ext cx="563879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kumimoji="0" lang="en-US" alt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kumimoji="0" lang="en-US" alt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Chủ nhật tuần qua</a:t>
            </a:r>
            <a:r>
              <a:rPr kumimoji="0" lang="en-US" altLang="en-US" sz="36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en-US" sz="3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cả nhà em về thăm quê ngoại. Cánh đồng lúa quê ngoại rộng mênh mông và xanh mượt. Cây đa đầu làng sum suê. </a:t>
            </a:r>
            <a:r>
              <a:rPr kumimoji="0" lang="en-US" altLang="en-US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Dưới bóng mát cây đa</a:t>
            </a:r>
            <a:r>
              <a:rPr kumimoji="0" lang="en-US" alt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en-US" sz="36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em cùng bạn vui đùa cả ngày.</a:t>
            </a:r>
          </a:p>
        </p:txBody>
      </p:sp>
    </p:spTree>
    <p:extLst>
      <p:ext uri="{BB962C8B-B14F-4D97-AF65-F5344CB8AC3E}">
        <p14:creationId xmlns:p14="http://schemas.microsoft.com/office/powerpoint/2010/main" val="832525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96684" y="551544"/>
            <a:ext cx="10911111" cy="5823851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8CB788-E2A6-400A-B2E7-B06F4EA8EDA3}"/>
              </a:ext>
            </a:extLst>
          </p:cNvPr>
          <p:cNvSpPr txBox="1"/>
          <p:nvPr/>
        </p:nvSpPr>
        <p:spPr>
          <a:xfrm>
            <a:off x="839807" y="4921354"/>
            <a:ext cx="106555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b="0" i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gần 4 tiếng di chuyển</a:t>
            </a:r>
            <a:r>
              <a:rPr lang="vi-VN" sz="3500" b="0" i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gia đình em đã có mặt tại thành phố Nha Trang xinh đẹp để nghỉ mát</a:t>
            </a:r>
            <a:r>
              <a:rPr lang="en-US" sz="3500" b="0" i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5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OP 10+] Kinh Nghiệm Du Lịch Vinpearl Land Nha Trang【MỚI 2022】">
            <a:extLst>
              <a:ext uri="{FF2B5EF4-FFF2-40B4-BE49-F238E27FC236}">
                <a16:creationId xmlns:a16="http://schemas.microsoft.com/office/drawing/2014/main" id="{620120B7-DF19-420F-ABC8-BB5DB156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709">
            <a:off x="6700082" y="909706"/>
            <a:ext cx="4750663" cy="358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80AB6F-70BD-41C4-A575-B4687586DE25}"/>
              </a:ext>
            </a:extLst>
          </p:cNvPr>
          <p:cNvSpPr txBox="1"/>
          <p:nvPr/>
        </p:nvSpPr>
        <p:spPr>
          <a:xfrm>
            <a:off x="797171" y="658714"/>
            <a:ext cx="562840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5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500" b="0" i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Hè năm ngoái</a:t>
            </a:r>
            <a:r>
              <a:rPr lang="vi-VN" sz="3500" b="0" i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gia đình em tổ chức đi chơi Nha Trang. Đó là chuyến đi chơi xa đầu tiên của cả gia đình nên ai cũng hào hứng. </a:t>
            </a:r>
            <a:r>
              <a:rPr lang="vi-VN" sz="3500" b="0" i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tờ mờ sáng</a:t>
            </a:r>
            <a:r>
              <a:rPr lang="vi-VN" sz="3500" b="0" i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cả gia đình đã tập trung đầy đủ để chuẩn bị hành lý lên đường. </a:t>
            </a:r>
            <a:endParaRPr lang="en-US" sz="35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5" y="845449"/>
            <a:ext cx="8903309" cy="5761574"/>
          </a:xfrm>
          <a:prstGeom prst="rect">
            <a:avLst/>
          </a:prstGeom>
        </p:spPr>
      </p:pic>
      <p:sp>
        <p:nvSpPr>
          <p:cNvPr id="10" name="MH_Other_4">
            <a:extLst>
              <a:ext uri="{FF2B5EF4-FFF2-40B4-BE49-F238E27FC236}">
                <a16:creationId xmlns:a16="http://schemas.microsoft.com/office/drawing/2014/main" id="{9A1441DF-1054-4808-810C-1AF4C986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689" y="1912066"/>
            <a:ext cx="55657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>
                <a:gd name="adj" fmla="val 9440823"/>
              </a:avLst>
            </a:prstTxWarp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bg1"/>
                </a:solidFill>
                <a:latin typeface="UTM Ambrose" panose="02040603050506020204" pitchFamily="18" charset="0"/>
                <a:ea typeface="Cambria" panose="02040503050406030204" pitchFamily="18" charset="0"/>
              </a:rPr>
              <a:t>Cánh hoa HỌC TẬP</a:t>
            </a: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AF72624D-976C-4BC5-A19E-04B5747AC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478" y="2310297"/>
            <a:ext cx="4743099" cy="4554107"/>
          </a:xfrm>
          <a:prstGeom prst="rect">
            <a:avLst/>
          </a:prstGeom>
        </p:spPr>
      </p:pic>
      <p:sp>
        <p:nvSpPr>
          <p:cNvPr id="30" name="MH_Other_4">
            <a:extLst>
              <a:ext uri="{FF2B5EF4-FFF2-40B4-BE49-F238E27FC236}">
                <a16:creationId xmlns:a16="http://schemas.microsoft.com/office/drawing/2014/main" id="{8FCBC2BC-6E75-482C-8E3E-F6F488B6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304" y="637981"/>
            <a:ext cx="4922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7200">
                <a:solidFill>
                  <a:schemeClr val="bg1"/>
                </a:solidFill>
                <a:latin typeface="UTM Arruba KT" panose="02040603050506020204" pitchFamily="18" charset="0"/>
                <a:ea typeface="Cambria" panose="02040503050406030204" pitchFamily="18" charset="0"/>
              </a:rPr>
              <a:t>Vận dụng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15CF1F66-4AC2-459E-9E80-DD9EE5B03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7009" y="2235231"/>
            <a:ext cx="1585097" cy="193259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0F5B01F7-F702-4398-83AC-48531ED34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8185" y="3439821"/>
            <a:ext cx="1981372" cy="1639966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019ACDC-4990-43CB-AF0F-ADB598348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3341" y="4378465"/>
            <a:ext cx="1603387" cy="1932599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906FBCE3-C5AA-4D0A-87EF-5C166BB338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7877" y="3439821"/>
            <a:ext cx="187773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F4FF6FB-7D07-492E-BF41-8D5043F110A7}"/>
              </a:ext>
            </a:extLst>
          </p:cNvPr>
          <p:cNvGrpSpPr/>
          <p:nvPr/>
        </p:nvGrpSpPr>
        <p:grpSpPr>
          <a:xfrm rot="19258468">
            <a:off x="579777" y="551545"/>
            <a:ext cx="1552614" cy="1605581"/>
            <a:chOff x="4017060" y="2247965"/>
            <a:chExt cx="1552614" cy="1605581"/>
          </a:xfrm>
        </p:grpSpPr>
        <p:sp>
          <p:nvSpPr>
            <p:cNvPr id="48" name="泪滴形 24">
              <a:extLst>
                <a:ext uri="{FF2B5EF4-FFF2-40B4-BE49-F238E27FC236}">
                  <a16:creationId xmlns:a16="http://schemas.microsoft.com/office/drawing/2014/main" id="{897AE9FB-F1A3-4C84-9388-E5702D2B22E0}"/>
                </a:ext>
              </a:extLst>
            </p:cNvPr>
            <p:cNvSpPr/>
            <p:nvPr/>
          </p:nvSpPr>
          <p:spPr bwMode="auto">
            <a:xfrm rot="8100000">
              <a:off x="4017060" y="2247965"/>
              <a:ext cx="1552614" cy="1605581"/>
            </a:xfrm>
            <a:prstGeom prst="teardrop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文本框 67">
              <a:hlinkClick r:id="rId3" action="ppaction://hlinksldjump"/>
              <a:extLst>
                <a:ext uri="{FF2B5EF4-FFF2-40B4-BE49-F238E27FC236}">
                  <a16:creationId xmlns:a16="http://schemas.microsoft.com/office/drawing/2014/main" id="{276B7B55-C007-44DA-910D-7D3E26BD9C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86003">
              <a:off x="4556283" y="2594797"/>
              <a:ext cx="374334" cy="830997"/>
            </a:xfrm>
            <a:prstGeom prst="rect">
              <a:avLst/>
            </a:prstGeom>
            <a:noFill/>
            <a:ln w="9525" cap="flat" cmpd="sng">
              <a:noFill/>
              <a:beve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1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0" name="矩形 10">
            <a:extLst>
              <a:ext uri="{FF2B5EF4-FFF2-40B4-BE49-F238E27FC236}">
                <a16:creationId xmlns:a16="http://schemas.microsoft.com/office/drawing/2014/main" id="{DC93D1DD-B722-4A8C-8D0B-EDA51ABCEE36}"/>
              </a:ext>
            </a:extLst>
          </p:cNvPr>
          <p:cNvSpPr/>
          <p:nvPr/>
        </p:nvSpPr>
        <p:spPr>
          <a:xfrm>
            <a:off x="2310848" y="530809"/>
            <a:ext cx="9532803" cy="367289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B08CBA05-8125-4087-AB3C-E7F39AA2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825" y="797594"/>
            <a:ext cx="908618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kumimoji="0" lang="en-US" altLang="en-US" sz="4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Tìm trạng ngữ trong câu sau:</a:t>
            </a:r>
          </a:p>
          <a:p>
            <a:pPr algn="just"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     Tờ mờ sáng, khi những chú chim còn đang ngủ say, họ đã lục đục dậy chuẩn bị cho buổi chợ sớm.</a:t>
            </a:r>
          </a:p>
        </p:txBody>
      </p:sp>
      <p:sp>
        <p:nvSpPr>
          <p:cNvPr id="53" name="Rectangle 57">
            <a:extLst>
              <a:ext uri="{FF2B5EF4-FFF2-40B4-BE49-F238E27FC236}">
                <a16:creationId xmlns:a16="http://schemas.microsoft.com/office/drawing/2014/main" id="{1092ED6B-6290-47BA-8CEA-9D50E71E6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51" y="4841903"/>
            <a:ext cx="11570839" cy="749141"/>
          </a:xfrm>
          <a:prstGeom prst="roundRect">
            <a:avLst/>
          </a:prstGeom>
          <a:solidFill>
            <a:srgbClr val="FEC0A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800" b="1">
                <a:latin typeface="Cambria" panose="02040503050406030204" pitchFamily="18" charset="0"/>
                <a:ea typeface="Cambria" panose="02040503050406030204" pitchFamily="18" charset="0"/>
              </a:rPr>
              <a:t>Tờ mờ sáng, khi những chú chim còn đang ngủ say</a:t>
            </a:r>
            <a:endParaRPr lang="en-US" altLang="en-US" sz="3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3" y="1094288"/>
            <a:ext cx="8903309" cy="5761574"/>
          </a:xfrm>
          <a:prstGeom prst="rect">
            <a:avLst/>
          </a:prstGeom>
        </p:spPr>
      </p:pic>
      <p:sp>
        <p:nvSpPr>
          <p:cNvPr id="10" name="MH_Other_4">
            <a:extLst>
              <a:ext uri="{FF2B5EF4-FFF2-40B4-BE49-F238E27FC236}">
                <a16:creationId xmlns:a16="http://schemas.microsoft.com/office/drawing/2014/main" id="{9A1441DF-1054-4808-810C-1AF4C986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804" y="384905"/>
            <a:ext cx="4922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7200">
                <a:solidFill>
                  <a:schemeClr val="bg1"/>
                </a:solidFill>
                <a:latin typeface="UTM Arruba KT" panose="0204060305050602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1D6FFD-2C60-4394-B02C-10D8D4DCEACE}"/>
              </a:ext>
            </a:extLst>
          </p:cNvPr>
          <p:cNvGrpSpPr/>
          <p:nvPr/>
        </p:nvGrpSpPr>
        <p:grpSpPr>
          <a:xfrm>
            <a:off x="2116825" y="4044016"/>
            <a:ext cx="2311923" cy="1980760"/>
            <a:chOff x="2541293" y="4810856"/>
            <a:chExt cx="2311923" cy="1980760"/>
          </a:xfrm>
        </p:grpSpPr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36CEE366-0D36-4896-BC7D-B78C80DB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293" y="4810856"/>
              <a:ext cx="2311923" cy="1980760"/>
            </a:xfrm>
            <a:prstGeom prst="rect">
              <a:avLst/>
            </a:prstGeom>
          </p:spPr>
        </p:pic>
        <p:sp>
          <p:nvSpPr>
            <p:cNvPr id="15" name="MH_Other_4">
              <a:hlinkClick r:id="rId5" action="ppaction://hlinksldjump"/>
              <a:extLst>
                <a:ext uri="{FF2B5EF4-FFF2-40B4-BE49-F238E27FC236}">
                  <a16:creationId xmlns:a16="http://schemas.microsoft.com/office/drawing/2014/main" id="{E6A7C95A-3411-469D-ACD1-D628B18AB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841" y="5609908"/>
              <a:ext cx="7554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5400">
                  <a:solidFill>
                    <a:srgbClr val="002060"/>
                  </a:solidFill>
                  <a:latin typeface="#9Slide07 Stormtrooper" panose="020B0500000000000000" pitchFamily="34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0E4394-427A-4C70-AF57-75A6DCE4CD9B}"/>
              </a:ext>
            </a:extLst>
          </p:cNvPr>
          <p:cNvGrpSpPr/>
          <p:nvPr/>
        </p:nvGrpSpPr>
        <p:grpSpPr>
          <a:xfrm>
            <a:off x="4672515" y="2765718"/>
            <a:ext cx="2364683" cy="2027501"/>
            <a:chOff x="4853216" y="4757787"/>
            <a:chExt cx="2364683" cy="2027501"/>
          </a:xfrm>
        </p:grpSpPr>
        <p:pic>
          <p:nvPicPr>
            <p:cNvPr id="13" name="图片 21">
              <a:extLst>
                <a:ext uri="{FF2B5EF4-FFF2-40B4-BE49-F238E27FC236}">
                  <a16:creationId xmlns:a16="http://schemas.microsoft.com/office/drawing/2014/main" id="{6CA21C86-7A66-4C61-894C-45B2E3D1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53216" y="4757787"/>
              <a:ext cx="2364683" cy="2027501"/>
            </a:xfrm>
            <a:prstGeom prst="rect">
              <a:avLst/>
            </a:prstGeom>
          </p:spPr>
        </p:pic>
        <p:sp>
          <p:nvSpPr>
            <p:cNvPr id="16" name="MH_Other_4">
              <a:hlinkClick r:id="rId7" action="ppaction://hlinksldjump"/>
              <a:extLst>
                <a:ext uri="{FF2B5EF4-FFF2-40B4-BE49-F238E27FC236}">
                  <a16:creationId xmlns:a16="http://schemas.microsoft.com/office/drawing/2014/main" id="{37674E1F-95B4-4958-B040-C64BB0DD3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3961" y="5520035"/>
              <a:ext cx="7554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5400">
                  <a:solidFill>
                    <a:srgbClr val="FF0066"/>
                  </a:solidFill>
                  <a:latin typeface="#9Slide07 Stormtrooper" panose="020B0500000000000000" pitchFamily="34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E4E6E3-89F5-4497-8095-664B6DC6CA26}"/>
              </a:ext>
            </a:extLst>
          </p:cNvPr>
          <p:cNvGrpSpPr/>
          <p:nvPr/>
        </p:nvGrpSpPr>
        <p:grpSpPr>
          <a:xfrm>
            <a:off x="2084475" y="1585234"/>
            <a:ext cx="4922096" cy="931872"/>
            <a:chOff x="2084475" y="1585234"/>
            <a:chExt cx="4922096" cy="931872"/>
          </a:xfrm>
        </p:grpSpPr>
        <p:sp>
          <p:nvSpPr>
            <p:cNvPr id="14" name="MH_Other_4">
              <a:extLst>
                <a:ext uri="{FF2B5EF4-FFF2-40B4-BE49-F238E27FC236}">
                  <a16:creationId xmlns:a16="http://schemas.microsoft.com/office/drawing/2014/main" id="{3F6F7D33-F99C-4D70-92A4-7F66859C7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4475" y="1593776"/>
              <a:ext cx="492209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5400" b="1">
                  <a:ln w="1682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ea typeface="Cambria" panose="02040503050406030204" pitchFamily="18" charset="0"/>
                </a:rPr>
                <a:t>CHỌN QUÀ</a:t>
              </a:r>
            </a:p>
          </p:txBody>
        </p:sp>
        <p:sp>
          <p:nvSpPr>
            <p:cNvPr id="18" name="MH_Other_4">
              <a:extLst>
                <a:ext uri="{FF2B5EF4-FFF2-40B4-BE49-F238E27FC236}">
                  <a16:creationId xmlns:a16="http://schemas.microsoft.com/office/drawing/2014/main" id="{37A7E539-20AB-40F8-9766-FBED824D5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4475" y="1585234"/>
              <a:ext cx="492209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5400" b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a" panose="02040603050506020204" pitchFamily="18" charset="0"/>
                  <a:ea typeface="Cambria" panose="02040503050406030204" pitchFamily="18" charset="0"/>
                </a:rPr>
                <a:t>CHỌN QUÀ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068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0BBEC220-E81D-4AA8-A4A3-87FE4F0E1CEA}"/>
              </a:ext>
            </a:extLst>
          </p:cNvPr>
          <p:cNvSpPr/>
          <p:nvPr/>
        </p:nvSpPr>
        <p:spPr>
          <a:xfrm>
            <a:off x="1230954" y="1472070"/>
            <a:ext cx="9918661" cy="306123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01683CDC-1E48-4E14-A771-34B89C81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874" y="1490666"/>
            <a:ext cx="979810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kumimoji="0" lang="en-US" altLang="en-US" sz="40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Tìm trạng ngữ trong câu sau:</a:t>
            </a:r>
          </a:p>
          <a:p>
            <a:pPr algn="just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     </a:t>
            </a:r>
            <a:r>
              <a:rPr lang="vi-VN" sz="4000">
                <a:solidFill>
                  <a:schemeClr val="bg1"/>
                </a:solidFill>
              </a:rPr>
              <a:t>Để góp phần ủng hộ đồng bào bị </a:t>
            </a:r>
            <a:r>
              <a:rPr lang="en-US" sz="4000">
                <a:solidFill>
                  <a:schemeClr val="bg1"/>
                </a:solidFill>
              </a:rPr>
              <a:t>thiệt hại sau </a:t>
            </a:r>
            <a:r>
              <a:rPr lang="vi-VN" sz="4000">
                <a:solidFill>
                  <a:schemeClr val="bg1"/>
                </a:solidFill>
              </a:rPr>
              <a:t>lũ lụt, trường em đã tổ chức một chương trình từ thiện thật ý nghĩa.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38BD8CF5-4A5A-4BC9-866A-BC71E2159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44" y="4997566"/>
            <a:ext cx="11303159" cy="783193"/>
          </a:xfrm>
          <a:prstGeom prst="roundRect">
            <a:avLst/>
          </a:prstGeom>
          <a:solidFill>
            <a:srgbClr val="FEC0A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sz="4000">
                <a:solidFill>
                  <a:srgbClr val="002060"/>
                </a:solidFill>
              </a:rPr>
              <a:t>Để góp phần ủng hộ đồng bào bị</a:t>
            </a:r>
            <a:r>
              <a:rPr lang="en-US" sz="4000">
                <a:solidFill>
                  <a:srgbClr val="002060"/>
                </a:solidFill>
              </a:rPr>
              <a:t> thiệt hại sau</a:t>
            </a:r>
            <a:r>
              <a:rPr lang="vi-VN" sz="4000">
                <a:solidFill>
                  <a:srgbClr val="002060"/>
                </a:solidFill>
              </a:rPr>
              <a:t> lũ lụt</a:t>
            </a:r>
            <a:endParaRPr lang="en-US" altLang="en-US" sz="38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51734F-F47D-44F8-BE1C-3B354B779C5D}"/>
              </a:ext>
            </a:extLst>
          </p:cNvPr>
          <p:cNvGrpSpPr/>
          <p:nvPr/>
        </p:nvGrpSpPr>
        <p:grpSpPr>
          <a:xfrm rot="8844692">
            <a:off x="10434321" y="97828"/>
            <a:ext cx="1623157" cy="1648560"/>
            <a:chOff x="2750642" y="3484612"/>
            <a:chExt cx="1664374" cy="1605581"/>
          </a:xfrm>
        </p:grpSpPr>
        <p:sp>
          <p:nvSpPr>
            <p:cNvPr id="3" name="泪滴形 12">
              <a:extLst>
                <a:ext uri="{FF2B5EF4-FFF2-40B4-BE49-F238E27FC236}">
                  <a16:creationId xmlns:a16="http://schemas.microsoft.com/office/drawing/2014/main" id="{D2743C47-943D-4B9B-BAAA-E32D13B0D185}"/>
                </a:ext>
              </a:extLst>
            </p:cNvPr>
            <p:cNvSpPr/>
            <p:nvPr/>
          </p:nvSpPr>
          <p:spPr bwMode="auto">
            <a:xfrm rot="13500000" flipH="1" flipV="1">
              <a:off x="2780038" y="3455216"/>
              <a:ext cx="1605581" cy="1664374"/>
            </a:xfrm>
            <a:prstGeom prst="teardrop">
              <a:avLst/>
            </a:prstGeom>
            <a:solidFill>
              <a:srgbClr val="00B0F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文本框 67">
              <a:hlinkClick r:id="rId3" action="ppaction://hlinksldjump"/>
              <a:extLst>
                <a:ext uri="{FF2B5EF4-FFF2-40B4-BE49-F238E27FC236}">
                  <a16:creationId xmlns:a16="http://schemas.microsoft.com/office/drawing/2014/main" id="{98863D65-DF8A-48FC-B117-5365093DBA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55308">
              <a:off x="3620823" y="3871520"/>
              <a:ext cx="442784" cy="830997"/>
            </a:xfrm>
            <a:prstGeom prst="rect">
              <a:avLst/>
            </a:prstGeom>
            <a:noFill/>
            <a:ln w="9525" cap="flat" cmpd="sng">
              <a:noFill/>
              <a:beve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2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205024"/>
            <a:ext cx="11030858" cy="66529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83F0E8B-AB42-4BE0-B6B4-BC1D077580BA}"/>
              </a:ext>
            </a:extLst>
          </p:cNvPr>
          <p:cNvGrpSpPr/>
          <p:nvPr/>
        </p:nvGrpSpPr>
        <p:grpSpPr>
          <a:xfrm>
            <a:off x="5181724" y="275772"/>
            <a:ext cx="1583816" cy="1605581"/>
            <a:chOff x="4038724" y="4676609"/>
            <a:chExt cx="1583816" cy="1605581"/>
          </a:xfrm>
        </p:grpSpPr>
        <p:sp>
          <p:nvSpPr>
            <p:cNvPr id="16" name="泪滴形 19">
              <a:extLst>
                <a:ext uri="{FF2B5EF4-FFF2-40B4-BE49-F238E27FC236}">
                  <a16:creationId xmlns:a16="http://schemas.microsoft.com/office/drawing/2014/main" id="{641CE74A-54FE-44FD-B568-9722060471B1}"/>
                </a:ext>
              </a:extLst>
            </p:cNvPr>
            <p:cNvSpPr/>
            <p:nvPr/>
          </p:nvSpPr>
          <p:spPr bwMode="auto">
            <a:xfrm rot="13500000" flipV="1">
              <a:off x="4027841" y="4687492"/>
              <a:ext cx="1605581" cy="1583816"/>
            </a:xfrm>
            <a:prstGeom prst="teardrop">
              <a:avLst/>
            </a:prstGeom>
            <a:solidFill>
              <a:srgbClr val="FEC0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文本框 67">
              <a:hlinkClick r:id="rId4" action="ppaction://hlinksldjump"/>
              <a:extLst>
                <a:ext uri="{FF2B5EF4-FFF2-40B4-BE49-F238E27FC236}">
                  <a16:creationId xmlns:a16="http://schemas.microsoft.com/office/drawing/2014/main" id="{E53BCE3E-184C-4C14-AF00-68B80D603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7213" y="5004182"/>
              <a:ext cx="438687" cy="830997"/>
            </a:xfrm>
            <a:prstGeom prst="rect">
              <a:avLst/>
            </a:prstGeom>
            <a:noFill/>
            <a:ln w="9525" cap="flat" cmpd="sng">
              <a:noFill/>
              <a:beve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3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Text Box 13">
            <a:extLst>
              <a:ext uri="{FF2B5EF4-FFF2-40B4-BE49-F238E27FC236}">
                <a16:creationId xmlns:a16="http://schemas.microsoft.com/office/drawing/2014/main" id="{4B7163F9-1BB9-4844-8D19-FF479E8C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543" y="2069254"/>
            <a:ext cx="938037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en-US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lang="en-US" sz="4400">
                <a:solidFill>
                  <a:schemeClr val="bg1"/>
                </a:solidFill>
              </a:rPr>
              <a:t>Trạng ngữ trong câu: </a:t>
            </a:r>
          </a:p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chemeClr val="bg1"/>
                </a:solidFill>
              </a:rPr>
              <a:t>“</a:t>
            </a:r>
            <a:r>
              <a:rPr lang="en-US" sz="4400" b="1">
                <a:solidFill>
                  <a:srgbClr val="FFFF00"/>
                </a:solidFill>
              </a:rPr>
              <a:t>Bên ngoài</a:t>
            </a:r>
            <a:r>
              <a:rPr lang="en-US" sz="4400" b="1">
                <a:solidFill>
                  <a:schemeClr val="bg1"/>
                </a:solidFill>
              </a:rPr>
              <a:t>, trời mưa mỗi lúc một to.” </a:t>
            </a:r>
          </a:p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là từ chỉ.........................</a:t>
            </a:r>
          </a:p>
        </p:txBody>
      </p:sp>
      <p:sp>
        <p:nvSpPr>
          <p:cNvPr id="22" name="MH_Other_4">
            <a:extLst>
              <a:ext uri="{FF2B5EF4-FFF2-40B4-BE49-F238E27FC236}">
                <a16:creationId xmlns:a16="http://schemas.microsoft.com/office/drawing/2014/main" id="{48BE0E6D-28B1-4DC7-A831-0BF1C541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728" y="3903879"/>
            <a:ext cx="49220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 chốn</a:t>
            </a:r>
          </a:p>
        </p:txBody>
      </p:sp>
    </p:spTree>
    <p:extLst>
      <p:ext uri="{BB962C8B-B14F-4D97-AF65-F5344CB8AC3E}">
        <p14:creationId xmlns:p14="http://schemas.microsoft.com/office/powerpoint/2010/main" val="12605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205024"/>
            <a:ext cx="11030858" cy="6652976"/>
          </a:xfrm>
          <a:prstGeom prst="rect">
            <a:avLst/>
          </a:prstGeom>
        </p:spPr>
      </p:pic>
      <p:sp>
        <p:nvSpPr>
          <p:cNvPr id="20" name="Text Box 13">
            <a:extLst>
              <a:ext uri="{FF2B5EF4-FFF2-40B4-BE49-F238E27FC236}">
                <a16:creationId xmlns:a16="http://schemas.microsoft.com/office/drawing/2014/main" id="{4B7163F9-1BB9-4844-8D19-FF479E8C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556" y="2131128"/>
            <a:ext cx="1021711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6075" indent="-3460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en-US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	</a:t>
            </a:r>
            <a:r>
              <a:rPr lang="en-US" sz="4400">
                <a:solidFill>
                  <a:schemeClr val="bg1"/>
                </a:solidFill>
              </a:rPr>
              <a:t>Trạng ngữ trong câu: </a:t>
            </a:r>
          </a:p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chemeClr val="bg1"/>
                </a:solidFill>
              </a:rPr>
              <a:t>“</a:t>
            </a:r>
            <a:r>
              <a:rPr lang="en-US" sz="4400" b="1">
                <a:solidFill>
                  <a:srgbClr val="FFFF00"/>
                </a:solidFill>
              </a:rPr>
              <a:t>Từ bé</a:t>
            </a:r>
            <a:r>
              <a:rPr lang="en-US" sz="4400" b="1">
                <a:solidFill>
                  <a:schemeClr val="bg1"/>
                </a:solidFill>
              </a:rPr>
              <a:t>, chúng tôi đã chơi thân với nhau.” </a:t>
            </a:r>
          </a:p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là từ chỉ.........................</a:t>
            </a:r>
          </a:p>
        </p:txBody>
      </p:sp>
      <p:sp>
        <p:nvSpPr>
          <p:cNvPr id="22" name="MH_Other_4">
            <a:extLst>
              <a:ext uri="{FF2B5EF4-FFF2-40B4-BE49-F238E27FC236}">
                <a16:creationId xmlns:a16="http://schemas.microsoft.com/office/drawing/2014/main" id="{48BE0E6D-28B1-4DC7-A831-0BF1C541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518" y="3969028"/>
            <a:ext cx="49220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C4BFFD-CC25-4753-9A00-70F228EFA5FF}"/>
              </a:ext>
            </a:extLst>
          </p:cNvPr>
          <p:cNvGrpSpPr/>
          <p:nvPr/>
        </p:nvGrpSpPr>
        <p:grpSpPr>
          <a:xfrm rot="5400000">
            <a:off x="5398917" y="336884"/>
            <a:ext cx="1560170" cy="1539547"/>
            <a:chOff x="5224393" y="3479076"/>
            <a:chExt cx="1560170" cy="1539547"/>
          </a:xfrm>
        </p:grpSpPr>
        <p:sp>
          <p:nvSpPr>
            <p:cNvPr id="12" name="泪滴形 14">
              <a:extLst>
                <a:ext uri="{FF2B5EF4-FFF2-40B4-BE49-F238E27FC236}">
                  <a16:creationId xmlns:a16="http://schemas.microsoft.com/office/drawing/2014/main" id="{D6BBE63C-F962-4167-9535-B51C7A350C1D}"/>
                </a:ext>
              </a:extLst>
            </p:cNvPr>
            <p:cNvSpPr/>
            <p:nvPr/>
          </p:nvSpPr>
          <p:spPr bwMode="auto">
            <a:xfrm rot="8100000" flipV="1">
              <a:off x="5224393" y="3479076"/>
              <a:ext cx="1560170" cy="1539547"/>
            </a:xfrm>
            <a:prstGeom prst="teardrop">
              <a:avLst/>
            </a:prstGeom>
            <a:solidFill>
              <a:srgbClr val="92D05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文本框 67">
              <a:hlinkClick r:id="rId4" action="ppaction://hlinksldjump"/>
              <a:extLst>
                <a:ext uri="{FF2B5EF4-FFF2-40B4-BE49-F238E27FC236}">
                  <a16:creationId xmlns:a16="http://schemas.microsoft.com/office/drawing/2014/main" id="{C43CB282-2BB6-4E0D-9D77-CC4E4C83F0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49396">
              <a:off x="5619936" y="3844063"/>
              <a:ext cx="445515" cy="830997"/>
            </a:xfrm>
            <a:prstGeom prst="rect">
              <a:avLst/>
            </a:prstGeom>
            <a:noFill/>
            <a:ln w="9525" cap="flat" cmpd="sng">
              <a:noFill/>
              <a:beve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4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5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>
            <a:extLst>
              <a:ext uri="{FF2B5EF4-FFF2-40B4-BE49-F238E27FC236}">
                <a16:creationId xmlns:a16="http://schemas.microsoft.com/office/drawing/2014/main" id="{E7551B25-9086-7645-8726-79C0430C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676" y="5702738"/>
            <a:ext cx="2053410" cy="1259445"/>
          </a:xfrm>
          <a:prstGeom prst="rect">
            <a:avLst/>
          </a:prstGeom>
        </p:spPr>
      </p:pic>
      <p:sp>
        <p:nvSpPr>
          <p:cNvPr id="13" name="MH_Other_4">
            <a:extLst>
              <a:ext uri="{FF2B5EF4-FFF2-40B4-BE49-F238E27FC236}">
                <a16:creationId xmlns:a16="http://schemas.microsoft.com/office/drawing/2014/main" id="{07AB9E84-A99B-463F-AE6E-5B5EC4C2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099" y="5985"/>
            <a:ext cx="3396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2400" b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Neogrey" panose="02040603050506020204" pitchFamily="18" charset="0"/>
                <a:ea typeface="字魂35号-经典雅黑" panose="00000500000000000000" pitchFamily="2" charset="-122"/>
                <a:cs typeface="#9Slide03 Arima Madurai ExtraBo" panose="00000900000000000000" pitchFamily="2" charset="0"/>
              </a:rPr>
              <a:t>Luyện từ và câu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3A1B97-A57E-457A-B9EB-E9B91FAC8913}"/>
              </a:ext>
            </a:extLst>
          </p:cNvPr>
          <p:cNvGrpSpPr/>
          <p:nvPr/>
        </p:nvGrpSpPr>
        <p:grpSpPr>
          <a:xfrm>
            <a:off x="1436240" y="841018"/>
            <a:ext cx="6618521" cy="4999608"/>
            <a:chOff x="1055860" y="2512258"/>
            <a:chExt cx="6618521" cy="4446744"/>
          </a:xfrm>
        </p:grpSpPr>
        <p:pic>
          <p:nvPicPr>
            <p:cNvPr id="10" name="图片 1">
              <a:extLst>
                <a:ext uri="{FF2B5EF4-FFF2-40B4-BE49-F238E27FC236}">
                  <a16:creationId xmlns:a16="http://schemas.microsoft.com/office/drawing/2014/main" id="{166683EC-BF29-4208-9375-5BD51AEA3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860" y="2512258"/>
              <a:ext cx="6618521" cy="4345742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8BD355D6-2B12-49EA-9D72-9DFE7B3B2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8614580">
              <a:off x="2851131" y="5082725"/>
              <a:ext cx="1771082" cy="1981472"/>
            </a:xfrm>
            <a:prstGeom prst="rect">
              <a:avLst/>
            </a:prstGeom>
          </p:spPr>
        </p:pic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86763000-7A33-4A3D-B540-4411BD53C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3616054" flipV="1">
              <a:off x="4215030" y="5118527"/>
              <a:ext cx="1631928" cy="19098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60BBB4-5AD1-4FB9-AC58-0C172C79E895}"/>
              </a:ext>
            </a:extLst>
          </p:cNvPr>
          <p:cNvGrpSpPr/>
          <p:nvPr/>
        </p:nvGrpSpPr>
        <p:grpSpPr>
          <a:xfrm>
            <a:off x="7131321" y="697779"/>
            <a:ext cx="4731353" cy="1200329"/>
            <a:chOff x="3758729" y="1753424"/>
            <a:chExt cx="4731353" cy="1200329"/>
          </a:xfrm>
        </p:grpSpPr>
        <p:sp>
          <p:nvSpPr>
            <p:cNvPr id="14" name="MH_Other_4">
              <a:extLst>
                <a:ext uri="{FF2B5EF4-FFF2-40B4-BE49-F238E27FC236}">
                  <a16:creationId xmlns:a16="http://schemas.microsoft.com/office/drawing/2014/main" id="{1CC05822-9259-4D6E-970D-C83FDEBF0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782" y="1753424"/>
              <a:ext cx="439924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7200">
                  <a:ln w="1714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DẶN DÒ</a:t>
              </a:r>
            </a:p>
          </p:txBody>
        </p:sp>
        <p:sp>
          <p:nvSpPr>
            <p:cNvPr id="17" name="MH_Other_4">
              <a:extLst>
                <a:ext uri="{FF2B5EF4-FFF2-40B4-BE49-F238E27FC236}">
                  <a16:creationId xmlns:a16="http://schemas.microsoft.com/office/drawing/2014/main" id="{46C4FA07-D95D-4263-9716-0E5223853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8729" y="1753424"/>
              <a:ext cx="473135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sz="7200">
                  <a:ln>
                    <a:solidFill>
                      <a:srgbClr val="609B59"/>
                    </a:solidFill>
                  </a:ln>
                  <a:solidFill>
                    <a:srgbClr val="3D813C"/>
                  </a:solidFill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pic>
        <p:nvPicPr>
          <p:cNvPr id="12" name="图片 1">
            <a:extLst>
              <a:ext uri="{FF2B5EF4-FFF2-40B4-BE49-F238E27FC236}">
                <a16:creationId xmlns:a16="http://schemas.microsoft.com/office/drawing/2014/main" id="{346CEEA2-A6D5-4E50-86A4-6B2A75258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94" t="46793"/>
          <a:stretch/>
        </p:blipFill>
        <p:spPr>
          <a:xfrm flipH="1">
            <a:off x="-1" y="4347976"/>
            <a:ext cx="3497943" cy="2538274"/>
          </a:xfrm>
          <a:prstGeom prst="rect">
            <a:avLst/>
          </a:prstGeom>
        </p:spPr>
      </p:pic>
      <p:sp>
        <p:nvSpPr>
          <p:cNvPr id="18" name="Text Box 17">
            <a:extLst>
              <a:ext uri="{FF2B5EF4-FFF2-40B4-BE49-F238E27FC236}">
                <a16:creationId xmlns:a16="http://schemas.microsoft.com/office/drawing/2014/main" id="{9E276FDC-675D-4C56-ABC1-5859013E5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566" y="2001312"/>
            <a:ext cx="401786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thuộc phần ghi nhớ (SGK trang 126).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bài tập và chuẩn bị bài sau.</a:t>
            </a:r>
          </a:p>
        </p:txBody>
      </p:sp>
    </p:spTree>
    <p:extLst>
      <p:ext uri="{BB962C8B-B14F-4D97-AF65-F5344CB8AC3E}">
        <p14:creationId xmlns:p14="http://schemas.microsoft.com/office/powerpoint/2010/main" val="37076728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">
            <a:extLst>
              <a:ext uri="{FF2B5EF4-FFF2-40B4-BE49-F238E27FC236}">
                <a16:creationId xmlns:a16="http://schemas.microsoft.com/office/drawing/2014/main" id="{ADEA3390-6B5B-4E32-BDDE-01540BB5F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94" t="46793"/>
          <a:stretch/>
        </p:blipFill>
        <p:spPr>
          <a:xfrm flipH="1">
            <a:off x="-2" y="3478132"/>
            <a:ext cx="4657726" cy="3379868"/>
          </a:xfrm>
          <a:prstGeom prst="rect">
            <a:avLst/>
          </a:prstGeom>
        </p:spPr>
      </p:pic>
      <p:sp>
        <p:nvSpPr>
          <p:cNvPr id="22" name="椭圆 9">
            <a:extLst>
              <a:ext uri="{FF2B5EF4-FFF2-40B4-BE49-F238E27FC236}">
                <a16:creationId xmlns:a16="http://schemas.microsoft.com/office/drawing/2014/main" id="{5C6C8441-8533-4184-AB3E-8E8EFEEAD9FA}"/>
              </a:ext>
            </a:extLst>
          </p:cNvPr>
          <p:cNvSpPr/>
          <p:nvPr/>
        </p:nvSpPr>
        <p:spPr>
          <a:xfrm>
            <a:off x="646775" y="231409"/>
            <a:ext cx="4441372" cy="44413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mericana" panose="02040603050506020204" pitchFamily="18" charset="0"/>
            </a:endParaRPr>
          </a:p>
        </p:txBody>
      </p:sp>
      <p:sp>
        <p:nvSpPr>
          <p:cNvPr id="23" name="椭圆 10">
            <a:extLst>
              <a:ext uri="{FF2B5EF4-FFF2-40B4-BE49-F238E27FC236}">
                <a16:creationId xmlns:a16="http://schemas.microsoft.com/office/drawing/2014/main" id="{2F38727D-22B8-4576-9CE7-6DF16B6AC635}"/>
              </a:ext>
            </a:extLst>
          </p:cNvPr>
          <p:cNvSpPr/>
          <p:nvPr/>
        </p:nvSpPr>
        <p:spPr>
          <a:xfrm>
            <a:off x="5675771" y="275772"/>
            <a:ext cx="5999388" cy="6025237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14">
            <a:hlinkClick r:id="rId5" action="ppaction://hlinksldjump"/>
            <a:extLst>
              <a:ext uri="{FF2B5EF4-FFF2-40B4-BE49-F238E27FC236}">
                <a16:creationId xmlns:a16="http://schemas.microsoft.com/office/drawing/2014/main" id="{8BDA1CD2-B3AB-4975-8CD2-8498CCA89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84" y="2819467"/>
            <a:ext cx="4544238" cy="37176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603D10-41A7-417C-B850-2E819E6590E7}"/>
              </a:ext>
            </a:extLst>
          </p:cNvPr>
          <p:cNvSpPr txBox="1"/>
          <p:nvPr/>
        </p:nvSpPr>
        <p:spPr>
          <a:xfrm>
            <a:off x="1234399" y="1446357"/>
            <a:ext cx="360468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500" b="1">
                <a:solidFill>
                  <a:srgbClr val="FF0066"/>
                </a:solidFill>
                <a:latin typeface="UTM Americana" panose="02040603050506020204" pitchFamily="18" charset="0"/>
              </a:rPr>
              <a:t>Câu cảm là câu như thế nào?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E90E14-BE4B-4D02-ABEB-2943126CF5C3}"/>
              </a:ext>
            </a:extLst>
          </p:cNvPr>
          <p:cNvSpPr txBox="1"/>
          <p:nvPr/>
        </p:nvSpPr>
        <p:spPr>
          <a:xfrm>
            <a:off x="5798391" y="1997839"/>
            <a:ext cx="56969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>
                <a:solidFill>
                  <a:schemeClr val="bg1"/>
                </a:solidFill>
                <a:latin typeface="UTM Americana" panose="02040603050506020204" pitchFamily="18" charset="0"/>
                <a:sym typeface="Wingdings" panose="05000000000000000000" pitchFamily="2" charset="2"/>
              </a:rPr>
              <a:t>Câu cảm là câu dùng để bộc lộ cảm xúc </a:t>
            </a:r>
            <a:r>
              <a:rPr kumimoji="0" lang="en-US" altLang="en-US" sz="3600" i="1">
                <a:solidFill>
                  <a:schemeClr val="bg1"/>
                </a:solidFill>
                <a:latin typeface="UTM Americana" panose="02040603050506020204" pitchFamily="18" charset="0"/>
                <a:sym typeface="Wingdings" panose="05000000000000000000" pitchFamily="2" charset="2"/>
              </a:rPr>
              <a:t>(vui mừng, thán phục, đau xót, ngạc nhiên, …)</a:t>
            </a:r>
            <a:r>
              <a:rPr kumimoji="0" lang="en-US" altLang="en-US" sz="3600">
                <a:solidFill>
                  <a:schemeClr val="bg1"/>
                </a:solidFill>
                <a:latin typeface="UTM Americana" panose="02040603050506020204" pitchFamily="18" charset="0"/>
                <a:sym typeface="Wingdings" panose="05000000000000000000" pitchFamily="2" charset="2"/>
              </a:rPr>
              <a:t> của người nói.</a:t>
            </a:r>
            <a:endParaRPr lang="en-US" sz="3600">
              <a:latin typeface="UTM Americ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11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">
            <a:extLst>
              <a:ext uri="{FF2B5EF4-FFF2-40B4-BE49-F238E27FC236}">
                <a16:creationId xmlns:a16="http://schemas.microsoft.com/office/drawing/2014/main" id="{ADEA3390-6B5B-4E32-BDDE-01540BB5F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94" t="46793"/>
          <a:stretch/>
        </p:blipFill>
        <p:spPr>
          <a:xfrm>
            <a:off x="7436368" y="3502043"/>
            <a:ext cx="4789659" cy="33798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02CDD-9D42-468B-A60E-562CCD26A751}"/>
              </a:ext>
            </a:extLst>
          </p:cNvPr>
          <p:cNvGrpSpPr/>
          <p:nvPr/>
        </p:nvGrpSpPr>
        <p:grpSpPr>
          <a:xfrm>
            <a:off x="7428017" y="245507"/>
            <a:ext cx="5112329" cy="4878579"/>
            <a:chOff x="8240754" y="290285"/>
            <a:chExt cx="3673441" cy="3590338"/>
          </a:xfrm>
        </p:grpSpPr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2F38727D-22B8-4576-9CE7-6DF16B6AC635}"/>
                </a:ext>
              </a:extLst>
            </p:cNvPr>
            <p:cNvSpPr/>
            <p:nvPr/>
          </p:nvSpPr>
          <p:spPr>
            <a:xfrm>
              <a:off x="8240754" y="290285"/>
              <a:ext cx="3673441" cy="3590338"/>
            </a:xfrm>
            <a:prstGeom prst="ellipse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E90E14-BE4B-4D02-ABEB-2943126CF5C3}"/>
                </a:ext>
              </a:extLst>
            </p:cNvPr>
            <p:cNvSpPr txBox="1"/>
            <p:nvPr/>
          </p:nvSpPr>
          <p:spPr>
            <a:xfrm>
              <a:off x="8662451" y="1406439"/>
              <a:ext cx="2792725" cy="1562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4400">
                  <a:solidFill>
                    <a:srgbClr val="FFFF00"/>
                  </a:solidFill>
                  <a:latin typeface="UTM Americana" panose="02040603050506020204" pitchFamily="18" charset="0"/>
                  <a:sym typeface="Wingdings" panose="05000000000000000000" pitchFamily="2" charset="2"/>
                </a:rPr>
                <a:t>Em hãy cho một ví dụ về câu cảm.</a:t>
              </a:r>
              <a:endParaRPr lang="en-US" sz="4400">
                <a:solidFill>
                  <a:srgbClr val="FFFF00"/>
                </a:solidFill>
                <a:latin typeface="UTM Americana" panose="02040603050506020204" pitchFamily="18" charset="0"/>
              </a:endParaRPr>
            </a:p>
          </p:txBody>
        </p:sp>
      </p:grpSp>
      <p:sp>
        <p:nvSpPr>
          <p:cNvPr id="2" name="AutoShape 2" descr="Premium Vector | Red christmas striped lollipop. festive sweetness in  spiral for new year, birthday and holiday. vector flat illustration">
            <a:extLst>
              <a:ext uri="{FF2B5EF4-FFF2-40B4-BE49-F238E27FC236}">
                <a16:creationId xmlns:a16="http://schemas.microsoft.com/office/drawing/2014/main" id="{7135575F-1B34-4A18-A3B3-AF0115B60D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BB0A02-D4FF-4F58-BC4D-38849287A066}"/>
              </a:ext>
            </a:extLst>
          </p:cNvPr>
          <p:cNvGrpSpPr/>
          <p:nvPr/>
        </p:nvGrpSpPr>
        <p:grpSpPr>
          <a:xfrm>
            <a:off x="290471" y="1288590"/>
            <a:ext cx="7226060" cy="1593727"/>
            <a:chOff x="277690" y="1151131"/>
            <a:chExt cx="7892526" cy="1593727"/>
          </a:xfrm>
        </p:grpSpPr>
        <p:sp>
          <p:nvSpPr>
            <p:cNvPr id="22" name="椭圆 9">
              <a:extLst>
                <a:ext uri="{FF2B5EF4-FFF2-40B4-BE49-F238E27FC236}">
                  <a16:creationId xmlns:a16="http://schemas.microsoft.com/office/drawing/2014/main" id="{5C6C8441-8533-4184-AB3E-8E8EFEEAD9FA}"/>
                </a:ext>
              </a:extLst>
            </p:cNvPr>
            <p:cNvSpPr/>
            <p:nvPr/>
          </p:nvSpPr>
          <p:spPr>
            <a:xfrm>
              <a:off x="348341" y="1151131"/>
              <a:ext cx="7821875" cy="159372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mericana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DBB458-4CAC-46A1-8E30-941D9FDB76B7}"/>
                </a:ext>
              </a:extLst>
            </p:cNvPr>
            <p:cNvSpPr txBox="1"/>
            <p:nvPr/>
          </p:nvSpPr>
          <p:spPr>
            <a:xfrm>
              <a:off x="277690" y="1473089"/>
              <a:ext cx="75045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000">
                  <a:solidFill>
                    <a:srgbClr val="002060"/>
                  </a:solidFill>
                  <a:latin typeface="UTM Americana" panose="0204060305050602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Chà, con gà trống này có bộ lông mới đẹp làm sao !</a:t>
              </a:r>
              <a:endParaRPr lang="en-US" sz="3000">
                <a:solidFill>
                  <a:srgbClr val="002060"/>
                </a:solidFill>
                <a:latin typeface="UTM Americana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BE8746-7091-4157-B9DD-E96408D06335}"/>
              </a:ext>
            </a:extLst>
          </p:cNvPr>
          <p:cNvGrpSpPr/>
          <p:nvPr/>
        </p:nvGrpSpPr>
        <p:grpSpPr>
          <a:xfrm>
            <a:off x="377640" y="3266334"/>
            <a:ext cx="7161376" cy="1122146"/>
            <a:chOff x="390010" y="1345809"/>
            <a:chExt cx="7821875" cy="1122146"/>
          </a:xfrm>
        </p:grpSpPr>
        <p:sp>
          <p:nvSpPr>
            <p:cNvPr id="25" name="椭圆 9">
              <a:extLst>
                <a:ext uri="{FF2B5EF4-FFF2-40B4-BE49-F238E27FC236}">
                  <a16:creationId xmlns:a16="http://schemas.microsoft.com/office/drawing/2014/main" id="{61C5601D-360F-4A7F-836C-089651749C78}"/>
                </a:ext>
              </a:extLst>
            </p:cNvPr>
            <p:cNvSpPr/>
            <p:nvPr/>
          </p:nvSpPr>
          <p:spPr>
            <a:xfrm>
              <a:off x="390010" y="1345809"/>
              <a:ext cx="7821875" cy="112214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mericana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4FFF16-FA2F-45A3-8ADE-FC468DAB7663}"/>
                </a:ext>
              </a:extLst>
            </p:cNvPr>
            <p:cNvSpPr txBox="1"/>
            <p:nvPr/>
          </p:nvSpPr>
          <p:spPr>
            <a:xfrm>
              <a:off x="418881" y="1666660"/>
              <a:ext cx="750459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solidFill>
                    <a:srgbClr val="002060"/>
                  </a:solidFill>
                  <a:latin typeface="UTM Americana" panose="02040603050506020204" pitchFamily="18" charset="0"/>
                  <a:ea typeface="Cambria" panose="02040503050406030204" pitchFamily="18" charset="0"/>
                </a:rPr>
                <a:t>Ôi! Đó là một câu chuyện buồn!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73952A-54BF-4150-9375-E9102AE8DED6}"/>
              </a:ext>
            </a:extLst>
          </p:cNvPr>
          <p:cNvGrpSpPr/>
          <p:nvPr/>
        </p:nvGrpSpPr>
        <p:grpSpPr>
          <a:xfrm>
            <a:off x="348343" y="4820786"/>
            <a:ext cx="7161376" cy="1065108"/>
            <a:chOff x="348341" y="1151132"/>
            <a:chExt cx="7821875" cy="1065108"/>
          </a:xfrm>
        </p:grpSpPr>
        <p:sp>
          <p:nvSpPr>
            <p:cNvPr id="29" name="椭圆 9">
              <a:extLst>
                <a:ext uri="{FF2B5EF4-FFF2-40B4-BE49-F238E27FC236}">
                  <a16:creationId xmlns:a16="http://schemas.microsoft.com/office/drawing/2014/main" id="{C6143C8D-C634-4533-80F3-4298F2C79CD5}"/>
                </a:ext>
              </a:extLst>
            </p:cNvPr>
            <p:cNvSpPr/>
            <p:nvPr/>
          </p:nvSpPr>
          <p:spPr>
            <a:xfrm>
              <a:off x="348341" y="1151132"/>
              <a:ext cx="7821875" cy="106510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mericana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B2DAD2C-120C-42ED-879A-DE06CC4AFD19}"/>
                </a:ext>
              </a:extLst>
            </p:cNvPr>
            <p:cNvSpPr txBox="1"/>
            <p:nvPr/>
          </p:nvSpPr>
          <p:spPr>
            <a:xfrm>
              <a:off x="418881" y="1454432"/>
              <a:ext cx="750459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>
                  <a:solidFill>
                    <a:srgbClr val="002060"/>
                  </a:solidFill>
                  <a:latin typeface="UTM Americana" panose="02040603050506020204" pitchFamily="18" charset="0"/>
                  <a:ea typeface="Cambria" panose="02040503050406030204" pitchFamily="18" charset="0"/>
                </a:rPr>
                <a:t>Bộ phim hay quá!</a:t>
              </a:r>
            </a:p>
          </p:txBody>
        </p:sp>
      </p:grpSp>
      <p:pic>
        <p:nvPicPr>
          <p:cNvPr id="6146" name="Picture 2" descr="Lollipop PNG">
            <a:hlinkClick r:id="rId5" action="ppaction://hlinksldjump"/>
            <a:extLst>
              <a:ext uri="{FF2B5EF4-FFF2-40B4-BE49-F238E27FC236}">
                <a16:creationId xmlns:a16="http://schemas.microsoft.com/office/drawing/2014/main" id="{41DCE8D3-9E13-4405-982B-5EDC3AE9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02" y="1288590"/>
            <a:ext cx="3267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>
            <a:extLst>
              <a:ext uri="{FF2B5EF4-FFF2-40B4-BE49-F238E27FC236}">
                <a16:creationId xmlns:a16="http://schemas.microsoft.com/office/drawing/2014/main" id="{E7551B25-9086-7645-8726-79C0430C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17" y="3738192"/>
            <a:ext cx="2053410" cy="1259445"/>
          </a:xfrm>
          <a:prstGeom prst="rect">
            <a:avLst/>
          </a:prstGeom>
        </p:spPr>
      </p:pic>
      <p:sp>
        <p:nvSpPr>
          <p:cNvPr id="13" name="MH_Other_4">
            <a:extLst>
              <a:ext uri="{FF2B5EF4-FFF2-40B4-BE49-F238E27FC236}">
                <a16:creationId xmlns:a16="http://schemas.microsoft.com/office/drawing/2014/main" id="{07AB9E84-A99B-463F-AE6E-5B5EC4C2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184" y="297023"/>
            <a:ext cx="3396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Neogrey" panose="02040603050506020204" pitchFamily="18" charset="0"/>
                <a:ea typeface="字魂35号-经典雅黑" panose="00000500000000000000" pitchFamily="2" charset="-122"/>
                <a:cs typeface="#9Slide03 Arima Madurai ExtraBo" panose="00000900000000000000" pitchFamily="2" charset="0"/>
              </a:rPr>
              <a:t>Luyện từ và câu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C4410E-9E9F-46A1-9AC7-E7741CC0CA83}"/>
              </a:ext>
            </a:extLst>
          </p:cNvPr>
          <p:cNvGrpSpPr/>
          <p:nvPr/>
        </p:nvGrpSpPr>
        <p:grpSpPr>
          <a:xfrm>
            <a:off x="2641833" y="236818"/>
            <a:ext cx="6725713" cy="4824270"/>
            <a:chOff x="2641833" y="236818"/>
            <a:chExt cx="6725713" cy="4824270"/>
          </a:xfrm>
        </p:grpSpPr>
        <p:pic>
          <p:nvPicPr>
            <p:cNvPr id="10" name="图片 1">
              <a:extLst>
                <a:ext uri="{FF2B5EF4-FFF2-40B4-BE49-F238E27FC236}">
                  <a16:creationId xmlns:a16="http://schemas.microsoft.com/office/drawing/2014/main" id="{166683EC-BF29-4208-9375-5BD51AEA3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833" y="236818"/>
              <a:ext cx="6725713" cy="4553711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8BD355D6-2B12-49EA-9D72-9DFE7B3B2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8614580">
              <a:off x="4472090" y="3184811"/>
              <a:ext cx="1771082" cy="1981472"/>
            </a:xfrm>
            <a:prstGeom prst="rect">
              <a:avLst/>
            </a:prstGeom>
          </p:spPr>
        </p:pic>
        <p:pic>
          <p:nvPicPr>
            <p:cNvPr id="16" name="图片 1">
              <a:extLst>
                <a:ext uri="{FF2B5EF4-FFF2-40B4-BE49-F238E27FC236}">
                  <a16:creationId xmlns:a16="http://schemas.microsoft.com/office/drawing/2014/main" id="{86763000-7A33-4A3D-B540-4411BD53C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83"/>
            <a:stretch/>
          </p:blipFill>
          <p:spPr>
            <a:xfrm rot="13616054" flipV="1">
              <a:off x="6072925" y="3197258"/>
              <a:ext cx="1631928" cy="19098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60BBB4-5AD1-4FB9-AC58-0C172C79E895}"/>
              </a:ext>
            </a:extLst>
          </p:cNvPr>
          <p:cNvGrpSpPr/>
          <p:nvPr/>
        </p:nvGrpSpPr>
        <p:grpSpPr>
          <a:xfrm>
            <a:off x="2979631" y="847111"/>
            <a:ext cx="6028695" cy="2891081"/>
            <a:chOff x="3318952" y="773210"/>
            <a:chExt cx="5371470" cy="2891081"/>
          </a:xfrm>
        </p:grpSpPr>
        <p:sp>
          <p:nvSpPr>
            <p:cNvPr id="14" name="MH_Other_4">
              <a:extLst>
                <a:ext uri="{FF2B5EF4-FFF2-40B4-BE49-F238E27FC236}">
                  <a16:creationId xmlns:a16="http://schemas.microsoft.com/office/drawing/2014/main" id="{1CC05822-9259-4D6E-970D-C83FDEBF0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5064" y="801969"/>
              <a:ext cx="4399248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71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THÊM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71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TRẠNG NGỮ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71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CHO CÂU</a:t>
              </a:r>
            </a:p>
          </p:txBody>
        </p:sp>
        <p:sp>
          <p:nvSpPr>
            <p:cNvPr id="17" name="MH_Other_4">
              <a:extLst>
                <a:ext uri="{FF2B5EF4-FFF2-40B4-BE49-F238E27FC236}">
                  <a16:creationId xmlns:a16="http://schemas.microsoft.com/office/drawing/2014/main" id="{46C4FA07-D95D-4263-9716-0E5223853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952" y="773210"/>
              <a:ext cx="5371470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>
              <a:lvl1pPr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609B59"/>
                    </a:solidFill>
                  </a:ln>
                  <a:solidFill>
                    <a:srgbClr val="3D813C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THÊM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609B59"/>
                    </a:solidFill>
                  </a:ln>
                  <a:solidFill>
                    <a:srgbClr val="3F6B6A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TRẠNG NGỮ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srgbClr val="609B59"/>
                    </a:solidFill>
                  </a:ln>
                  <a:solidFill>
                    <a:srgbClr val="3D813C"/>
                  </a:solidFill>
                  <a:effectLst/>
                  <a:uLnTx/>
                  <a:uFillTx/>
                  <a:latin typeface="#9Slide07 IcielBC Cubano Normal" panose="00000500000000000000" pitchFamily="2" charset="0"/>
                  <a:ea typeface="字魂35号-经典雅黑" panose="00000500000000000000" pitchFamily="2" charset="-122"/>
                  <a:cs typeface="Times New Roman" panose="02020603050405020304" pitchFamily="18" charset="0"/>
                </a:rPr>
                <a:t>CHO CÂU</a:t>
              </a:r>
            </a:p>
          </p:txBody>
        </p:sp>
      </p:grpSp>
      <p:pic>
        <p:nvPicPr>
          <p:cNvPr id="12" name="图片 1">
            <a:extLst>
              <a:ext uri="{FF2B5EF4-FFF2-40B4-BE49-F238E27FC236}">
                <a16:creationId xmlns:a16="http://schemas.microsoft.com/office/drawing/2014/main" id="{346CEEA2-A6D5-4E50-86A4-6B2A75258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94" t="46793"/>
          <a:stretch/>
        </p:blipFill>
        <p:spPr>
          <a:xfrm flipH="1">
            <a:off x="-1" y="4319726"/>
            <a:ext cx="3497943" cy="25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">
            <a:extLst>
              <a:ext uri="{FF2B5EF4-FFF2-40B4-BE49-F238E27FC236}">
                <a16:creationId xmlns:a16="http://schemas.microsoft.com/office/drawing/2014/main" id="{ADEA3390-6B5B-4E32-BDDE-01540BB5F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4" t="46793"/>
          <a:stretch/>
        </p:blipFill>
        <p:spPr>
          <a:xfrm>
            <a:off x="7436368" y="3502043"/>
            <a:ext cx="4789659" cy="33798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02CDD-9D42-468B-A60E-562CCD26A751}"/>
              </a:ext>
            </a:extLst>
          </p:cNvPr>
          <p:cNvGrpSpPr/>
          <p:nvPr/>
        </p:nvGrpSpPr>
        <p:grpSpPr>
          <a:xfrm>
            <a:off x="4717939" y="32665"/>
            <a:ext cx="4728576" cy="4325763"/>
            <a:chOff x="8240754" y="290285"/>
            <a:chExt cx="3673441" cy="3590338"/>
          </a:xfrm>
        </p:grpSpPr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2F38727D-22B8-4576-9CE7-6DF16B6AC635}"/>
                </a:ext>
              </a:extLst>
            </p:cNvPr>
            <p:cNvSpPr/>
            <p:nvPr/>
          </p:nvSpPr>
          <p:spPr>
            <a:xfrm>
              <a:off x="8240754" y="290285"/>
              <a:ext cx="3673441" cy="3590338"/>
            </a:xfrm>
            <a:prstGeom prst="ellipse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7E90E14-BE4B-4D02-ABEB-2943126CF5C3}"/>
                </a:ext>
              </a:extLst>
            </p:cNvPr>
            <p:cNvSpPr txBox="1"/>
            <p:nvPr/>
          </p:nvSpPr>
          <p:spPr>
            <a:xfrm>
              <a:off x="8570984" y="1816268"/>
              <a:ext cx="3012980" cy="1340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>
                  <a:solidFill>
                    <a:schemeClr val="bg1"/>
                  </a:solidFill>
                  <a:latin typeface="UTM Americana" panose="02040603050506020204" pitchFamily="18" charset="0"/>
                  <a:sym typeface="Wingdings" panose="05000000000000000000" pitchFamily="2" charset="2"/>
                </a:rPr>
                <a:t>Hãy xác định chủ ngữ và vị ngữ trong câu:</a:t>
              </a:r>
              <a:endParaRPr lang="en-US" sz="3600">
                <a:solidFill>
                  <a:schemeClr val="bg1"/>
                </a:solidFill>
                <a:latin typeface="UTM Americana" panose="02040603050506020204" pitchFamily="18" charset="0"/>
              </a:endParaRPr>
            </a:p>
          </p:txBody>
        </p:sp>
      </p:grpSp>
      <p:sp>
        <p:nvSpPr>
          <p:cNvPr id="2" name="AutoShape 2" descr="Premium Vector | Red christmas striped lollipop. festive sweetness in  spiral for new year, birthday and holiday. vector flat illustration">
            <a:extLst>
              <a:ext uri="{FF2B5EF4-FFF2-40B4-BE49-F238E27FC236}">
                <a16:creationId xmlns:a16="http://schemas.microsoft.com/office/drawing/2014/main" id="{7135575F-1B34-4A18-A3B3-AF0115B60D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04927" y="54165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BE8746-7091-4157-B9DD-E96408D06335}"/>
              </a:ext>
            </a:extLst>
          </p:cNvPr>
          <p:cNvGrpSpPr/>
          <p:nvPr/>
        </p:nvGrpSpPr>
        <p:grpSpPr>
          <a:xfrm>
            <a:off x="593695" y="4630747"/>
            <a:ext cx="7955891" cy="1367382"/>
            <a:chOff x="390010" y="1345809"/>
            <a:chExt cx="7821875" cy="1122146"/>
          </a:xfrm>
          <a:solidFill>
            <a:srgbClr val="FEC0AF"/>
          </a:solidFill>
        </p:grpSpPr>
        <p:sp>
          <p:nvSpPr>
            <p:cNvPr id="25" name="椭圆 9">
              <a:extLst>
                <a:ext uri="{FF2B5EF4-FFF2-40B4-BE49-F238E27FC236}">
                  <a16:creationId xmlns:a16="http://schemas.microsoft.com/office/drawing/2014/main" id="{61C5601D-360F-4A7F-836C-089651749C78}"/>
                </a:ext>
              </a:extLst>
            </p:cNvPr>
            <p:cNvSpPr/>
            <p:nvPr/>
          </p:nvSpPr>
          <p:spPr>
            <a:xfrm>
              <a:off x="390010" y="1345809"/>
              <a:ext cx="7821875" cy="1122146"/>
            </a:xfrm>
            <a:prstGeom prst="round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mericana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4FFF16-FA2F-45A3-8ADE-FC468DAB7663}"/>
                </a:ext>
              </a:extLst>
            </p:cNvPr>
            <p:cNvSpPr txBox="1"/>
            <p:nvPr/>
          </p:nvSpPr>
          <p:spPr>
            <a:xfrm>
              <a:off x="548652" y="1540005"/>
              <a:ext cx="7504590" cy="53041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UTM Americana" panose="02040603050506020204" pitchFamily="18" charset="0"/>
                  <a:ea typeface="Cambria" panose="02040503050406030204" pitchFamily="18" charset="0"/>
                </a:rPr>
                <a:t>Hôm qua, thời tiết thật đẹp.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7CE4F4-4075-4B72-B4E6-504FD0C9CFC3}"/>
              </a:ext>
            </a:extLst>
          </p:cNvPr>
          <p:cNvCxnSpPr>
            <a:cxnSpLocks/>
          </p:cNvCxnSpPr>
          <p:nvPr/>
        </p:nvCxnSpPr>
        <p:spPr>
          <a:xfrm flipH="1">
            <a:off x="5541100" y="4899825"/>
            <a:ext cx="166255" cy="7421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6EB172C-92D8-49C1-BAD3-A710EB9AEDA1}"/>
              </a:ext>
            </a:extLst>
          </p:cNvPr>
          <p:cNvSpPr txBox="1"/>
          <p:nvPr/>
        </p:nvSpPr>
        <p:spPr>
          <a:xfrm>
            <a:off x="3250654" y="5461114"/>
            <a:ext cx="45808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>
                <a:solidFill>
                  <a:srgbClr val="3D813C"/>
                </a:solidFill>
                <a:latin typeface="UTM Americana" panose="02040603050506020204" pitchFamily="18" charset="0"/>
                <a:ea typeface="Cambria" panose="02040503050406030204" pitchFamily="18" charset="0"/>
              </a:rPr>
              <a:t>CN           VN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9D1430-BF22-429F-87E0-1F8EEF167ADF}"/>
              </a:ext>
            </a:extLst>
          </p:cNvPr>
          <p:cNvSpPr txBox="1"/>
          <p:nvPr/>
        </p:nvSpPr>
        <p:spPr>
          <a:xfrm>
            <a:off x="1259415" y="5162981"/>
            <a:ext cx="24470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UTM Americana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4" name="图片 6">
            <a:extLst>
              <a:ext uri="{FF2B5EF4-FFF2-40B4-BE49-F238E27FC236}">
                <a16:creationId xmlns:a16="http://schemas.microsoft.com/office/drawing/2014/main" id="{A7C558E4-563B-481C-B5A1-6F1BE75FDA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t="7272" r="468"/>
          <a:stretch/>
        </p:blipFill>
        <p:spPr>
          <a:xfrm>
            <a:off x="-65708" y="-63898"/>
            <a:ext cx="12257704" cy="28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">
            <a:extLst>
              <a:ext uri="{FF2B5EF4-FFF2-40B4-BE49-F238E27FC236}">
                <a16:creationId xmlns:a16="http://schemas.microsoft.com/office/drawing/2014/main" id="{AE125E27-9977-4E78-9532-C4967CA9C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4" t="46793"/>
          <a:stretch/>
        </p:blipFill>
        <p:spPr>
          <a:xfrm flipH="1">
            <a:off x="-2" y="4319726"/>
            <a:ext cx="3497943" cy="2538274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B1E3A0E9-9368-4560-B1E0-58F3AD51B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4" t="46793"/>
          <a:stretch/>
        </p:blipFill>
        <p:spPr>
          <a:xfrm flipV="1">
            <a:off x="8285021" y="0"/>
            <a:ext cx="3934688" cy="2008909"/>
          </a:xfrm>
          <a:prstGeom prst="rect">
            <a:avLst/>
          </a:prstGeom>
        </p:spPr>
      </p:pic>
      <p:sp>
        <p:nvSpPr>
          <p:cNvPr id="19" name="Rectangle 57">
            <a:extLst>
              <a:ext uri="{FF2B5EF4-FFF2-40B4-BE49-F238E27FC236}">
                <a16:creationId xmlns:a16="http://schemas.microsoft.com/office/drawing/2014/main" id="{CEA75078-7957-451E-AC80-8B61D6955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55" y="1385125"/>
            <a:ext cx="11324289" cy="715089"/>
          </a:xfrm>
          <a:prstGeom prst="roundRect">
            <a:avLst/>
          </a:prstGeom>
          <a:solidFill>
            <a:srgbClr val="FEC0A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</a:rPr>
              <a:t>Bài 1. </a:t>
            </a:r>
            <a:r>
              <a:rPr lang="en-US" altLang="en-US" sz="3600">
                <a:latin typeface="Cambria" panose="02040503050406030204" pitchFamily="18" charset="0"/>
                <a:ea typeface="Cambria" panose="02040503050406030204" pitchFamily="18" charset="0"/>
              </a:rPr>
              <a:t>Đọc cặp câu sau và cho biết chúng có gì khác nhau</a:t>
            </a:r>
            <a:endParaRPr lang="en-US" altLang="en-US" sz="3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58">
            <a:extLst>
              <a:ext uri="{FF2B5EF4-FFF2-40B4-BE49-F238E27FC236}">
                <a16:creationId xmlns:a16="http://schemas.microsoft.com/office/drawing/2014/main" id="{F6026E3A-2290-473F-9097-ABD8AD440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46" y="2226236"/>
            <a:ext cx="1121858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AutoNum type="alphaLcParenR"/>
            </a:pP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I-ren trở thành một nhà khoa học nổi tiếng.</a:t>
            </a:r>
          </a:p>
          <a:p>
            <a:pPr algn="just">
              <a:buFontTx/>
              <a:buAutoNum type="alphaLcParenR"/>
            </a:pP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i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tinh thần ham học hỏi, sau này,</a:t>
            </a: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I-ren trở thành một nhà khoa học nổi tiếng.</a:t>
            </a:r>
          </a:p>
        </p:txBody>
      </p:sp>
      <p:sp>
        <p:nvSpPr>
          <p:cNvPr id="22" name="Rectangle 69">
            <a:extLst>
              <a:ext uri="{FF2B5EF4-FFF2-40B4-BE49-F238E27FC236}">
                <a16:creationId xmlns:a16="http://schemas.microsoft.com/office/drawing/2014/main" id="{2BAB03CB-16D3-46F1-A210-23E1527E6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41" y="384104"/>
            <a:ext cx="3323111" cy="70788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anchor="ctr">
            <a:spAutoFit/>
          </a:bodyPr>
          <a:lstStyle/>
          <a:p>
            <a:pPr algn="just"/>
            <a:r>
              <a:rPr kumimoji="1" lang="en-US" altLang="en-US" sz="4000">
                <a:latin typeface="Cambria" panose="02040503050406030204" pitchFamily="18" charset="0"/>
                <a:ea typeface="Cambria" panose="02040503050406030204" pitchFamily="18" charset="0"/>
              </a:rPr>
              <a:t>I. Nhận xét: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81BBC1-7A70-4D2C-BB95-10EE5374E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89" b="65111" l="4908" r="52631">
                        <a14:backgroundMark x1="37015" y1="54444" x2="36708" y2="59822"/>
                        <a14:backgroundMark x1="36554" y1="49756" x2="37323" y2="59156"/>
                        <a14:backgroundMark x1="21523" y1="53111" x2="21523" y2="59600"/>
                        <a14:backgroundMark x1="49723" y1="53333" x2="48646" y2="5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" t="23279" r="46324" b="34192"/>
          <a:stretch/>
        </p:blipFill>
        <p:spPr>
          <a:xfrm>
            <a:off x="9560793" y="5043305"/>
            <a:ext cx="2507047" cy="1556663"/>
          </a:xfrm>
          <a:prstGeom prst="rect">
            <a:avLst/>
          </a:prstGeom>
        </p:spPr>
      </p:pic>
      <p:sp>
        <p:nvSpPr>
          <p:cNvPr id="24" name="Text Box 56">
            <a:extLst>
              <a:ext uri="{FF2B5EF4-FFF2-40B4-BE49-F238E27FC236}">
                <a16:creationId xmlns:a16="http://schemas.microsoft.com/office/drawing/2014/main" id="{FB8DBB0D-1AB8-43F1-89C0-46BAB2A75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801" y="4396974"/>
            <a:ext cx="9185562" cy="646331"/>
          </a:xfrm>
          <a:prstGeom prst="rect">
            <a:avLst/>
          </a:prstGeom>
          <a:solidFill>
            <a:srgbClr val="FF0066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593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(b) có thêm bộ phận được in nghiêng.</a:t>
            </a:r>
          </a:p>
        </p:txBody>
      </p:sp>
    </p:spTree>
    <p:extLst>
      <p:ext uri="{BB962C8B-B14F-4D97-AF65-F5344CB8AC3E}">
        <p14:creationId xmlns:p14="http://schemas.microsoft.com/office/powerpoint/2010/main" val="35911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2" y="6451217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">
            <a:extLst>
              <a:ext uri="{FF2B5EF4-FFF2-40B4-BE49-F238E27FC236}">
                <a16:creationId xmlns:a16="http://schemas.microsoft.com/office/drawing/2014/main" id="{B1E3A0E9-9368-4560-B1E0-58F3AD51B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4" t="46793"/>
          <a:stretch/>
        </p:blipFill>
        <p:spPr>
          <a:xfrm flipV="1">
            <a:off x="8285021" y="0"/>
            <a:ext cx="3934688" cy="2008909"/>
          </a:xfrm>
          <a:prstGeom prst="rect">
            <a:avLst/>
          </a:prstGeom>
        </p:spPr>
      </p:pic>
      <p:sp>
        <p:nvSpPr>
          <p:cNvPr id="19" name="Rectangle 57">
            <a:extLst>
              <a:ext uri="{FF2B5EF4-FFF2-40B4-BE49-F238E27FC236}">
                <a16:creationId xmlns:a16="http://schemas.microsoft.com/office/drawing/2014/main" id="{CEA75078-7957-451E-AC80-8B61D6955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368" y="655366"/>
            <a:ext cx="11324289" cy="749141"/>
          </a:xfrm>
          <a:prstGeom prst="roundRect">
            <a:avLst/>
          </a:prstGeom>
          <a:solidFill>
            <a:srgbClr val="FEC0A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800" b="1"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altLang="en-US" sz="3800">
                <a:latin typeface="Cambria" panose="02040503050406030204" pitchFamily="18" charset="0"/>
                <a:ea typeface="Cambria" panose="02040503050406030204" pitchFamily="18" charset="0"/>
              </a:rPr>
              <a:t> Hãy đặt câu hỏi cho bộ phận được in nghiêng</a:t>
            </a:r>
          </a:p>
        </p:txBody>
      </p:sp>
      <p:sp>
        <p:nvSpPr>
          <p:cNvPr id="20" name="Rectangle 58">
            <a:extLst>
              <a:ext uri="{FF2B5EF4-FFF2-40B4-BE49-F238E27FC236}">
                <a16:creationId xmlns:a16="http://schemas.microsoft.com/office/drawing/2014/main" id="{F6026E3A-2290-473F-9097-ABD8AD440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78" y="1454763"/>
            <a:ext cx="112185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76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47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193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690813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1480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6052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0624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519613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altLang="en-US" sz="4000" i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4000" i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tinh thần ham học hỏi, sau này,</a:t>
            </a:r>
            <a:r>
              <a:rPr lang="en-US" altLang="en-US" sz="4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I-ren trở thành một nhà khoa học nổi tiếng.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81BBC1-7A70-4D2C-BB95-10EE5374E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89" b="65111" l="4908" r="52631">
                        <a14:backgroundMark x1="37015" y1="54444" x2="36708" y2="59822"/>
                        <a14:backgroundMark x1="36554" y1="49756" x2="37323" y2="59156"/>
                        <a14:backgroundMark x1="21523" y1="53111" x2="21523" y2="59600"/>
                        <a14:backgroundMark x1="49723" y1="53333" x2="48646" y2="5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" t="23279" r="46324" b="34192"/>
          <a:stretch/>
        </p:blipFill>
        <p:spPr>
          <a:xfrm>
            <a:off x="-84511" y="5591420"/>
            <a:ext cx="2144118" cy="1331315"/>
          </a:xfrm>
          <a:prstGeom prst="rect">
            <a:avLst/>
          </a:prstGeom>
        </p:spPr>
      </p:pic>
      <p:sp>
        <p:nvSpPr>
          <p:cNvPr id="13" name="Text Box 64">
            <a:extLst>
              <a:ext uri="{FF2B5EF4-FFF2-40B4-BE49-F238E27FC236}">
                <a16:creationId xmlns:a16="http://schemas.microsoft.com/office/drawing/2014/main" id="{C653B46B-0868-4CF1-9223-4D9414FF5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4" y="4046327"/>
            <a:ext cx="11181920" cy="63094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593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kumimoji="0" lang="en-US" altLang="en-US" sz="3500" b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</a:t>
            </a:r>
            <a:r>
              <a:rPr kumimoji="0" lang="en-US" altLang="en-US" sz="3500" b="1">
                <a:solidFill>
                  <a:srgbClr val="3F6B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</a:t>
            </a:r>
            <a:r>
              <a:rPr kumimoji="0" lang="en-US" altLang="en-US" sz="3500">
                <a:solidFill>
                  <a:srgbClr val="3F6B6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500">
                <a:latin typeface="Cambria" panose="02040503050406030204" pitchFamily="18" charset="0"/>
                <a:ea typeface="Cambria" panose="02040503050406030204" pitchFamily="18" charset="0"/>
              </a:rPr>
              <a:t>I-ren trở thành một nhà khoa học nổi tiếng? </a:t>
            </a:r>
          </a:p>
        </p:txBody>
      </p:sp>
      <p:sp>
        <p:nvSpPr>
          <p:cNvPr id="14" name="Text Box 65">
            <a:extLst>
              <a:ext uri="{FF2B5EF4-FFF2-40B4-BE49-F238E27FC236}">
                <a16:creationId xmlns:a16="http://schemas.microsoft.com/office/drawing/2014/main" id="{BCF4C217-695E-4035-BDCE-F13E0B250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3" y="3119550"/>
            <a:ext cx="11181921" cy="63094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603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kumimoji="0" lang="en-US" altLang="en-US" sz="3500" b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</a:t>
            </a:r>
            <a:r>
              <a:rPr kumimoji="0" lang="en-US" altLang="en-US" sz="3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đâu</a:t>
            </a:r>
            <a:r>
              <a:rPr kumimoji="0" lang="en-US" altLang="en-US" sz="35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500">
                <a:latin typeface="Cambria" panose="02040503050406030204" pitchFamily="18" charset="0"/>
                <a:ea typeface="Cambria" panose="02040503050406030204" pitchFamily="18" charset="0"/>
              </a:rPr>
              <a:t>I-ren trở thành một nhà khoa học nổi tiếng? </a:t>
            </a: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E9212287-5E2A-44B9-8074-0C2C26F77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44" y="4960478"/>
            <a:ext cx="11181921" cy="63094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593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kumimoji="0" lang="en-US" altLang="en-US" sz="3500" b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</a:t>
            </a:r>
            <a:r>
              <a:rPr kumimoji="0" lang="en-US" altLang="en-US" sz="35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nào</a:t>
            </a:r>
            <a:r>
              <a:rPr kumimoji="0" lang="en-US" altLang="en-US" sz="35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500">
                <a:latin typeface="Cambria" panose="02040503050406030204" pitchFamily="18" charset="0"/>
                <a:ea typeface="Cambria" panose="02040503050406030204" pitchFamily="18" charset="0"/>
              </a:rPr>
              <a:t>I-ren trở thành một nhà khoa học nổi tiếng? </a:t>
            </a:r>
          </a:p>
        </p:txBody>
      </p:sp>
    </p:spTree>
    <p:extLst>
      <p:ext uri="{BB962C8B-B14F-4D97-AF65-F5344CB8AC3E}">
        <p14:creationId xmlns:p14="http://schemas.microsoft.com/office/powerpoint/2010/main" val="13996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8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9">
            <a:extLst>
              <a:ext uri="{FF2B5EF4-FFF2-40B4-BE49-F238E27FC236}">
                <a16:creationId xmlns:a16="http://schemas.microsoft.com/office/drawing/2014/main" id="{57D0163D-CAEB-41AB-8DBC-C7543DFBC4FC}"/>
              </a:ext>
            </a:extLst>
          </p:cNvPr>
          <p:cNvSpPr/>
          <p:nvPr/>
        </p:nvSpPr>
        <p:spPr>
          <a:xfrm>
            <a:off x="4965224" y="1821309"/>
            <a:ext cx="7434439" cy="6957875"/>
          </a:xfrm>
          <a:prstGeom prst="ellipse">
            <a:avLst/>
          </a:prstGeom>
          <a:solidFill>
            <a:srgbClr val="FEC0A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AEA4C04-7787-46AE-ACC9-4C22BC5912B9}"/>
              </a:ext>
            </a:extLst>
          </p:cNvPr>
          <p:cNvCxnSpPr>
            <a:cxnSpLocks/>
          </p:cNvCxnSpPr>
          <p:nvPr/>
        </p:nvCxnSpPr>
        <p:spPr>
          <a:xfrm>
            <a:off x="0" y="275772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2A270A-A988-4BCF-8D5C-C5D07168162F}"/>
              </a:ext>
            </a:extLst>
          </p:cNvPr>
          <p:cNvCxnSpPr>
            <a:cxnSpLocks/>
          </p:cNvCxnSpPr>
          <p:nvPr/>
        </p:nvCxnSpPr>
        <p:spPr>
          <a:xfrm>
            <a:off x="0" y="6567714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E69D7C1-8249-44CA-AE54-813B54703FAA}"/>
              </a:ext>
            </a:extLst>
          </p:cNvPr>
          <p:cNvCxnSpPr/>
          <p:nvPr/>
        </p:nvCxnSpPr>
        <p:spPr>
          <a:xfrm>
            <a:off x="11843657" y="0"/>
            <a:ext cx="0" cy="68580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92B6FEF-50DA-48E8-90F5-647348D81D79}"/>
              </a:ext>
            </a:extLst>
          </p:cNvPr>
          <p:cNvCxnSpPr>
            <a:cxnSpLocks/>
          </p:cNvCxnSpPr>
          <p:nvPr/>
        </p:nvCxnSpPr>
        <p:spPr>
          <a:xfrm>
            <a:off x="348342" y="0"/>
            <a:ext cx="0" cy="685799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8DE64D-1475-43E7-A0E9-61F8D4A36F4F}"/>
              </a:ext>
            </a:extLst>
          </p:cNvPr>
          <p:cNvGrpSpPr/>
          <p:nvPr/>
        </p:nvGrpSpPr>
        <p:grpSpPr>
          <a:xfrm>
            <a:off x="-254610" y="4315472"/>
            <a:ext cx="2752578" cy="2886784"/>
            <a:chOff x="-254610" y="4315472"/>
            <a:chExt cx="2752578" cy="288678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34" y="6024281"/>
              <a:ext cx="1460234" cy="89530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9E3758F-B81E-45BB-A2A9-8720275DE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254610" y="4315472"/>
              <a:ext cx="1674119" cy="2886784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92B2C98-2A74-40A0-BF1D-F609A0222BA7}"/>
              </a:ext>
            </a:extLst>
          </p:cNvPr>
          <p:cNvSpPr txBox="1"/>
          <p:nvPr/>
        </p:nvSpPr>
        <p:spPr>
          <a:xfrm>
            <a:off x="411095" y="436047"/>
            <a:ext cx="1136980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3200" b="1">
                <a:latin typeface="UTM Americana" panose="02040603050506020204" pitchFamily="18" charset="0"/>
              </a:rPr>
              <a:t>Vậy phần in nghiêng ở câu (b) trả lời các câu hỏi nào?</a:t>
            </a:r>
          </a:p>
        </p:txBody>
      </p:sp>
      <p:sp>
        <p:nvSpPr>
          <p:cNvPr id="32" name="Rectangle 86">
            <a:extLst>
              <a:ext uri="{FF2B5EF4-FFF2-40B4-BE49-F238E27FC236}">
                <a16:creationId xmlns:a16="http://schemas.microsoft.com/office/drawing/2014/main" id="{320AB704-7D38-4FBF-B265-25D91876776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83040" y="1154959"/>
            <a:ext cx="6260617" cy="584775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marL="234950" indent="-2349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603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đâu? Vì sao? Khi nào?</a:t>
            </a:r>
          </a:p>
        </p:txBody>
      </p:sp>
      <p:sp>
        <p:nvSpPr>
          <p:cNvPr id="34" name="Text Box 76">
            <a:extLst>
              <a:ext uri="{FF2B5EF4-FFF2-40B4-BE49-F238E27FC236}">
                <a16:creationId xmlns:a16="http://schemas.microsoft.com/office/drawing/2014/main" id="{16431681-F425-4C1A-96CD-06A7AD436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359" y="3321500"/>
            <a:ext cx="7063684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90513" indent="-29051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6037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en-US" sz="430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 Phần in nghiêng ở câu (b) cho ta biết</a:t>
            </a:r>
            <a:r>
              <a:rPr kumimoji="0" lang="en-US" altLang="en-US" sz="43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3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 nhân </a:t>
            </a:r>
            <a:r>
              <a:rPr kumimoji="0" lang="en-US" altLang="en-US" sz="430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43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3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</a:t>
            </a:r>
            <a:r>
              <a:rPr kumimoji="0" lang="en-US" altLang="en-US" sz="4300">
                <a:latin typeface="Cambria" panose="02040503050406030204" pitchFamily="18" charset="0"/>
                <a:ea typeface="Cambria" panose="02040503050406030204" pitchFamily="18" charset="0"/>
              </a:rPr>
              <a:t>I-ren trở thành một nhà khoa học nổi tiếng.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24676E-56F7-40DF-8A3C-D827D7FADC29}"/>
              </a:ext>
            </a:extLst>
          </p:cNvPr>
          <p:cNvGrpSpPr/>
          <p:nvPr/>
        </p:nvGrpSpPr>
        <p:grpSpPr>
          <a:xfrm>
            <a:off x="778735" y="1431714"/>
            <a:ext cx="4233807" cy="4178678"/>
            <a:chOff x="1258181" y="1671128"/>
            <a:chExt cx="4631446" cy="4650599"/>
          </a:xfrm>
        </p:grpSpPr>
        <p:sp>
          <p:nvSpPr>
            <p:cNvPr id="33" name="Rectangle 75">
              <a:extLst>
                <a:ext uri="{FF2B5EF4-FFF2-40B4-BE49-F238E27FC236}">
                  <a16:creationId xmlns:a16="http://schemas.microsoft.com/office/drawing/2014/main" id="{0EAD0E17-0F1E-4DCC-9B79-167EBD633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348" y="2455577"/>
              <a:ext cx="3936042" cy="284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marL="346075" indent="-34607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60375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400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phần in nghiêng bổ sung cho câu (b) ý nghĩa gì?</a:t>
              </a:r>
            </a:p>
          </p:txBody>
        </p:sp>
        <p:sp>
          <p:nvSpPr>
            <p:cNvPr id="35" name="椭圆 10">
              <a:extLst>
                <a:ext uri="{FF2B5EF4-FFF2-40B4-BE49-F238E27FC236}">
                  <a16:creationId xmlns:a16="http://schemas.microsoft.com/office/drawing/2014/main" id="{9CA0F0EE-0950-4062-B197-DB64F5A932D5}"/>
                </a:ext>
              </a:extLst>
            </p:cNvPr>
            <p:cNvSpPr/>
            <p:nvPr/>
          </p:nvSpPr>
          <p:spPr>
            <a:xfrm>
              <a:off x="1258181" y="1671128"/>
              <a:ext cx="4631446" cy="4650599"/>
            </a:xfrm>
            <a:prstGeom prst="ellipse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2" grpId="0" animBg="1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1112</Words>
  <Application>Microsoft Office PowerPoint</Application>
  <PresentationFormat>Widescreen</PresentationFormat>
  <Paragraphs>134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#9Slide07 Altus</vt:lpstr>
      <vt:lpstr>#9Slide07 HoneyCream</vt:lpstr>
      <vt:lpstr>#9Slide07 IcielBC Cubano Normal</vt:lpstr>
      <vt:lpstr>#9Slide07 Stormtrooper</vt:lpstr>
      <vt:lpstr>Arial</vt:lpstr>
      <vt:lpstr>Calibri</vt:lpstr>
      <vt:lpstr>Calibri Light</vt:lpstr>
      <vt:lpstr>Cambria</vt:lpstr>
      <vt:lpstr>SVN-Neogrey</vt:lpstr>
      <vt:lpstr>Times New Roman</vt:lpstr>
      <vt:lpstr>UTM Ambrose</vt:lpstr>
      <vt:lpstr>UTM Americana</vt:lpstr>
      <vt:lpstr>UTM Arruba KT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2022-04-23T02:11:15Z</dcterms:created>
  <dcterms:modified xsi:type="dcterms:W3CDTF">2022-04-23T02:12:40Z</dcterms:modified>
</cp:coreProperties>
</file>