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08BCF-C260-49B1-A8F7-C71A99193271}"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180624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08BCF-C260-49B1-A8F7-C71A99193271}"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240763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08BCF-C260-49B1-A8F7-C71A99193271}"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34641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17145" y="4892039"/>
            <a:ext cx="8926801" cy="1965961"/>
          </a:xfrm>
          <a:prstGeom prst="rect">
            <a:avLst/>
          </a:prstGeom>
        </p:spPr>
      </p:pic>
      <p:pic>
        <p:nvPicPr>
          <p:cNvPr id="5" name="图片 4">
            <a:extLst>
              <a:ext uri="{FF2B5EF4-FFF2-40B4-BE49-F238E27FC236}">
                <a16:creationId xmlns:a16="http://schemas.microsoft.com/office/drawing/2014/main" xmlns=""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2446050" y="0"/>
            <a:ext cx="6766531" cy="6858000"/>
          </a:xfrm>
          <a:prstGeom prst="rect">
            <a:avLst/>
          </a:prstGeom>
        </p:spPr>
      </p:pic>
      <p:pic>
        <p:nvPicPr>
          <p:cNvPr id="12" name="图片 11">
            <a:extLst>
              <a:ext uri="{FF2B5EF4-FFF2-40B4-BE49-F238E27FC236}">
                <a16:creationId xmlns:a16="http://schemas.microsoft.com/office/drawing/2014/main" xmlns=""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154305" y="-182880"/>
            <a:ext cx="2262875" cy="6389370"/>
          </a:xfrm>
          <a:prstGeom prst="rect">
            <a:avLst/>
          </a:prstGeom>
        </p:spPr>
      </p:pic>
      <p:pic>
        <p:nvPicPr>
          <p:cNvPr id="7" name="图片 6">
            <a:extLst>
              <a:ext uri="{FF2B5EF4-FFF2-40B4-BE49-F238E27FC236}">
                <a16:creationId xmlns:a16="http://schemas.microsoft.com/office/drawing/2014/main" xmlns=""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154305" y="1897380"/>
            <a:ext cx="2428846" cy="4343400"/>
          </a:xfrm>
          <a:prstGeom prst="rect">
            <a:avLst/>
          </a:prstGeom>
        </p:spPr>
      </p:pic>
      <p:pic>
        <p:nvPicPr>
          <p:cNvPr id="9" name="图片 8">
            <a:extLst>
              <a:ext uri="{FF2B5EF4-FFF2-40B4-BE49-F238E27FC236}">
                <a16:creationId xmlns:a16="http://schemas.microsoft.com/office/drawing/2014/main" xmlns=""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37161" y="0"/>
            <a:ext cx="1925926" cy="6858000"/>
          </a:xfrm>
          <a:prstGeom prst="rect">
            <a:avLst/>
          </a:prstGeom>
        </p:spPr>
      </p:pic>
      <p:pic>
        <p:nvPicPr>
          <p:cNvPr id="16" name="图片 15">
            <a:extLst>
              <a:ext uri="{FF2B5EF4-FFF2-40B4-BE49-F238E27FC236}">
                <a16:creationId xmlns:a16="http://schemas.microsoft.com/office/drawing/2014/main" xmlns=""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800880" y="3429000"/>
            <a:ext cx="2428846" cy="3429000"/>
          </a:xfrm>
          <a:prstGeom prst="rect">
            <a:avLst/>
          </a:prstGeom>
        </p:spPr>
      </p:pic>
      <p:pic>
        <p:nvPicPr>
          <p:cNvPr id="22" name="图片 21">
            <a:extLst>
              <a:ext uri="{FF2B5EF4-FFF2-40B4-BE49-F238E27FC236}">
                <a16:creationId xmlns:a16="http://schemas.microsoft.com/office/drawing/2014/main" xmlns=""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68655" y="4892040"/>
            <a:ext cx="1605886" cy="1965960"/>
          </a:xfrm>
          <a:prstGeom prst="rect">
            <a:avLst/>
          </a:prstGeom>
        </p:spPr>
      </p:pic>
    </p:spTree>
    <p:extLst>
      <p:ext uri="{BB962C8B-B14F-4D97-AF65-F5344CB8AC3E}">
        <p14:creationId xmlns:p14="http://schemas.microsoft.com/office/powerpoint/2010/main" val="112025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9144000" cy="2331720"/>
          </a:xfrm>
          <a:prstGeom prst="rect">
            <a:avLst/>
          </a:prstGeom>
        </p:spPr>
      </p:pic>
      <p:pic>
        <p:nvPicPr>
          <p:cNvPr id="12" name="图片 11">
            <a:extLst>
              <a:ext uri="{FF2B5EF4-FFF2-40B4-BE49-F238E27FC236}">
                <a16:creationId xmlns:a16="http://schemas.microsoft.com/office/drawing/2014/main" xmlns=""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1995926" cy="6858000"/>
          </a:xfrm>
          <a:prstGeom prst="rect">
            <a:avLst/>
          </a:prstGeom>
        </p:spPr>
      </p:pic>
      <p:pic>
        <p:nvPicPr>
          <p:cNvPr id="6" name="图片 5">
            <a:extLst>
              <a:ext uri="{FF2B5EF4-FFF2-40B4-BE49-F238E27FC236}">
                <a16:creationId xmlns:a16="http://schemas.microsoft.com/office/drawing/2014/main" xmlns=""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6858000"/>
          </a:xfrm>
          <a:prstGeom prst="rect">
            <a:avLst/>
          </a:prstGeom>
        </p:spPr>
      </p:pic>
      <p:sp>
        <p:nvSpPr>
          <p:cNvPr id="3" name="矩形 2">
            <a:extLst>
              <a:ext uri="{FF2B5EF4-FFF2-40B4-BE49-F238E27FC236}">
                <a16:creationId xmlns:a16="http://schemas.microsoft.com/office/drawing/2014/main" xmlns="" id="{E6DB0598-E811-4771-AEFE-93C86E68B47A}"/>
              </a:ext>
            </a:extLst>
          </p:cNvPr>
          <p:cNvSpPr/>
          <p:nvPr userDrawn="1"/>
        </p:nvSpPr>
        <p:spPr>
          <a:xfrm>
            <a:off x="383491" y="540305"/>
            <a:ext cx="837701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xmlns=""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5508702"/>
            <a:ext cx="1198304" cy="1566626"/>
          </a:xfrm>
          <a:prstGeom prst="rect">
            <a:avLst/>
          </a:prstGeom>
        </p:spPr>
      </p:pic>
      <p:pic>
        <p:nvPicPr>
          <p:cNvPr id="22" name="图片 21">
            <a:extLst>
              <a:ext uri="{FF2B5EF4-FFF2-40B4-BE49-F238E27FC236}">
                <a16:creationId xmlns:a16="http://schemas.microsoft.com/office/drawing/2014/main" xmlns=""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5508702"/>
            <a:ext cx="1064720" cy="1344028"/>
          </a:xfrm>
          <a:prstGeom prst="rect">
            <a:avLst/>
          </a:prstGeom>
        </p:spPr>
      </p:pic>
      <p:pic>
        <p:nvPicPr>
          <p:cNvPr id="23" name="图形 22" descr="森林场景">
            <a:extLst>
              <a:ext uri="{FF2B5EF4-FFF2-40B4-BE49-F238E27FC236}">
                <a16:creationId xmlns:a16="http://schemas.microsoft.com/office/drawing/2014/main" xmlns=""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18532" y="767575"/>
            <a:ext cx="365202" cy="486936"/>
          </a:xfrm>
          <a:prstGeom prst="rect">
            <a:avLst/>
          </a:prstGeom>
        </p:spPr>
      </p:pic>
    </p:spTree>
    <p:extLst>
      <p:ext uri="{BB962C8B-B14F-4D97-AF65-F5344CB8AC3E}">
        <p14:creationId xmlns:p14="http://schemas.microsoft.com/office/powerpoint/2010/main" val="417297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731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075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08BCF-C260-49B1-A8F7-C71A99193271}"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392132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08BCF-C260-49B1-A8F7-C71A99193271}"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276229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08BCF-C260-49B1-A8F7-C71A99193271}"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340526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08BCF-C260-49B1-A8F7-C71A99193271}"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224745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08BCF-C260-49B1-A8F7-C71A99193271}"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352285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08BCF-C260-49B1-A8F7-C71A99193271}"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283023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08BCF-C260-49B1-A8F7-C71A99193271}"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423375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08BCF-C260-49B1-A8F7-C71A99193271}"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4C4ED-4345-4DB2-B403-442677A7942F}" type="slidenum">
              <a:rPr lang="en-US" smtClean="0"/>
              <a:t>‹#›</a:t>
            </a:fld>
            <a:endParaRPr lang="en-US"/>
          </a:p>
        </p:txBody>
      </p:sp>
    </p:spTree>
    <p:extLst>
      <p:ext uri="{BB962C8B-B14F-4D97-AF65-F5344CB8AC3E}">
        <p14:creationId xmlns:p14="http://schemas.microsoft.com/office/powerpoint/2010/main" val="273794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08BCF-C260-49B1-A8F7-C71A99193271}" type="datetimeFigureOut">
              <a:rPr lang="en-US" smtClean="0"/>
              <a:t>4/2/2022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4C4ED-4345-4DB2-B403-442677A7942F}" type="slidenum">
              <a:rPr lang="en-US" smtClean="0"/>
              <a:t>‹#›</a:t>
            </a:fld>
            <a:endParaRPr lang="en-US"/>
          </a:p>
        </p:txBody>
      </p:sp>
    </p:spTree>
    <p:extLst>
      <p:ext uri="{BB962C8B-B14F-4D97-AF65-F5344CB8AC3E}">
        <p14:creationId xmlns:p14="http://schemas.microsoft.com/office/powerpoint/2010/main" val="51986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24.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40.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40.sv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8.gi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xmlns="" id="{9C118409-144F-3E40-9EC8-2401176FD5FB}"/>
              </a:ext>
            </a:extLst>
          </p:cNvPr>
          <p:cNvSpPr/>
          <p:nvPr/>
        </p:nvSpPr>
        <p:spPr>
          <a:xfrm>
            <a:off x="5390164" y="-1487962"/>
            <a:ext cx="1567546" cy="634292"/>
          </a:xfrm>
          <a:prstGeom prst="roundRect">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文本框 9">
            <a:extLst>
              <a:ext uri="{FF2B5EF4-FFF2-40B4-BE49-F238E27FC236}">
                <a16:creationId xmlns:a16="http://schemas.microsoft.com/office/drawing/2014/main" xmlns="" id="{D8FAA4B2-A78C-E144-9F49-C823AAE63955}"/>
              </a:ext>
            </a:extLst>
          </p:cNvPr>
          <p:cNvSpPr txBox="1"/>
          <p:nvPr/>
        </p:nvSpPr>
        <p:spPr>
          <a:xfrm>
            <a:off x="4205362" y="1482229"/>
            <a:ext cx="922370" cy="461665"/>
          </a:xfrm>
          <a:prstGeom prst="rect">
            <a:avLst/>
          </a:prstGeom>
          <a:noFill/>
        </p:spPr>
        <p:txBody>
          <a:bodyPr wrap="square" rtlCol="0">
            <a:spAutoFit/>
          </a:bodyPr>
          <a:lstStyle/>
          <a:p>
            <a:pPr algn="dist"/>
            <a:r>
              <a:rPr kumimoji="1" lang="en-US" altLang="zh-CN" sz="2400" dirty="0">
                <a:solidFill>
                  <a:schemeClr val="bg1"/>
                </a:solidFill>
                <a:cs typeface="+mn-ea"/>
                <a:sym typeface="+mn-lt"/>
              </a:rPr>
              <a:t>LOGO</a:t>
            </a:r>
            <a:endParaRPr kumimoji="1" lang="zh-CN" altLang="en-US" sz="2400" dirty="0">
              <a:solidFill>
                <a:schemeClr val="bg1"/>
              </a:solidFill>
              <a:cs typeface="+mn-ea"/>
              <a:sym typeface="+mn-lt"/>
            </a:endParaRPr>
          </a:p>
        </p:txBody>
      </p:sp>
      <p:sp>
        <p:nvSpPr>
          <p:cNvPr id="2" name="Rectangle 1"/>
          <p:cNvSpPr/>
          <p:nvPr/>
        </p:nvSpPr>
        <p:spPr>
          <a:xfrm>
            <a:off x="-520614" y="1921938"/>
            <a:ext cx="10726013" cy="2308324"/>
          </a:xfrm>
          <a:prstGeom prst="rect">
            <a:avLst/>
          </a:prstGeom>
          <a:noFill/>
        </p:spPr>
        <p:txBody>
          <a:bodyPr wrap="none" lIns="91440" tIns="45720" rIns="91440" bIns="45720">
            <a:spAutoFit/>
          </a:bodyPr>
          <a:lstStyle/>
          <a:p>
            <a:pPr algn="ctr"/>
            <a:r>
              <a:rPr lang="en-US" sz="7200" b="1" dirty="0">
                <a:ln w="9525">
                  <a:noFill/>
                  <a:prstDash val="solid"/>
                </a:ln>
                <a:solidFill>
                  <a:schemeClr val="tx2">
                    <a:lumMod val="75000"/>
                  </a:schemeClr>
                </a:solidFill>
                <a:effectLst>
                  <a:outerShdw blurRad="12700" dist="38100" dir="2700000" algn="tl" rotWithShape="0">
                    <a:schemeClr val="accent5">
                      <a:lumMod val="60000"/>
                      <a:lumOff val="40000"/>
                    </a:schemeClr>
                  </a:outerShdw>
                </a:effectLst>
                <a:latin typeface="UTM Flavour" panose="02040603050506020204" pitchFamily="18" charset="0"/>
              </a:rPr>
              <a:t>Giữ</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phép</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AAEB0"/>
                </a:solidFill>
                <a:effectLst>
                  <a:outerShdw blurRad="12700" dist="38100" dir="2700000" algn="tl" rotWithShape="0">
                    <a:schemeClr val="accent5">
                      <a:lumMod val="60000"/>
                      <a:lumOff val="40000"/>
                    </a:schemeClr>
                  </a:outerShdw>
                </a:effectLst>
                <a:latin typeface="UTM Flavour" panose="02040603050506020204" pitchFamily="18" charset="0"/>
              </a:rPr>
              <a:t>lịch</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sự </a:t>
            </a:r>
          </a:p>
          <a:p>
            <a:pPr algn="ctr"/>
            <a:r>
              <a:rPr lang="en-US" sz="7200" b="1" cap="none" spc="0" dirty="0">
                <a:ln w="9525">
                  <a:noFill/>
                  <a:prstDash val="solid"/>
                </a:ln>
                <a:solidFill>
                  <a:srgbClr val="FF5D10"/>
                </a:solidFill>
                <a:effectLst>
                  <a:outerShdw blurRad="12700" dist="38100" dir="2700000" algn="tl" rotWithShape="0">
                    <a:schemeClr val="accent5">
                      <a:lumMod val="60000"/>
                      <a:lumOff val="40000"/>
                    </a:schemeClr>
                  </a:outerShdw>
                </a:effectLst>
                <a:latin typeface="UTM Flavour" panose="02040603050506020204" pitchFamily="18" charset="0"/>
              </a:rPr>
              <a:t>khi</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742F26"/>
                </a:solidFill>
                <a:effectLst>
                  <a:outerShdw blurRad="12700" dist="38100" dir="2700000" algn="tl" rotWithShape="0">
                    <a:schemeClr val="accent5">
                      <a:lumMod val="60000"/>
                      <a:lumOff val="40000"/>
                    </a:schemeClr>
                  </a:outerShdw>
                </a:effectLst>
                <a:latin typeface="UTM Flavour" panose="02040603050506020204" pitchFamily="18" charset="0"/>
              </a:rPr>
              <a:t>bày</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 tỏ </a:t>
            </a:r>
            <a:r>
              <a:rPr lang="en-US" sz="7200" b="1" cap="none" spc="0" dirty="0">
                <a:ln w="9525">
                  <a:noFill/>
                  <a:prstDash val="solid"/>
                </a:ln>
                <a:solidFill>
                  <a:srgbClr val="7030A0"/>
                </a:solidFill>
                <a:effectLst>
                  <a:outerShdw blurRad="12700" dist="38100" dir="2700000" algn="tl" rotWithShape="0">
                    <a:schemeClr val="accent5">
                      <a:lumMod val="60000"/>
                      <a:lumOff val="40000"/>
                    </a:schemeClr>
                  </a:outerShdw>
                </a:effectLst>
                <a:latin typeface="UTM Flavour" panose="02040603050506020204" pitchFamily="18" charset="0"/>
              </a:rPr>
              <a:t>yêu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cầu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đề </a:t>
            </a:r>
            <a:r>
              <a:rPr lang="en-US" sz="7200" b="1" cap="none" spc="0" dirty="0">
                <a:ln w="9525">
                  <a:noFill/>
                  <a:prstDash val="solid"/>
                </a:ln>
                <a:solidFill>
                  <a:srgbClr val="0070C0"/>
                </a:solidFill>
                <a:effectLst>
                  <a:outerShdw blurRad="12700" dist="38100" dir="2700000" algn="tl" rotWithShape="0">
                    <a:schemeClr val="accent5">
                      <a:lumMod val="60000"/>
                      <a:lumOff val="40000"/>
                    </a:schemeClr>
                  </a:outerShdw>
                </a:effectLst>
                <a:latin typeface="UTM Flavour" panose="02040603050506020204" pitchFamily="18" charset="0"/>
              </a:rPr>
              <a:t>nghị</a:t>
            </a:r>
          </a:p>
        </p:txBody>
      </p:sp>
      <p:pic>
        <p:nvPicPr>
          <p:cNvPr id="15" name="图片 41">
            <a:extLst>
              <a:ext uri="{FF2B5EF4-FFF2-40B4-BE49-F238E27FC236}">
                <a16:creationId xmlns:a16="http://schemas.microsoft.com/office/drawing/2014/main" xmlns=""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177691" y="4089870"/>
            <a:ext cx="3606993" cy="3454088"/>
          </a:xfrm>
          <a:prstGeom prst="rect">
            <a:avLst/>
          </a:prstGeom>
        </p:spPr>
      </p:pic>
      <p:sp>
        <p:nvSpPr>
          <p:cNvPr id="3" name="Rectangle 2"/>
          <p:cNvSpPr/>
          <p:nvPr/>
        </p:nvSpPr>
        <p:spPr>
          <a:xfrm>
            <a:off x="1561686" y="512732"/>
            <a:ext cx="6561412"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solidFill>
                  <a:srgbClr val="CD2D66"/>
                </a:solidFill>
                <a:effectLst>
                  <a:glow rad="101600">
                    <a:schemeClr val="accent4">
                      <a:satMod val="175000"/>
                      <a:alpha val="40000"/>
                    </a:schemeClr>
                  </a:glow>
                </a:effectLst>
                <a:latin typeface="UTM LinotypeZapfino KT" panose="02040603050506020204" pitchFamily="18" charset="0"/>
              </a:rPr>
              <a:t>Luyện từ và câu</a:t>
            </a:r>
          </a:p>
        </p:txBody>
      </p:sp>
    </p:spTree>
    <p:extLst>
      <p:ext uri="{BB962C8B-B14F-4D97-AF65-F5344CB8AC3E}">
        <p14:creationId xmlns:p14="http://schemas.microsoft.com/office/powerpoint/2010/main" val="31784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图片 12">
            <a:extLst>
              <a:ext uri="{FF2B5EF4-FFF2-40B4-BE49-F238E27FC236}">
                <a16:creationId xmlns:a16="http://schemas.microsoft.com/office/drawing/2014/main" xmlns="" id="{7092A0E0-AEA7-E248-AAA5-62FE7AC5BD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97990" y="3757963"/>
            <a:ext cx="2370653" cy="3160871"/>
          </a:xfrm>
          <a:prstGeom prst="rect">
            <a:avLst/>
          </a:prstGeom>
        </p:spPr>
      </p:pic>
      <p:sp>
        <p:nvSpPr>
          <p:cNvPr id="24" name="PA-矩形 15">
            <a:extLst>
              <a:ext uri="{FF2B5EF4-FFF2-40B4-BE49-F238E27FC236}">
                <a16:creationId xmlns:a16="http://schemas.microsoft.com/office/drawing/2014/main" xmlns="" id="{AD5F946A-210B-9444-A6BA-007E8A65986E}"/>
              </a:ext>
            </a:extLst>
          </p:cNvPr>
          <p:cNvSpPr/>
          <p:nvPr/>
        </p:nvSpPr>
        <p:spPr>
          <a:xfrm>
            <a:off x="1007137" y="813357"/>
            <a:ext cx="7629525" cy="2088237"/>
          </a:xfrm>
          <a:prstGeom prst="rect">
            <a:avLst/>
          </a:prstGeom>
          <a:noFill/>
          <a:ln w="19050">
            <a:solidFill>
              <a:srgbClr val="17A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5" name="PA-矩形 16">
            <a:extLst>
              <a:ext uri="{FF2B5EF4-FFF2-40B4-BE49-F238E27FC236}">
                <a16:creationId xmlns:a16="http://schemas.microsoft.com/office/drawing/2014/main" xmlns="" id="{93428A11-0E13-E04C-9D7D-338DFBF1D2A6}"/>
              </a:ext>
            </a:extLst>
          </p:cNvPr>
          <p:cNvSpPr/>
          <p:nvPr/>
        </p:nvSpPr>
        <p:spPr>
          <a:xfrm>
            <a:off x="500848" y="3161070"/>
            <a:ext cx="8082515" cy="2955250"/>
          </a:xfrm>
          <a:prstGeom prst="rect">
            <a:avLst/>
          </a:prstGeom>
          <a:noFill/>
          <a:ln w="19050">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6" name="PA-直角三角形 17">
            <a:extLst>
              <a:ext uri="{FF2B5EF4-FFF2-40B4-BE49-F238E27FC236}">
                <a16:creationId xmlns:a16="http://schemas.microsoft.com/office/drawing/2014/main" xmlns="" id="{B2014157-27B4-EB4A-8E2E-5E888163A97C}"/>
              </a:ext>
            </a:extLst>
          </p:cNvPr>
          <p:cNvSpPr/>
          <p:nvPr/>
        </p:nvSpPr>
        <p:spPr>
          <a:xfrm flipV="1">
            <a:off x="1007137" y="813357"/>
            <a:ext cx="241935" cy="252095"/>
          </a:xfrm>
          <a:prstGeom prst="rtTriangle">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7" name="PA-直角三角形 18">
            <a:extLst>
              <a:ext uri="{FF2B5EF4-FFF2-40B4-BE49-F238E27FC236}">
                <a16:creationId xmlns:a16="http://schemas.microsoft.com/office/drawing/2014/main" xmlns="" id="{A5C70048-860D-4443-B65D-EEAA58ADDC0B}"/>
              </a:ext>
            </a:extLst>
          </p:cNvPr>
          <p:cNvSpPr/>
          <p:nvPr/>
        </p:nvSpPr>
        <p:spPr>
          <a:xfrm flipV="1">
            <a:off x="500849" y="3174267"/>
            <a:ext cx="241935" cy="252095"/>
          </a:xfrm>
          <a:prstGeom prst="rtTriangle">
            <a:avLst/>
          </a:prstGeom>
          <a:solidFill>
            <a:srgbClr val="21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8" name="PA-直角三角形 19">
            <a:extLst>
              <a:ext uri="{FF2B5EF4-FFF2-40B4-BE49-F238E27FC236}">
                <a16:creationId xmlns:a16="http://schemas.microsoft.com/office/drawing/2014/main" xmlns="" id="{B1DC1334-D2D7-2342-9D2A-E09B6B295B6D}"/>
              </a:ext>
            </a:extLst>
          </p:cNvPr>
          <p:cNvSpPr/>
          <p:nvPr/>
        </p:nvSpPr>
        <p:spPr>
          <a:xfrm flipH="1">
            <a:off x="8394727" y="2351911"/>
            <a:ext cx="241935" cy="252095"/>
          </a:xfrm>
          <a:prstGeom prst="rtTriangle">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9" name="PA-直角三角形 20">
            <a:extLst>
              <a:ext uri="{FF2B5EF4-FFF2-40B4-BE49-F238E27FC236}">
                <a16:creationId xmlns:a16="http://schemas.microsoft.com/office/drawing/2014/main" xmlns="" id="{3B958C1F-78E9-DF41-9136-2E04DD42657F}"/>
              </a:ext>
            </a:extLst>
          </p:cNvPr>
          <p:cNvSpPr/>
          <p:nvPr/>
        </p:nvSpPr>
        <p:spPr>
          <a:xfrm flipH="1">
            <a:off x="8341428" y="4140338"/>
            <a:ext cx="241935" cy="252095"/>
          </a:xfrm>
          <a:prstGeom prst="rtTriangle">
            <a:avLst/>
          </a:prstGeom>
          <a:solidFill>
            <a:srgbClr val="21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30" name="Title 20">
            <a:extLst>
              <a:ext uri="{FF2B5EF4-FFF2-40B4-BE49-F238E27FC236}">
                <a16:creationId xmlns:a16="http://schemas.microsoft.com/office/drawing/2014/main" xmlns="" id="{5ED1279A-7C1D-DD4D-A75D-596A255CD05B}"/>
              </a:ext>
            </a:extLst>
          </p:cNvPr>
          <p:cNvSpPr txBox="1"/>
          <p:nvPr/>
        </p:nvSpPr>
        <p:spPr>
          <a:xfrm>
            <a:off x="1219008" y="767544"/>
            <a:ext cx="7383972" cy="110796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a:solidFill>
                  <a:srgbClr val="002060"/>
                </a:solidFill>
                <a:latin typeface="#9Slide03 Arima Madurai Black" panose="00000A00000000000000" pitchFamily="2" charset="0"/>
                <a:cs typeface="#9Slide03 Arima Madurai Black" panose="00000A00000000000000" pitchFamily="2" charset="0"/>
              </a:rPr>
              <a:t>Theo em, như thế nào là lịch sự khi yêu cầu, đề nghị?</a:t>
            </a:r>
          </a:p>
        </p:txBody>
      </p:sp>
      <p:sp>
        <p:nvSpPr>
          <p:cNvPr id="31" name="Title 20">
            <a:extLst>
              <a:ext uri="{FF2B5EF4-FFF2-40B4-BE49-F238E27FC236}">
                <a16:creationId xmlns:a16="http://schemas.microsoft.com/office/drawing/2014/main" xmlns="" id="{718114E3-0F90-B74A-9563-7AF5DB182B34}"/>
              </a:ext>
            </a:extLst>
          </p:cNvPr>
          <p:cNvSpPr txBox="1"/>
          <p:nvPr/>
        </p:nvSpPr>
        <p:spPr>
          <a:xfrm>
            <a:off x="441960" y="3181674"/>
            <a:ext cx="8382000" cy="110796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a:solidFill>
                  <a:srgbClr val="002060"/>
                </a:solidFill>
                <a:latin typeface="#9Slide03 Arima Madurai Black" panose="00000A00000000000000" pitchFamily="2" charset="0"/>
                <a:cs typeface="#9Slide03 Arima Madurai Black" panose="00000A00000000000000" pitchFamily="2" charset="0"/>
              </a:rPr>
              <a:t>Làm thế nào để lời yêu cầu, đề nghị được lịch sự?</a:t>
            </a:r>
          </a:p>
        </p:txBody>
      </p:sp>
      <p:sp>
        <p:nvSpPr>
          <p:cNvPr id="11" name="Title 20">
            <a:extLst>
              <a:ext uri="{FF2B5EF4-FFF2-40B4-BE49-F238E27FC236}">
                <a16:creationId xmlns:a16="http://schemas.microsoft.com/office/drawing/2014/main" xmlns="" id="{5ED1279A-7C1D-DD4D-A75D-596A255CD05B}"/>
              </a:ext>
            </a:extLst>
          </p:cNvPr>
          <p:cNvSpPr txBox="1"/>
          <p:nvPr/>
        </p:nvSpPr>
        <p:spPr>
          <a:xfrm>
            <a:off x="1538065" y="1811166"/>
            <a:ext cx="6803363" cy="141574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rgbClr val="7030A0"/>
                </a:solidFill>
                <a:latin typeface="#9Slide03 Arima Madurai Black" panose="00000A00000000000000" pitchFamily="2" charset="0"/>
                <a:cs typeface="#9Slide03 Arima Madurai Black" panose="00000A00000000000000" pitchFamily="2" charset="0"/>
              </a:rPr>
              <a:t>Lời yêu cầu, đề nghị có cách xưng hô, thái độ phù hợp giữa người nói và người nghe.</a:t>
            </a:r>
          </a:p>
        </p:txBody>
      </p:sp>
      <p:sp>
        <p:nvSpPr>
          <p:cNvPr id="12" name="Title 20">
            <a:extLst>
              <a:ext uri="{FF2B5EF4-FFF2-40B4-BE49-F238E27FC236}">
                <a16:creationId xmlns:a16="http://schemas.microsoft.com/office/drawing/2014/main" xmlns="" id="{718114E3-0F90-B74A-9563-7AF5DB182B34}"/>
              </a:ext>
            </a:extLst>
          </p:cNvPr>
          <p:cNvSpPr txBox="1"/>
          <p:nvPr/>
        </p:nvSpPr>
        <p:spPr>
          <a:xfrm>
            <a:off x="121920" y="3682539"/>
            <a:ext cx="8983980" cy="98485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rgbClr val="7030A0"/>
                </a:solidFill>
                <a:latin typeface="#9Slide03 Arima Madurai Black" panose="00000A00000000000000" pitchFamily="2" charset="0"/>
                <a:cs typeface="#9Slide03 Arima Madurai Black" panose="00000A00000000000000" pitchFamily="2" charset="0"/>
              </a:rPr>
              <a:t>Có thể thêm vào trước hoặc sau động từ các từ </a:t>
            </a:r>
            <a:r>
              <a:rPr lang="en-US" sz="2800" b="1" i="1" dirty="0">
                <a:solidFill>
                  <a:srgbClr val="FF0000"/>
                </a:solidFill>
                <a:latin typeface="#9Slide03 Arima Madurai Black" panose="00000A00000000000000" pitchFamily="2" charset="0"/>
                <a:cs typeface="#9Slide03 Arima Madurai Black" panose="00000A00000000000000" pitchFamily="2" charset="0"/>
              </a:rPr>
              <a:t>làm ơn, giúp, giùm,...</a:t>
            </a:r>
          </a:p>
        </p:txBody>
      </p:sp>
      <p:sp>
        <p:nvSpPr>
          <p:cNvPr id="13" name="Title 20">
            <a:extLst>
              <a:ext uri="{FF2B5EF4-FFF2-40B4-BE49-F238E27FC236}">
                <a16:creationId xmlns:a16="http://schemas.microsoft.com/office/drawing/2014/main" xmlns="" id="{718114E3-0F90-B74A-9563-7AF5DB182B34}"/>
              </a:ext>
            </a:extLst>
          </p:cNvPr>
          <p:cNvSpPr txBox="1"/>
          <p:nvPr/>
        </p:nvSpPr>
        <p:spPr>
          <a:xfrm>
            <a:off x="348448" y="4183405"/>
            <a:ext cx="6540032" cy="98485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rgbClr val="7030A0"/>
                </a:solidFill>
                <a:latin typeface="#9Slide03 Arima Madurai Black" panose="00000A00000000000000" pitchFamily="2" charset="0"/>
                <a:cs typeface="#9Slide03 Arima Madurai Black" panose="00000A00000000000000" pitchFamily="2" charset="0"/>
              </a:rPr>
              <a:t>Có thể sử dụng câu hỏi để bày tỏ yêu cầu, đề nghị.</a:t>
            </a:r>
          </a:p>
        </p:txBody>
      </p:sp>
      <p:sp>
        <p:nvSpPr>
          <p:cNvPr id="14" name="Title 20">
            <a:extLst>
              <a:ext uri="{FF2B5EF4-FFF2-40B4-BE49-F238E27FC236}">
                <a16:creationId xmlns:a16="http://schemas.microsoft.com/office/drawing/2014/main" xmlns="" id="{718114E3-0F90-B74A-9563-7AF5DB182B34}"/>
              </a:ext>
            </a:extLst>
          </p:cNvPr>
          <p:cNvSpPr txBox="1"/>
          <p:nvPr/>
        </p:nvSpPr>
        <p:spPr>
          <a:xfrm>
            <a:off x="500848" y="5017456"/>
            <a:ext cx="6089086" cy="98485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chemeClr val="accent4">
                    <a:lumMod val="75000"/>
                  </a:schemeClr>
                </a:solidFill>
                <a:latin typeface="#9Slide03 Arima Madurai Black" panose="00000A00000000000000" pitchFamily="2" charset="0"/>
                <a:cs typeface="#9Slide03 Arima Madurai Black" panose="00000A00000000000000" pitchFamily="2" charset="0"/>
              </a:rPr>
              <a:t>VD: Bác Hai ơi, bác có thể bơm giúp cháu cái bánh trước được không ạ?</a:t>
            </a:r>
          </a:p>
        </p:txBody>
      </p:sp>
      <p:pic>
        <p:nvPicPr>
          <p:cNvPr id="3074" name="Picture 2" descr="Hoa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0" r="99722"/>
                    </a14:imgEffect>
                  </a14:imgLayer>
                </a14:imgProps>
              </a:ext>
              <a:ext uri="{28A0092B-C50C-407E-A947-70E740481C1C}">
                <a14:useLocalDpi xmlns:a14="http://schemas.microsoft.com/office/drawing/2010/main" val="0"/>
              </a:ext>
            </a:extLst>
          </a:blip>
          <a:srcRect/>
          <a:stretch>
            <a:fillRect/>
          </a:stretch>
        </p:blipFill>
        <p:spPr bwMode="auto">
          <a:xfrm>
            <a:off x="1023460" y="1560358"/>
            <a:ext cx="698543" cy="9313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oa Hình ảnh PNG | Vector và các tập tin PSD | Tải về miễn phí trên Pngtre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99722"/>
                    </a14:imgEffect>
                  </a14:imgLayer>
                </a14:imgProps>
              </a:ext>
              <a:ext uri="{28A0092B-C50C-407E-A947-70E740481C1C}">
                <a14:useLocalDpi xmlns:a14="http://schemas.microsoft.com/office/drawing/2010/main" val="0"/>
              </a:ext>
            </a:extLst>
          </a:blip>
          <a:srcRect/>
          <a:stretch>
            <a:fillRect/>
          </a:stretch>
        </p:blipFill>
        <p:spPr bwMode="auto">
          <a:xfrm>
            <a:off x="372324" y="3576227"/>
            <a:ext cx="574946" cy="7665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a Hình ảnh PNG | Vector và các tập tin PSD | Tải về miễn phí trên Pngtre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0000" l="0" r="99722"/>
                    </a14:imgEffect>
                  </a14:imgLayer>
                </a14:imgProps>
              </a:ext>
              <a:ext uri="{28A0092B-C50C-407E-A947-70E740481C1C}">
                <a14:useLocalDpi xmlns:a14="http://schemas.microsoft.com/office/drawing/2010/main" val="0"/>
              </a:ext>
            </a:extLst>
          </a:blip>
          <a:srcRect/>
          <a:stretch>
            <a:fillRect/>
          </a:stretch>
        </p:blipFill>
        <p:spPr bwMode="auto">
          <a:xfrm>
            <a:off x="380131" y="4167212"/>
            <a:ext cx="559331" cy="74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66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500"/>
                                        <p:tgtEl>
                                          <p:spTgt spid="307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6398" y="2952348"/>
            <a:ext cx="3309782" cy="3028822"/>
            <a:chOff x="555198" y="2952348"/>
            <a:chExt cx="4413042" cy="3028822"/>
          </a:xfrm>
        </p:grpSpPr>
        <p:pic>
          <p:nvPicPr>
            <p:cNvPr id="2050" name="Picture 2" descr="Hình ảnh Văn Bản Sơn Màu Hồng, Hồng, Dấu Ngoặc Kép, Bảng Báo Giá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6406" y1="16094" x2="16406" y2="16094"/>
                          <a14:foregroundMark x1="31094" y1="20000" x2="31094" y2="20000"/>
                          <a14:foregroundMark x1="41563" y1="15000" x2="41563" y2="15000"/>
                          <a14:foregroundMark x1="68281" y1="17500" x2="68281" y2="17500"/>
                          <a14:foregroundMark x1="94375" y1="47969" x2="94375" y2="47969"/>
                          <a14:foregroundMark x1="92656" y1="83594" x2="92656" y2="83594"/>
                          <a14:foregroundMark x1="82188" y1="81563" x2="82188" y2="81563"/>
                          <a14:foregroundMark x1="72969" y1="80469" x2="72969" y2="80469"/>
                          <a14:foregroundMark x1="3594" y1="47188" x2="3594" y2="47188"/>
                          <a14:foregroundMark x1="3906" y1="34063" x2="3906" y2="34063"/>
                          <a14:foregroundMark x1="5000" y1="32188" x2="5000" y2="50781"/>
                          <a14:foregroundMark x1="6563" y1="16094" x2="6563" y2="16094"/>
                          <a14:foregroundMark x1="5000" y1="20469" x2="5000" y2="20469"/>
                          <a14:foregroundMark x1="5469" y1="17656" x2="5469" y2="17656"/>
                          <a14:foregroundMark x1="7969" y1="17188" x2="7969" y2="17188"/>
                          <a14:foregroundMark x1="14375" y1="17188" x2="14375" y2="17188"/>
                          <a14:foregroundMark x1="31406" y1="20000" x2="31406" y2="20000"/>
                          <a14:foregroundMark x1="64063" y1="16563" x2="64063" y2="16563"/>
                          <a14:foregroundMark x1="5781" y1="63750" x2="5781" y2="63750"/>
                        </a14:backgroundRemoval>
                      </a14:imgEffect>
                    </a14:imgLayer>
                  </a14:imgProps>
                </a:ext>
                <a:ext uri="{28A0092B-C50C-407E-A947-70E740481C1C}">
                  <a14:useLocalDpi xmlns:a14="http://schemas.microsoft.com/office/drawing/2010/main" val="0"/>
                </a:ext>
              </a:extLst>
            </a:blip>
            <a:srcRect/>
            <a:stretch>
              <a:fillRect/>
            </a:stretch>
          </p:blipFill>
          <p:spPr bwMode="auto">
            <a:xfrm>
              <a:off x="555198" y="2952348"/>
              <a:ext cx="4413042" cy="30288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005" y="3668512"/>
              <a:ext cx="3756833" cy="1815882"/>
            </a:xfrm>
            <a:prstGeom prst="rect">
              <a:avLst/>
            </a:prstGeom>
            <a:noFill/>
          </p:spPr>
          <p:txBody>
            <a:bodyPr wrap="square" rtlCol="0">
              <a:spAutoFit/>
            </a:bodyPr>
            <a:lstStyle/>
            <a:p>
              <a:pPr algn="just"/>
              <a:r>
                <a:rPr lang="en-US" sz="2800" dirty="0">
                  <a:solidFill>
                    <a:schemeClr val="accent6">
                      <a:lumMod val="50000"/>
                    </a:schemeClr>
                  </a:solidFill>
                </a:rPr>
                <a:t>1. </a:t>
              </a:r>
              <a:r>
                <a:rPr lang="en-US" sz="2800" dirty="0">
                  <a:solidFill>
                    <a:schemeClr val="accent6">
                      <a:lumMod val="50000"/>
                    </a:schemeClr>
                  </a:solidFill>
                  <a:latin typeface="Times New Roman" pitchFamily="18" charset="0"/>
                  <a:cs typeface="Times New Roman" pitchFamily="18" charset="0"/>
                </a:rPr>
                <a:t>Khi nêu yêu cầu, đề nghị, ta phải giữ phép lịch sự.</a:t>
              </a:r>
            </a:p>
          </p:txBody>
        </p:sp>
      </p:grpSp>
      <p:grpSp>
        <p:nvGrpSpPr>
          <p:cNvPr id="3" name="Group 2"/>
          <p:cNvGrpSpPr/>
          <p:nvPr/>
        </p:nvGrpSpPr>
        <p:grpSpPr>
          <a:xfrm>
            <a:off x="2141220" y="0"/>
            <a:ext cx="4594861" cy="3828422"/>
            <a:chOff x="2854959" y="0"/>
            <a:chExt cx="6126481" cy="3828422"/>
          </a:xfrm>
        </p:grpSpPr>
        <p:pic>
          <p:nvPicPr>
            <p:cNvPr id="8" name="Picture 2" descr="Hình ảnh Văn Bản Sơn Màu Hồng, Hồng, Dấu Ngoặc Kép, Bảng Báo Giá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6406" y1="16094" x2="16406" y2="16094"/>
                          <a14:foregroundMark x1="31094" y1="20000" x2="31094" y2="20000"/>
                          <a14:foregroundMark x1="41563" y1="15000" x2="41563" y2="15000"/>
                          <a14:foregroundMark x1="68281" y1="17500" x2="68281" y2="17500"/>
                          <a14:foregroundMark x1="94375" y1="47969" x2="94375" y2="47969"/>
                          <a14:foregroundMark x1="92656" y1="83594" x2="92656" y2="83594"/>
                          <a14:foregroundMark x1="82188" y1="81563" x2="82188" y2="81563"/>
                          <a14:foregroundMark x1="72969" y1="80469" x2="72969" y2="80469"/>
                          <a14:foregroundMark x1="3594" y1="47188" x2="3594" y2="47188"/>
                          <a14:foregroundMark x1="3906" y1="34063" x2="3906" y2="34063"/>
                          <a14:foregroundMark x1="5000" y1="32188" x2="5000" y2="50781"/>
                          <a14:foregroundMark x1="6563" y1="16094" x2="6563" y2="16094"/>
                          <a14:foregroundMark x1="5000" y1="20469" x2="5000" y2="20469"/>
                          <a14:foregroundMark x1="5469" y1="17656" x2="5469" y2="17656"/>
                          <a14:foregroundMark x1="7969" y1="17188" x2="7969" y2="17188"/>
                          <a14:foregroundMark x1="14375" y1="17188" x2="14375" y2="17188"/>
                          <a14:foregroundMark x1="31406" y1="20000" x2="31406" y2="20000"/>
                          <a14:foregroundMark x1="64063" y1="16563" x2="64063" y2="16563"/>
                          <a14:foregroundMark x1="5781" y1="63750" x2="5781" y2="63750"/>
                        </a14:backgroundRemoval>
                      </a14:imgEffect>
                    </a14:imgLayer>
                  </a14:imgProps>
                </a:ext>
                <a:ext uri="{28A0092B-C50C-407E-A947-70E740481C1C}">
                  <a14:useLocalDpi xmlns:a14="http://schemas.microsoft.com/office/drawing/2010/main" val="0"/>
                </a:ext>
              </a:extLst>
            </a:blip>
            <a:srcRect/>
            <a:stretch>
              <a:fillRect/>
            </a:stretch>
          </p:blipFill>
          <p:spPr bwMode="auto">
            <a:xfrm>
              <a:off x="2854959" y="0"/>
              <a:ext cx="6126481" cy="38284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15891" y="893611"/>
              <a:ext cx="4850764" cy="2677656"/>
            </a:xfrm>
            <a:prstGeom prst="rect">
              <a:avLst/>
            </a:prstGeom>
          </p:spPr>
          <p:txBody>
            <a:bodyPr wrap="square">
              <a:spAutoFit/>
            </a:bodyPr>
            <a:lstStyle/>
            <a:p>
              <a:pPr algn="just"/>
              <a:r>
                <a:rPr lang="en-US" sz="2800" dirty="0">
                  <a:solidFill>
                    <a:schemeClr val="accent6">
                      <a:lumMod val="50000"/>
                    </a:schemeClr>
                  </a:solidFill>
                  <a:latin typeface="Times New Roman" pitchFamily="18" charset="0"/>
                  <a:cs typeface="Times New Roman" pitchFamily="18" charset="0"/>
                </a:rPr>
                <a:t>2. Muốn cho lời đề nghị được lịch sự, cần có cách xưng hô </a:t>
              </a:r>
              <a:r>
                <a:rPr lang="vi-VN" sz="2800" dirty="0">
                  <a:solidFill>
                    <a:schemeClr val="accent6">
                      <a:lumMod val="50000"/>
                    </a:schemeClr>
                  </a:solidFill>
                  <a:latin typeface="Times New Roman" pitchFamily="18" charset="0"/>
                  <a:cs typeface="Times New Roman" pitchFamily="18" charset="0"/>
                </a:rPr>
                <a:t>ch</a:t>
              </a:r>
              <a:r>
                <a:rPr lang="en-US" sz="2800" dirty="0">
                  <a:solidFill>
                    <a:schemeClr val="accent6">
                      <a:lumMod val="50000"/>
                    </a:schemeClr>
                  </a:solidFill>
                  <a:latin typeface="Times New Roman" pitchFamily="18" charset="0"/>
                  <a:cs typeface="Times New Roman" pitchFamily="18" charset="0"/>
                </a:rPr>
                <a:t>o phù hợp và thêm vào trước hoặc sau động từ các từ </a:t>
              </a:r>
              <a:r>
                <a:rPr lang="en-US" sz="2800" b="1" dirty="0">
                  <a:solidFill>
                    <a:schemeClr val="accent6">
                      <a:lumMod val="50000"/>
                    </a:schemeClr>
                  </a:solidFill>
                  <a:latin typeface="Times New Roman" pitchFamily="18" charset="0"/>
                  <a:cs typeface="Times New Roman" pitchFamily="18" charset="0"/>
                </a:rPr>
                <a:t>giúp, giùm, làm ơn,…</a:t>
              </a:r>
            </a:p>
          </p:txBody>
        </p:sp>
      </p:grpSp>
      <p:grpSp>
        <p:nvGrpSpPr>
          <p:cNvPr id="4" name="Group 3"/>
          <p:cNvGrpSpPr/>
          <p:nvPr/>
        </p:nvGrpSpPr>
        <p:grpSpPr>
          <a:xfrm>
            <a:off x="5611018" y="3049720"/>
            <a:ext cx="3314702" cy="3099065"/>
            <a:chOff x="7481357" y="3049719"/>
            <a:chExt cx="4419602" cy="3099065"/>
          </a:xfrm>
        </p:grpSpPr>
        <p:pic>
          <p:nvPicPr>
            <p:cNvPr id="9" name="Picture 2" descr="Hình ảnh Văn Bản Sơn Màu Hồng, Hồng, Dấu Ngoặc Kép, Bảng Báo Giá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6406" y1="16094" x2="16406" y2="16094"/>
                          <a14:foregroundMark x1="31094" y1="20000" x2="31094" y2="20000"/>
                          <a14:foregroundMark x1="41563" y1="15000" x2="41563" y2="15000"/>
                          <a14:foregroundMark x1="68281" y1="17500" x2="68281" y2="17500"/>
                          <a14:foregroundMark x1="94375" y1="47969" x2="94375" y2="47969"/>
                          <a14:foregroundMark x1="92656" y1="83594" x2="92656" y2="83594"/>
                          <a14:foregroundMark x1="82188" y1="81563" x2="82188" y2="81563"/>
                          <a14:foregroundMark x1="72969" y1="80469" x2="72969" y2="80469"/>
                          <a14:foregroundMark x1="3594" y1="47188" x2="3594" y2="47188"/>
                          <a14:foregroundMark x1="3906" y1="34063" x2="3906" y2="34063"/>
                          <a14:foregroundMark x1="5000" y1="32188" x2="5000" y2="50781"/>
                          <a14:foregroundMark x1="6563" y1="16094" x2="6563" y2="16094"/>
                          <a14:foregroundMark x1="5000" y1="20469" x2="5000" y2="20469"/>
                          <a14:foregroundMark x1="5469" y1="17656" x2="5469" y2="17656"/>
                          <a14:foregroundMark x1="7969" y1="17188" x2="7969" y2="17188"/>
                          <a14:foregroundMark x1="14375" y1="17188" x2="14375" y2="17188"/>
                          <a14:foregroundMark x1="31406" y1="20000" x2="31406" y2="20000"/>
                          <a14:foregroundMark x1="64063" y1="16563" x2="64063" y2="16563"/>
                          <a14:foregroundMark x1="5781" y1="63750" x2="5781" y2="63750"/>
                        </a14:backgroundRemoval>
                      </a14:imgEffect>
                    </a14:imgLayer>
                  </a14:imgProps>
                </a:ext>
                <a:ext uri="{28A0092B-C50C-407E-A947-70E740481C1C}">
                  <a14:useLocalDpi xmlns:a14="http://schemas.microsoft.com/office/drawing/2010/main" val="0"/>
                </a:ext>
              </a:extLst>
            </a:blip>
            <a:srcRect/>
            <a:stretch>
              <a:fillRect/>
            </a:stretch>
          </p:blipFill>
          <p:spPr bwMode="auto">
            <a:xfrm>
              <a:off x="7481357" y="3049719"/>
              <a:ext cx="4419602" cy="30990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051124" y="3911493"/>
              <a:ext cx="3217333" cy="1815882"/>
            </a:xfrm>
            <a:prstGeom prst="rect">
              <a:avLst/>
            </a:prstGeom>
            <a:noFill/>
          </p:spPr>
          <p:txBody>
            <a:bodyPr wrap="square" rtlCol="0">
              <a:sp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3. Có thể dụng câu hỏi để nêu yêu cầu, đề nghị.</a:t>
              </a:r>
            </a:p>
          </p:txBody>
        </p:sp>
      </p:grpSp>
      <p:sp>
        <p:nvSpPr>
          <p:cNvPr id="11" name="Rectangle 10"/>
          <p:cNvSpPr/>
          <p:nvPr/>
        </p:nvSpPr>
        <p:spPr>
          <a:xfrm>
            <a:off x="5908840" y="729357"/>
            <a:ext cx="328166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Flavour" panose="02040603050506020204" pitchFamily="18" charset="0"/>
              </a:rPr>
              <a:t>GHI NHỚ</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13" name="Picture 2" descr="Tách nền Cậu bé đọc sách - Free.Vector6.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910" r="99459"/>
                    </a14:imgEffect>
                  </a14:imgLayer>
                </a14:imgProps>
              </a:ext>
              <a:ext uri="{28A0092B-C50C-407E-A947-70E740481C1C}">
                <a14:useLocalDpi xmlns:a14="http://schemas.microsoft.com/office/drawing/2010/main" val="0"/>
              </a:ext>
            </a:extLst>
          </a:blip>
          <a:srcRect/>
          <a:stretch>
            <a:fillRect/>
          </a:stretch>
        </p:blipFill>
        <p:spPr bwMode="auto">
          <a:xfrm>
            <a:off x="3608734" y="3302753"/>
            <a:ext cx="2219435" cy="304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421" y="2111106"/>
            <a:ext cx="5351145"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rPr>
              <a:t>Vận dụng</a:t>
            </a:r>
          </a:p>
        </p:txBody>
      </p:sp>
      <p:pic>
        <p:nvPicPr>
          <p:cNvPr id="3" name="图片 26">
            <a:extLst>
              <a:ext uri="{FF2B5EF4-FFF2-40B4-BE49-F238E27FC236}">
                <a16:creationId xmlns:a16="http://schemas.microsoft.com/office/drawing/2014/main" xmlns=""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08945" y="341106"/>
            <a:ext cx="5646809" cy="6516895"/>
          </a:xfrm>
          <a:prstGeom prst="rect">
            <a:avLst/>
          </a:prstGeom>
        </p:spPr>
      </p:pic>
    </p:spTree>
    <p:extLst>
      <p:ext uri="{BB962C8B-B14F-4D97-AF65-F5344CB8AC3E}">
        <p14:creationId xmlns:p14="http://schemas.microsoft.com/office/powerpoint/2010/main" val="18922189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53272" y="2059394"/>
            <a:ext cx="2690190"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60000"/>
                    <a:lumOff val="40000"/>
                  </a:schemeClr>
                </a:solidFill>
                <a:effectLst/>
                <a:latin typeface="UTM Flavour" panose="02040603050506020204" pitchFamily="18" charset="0"/>
              </a:rPr>
              <a:t>Bài 1:</a:t>
            </a:r>
          </a:p>
          <a:p>
            <a:pPr algn="ctr"/>
            <a:endParaRPr lang="en-US" sz="5400" b="1" cap="none" spc="0" dirty="0">
              <a:ln w="22225">
                <a:solidFill>
                  <a:schemeClr val="accent2"/>
                </a:solidFill>
                <a:prstDash val="solid"/>
              </a:ln>
              <a:solidFill>
                <a:schemeClr val="accent2">
                  <a:lumMod val="40000"/>
                  <a:lumOff val="60000"/>
                </a:schemeClr>
              </a:solidFill>
              <a:effectLst/>
              <a:latin typeface="UTM Flavour" panose="02040603050506020204" pitchFamily="18" charset="0"/>
            </a:endParaRPr>
          </a:p>
        </p:txBody>
      </p:sp>
      <p:sp>
        <p:nvSpPr>
          <p:cNvPr id="3" name="Rectangle 2"/>
          <p:cNvSpPr/>
          <p:nvPr/>
        </p:nvSpPr>
        <p:spPr>
          <a:xfrm>
            <a:off x="-1117300" y="3429001"/>
            <a:ext cx="11692624" cy="769441"/>
          </a:xfrm>
          <a:prstGeom prst="rect">
            <a:avLst/>
          </a:prstGeom>
          <a:noFill/>
        </p:spPr>
        <p:txBody>
          <a:bodyPr wrap="none" lIns="91440" tIns="45720" rIns="91440" bIns="45720">
            <a:spAutoFit/>
          </a:bodyPr>
          <a:lstStyle/>
          <a:p>
            <a:pPr algn="ctr"/>
            <a:r>
              <a:rPr lang="en-US" sz="4400" b="0" cap="none" spc="0" dirty="0">
                <a:ln w="0"/>
                <a:solidFill>
                  <a:schemeClr val="accent6">
                    <a:lumMod val="50000"/>
                  </a:schemeClr>
                </a:solidFill>
                <a:effectLst>
                  <a:glow rad="139700">
                    <a:schemeClr val="accent4">
                      <a:satMod val="175000"/>
                      <a:alpha val="40000"/>
                    </a:schemeClr>
                  </a:glow>
                  <a:reflection blurRad="6350" stA="53000" endA="300" endPos="35500" dir="5400000" sy="-90000" algn="bl" rotWithShape="0"/>
                </a:effectLst>
                <a:latin typeface="UTM Flavour" panose="02040603050506020204" pitchFamily="18" charset="0"/>
              </a:rPr>
              <a:t>Chọn câu trả lời đúng hoặc thực hiện theo yêu cầu:</a:t>
            </a:r>
          </a:p>
        </p:txBody>
      </p:sp>
    </p:spTree>
    <p:extLst>
      <p:ext uri="{BB962C8B-B14F-4D97-AF65-F5344CB8AC3E}">
        <p14:creationId xmlns:p14="http://schemas.microsoft.com/office/powerpoint/2010/main" val="327430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877292" y="677714"/>
            <a:ext cx="779182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en-US" sz="4000" b="1" i="1" dirty="0">
                <a:solidFill>
                  <a:schemeClr val="accent1">
                    <a:lumMod val="50000"/>
                  </a:schemeClr>
                </a:solidFill>
                <a:latin typeface="Times New Roman" pitchFamily="18" charset="0"/>
                <a:cs typeface="Times New Roman" pitchFamily="18" charset="0"/>
              </a:rPr>
              <a:t>Bài 1: </a:t>
            </a:r>
            <a:r>
              <a:rPr lang="vi-VN" altLang="en-US" sz="4000" b="1" i="1" dirty="0">
                <a:solidFill>
                  <a:srgbClr val="FF5D10"/>
                </a:solidFill>
                <a:latin typeface="Times New Roman" pitchFamily="18" charset="0"/>
                <a:cs typeface="Times New Roman" pitchFamily="18" charset="0"/>
              </a:rPr>
              <a:t>Khi muốn mượn bạn cái bút, em có thể</a:t>
            </a:r>
            <a:r>
              <a:rPr lang="en-US" altLang="en-US" sz="4000" b="1" i="1" dirty="0">
                <a:solidFill>
                  <a:srgbClr val="FF5D10"/>
                </a:solidFill>
                <a:latin typeface="Times New Roman" pitchFamily="18" charset="0"/>
                <a:cs typeface="Times New Roman" pitchFamily="18" charset="0"/>
              </a:rPr>
              <a:t> </a:t>
            </a:r>
          </a:p>
          <a:p>
            <a:pPr>
              <a:buNone/>
            </a:pPr>
            <a:r>
              <a:rPr lang="vi-VN" altLang="en-US" sz="4000" b="1" i="1" dirty="0">
                <a:solidFill>
                  <a:srgbClr val="FF5D10"/>
                </a:solidFill>
                <a:latin typeface="Times New Roman" pitchFamily="18" charset="0"/>
                <a:cs typeface="Times New Roman" pitchFamily="18" charset="0"/>
              </a:rPr>
              <a:t>chọn những cách nói nào ?</a:t>
            </a:r>
            <a:endParaRPr lang="zh-CN" altLang="en-US" sz="4000" dirty="0">
              <a:solidFill>
                <a:srgbClr val="FF5D10"/>
              </a:solidFill>
              <a:latin typeface="Times New Roman" pitchFamily="18" charset="0"/>
              <a:ea typeface="方正稚艺简体" panose="03000509000000000000" pitchFamily="65" charset="-122"/>
              <a:cs typeface="Times New Roman" pitchFamily="18" charset="0"/>
            </a:endParaRPr>
          </a:p>
        </p:txBody>
      </p:sp>
      <p:sp>
        <p:nvSpPr>
          <p:cNvPr id="3" name="Text Box 5"/>
          <p:cNvSpPr txBox="1">
            <a:spLocks noChangeArrowheads="1"/>
          </p:cNvSpPr>
          <p:nvPr/>
        </p:nvSpPr>
        <p:spPr bwMode="auto">
          <a:xfrm>
            <a:off x="884933" y="2581680"/>
            <a:ext cx="441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b="1" dirty="0">
                <a:solidFill>
                  <a:schemeClr val="accent6">
                    <a:lumMod val="75000"/>
                  </a:schemeClr>
                </a:solidFill>
                <a:latin typeface="Times New Roman" pitchFamily="18" charset="0"/>
                <a:cs typeface="Times New Roman" pitchFamily="18" charset="0"/>
              </a:rPr>
              <a:t>A.</a:t>
            </a:r>
            <a:r>
              <a:rPr lang="vi-VN" altLang="en-US" sz="3200" b="1" dirty="0">
                <a:solidFill>
                  <a:schemeClr val="accent6">
                    <a:lumMod val="75000"/>
                  </a:schemeClr>
                </a:solidFill>
                <a:latin typeface="Times New Roman" pitchFamily="18" charset="0"/>
                <a:cs typeface="Times New Roman" pitchFamily="18" charset="0"/>
              </a:rPr>
              <a:t>  Cho mượn cái bút !</a:t>
            </a:r>
          </a:p>
        </p:txBody>
      </p:sp>
      <p:sp>
        <p:nvSpPr>
          <p:cNvPr id="4" name="Text Box 6"/>
          <p:cNvSpPr txBox="1">
            <a:spLocks noChangeArrowheads="1"/>
          </p:cNvSpPr>
          <p:nvPr/>
        </p:nvSpPr>
        <p:spPr bwMode="auto">
          <a:xfrm>
            <a:off x="877292" y="3491643"/>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b="1" dirty="0">
                <a:solidFill>
                  <a:schemeClr val="accent4"/>
                </a:solidFill>
                <a:latin typeface="Times New Roman" pitchFamily="18" charset="0"/>
                <a:cs typeface="Times New Roman" pitchFamily="18" charset="0"/>
              </a:rPr>
              <a:t>B.</a:t>
            </a:r>
            <a:r>
              <a:rPr lang="vi-VN" altLang="en-US" sz="3200" b="1" dirty="0">
                <a:solidFill>
                  <a:schemeClr val="accent4"/>
                </a:solidFill>
                <a:latin typeface="Times New Roman" pitchFamily="18" charset="0"/>
                <a:cs typeface="Times New Roman" pitchFamily="18" charset="0"/>
              </a:rPr>
              <a:t>  Lan ơi, cho tớ mượn cái bút ! </a:t>
            </a:r>
          </a:p>
        </p:txBody>
      </p:sp>
      <p:sp>
        <p:nvSpPr>
          <p:cNvPr id="5" name="Text Box 7"/>
          <p:cNvSpPr txBox="1">
            <a:spLocks noChangeArrowheads="1"/>
          </p:cNvSpPr>
          <p:nvPr/>
        </p:nvSpPr>
        <p:spPr bwMode="auto">
          <a:xfrm>
            <a:off x="917549" y="4451750"/>
            <a:ext cx="87129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b="1" dirty="0">
                <a:solidFill>
                  <a:srgbClr val="7030A0"/>
                </a:solidFill>
                <a:latin typeface="Times New Roman" pitchFamily="18" charset="0"/>
                <a:cs typeface="Times New Roman" pitchFamily="18" charset="0"/>
              </a:rPr>
              <a:t>C.</a:t>
            </a:r>
            <a:r>
              <a:rPr lang="vi-VN" altLang="en-US" sz="3200" b="1" dirty="0">
                <a:solidFill>
                  <a:srgbClr val="7030A0"/>
                </a:solidFill>
                <a:latin typeface="Times New Roman" pitchFamily="18" charset="0"/>
                <a:cs typeface="Times New Roman" pitchFamily="18" charset="0"/>
              </a:rPr>
              <a:t>  Lan ơi, cậu có thể cho tớ mượn</a:t>
            </a:r>
            <a:r>
              <a:rPr lang="en-US" altLang="en-US" sz="3200" b="1" dirty="0">
                <a:solidFill>
                  <a:srgbClr val="7030A0"/>
                </a:solidFill>
                <a:latin typeface="Times New Roman" pitchFamily="18" charset="0"/>
                <a:cs typeface="Times New Roman" pitchFamily="18" charset="0"/>
              </a:rPr>
              <a:t> </a:t>
            </a:r>
            <a:r>
              <a:rPr lang="vi-VN" altLang="en-US" sz="3200" b="1" dirty="0">
                <a:solidFill>
                  <a:srgbClr val="7030A0"/>
                </a:solidFill>
                <a:latin typeface="Times New Roman" pitchFamily="18" charset="0"/>
                <a:cs typeface="Times New Roman" pitchFamily="18" charset="0"/>
              </a:rPr>
              <a:t>cái bút được không ?</a:t>
            </a:r>
          </a:p>
        </p:txBody>
      </p:sp>
      <p:pic>
        <p:nvPicPr>
          <p:cNvPr id="6"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149" t="48875" r="50213"/>
          <a:stretch/>
        </p:blipFill>
        <p:spPr>
          <a:xfrm rot="20998444">
            <a:off x="5943601" y="1932954"/>
            <a:ext cx="2414435" cy="20836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6401">
            <a:off x="293997" y="3383902"/>
            <a:ext cx="660400" cy="8805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6401">
            <a:off x="293997" y="4377036"/>
            <a:ext cx="660400" cy="880533"/>
          </a:xfrm>
          <a:prstGeom prst="rect">
            <a:avLst/>
          </a:prstGeom>
        </p:spPr>
      </p:pic>
    </p:spTree>
    <p:extLst>
      <p:ext uri="{BB962C8B-B14F-4D97-AF65-F5344CB8AC3E}">
        <p14:creationId xmlns:p14="http://schemas.microsoft.com/office/powerpoint/2010/main" val="25601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674235" y="937370"/>
            <a:ext cx="10405508"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800"/>
              </a:spcBef>
              <a:buNone/>
            </a:pPr>
            <a:r>
              <a:rPr lang="en-US" altLang="en-US" sz="4000" b="1" dirty="0">
                <a:solidFill>
                  <a:schemeClr val="accent1">
                    <a:lumMod val="50000"/>
                  </a:schemeClr>
                </a:solidFill>
                <a:latin typeface="#9Slide03 Arima Madurai Black" panose="00000A00000000000000" pitchFamily="2" charset="0"/>
                <a:cs typeface="#9Slide03 Arima Madurai Black" panose="00000A00000000000000" pitchFamily="2" charset="0"/>
              </a:rPr>
              <a:t>  Bài 2: </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Khi muốn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hỏi</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giờ</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một</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người</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lớn</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tuổi</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p>
          <a:p>
            <a:pPr algn="ctr">
              <a:spcBef>
                <a:spcPts val="800"/>
              </a:spcBef>
              <a:buNone/>
            </a:pPr>
            <a:r>
              <a:rPr lang="vi-VN" altLang="en-US" sz="4000" b="1" dirty="0">
                <a:solidFill>
                  <a:srgbClr val="7030A0"/>
                </a:solidFill>
                <a:latin typeface="#9Slide03 Arima Madurai Black" panose="00000A00000000000000" pitchFamily="2" charset="0"/>
                <a:cs typeface="#9Slide03 Arima Madurai Black" panose="00000A00000000000000" pitchFamily="2" charset="0"/>
              </a:rPr>
              <a:t>em có thể</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chọn</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 những</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cách nói nào ?</a:t>
            </a:r>
          </a:p>
        </p:txBody>
      </p:sp>
      <p:sp>
        <p:nvSpPr>
          <p:cNvPr id="3" name="Text Box 6"/>
          <p:cNvSpPr txBox="1">
            <a:spLocks noChangeArrowheads="1"/>
          </p:cNvSpPr>
          <p:nvPr/>
        </p:nvSpPr>
        <p:spPr bwMode="auto">
          <a:xfrm>
            <a:off x="832820" y="3496457"/>
            <a:ext cx="5867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altLang="en-US" sz="3733" b="1" dirty="0">
                <a:solidFill>
                  <a:srgbClr val="742F26"/>
                </a:solidFill>
                <a:latin typeface="Times New Roman" pitchFamily="18" charset="0"/>
                <a:cs typeface="Times New Roman" pitchFamily="18" charset="0"/>
              </a:rPr>
              <a:t>B.</a:t>
            </a:r>
            <a:r>
              <a:rPr lang="vi-VN" altLang="en-US" sz="3733" b="1" dirty="0">
                <a:solidFill>
                  <a:srgbClr val="742F26"/>
                </a:solidFill>
                <a:latin typeface="Times New Roman" pitchFamily="18" charset="0"/>
                <a:cs typeface="Times New Roman" pitchFamily="18" charset="0"/>
              </a:rPr>
              <a:t> </a:t>
            </a:r>
            <a:r>
              <a:rPr lang="en-US" altLang="en-US" sz="3733" b="1" dirty="0">
                <a:solidFill>
                  <a:srgbClr val="742F26"/>
                </a:solidFill>
                <a:latin typeface="Times New Roman" pitchFamily="18" charset="0"/>
                <a:cs typeface="Times New Roman" pitchFamily="18" charset="0"/>
              </a:rPr>
              <a:t> Bác ơi, mấy giờ rồi?</a:t>
            </a:r>
            <a:endParaRPr lang="vi-VN" altLang="en-US" sz="3733" b="1" dirty="0">
              <a:solidFill>
                <a:srgbClr val="742F26"/>
              </a:solidFill>
              <a:latin typeface="Times New Roman" pitchFamily="18" charset="0"/>
              <a:cs typeface="Times New Roman" pitchFamily="18" charset="0"/>
            </a:endParaRPr>
          </a:p>
        </p:txBody>
      </p:sp>
      <p:sp>
        <p:nvSpPr>
          <p:cNvPr id="4" name="Text Box 7"/>
          <p:cNvSpPr txBox="1">
            <a:spLocks noChangeArrowheads="1"/>
          </p:cNvSpPr>
          <p:nvPr/>
        </p:nvSpPr>
        <p:spPr bwMode="auto">
          <a:xfrm>
            <a:off x="832820" y="4222077"/>
            <a:ext cx="8712968"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altLang="en-US" sz="3733" b="1" dirty="0">
                <a:solidFill>
                  <a:schemeClr val="accent2"/>
                </a:solidFill>
                <a:latin typeface="Times New Roman" pitchFamily="18" charset="0"/>
                <a:cs typeface="Times New Roman" pitchFamily="18" charset="0"/>
              </a:rPr>
              <a:t>C.</a:t>
            </a:r>
            <a:r>
              <a:rPr lang="vi-VN" altLang="en-US" sz="3733" b="1" dirty="0">
                <a:solidFill>
                  <a:schemeClr val="accent2"/>
                </a:solidFill>
                <a:latin typeface="Times New Roman" pitchFamily="18" charset="0"/>
                <a:cs typeface="Times New Roman" pitchFamily="18" charset="0"/>
              </a:rPr>
              <a:t> </a:t>
            </a:r>
            <a:r>
              <a:rPr lang="en-US" altLang="en-US" sz="3733" b="1" dirty="0">
                <a:solidFill>
                  <a:schemeClr val="accent2"/>
                </a:solidFill>
                <a:latin typeface="Times New Roman" pitchFamily="18" charset="0"/>
                <a:cs typeface="Times New Roman" pitchFamily="18" charset="0"/>
              </a:rPr>
              <a:t>  Bác ơi, làm ơn cho cháu biết mấy giờ rồi!</a:t>
            </a:r>
            <a:endParaRPr lang="vi-VN" altLang="en-US" sz="3733" b="1" dirty="0">
              <a:solidFill>
                <a:schemeClr val="accent2"/>
              </a:solidFill>
              <a:latin typeface="Times New Roman" pitchFamily="18" charset="0"/>
              <a:cs typeface="Times New Roman" pitchFamily="18" charset="0"/>
            </a:endParaRPr>
          </a:p>
        </p:txBody>
      </p:sp>
      <p:sp>
        <p:nvSpPr>
          <p:cNvPr id="5" name="Text Box 5"/>
          <p:cNvSpPr txBox="1">
            <a:spLocks noChangeArrowheads="1"/>
          </p:cNvSpPr>
          <p:nvPr/>
        </p:nvSpPr>
        <p:spPr bwMode="auto">
          <a:xfrm>
            <a:off x="832820" y="2767177"/>
            <a:ext cx="4419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733" b="1" dirty="0">
                <a:solidFill>
                  <a:srgbClr val="17A54F"/>
                </a:solidFill>
                <a:latin typeface="Times New Roman" pitchFamily="18" charset="0"/>
                <a:cs typeface="Times New Roman" pitchFamily="18" charset="0"/>
              </a:rPr>
              <a:t>A.</a:t>
            </a:r>
            <a:r>
              <a:rPr lang="vi-VN" altLang="en-US" sz="3733" b="1" dirty="0">
                <a:solidFill>
                  <a:srgbClr val="17A54F"/>
                </a:solidFill>
                <a:latin typeface="Times New Roman" pitchFamily="18" charset="0"/>
                <a:cs typeface="Times New Roman" pitchFamily="18" charset="0"/>
              </a:rPr>
              <a:t>  </a:t>
            </a:r>
            <a:r>
              <a:rPr lang="en-US" altLang="en-US" sz="3733" b="1" dirty="0" err="1">
                <a:solidFill>
                  <a:srgbClr val="17A54F"/>
                </a:solidFill>
                <a:latin typeface="Times New Roman" pitchFamily="18" charset="0"/>
                <a:cs typeface="Times New Roman" pitchFamily="18" charset="0"/>
              </a:rPr>
              <a:t>Mấy</a:t>
            </a:r>
            <a:r>
              <a:rPr lang="en-US" altLang="en-US" sz="3733" b="1" dirty="0">
                <a:solidFill>
                  <a:srgbClr val="17A54F"/>
                </a:solidFill>
                <a:latin typeface="Times New Roman" pitchFamily="18" charset="0"/>
                <a:cs typeface="Times New Roman" pitchFamily="18" charset="0"/>
              </a:rPr>
              <a:t> </a:t>
            </a:r>
            <a:r>
              <a:rPr lang="en-US" altLang="en-US" sz="3733" b="1" dirty="0" err="1">
                <a:solidFill>
                  <a:srgbClr val="17A54F"/>
                </a:solidFill>
                <a:latin typeface="Times New Roman" pitchFamily="18" charset="0"/>
                <a:cs typeface="Times New Roman" pitchFamily="18" charset="0"/>
              </a:rPr>
              <a:t>giờ</a:t>
            </a:r>
            <a:r>
              <a:rPr lang="en-US" altLang="en-US" sz="3733" b="1" dirty="0">
                <a:solidFill>
                  <a:srgbClr val="17A54F"/>
                </a:solidFill>
                <a:latin typeface="Times New Roman" pitchFamily="18" charset="0"/>
                <a:cs typeface="Times New Roman" pitchFamily="18" charset="0"/>
              </a:rPr>
              <a:t> </a:t>
            </a:r>
            <a:r>
              <a:rPr lang="en-US" altLang="en-US" sz="3733" b="1" dirty="0" err="1">
                <a:solidFill>
                  <a:srgbClr val="17A54F"/>
                </a:solidFill>
                <a:latin typeface="Times New Roman" pitchFamily="18" charset="0"/>
                <a:cs typeface="Times New Roman" pitchFamily="18" charset="0"/>
              </a:rPr>
              <a:t>rồi</a:t>
            </a:r>
            <a:r>
              <a:rPr lang="en-US" altLang="en-US" sz="3733" b="1" dirty="0">
                <a:solidFill>
                  <a:srgbClr val="17A54F"/>
                </a:solidFill>
                <a:latin typeface="Times New Roman" pitchFamily="18" charset="0"/>
                <a:cs typeface="Times New Roman" pitchFamily="18" charset="0"/>
              </a:rPr>
              <a:t>?</a:t>
            </a:r>
            <a:endParaRPr lang="vi-VN" altLang="en-US" sz="3733" b="1" dirty="0">
              <a:solidFill>
                <a:srgbClr val="17A54F"/>
              </a:solidFill>
              <a:latin typeface="Times New Roman" pitchFamily="18" charset="0"/>
              <a:cs typeface="Times New Roman" pitchFamily="18" charset="0"/>
            </a:endParaRPr>
          </a:p>
        </p:txBody>
      </p:sp>
      <p:sp>
        <p:nvSpPr>
          <p:cNvPr id="6" name="Text Box 7"/>
          <p:cNvSpPr txBox="1">
            <a:spLocks noChangeArrowheads="1"/>
          </p:cNvSpPr>
          <p:nvPr/>
        </p:nvSpPr>
        <p:spPr bwMode="auto">
          <a:xfrm>
            <a:off x="832820" y="4947697"/>
            <a:ext cx="73914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733" b="1" dirty="0">
                <a:solidFill>
                  <a:schemeClr val="accent1">
                    <a:lumMod val="75000"/>
                  </a:schemeClr>
                </a:solidFill>
                <a:latin typeface="Times New Roman" pitchFamily="18" charset="0"/>
                <a:cs typeface="Times New Roman" pitchFamily="18" charset="0"/>
              </a:rPr>
              <a:t>D.</a:t>
            </a:r>
            <a:r>
              <a:rPr lang="vi-VN"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Bác</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ơi</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bác</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xem</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giúp</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cháu</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mấy</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giờ</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rồi</a:t>
            </a:r>
            <a:r>
              <a:rPr lang="en-US" altLang="en-US" sz="3733" b="1" dirty="0">
                <a:solidFill>
                  <a:schemeClr val="accent1">
                    <a:lumMod val="75000"/>
                  </a:schemeClr>
                </a:solidFill>
                <a:latin typeface="Times New Roman" pitchFamily="18" charset="0"/>
                <a:cs typeface="Times New Roman" pitchFamily="18" charset="0"/>
              </a:rPr>
              <a:t> ạ!</a:t>
            </a:r>
            <a:endParaRPr lang="vi-VN" altLang="en-US" sz="3733" b="1" dirty="0">
              <a:solidFill>
                <a:schemeClr val="accent1">
                  <a:lumMod val="75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6401">
            <a:off x="237093" y="3275121"/>
            <a:ext cx="660400" cy="88053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6401">
            <a:off x="237093" y="4115205"/>
            <a:ext cx="660400" cy="88053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6401">
            <a:off x="237093" y="4885088"/>
            <a:ext cx="660400" cy="880533"/>
          </a:xfrm>
          <a:prstGeom prst="rect">
            <a:avLst/>
          </a:prstGeom>
        </p:spPr>
      </p:pic>
    </p:spTree>
    <p:extLst>
      <p:ext uri="{BB962C8B-B14F-4D97-AF65-F5344CB8AC3E}">
        <p14:creationId xmlns:p14="http://schemas.microsoft.com/office/powerpoint/2010/main" val="8509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fltVal val="0"/>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anim calcmode="lin" valueType="num">
                                      <p:cBhvr>
                                        <p:cTn id="60" dur="1000" fill="hold"/>
                                        <p:tgtEl>
                                          <p:spTgt spid="9"/>
                                        </p:tgtEl>
                                        <p:attrNameLst>
                                          <p:attrName>style.rotation</p:attrName>
                                        </p:attrNameLst>
                                      </p:cBhvr>
                                      <p:tavLst>
                                        <p:tav tm="0">
                                          <p:val>
                                            <p:fltVal val="90"/>
                                          </p:val>
                                        </p:tav>
                                        <p:tav tm="100000">
                                          <p:val>
                                            <p:fltVal val="0"/>
                                          </p:val>
                                        </p:tav>
                                      </p:tavLst>
                                    </p:anim>
                                    <p:animEffect transition="in" filter="fade">
                                      <p:cBhvr>
                                        <p:cTn id="6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93" y="1355040"/>
            <a:ext cx="8996765" cy="1569660"/>
          </a:xfrm>
          <a:prstGeom prst="rect">
            <a:avLst/>
          </a:prstGeom>
        </p:spPr>
        <p:txBody>
          <a:bodyPr wrap="square">
            <a:spAutoFit/>
          </a:bodyPr>
          <a:lstStyle/>
          <a:p>
            <a:pPr algn="just">
              <a:spcBef>
                <a:spcPct val="50000"/>
              </a:spcBef>
              <a:buNone/>
            </a:pPr>
            <a:r>
              <a:rPr lang="en-US" altLang="zh-CN" sz="3200" b="1" i="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sz="3200" b="1" i="1" dirty="0">
                <a:solidFill>
                  <a:srgbClr val="002060"/>
                </a:solidFill>
                <a:latin typeface="Times New Roman" pitchFamily="18" charset="0"/>
                <a:ea typeface="方正稚艺简体" panose="03000509000000000000" pitchFamily="65" charset="-122"/>
                <a:cs typeface="Times New Roman" pitchFamily="18" charset="0"/>
              </a:rPr>
              <a:t> 3 </a:t>
            </a:r>
            <a:r>
              <a:rPr lang="en-US" sz="3200" b="1" i="1" dirty="0">
                <a:solidFill>
                  <a:srgbClr val="002060"/>
                </a:solidFill>
                <a:latin typeface="Times New Roman" pitchFamily="18" charset="0"/>
              </a:rPr>
              <a:t>.</a:t>
            </a:r>
            <a:r>
              <a:rPr lang="en-US" sz="3200" b="1" dirty="0">
                <a:solidFill>
                  <a:srgbClr val="002060"/>
                </a:solidFill>
                <a:latin typeface="Times New Roman" pitchFamily="18" charset="0"/>
              </a:rPr>
              <a:t> </a:t>
            </a:r>
            <a:r>
              <a:rPr lang="vi-VN" altLang="en-US" sz="3200" b="1" i="1" dirty="0">
                <a:solidFill>
                  <a:srgbClr val="002060"/>
                </a:solidFill>
                <a:latin typeface="Times New Roman" pitchFamily="18" charset="0"/>
                <a:cs typeface="Times New Roman" pitchFamily="18" charset="0"/>
              </a:rPr>
              <a:t>So sánh từng cặp câu khiến dưới đây về tính lịch sự. Hãy cho biết vì sao những câu ấy giữ hoặc không giữ được phép lịch sự.</a:t>
            </a:r>
          </a:p>
        </p:txBody>
      </p:sp>
      <p:sp>
        <p:nvSpPr>
          <p:cNvPr id="16" name="Text Box 4"/>
          <p:cNvSpPr txBox="1">
            <a:spLocks noChangeArrowheads="1"/>
          </p:cNvSpPr>
          <p:nvPr/>
        </p:nvSpPr>
        <p:spPr bwMode="auto">
          <a:xfrm>
            <a:off x="74894" y="2949930"/>
            <a:ext cx="4074631" cy="1169551"/>
          </a:xfrm>
          <a:prstGeom prst="rect">
            <a:avLst/>
          </a:prstGeom>
          <a:solidFill>
            <a:schemeClr val="accent4">
              <a:lumMod val="60000"/>
              <a:lumOff val="40000"/>
              <a:alpha val="19000"/>
            </a:schemeClr>
          </a:solidFill>
          <a:ln w="28575">
            <a:solidFill>
              <a:schemeClr val="accent2"/>
            </a:solidFill>
            <a:prstDash val="lgDash"/>
          </a:ln>
        </p:spPr>
        <p:style>
          <a:lnRef idx="2">
            <a:schemeClr val="accent5"/>
          </a:lnRef>
          <a:fillRef idx="1">
            <a:schemeClr val="lt1"/>
          </a:fillRef>
          <a:effectRef idx="0">
            <a:schemeClr val="accent5"/>
          </a:effectRef>
          <a:fontRef idx="minor">
            <a:schemeClr val="dk1"/>
          </a:fontRef>
        </p:style>
        <p:txBody>
          <a:bodyPr wrap="squar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a, - Lan ơi, cho tớ về với !</a:t>
            </a:r>
          </a:p>
          <a:p>
            <a:pPr eaLnBrk="1" hangingPunct="1">
              <a:spcBef>
                <a:spcPct val="50000"/>
              </a:spcBef>
            </a:pPr>
            <a:r>
              <a:rPr lang="vi-VN" altLang="en-US" sz="2800" b="1" dirty="0">
                <a:latin typeface="Times New Roman" pitchFamily="18" charset="0"/>
                <a:cs typeface="Times New Roman" pitchFamily="18" charset="0"/>
              </a:rPr>
              <a:t>   	- Cho đi nhờ một cái !</a:t>
            </a:r>
          </a:p>
        </p:txBody>
      </p:sp>
      <p:sp>
        <p:nvSpPr>
          <p:cNvPr id="17" name="Text Box 5"/>
          <p:cNvSpPr txBox="1">
            <a:spLocks noChangeArrowheads="1"/>
          </p:cNvSpPr>
          <p:nvPr/>
        </p:nvSpPr>
        <p:spPr bwMode="auto">
          <a:xfrm>
            <a:off x="-45023" y="4684267"/>
            <a:ext cx="4255315" cy="2031325"/>
          </a:xfrm>
          <a:prstGeom prst="rect">
            <a:avLst/>
          </a:prstGeom>
          <a:solidFill>
            <a:schemeClr val="accent4">
              <a:lumMod val="60000"/>
              <a:lumOff val="40000"/>
              <a:alpha val="19000"/>
            </a:schemeClr>
          </a:solidFill>
          <a:ln w="28575">
            <a:prstDash val="lgDash"/>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b,</a:t>
            </a:r>
            <a:r>
              <a:rPr lang="en-US" altLang="en-US" sz="2800" b="1" dirty="0">
                <a:latin typeface="Times New Roman" pitchFamily="18" charset="0"/>
                <a:cs typeface="Times New Roman" pitchFamily="18" charset="0"/>
              </a:rPr>
              <a:t> </a:t>
            </a:r>
            <a:r>
              <a:rPr lang="vi-VN" altLang="en-US" sz="2800" b="1" dirty="0">
                <a:latin typeface="Times New Roman" pitchFamily="18" charset="0"/>
                <a:cs typeface="Times New Roman" pitchFamily="18" charset="0"/>
              </a:rPr>
              <a:t>- Chiều nay, chị đón em nhé !</a:t>
            </a:r>
          </a:p>
          <a:p>
            <a:pPr eaLnBrk="1" hangingPunct="1">
              <a:spcBef>
                <a:spcPct val="50000"/>
              </a:spcBef>
            </a:pPr>
            <a:r>
              <a:rPr lang="vi-VN" altLang="en-US" sz="2800" b="1" dirty="0">
                <a:latin typeface="Times New Roman" pitchFamily="18" charset="0"/>
                <a:cs typeface="Times New Roman" pitchFamily="18" charset="0"/>
              </a:rPr>
              <a:t>  - Chiều nay, chị phải đón em đấy !</a:t>
            </a:r>
          </a:p>
        </p:txBody>
      </p:sp>
      <p:sp>
        <p:nvSpPr>
          <p:cNvPr id="18" name="Text Box 6"/>
          <p:cNvSpPr txBox="1">
            <a:spLocks noChangeArrowheads="1"/>
          </p:cNvSpPr>
          <p:nvPr/>
        </p:nvSpPr>
        <p:spPr bwMode="auto">
          <a:xfrm>
            <a:off x="4323766" y="2971464"/>
            <a:ext cx="4809281" cy="1600438"/>
          </a:xfrm>
          <a:prstGeom prst="rect">
            <a:avLst/>
          </a:prstGeom>
          <a:solidFill>
            <a:schemeClr val="accent4">
              <a:lumMod val="60000"/>
              <a:lumOff val="40000"/>
              <a:alpha val="19000"/>
            </a:schemeClr>
          </a:solidFill>
          <a:ln w="28575">
            <a:prstDash val="lgDash"/>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c, - Đừng có mà nói như thế !</a:t>
            </a:r>
          </a:p>
          <a:p>
            <a:pPr eaLnBrk="1" hangingPunct="1">
              <a:spcBef>
                <a:spcPct val="50000"/>
              </a:spcBef>
            </a:pPr>
            <a:r>
              <a:rPr lang="vi-VN" altLang="en-US" sz="2800" b="1" dirty="0">
                <a:latin typeface="Times New Roman" pitchFamily="18" charset="0"/>
                <a:cs typeface="Times New Roman" pitchFamily="18" charset="0"/>
              </a:rPr>
              <a:t>    - Theo tớ, cậu không nên nói như thế !</a:t>
            </a:r>
          </a:p>
        </p:txBody>
      </p:sp>
      <p:sp>
        <p:nvSpPr>
          <p:cNvPr id="19" name="Text Box 7"/>
          <p:cNvSpPr txBox="1">
            <a:spLocks noChangeArrowheads="1"/>
          </p:cNvSpPr>
          <p:nvPr/>
        </p:nvSpPr>
        <p:spPr bwMode="auto">
          <a:xfrm>
            <a:off x="4446543" y="4680220"/>
            <a:ext cx="4686504" cy="1600438"/>
          </a:xfrm>
          <a:prstGeom prst="rect">
            <a:avLst/>
          </a:prstGeom>
          <a:solidFill>
            <a:schemeClr val="accent4">
              <a:lumMod val="60000"/>
              <a:lumOff val="40000"/>
              <a:alpha val="19000"/>
            </a:schemeClr>
          </a:solidFill>
          <a:ln w="28575">
            <a:prstDash val="lgDash"/>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d, - Mở hộ cháu cái cửa !</a:t>
            </a:r>
          </a:p>
          <a:p>
            <a:pPr eaLnBrk="1" hangingPunct="1">
              <a:spcBef>
                <a:spcPct val="50000"/>
              </a:spcBef>
            </a:pPr>
            <a:r>
              <a:rPr lang="vi-VN" altLang="en-US" sz="2800" b="1" dirty="0">
                <a:latin typeface="Times New Roman" pitchFamily="18" charset="0"/>
                <a:cs typeface="Times New Roman" pitchFamily="18" charset="0"/>
              </a:rPr>
              <a:t>    - Bác mở giúp cháu cái cửa này với !</a:t>
            </a:r>
          </a:p>
        </p:txBody>
      </p:sp>
    </p:spTree>
    <p:extLst>
      <p:ext uri="{BB962C8B-B14F-4D97-AF65-F5344CB8AC3E}">
        <p14:creationId xmlns:p14="http://schemas.microsoft.com/office/powerpoint/2010/main" val="384401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0870777"/>
              </p:ext>
            </p:extLst>
          </p:nvPr>
        </p:nvGraphicFramePr>
        <p:xfrm>
          <a:off x="807688" y="2701930"/>
          <a:ext cx="7528624" cy="3064816"/>
        </p:xfrm>
        <a:graphic>
          <a:graphicData uri="http://schemas.openxmlformats.org/drawingml/2006/table">
            <a:tbl>
              <a:tblPr firstRow="1" bandRow="1">
                <a:tableStyleId>{93296810-A885-4BE3-A3E7-6D5BEEA58F35}</a:tableStyleId>
              </a:tblPr>
              <a:tblGrid>
                <a:gridCol w="1262232">
                  <a:extLst>
                    <a:ext uri="{9D8B030D-6E8A-4147-A177-3AD203B41FA5}">
                      <a16:colId xmlns:a16="http://schemas.microsoft.com/office/drawing/2014/main" xmlns="" val="20002"/>
                    </a:ext>
                  </a:extLst>
                </a:gridCol>
                <a:gridCol w="3277333">
                  <a:extLst>
                    <a:ext uri="{9D8B030D-6E8A-4147-A177-3AD203B41FA5}">
                      <a16:colId xmlns:a16="http://schemas.microsoft.com/office/drawing/2014/main" xmlns="" val="20000"/>
                    </a:ext>
                  </a:extLst>
                </a:gridCol>
                <a:gridCol w="2989059">
                  <a:extLst>
                    <a:ext uri="{9D8B030D-6E8A-4147-A177-3AD203B41FA5}">
                      <a16:colId xmlns:a16="http://schemas.microsoft.com/office/drawing/2014/main" xmlns="" val="20001"/>
                    </a:ext>
                  </a:extLst>
                </a:gridCol>
              </a:tblGrid>
              <a:tr h="647512">
                <a:tc>
                  <a:txBody>
                    <a:bodyPr/>
                    <a:lstStyle/>
                    <a:p>
                      <a:pPr algn="ctr"/>
                      <a:r>
                        <a:rPr lang="en-US" sz="2700" dirty="0" err="1">
                          <a:solidFill>
                            <a:schemeClr val="accent6">
                              <a:lumMod val="50000"/>
                            </a:schemeClr>
                          </a:solidFill>
                          <a:latin typeface="#9Slide03 Arima Madurai Black" panose="00000A00000000000000" pitchFamily="2" charset="0"/>
                          <a:cs typeface="#9Slide03 Arima Madurai Black" panose="00000A00000000000000" pitchFamily="2" charset="0"/>
                        </a:rPr>
                        <a:t>Câu</a:t>
                      </a:r>
                      <a:endParaRPr lang="en-US" sz="27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a:txBody>
                  <a:tcPr marT="60960" marB="60960" anchor="ctr">
                    <a:solidFill>
                      <a:schemeClr val="accent6">
                        <a:alpha val="76000"/>
                      </a:schemeClr>
                    </a:solidFill>
                  </a:tcPr>
                </a:tc>
                <a:tc>
                  <a:txBody>
                    <a:bodyPr/>
                    <a:lstStyle/>
                    <a:p>
                      <a:pPr algn="ctr"/>
                      <a:r>
                        <a:rPr lang="en-US" sz="2700" dirty="0" err="1">
                          <a:solidFill>
                            <a:schemeClr val="accent6">
                              <a:lumMod val="50000"/>
                            </a:schemeClr>
                          </a:solidFill>
                          <a:latin typeface="#9Slide03 Arima Madurai Black" panose="00000A00000000000000" pitchFamily="2" charset="0"/>
                          <a:cs typeface="#9Slide03 Arima Madurai Black" panose="00000A00000000000000" pitchFamily="2" charset="0"/>
                        </a:rPr>
                        <a:t>Lịch</a:t>
                      </a:r>
                      <a:r>
                        <a:rPr lang="en-US" sz="2700" baseline="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2700" baseline="0" dirty="0" err="1">
                          <a:solidFill>
                            <a:schemeClr val="accent6">
                              <a:lumMod val="50000"/>
                            </a:schemeClr>
                          </a:solidFill>
                          <a:latin typeface="#9Slide03 Arima Madurai Black" panose="00000A00000000000000" pitchFamily="2" charset="0"/>
                          <a:cs typeface="#9Slide03 Arima Madurai Black" panose="00000A00000000000000" pitchFamily="2" charset="0"/>
                        </a:rPr>
                        <a:t>sự</a:t>
                      </a:r>
                      <a:endParaRPr lang="en-US" sz="27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a:txBody>
                  <a:tcPr marT="60960" marB="60960" anchor="ctr">
                    <a:solidFill>
                      <a:schemeClr val="accent6">
                        <a:alpha val="76000"/>
                      </a:schemeClr>
                    </a:solidFill>
                  </a:tcPr>
                </a:tc>
                <a:tc>
                  <a:txBody>
                    <a:bodyPr/>
                    <a:lstStyle/>
                    <a:p>
                      <a:pPr algn="ctr"/>
                      <a:r>
                        <a:rPr lang="en-US" sz="2700" dirty="0" err="1">
                          <a:solidFill>
                            <a:schemeClr val="accent6">
                              <a:lumMod val="50000"/>
                            </a:schemeClr>
                          </a:solidFill>
                          <a:latin typeface="#9Slide03 Arima Madurai Black" panose="00000A00000000000000" pitchFamily="2" charset="0"/>
                          <a:cs typeface="#9Slide03 Arima Madurai Black" panose="00000A00000000000000" pitchFamily="2" charset="0"/>
                        </a:rPr>
                        <a:t>Không</a:t>
                      </a:r>
                      <a:r>
                        <a:rPr lang="en-US" sz="2700" baseline="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2700" baseline="0" dirty="0" err="1">
                          <a:solidFill>
                            <a:schemeClr val="accent6">
                              <a:lumMod val="50000"/>
                            </a:schemeClr>
                          </a:solidFill>
                          <a:latin typeface="#9Slide03 Arima Madurai Black" panose="00000A00000000000000" pitchFamily="2" charset="0"/>
                          <a:cs typeface="#9Slide03 Arima Madurai Black" panose="00000A00000000000000" pitchFamily="2" charset="0"/>
                        </a:rPr>
                        <a:t>lịch</a:t>
                      </a:r>
                      <a:r>
                        <a:rPr lang="en-US" sz="2700" baseline="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2700" baseline="0" dirty="0" err="1">
                          <a:solidFill>
                            <a:schemeClr val="accent6">
                              <a:lumMod val="50000"/>
                            </a:schemeClr>
                          </a:solidFill>
                          <a:latin typeface="#9Slide03 Arima Madurai Black" panose="00000A00000000000000" pitchFamily="2" charset="0"/>
                          <a:cs typeface="#9Slide03 Arima Madurai Black" panose="00000A00000000000000" pitchFamily="2" charset="0"/>
                        </a:rPr>
                        <a:t>sự</a:t>
                      </a:r>
                      <a:endParaRPr lang="en-US" sz="27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a:txBody>
                  <a:tcPr marT="60960" marB="60960" anchor="ctr">
                    <a:solidFill>
                      <a:schemeClr val="accent6">
                        <a:alpha val="76000"/>
                      </a:schemeClr>
                    </a:solidFill>
                  </a:tcPr>
                </a:tc>
                <a:extLst>
                  <a:ext uri="{0D108BD9-81ED-4DB2-BD59-A6C34878D82A}">
                    <a16:rowId xmlns:a16="http://schemas.microsoft.com/office/drawing/2014/main" xmlns="" val="10000"/>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a</a:t>
                      </a:r>
                    </a:p>
                  </a:txBody>
                  <a:tcPr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40000"/>
                        <a:alpha val="76000"/>
                      </a:schemeClr>
                    </a:solidFill>
                  </a:tcPr>
                </a:tc>
                <a:extLst>
                  <a:ext uri="{0D108BD9-81ED-4DB2-BD59-A6C34878D82A}">
                    <a16:rowId xmlns:a16="http://schemas.microsoft.com/office/drawing/2014/main" xmlns="" val="10001"/>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b</a:t>
                      </a:r>
                    </a:p>
                  </a:txBody>
                  <a:tcPr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20000"/>
                        <a:alpha val="76000"/>
                      </a:schemeClr>
                    </a:solidFill>
                  </a:tcPr>
                </a:tc>
                <a:extLst>
                  <a:ext uri="{0D108BD9-81ED-4DB2-BD59-A6C34878D82A}">
                    <a16:rowId xmlns:a16="http://schemas.microsoft.com/office/drawing/2014/main" xmlns="" val="10002"/>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c</a:t>
                      </a:r>
                    </a:p>
                  </a:txBody>
                  <a:tcPr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40000"/>
                        <a:alpha val="76000"/>
                      </a:schemeClr>
                    </a:solidFill>
                  </a:tcPr>
                </a:tc>
                <a:extLst>
                  <a:ext uri="{0D108BD9-81ED-4DB2-BD59-A6C34878D82A}">
                    <a16:rowId xmlns:a16="http://schemas.microsoft.com/office/drawing/2014/main" xmlns="" val="10003"/>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d</a:t>
                      </a:r>
                    </a:p>
                  </a:txBody>
                  <a:tcPr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T="60960" marB="60960" anchor="ctr">
                    <a:solidFill>
                      <a:schemeClr val="accent6">
                        <a:tint val="20000"/>
                        <a:alpha val="76000"/>
                      </a:schemeClr>
                    </a:solidFill>
                  </a:tcPr>
                </a:tc>
                <a:extLst>
                  <a:ext uri="{0D108BD9-81ED-4DB2-BD59-A6C34878D82A}">
                    <a16:rowId xmlns:a16="http://schemas.microsoft.com/office/drawing/2014/main" xmlns="" val="10004"/>
                  </a:ext>
                </a:extLst>
              </a:tr>
            </a:tbl>
          </a:graphicData>
        </a:graphic>
      </p:graphicFrame>
      <p:sp>
        <p:nvSpPr>
          <p:cNvPr id="3" name="矩形 259"/>
          <p:cNvSpPr>
            <a:spLocks noChangeArrowheads="1"/>
          </p:cNvSpPr>
          <p:nvPr/>
        </p:nvSpPr>
        <p:spPr bwMode="auto">
          <a:xfrm>
            <a:off x="-44239" y="1546445"/>
            <a:ext cx="90391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50000"/>
              </a:spcBef>
              <a:buNone/>
            </a:pPr>
            <a:r>
              <a:rPr lang="en-US" altLang="zh-CN" b="1" i="1" dirty="0" err="1">
                <a:solidFill>
                  <a:srgbClr val="002060"/>
                </a:solidFill>
                <a:latin typeface="#9Slide03 Arima Madurai Black" panose="00000A00000000000000" pitchFamily="2" charset="0"/>
                <a:ea typeface="方正稚艺简体" panose="03000509000000000000" pitchFamily="65" charset="-122"/>
                <a:cs typeface="#9Slide03 Arima Madurai Black" panose="00000A00000000000000" pitchFamily="2" charset="0"/>
              </a:rPr>
              <a:t>Bài</a:t>
            </a:r>
            <a:r>
              <a:rPr lang="en-US" altLang="zh-CN" b="1" i="1" dirty="0">
                <a:solidFill>
                  <a:srgbClr val="002060"/>
                </a:solidFill>
                <a:latin typeface="#9Slide03 Arima Madurai Black" panose="00000A00000000000000" pitchFamily="2" charset="0"/>
                <a:ea typeface="方正稚艺简体" panose="03000509000000000000" pitchFamily="65" charset="-122"/>
                <a:cs typeface="#9Slide03 Arima Madurai Black" panose="00000A00000000000000" pitchFamily="2" charset="0"/>
              </a:rPr>
              <a:t> 3</a:t>
            </a:r>
            <a:r>
              <a:rPr lang="en-US" altLang="zh-CN" dirty="0">
                <a:solidFill>
                  <a:srgbClr val="002060"/>
                </a:solidFill>
                <a:latin typeface="#9Slide03 Arima Madurai Black" panose="00000A00000000000000" pitchFamily="2" charset="0"/>
                <a:ea typeface="方正稚艺简体" panose="03000509000000000000" pitchFamily="65" charset="-122"/>
                <a:cs typeface="#9Slide03 Arima Madurai Black" panose="00000A00000000000000" pitchFamily="2" charset="0"/>
              </a:rPr>
              <a:t> </a:t>
            </a:r>
            <a:r>
              <a:rPr lang="en-US" b="1" dirty="0">
                <a:solidFill>
                  <a:srgbClr val="002060"/>
                </a:solidFill>
                <a:latin typeface="#9Slide03 Arima Madurai Black" panose="00000A00000000000000" pitchFamily="2" charset="0"/>
                <a:cs typeface="#9Slide03 Arima Madurai Black" panose="00000A00000000000000" pitchFamily="2" charset="0"/>
              </a:rPr>
              <a:t>. </a:t>
            </a:r>
            <a:r>
              <a:rPr lang="vi-VN" altLang="en-US" b="1" i="1" dirty="0">
                <a:solidFill>
                  <a:srgbClr val="002060"/>
                </a:solidFill>
                <a:latin typeface="#9Slide03 Arima Madurai Black" panose="00000A00000000000000" pitchFamily="2" charset="0"/>
                <a:cs typeface="#9Slide03 Arima Madurai Black" panose="00000A00000000000000" pitchFamily="2" charset="0"/>
              </a:rPr>
              <a:t>So sánh từng cặp câu khiến </a:t>
            </a:r>
            <a:r>
              <a:rPr lang="en-US" altLang="en-US" b="1" i="1" dirty="0" err="1">
                <a:solidFill>
                  <a:srgbClr val="002060"/>
                </a:solidFill>
                <a:latin typeface="#9Slide03 Arima Madurai Black" panose="00000A00000000000000" pitchFamily="2" charset="0"/>
                <a:cs typeface="#9Slide03 Arima Madurai Black" panose="00000A00000000000000" pitchFamily="2" charset="0"/>
              </a:rPr>
              <a:t>đã</a:t>
            </a:r>
            <a:r>
              <a:rPr lang="en-US" altLang="en-US" b="1" i="1" dirty="0">
                <a:solidFill>
                  <a:srgbClr val="002060"/>
                </a:solidFill>
                <a:latin typeface="#9Slide03 Arima Madurai Black" panose="00000A00000000000000" pitchFamily="2" charset="0"/>
                <a:cs typeface="#9Slide03 Arima Madurai Black" panose="00000A00000000000000" pitchFamily="2" charset="0"/>
              </a:rPr>
              <a:t> </a:t>
            </a:r>
            <a:r>
              <a:rPr lang="en-US" altLang="en-US" b="1" i="1" dirty="0" err="1">
                <a:solidFill>
                  <a:srgbClr val="002060"/>
                </a:solidFill>
                <a:latin typeface="#9Slide03 Arima Madurai Black" panose="00000A00000000000000" pitchFamily="2" charset="0"/>
                <a:cs typeface="#9Slide03 Arima Madurai Black" panose="00000A00000000000000" pitchFamily="2" charset="0"/>
              </a:rPr>
              <a:t>cho</a:t>
            </a:r>
            <a:r>
              <a:rPr lang="en-US" altLang="en-US" b="1" i="1" dirty="0">
                <a:solidFill>
                  <a:srgbClr val="002060"/>
                </a:solidFill>
                <a:latin typeface="#9Slide03 Arima Madurai Black" panose="00000A00000000000000" pitchFamily="2" charset="0"/>
                <a:cs typeface="#9Slide03 Arima Madurai Black" panose="00000A00000000000000" pitchFamily="2" charset="0"/>
              </a:rPr>
              <a:t> </a:t>
            </a:r>
            <a:r>
              <a:rPr lang="vi-VN" altLang="en-US" b="1" i="1" dirty="0">
                <a:solidFill>
                  <a:srgbClr val="002060"/>
                </a:solidFill>
                <a:latin typeface="#9Slide03 Arima Madurai Black" panose="00000A00000000000000" pitchFamily="2" charset="0"/>
                <a:cs typeface="#9Slide03 Arima Madurai Black" panose="00000A00000000000000" pitchFamily="2" charset="0"/>
              </a:rPr>
              <a:t>về tính lịch sự. Hãy cho biết vì sao những câu ấy giữ hoặc không giữ được phép lịch sự.</a:t>
            </a:r>
          </a:p>
        </p:txBody>
      </p:sp>
    </p:spTree>
    <p:extLst>
      <p:ext uri="{BB962C8B-B14F-4D97-AF65-F5344CB8AC3E}">
        <p14:creationId xmlns:p14="http://schemas.microsoft.com/office/powerpoint/2010/main" val="190134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0939042"/>
              </p:ext>
            </p:extLst>
          </p:nvPr>
        </p:nvGraphicFramePr>
        <p:xfrm>
          <a:off x="44852" y="2730089"/>
          <a:ext cx="9054297" cy="4312920"/>
        </p:xfrm>
        <a:graphic>
          <a:graphicData uri="http://schemas.openxmlformats.org/drawingml/2006/table">
            <a:tbl>
              <a:tblPr firstRow="1" bandRow="1">
                <a:tableStyleId>{93296810-A885-4BE3-A3E7-6D5BEEA58F35}</a:tableStyleId>
              </a:tblPr>
              <a:tblGrid>
                <a:gridCol w="1242638">
                  <a:extLst>
                    <a:ext uri="{9D8B030D-6E8A-4147-A177-3AD203B41FA5}">
                      <a16:colId xmlns:a16="http://schemas.microsoft.com/office/drawing/2014/main" xmlns="" val="20002"/>
                    </a:ext>
                  </a:extLst>
                </a:gridCol>
                <a:gridCol w="3722622">
                  <a:extLst>
                    <a:ext uri="{9D8B030D-6E8A-4147-A177-3AD203B41FA5}">
                      <a16:colId xmlns:a16="http://schemas.microsoft.com/office/drawing/2014/main" xmlns="" val="20000"/>
                    </a:ext>
                  </a:extLst>
                </a:gridCol>
                <a:gridCol w="4089037">
                  <a:extLst>
                    <a:ext uri="{9D8B030D-6E8A-4147-A177-3AD203B41FA5}">
                      <a16:colId xmlns:a16="http://schemas.microsoft.com/office/drawing/2014/main" xmlns="" val="20001"/>
                    </a:ext>
                  </a:extLst>
                </a:gridCol>
              </a:tblGrid>
              <a:tr h="533400">
                <a:tc>
                  <a:txBody>
                    <a:bodyPr/>
                    <a:lstStyle/>
                    <a:p>
                      <a:pPr algn="ctr"/>
                      <a:r>
                        <a:rPr lang="en-US" sz="2700" dirty="0" err="1">
                          <a:latin typeface="#9Slide03 Arima Madurai Black" panose="00000A00000000000000" pitchFamily="2" charset="0"/>
                          <a:cs typeface="#9Slide03 Arima Madurai Black" panose="00000A00000000000000" pitchFamily="2" charset="0"/>
                        </a:rPr>
                        <a:t>Câu</a:t>
                      </a:r>
                      <a:endParaRPr lang="en-US" sz="2700" dirty="0">
                        <a:latin typeface="#9Slide03 Arima Madurai Black" panose="00000A00000000000000" pitchFamily="2" charset="0"/>
                        <a:cs typeface="#9Slide03 Arima Madurai Black" panose="00000A00000000000000" pitchFamily="2" charset="0"/>
                      </a:endParaRPr>
                    </a:p>
                  </a:txBody>
                  <a:tcPr marT="60960" marB="60960"/>
                </a:tc>
                <a:tc>
                  <a:txBody>
                    <a:bodyPr/>
                    <a:lstStyle/>
                    <a:p>
                      <a:pPr algn="ctr"/>
                      <a:r>
                        <a:rPr lang="en-US" sz="2700" dirty="0" err="1">
                          <a:latin typeface="#9Slide03 Arima Madurai Black" panose="00000A00000000000000" pitchFamily="2" charset="0"/>
                          <a:cs typeface="#9Slide03 Arima Madurai Black" panose="00000A00000000000000" pitchFamily="2" charset="0"/>
                        </a:rPr>
                        <a:t>Lịch</a:t>
                      </a:r>
                      <a:r>
                        <a:rPr lang="en-US" sz="2700" baseline="0" dirty="0">
                          <a:latin typeface="#9Slide03 Arima Madurai Black" panose="00000A00000000000000" pitchFamily="2" charset="0"/>
                          <a:cs typeface="#9Slide03 Arima Madurai Black" panose="00000A00000000000000" pitchFamily="2" charset="0"/>
                        </a:rPr>
                        <a:t> </a:t>
                      </a:r>
                      <a:r>
                        <a:rPr lang="en-US" sz="2700" baseline="0" dirty="0" err="1">
                          <a:latin typeface="#9Slide03 Arima Madurai Black" panose="00000A00000000000000" pitchFamily="2" charset="0"/>
                          <a:cs typeface="#9Slide03 Arima Madurai Black" panose="00000A00000000000000" pitchFamily="2" charset="0"/>
                        </a:rPr>
                        <a:t>sự</a:t>
                      </a:r>
                      <a:endParaRPr lang="en-US" sz="2700" dirty="0">
                        <a:latin typeface="#9Slide03 Arima Madurai Black" panose="00000A00000000000000" pitchFamily="2" charset="0"/>
                        <a:cs typeface="#9Slide03 Arima Madurai Black" panose="00000A00000000000000" pitchFamily="2" charset="0"/>
                      </a:endParaRPr>
                    </a:p>
                  </a:txBody>
                  <a:tcPr marT="60960" marB="60960"/>
                </a:tc>
                <a:tc>
                  <a:txBody>
                    <a:bodyPr/>
                    <a:lstStyle/>
                    <a:p>
                      <a:pPr algn="ctr"/>
                      <a:r>
                        <a:rPr lang="en-US" sz="2700" dirty="0" err="1">
                          <a:latin typeface="#9Slide03 Arima Madurai Black" panose="00000A00000000000000" pitchFamily="2" charset="0"/>
                          <a:cs typeface="#9Slide03 Arima Madurai Black" panose="00000A00000000000000" pitchFamily="2" charset="0"/>
                        </a:rPr>
                        <a:t>Không</a:t>
                      </a:r>
                      <a:r>
                        <a:rPr lang="en-US" sz="2700" baseline="0" dirty="0">
                          <a:latin typeface="#9Slide03 Arima Madurai Black" panose="00000A00000000000000" pitchFamily="2" charset="0"/>
                          <a:cs typeface="#9Slide03 Arima Madurai Black" panose="00000A00000000000000" pitchFamily="2" charset="0"/>
                        </a:rPr>
                        <a:t> </a:t>
                      </a:r>
                      <a:r>
                        <a:rPr lang="en-US" sz="2700" baseline="0" dirty="0" err="1">
                          <a:latin typeface="#9Slide03 Arima Madurai Black" panose="00000A00000000000000" pitchFamily="2" charset="0"/>
                          <a:cs typeface="#9Slide03 Arima Madurai Black" panose="00000A00000000000000" pitchFamily="2" charset="0"/>
                        </a:rPr>
                        <a:t>lịch</a:t>
                      </a:r>
                      <a:r>
                        <a:rPr lang="en-US" sz="2700" baseline="0" dirty="0">
                          <a:latin typeface="#9Slide03 Arima Madurai Black" panose="00000A00000000000000" pitchFamily="2" charset="0"/>
                          <a:cs typeface="#9Slide03 Arima Madurai Black" panose="00000A00000000000000" pitchFamily="2" charset="0"/>
                        </a:rPr>
                        <a:t> </a:t>
                      </a:r>
                      <a:r>
                        <a:rPr lang="en-US" sz="2700" baseline="0" dirty="0" err="1">
                          <a:latin typeface="#9Slide03 Arima Madurai Black" panose="00000A00000000000000" pitchFamily="2" charset="0"/>
                          <a:cs typeface="#9Slide03 Arima Madurai Black" panose="00000A00000000000000" pitchFamily="2" charset="0"/>
                        </a:rPr>
                        <a:t>sự</a:t>
                      </a:r>
                      <a:endParaRPr lang="en-US" sz="2700" dirty="0">
                        <a:latin typeface="#9Slide03 Arima Madurai Black" panose="00000A00000000000000" pitchFamily="2" charset="0"/>
                        <a:cs typeface="#9Slide03 Arima Madurai Black" panose="00000A00000000000000" pitchFamily="2" charset="0"/>
                      </a:endParaRPr>
                    </a:p>
                  </a:txBody>
                  <a:tcPr marT="60960" marB="60960"/>
                </a:tc>
                <a:extLst>
                  <a:ext uri="{0D108BD9-81ED-4DB2-BD59-A6C34878D82A}">
                    <a16:rowId xmlns:a16="http://schemas.microsoft.com/office/drawing/2014/main" xmlns="" val="10000"/>
                  </a:ext>
                </a:extLst>
              </a:tr>
              <a:tr h="533400">
                <a:tc>
                  <a:txBody>
                    <a:bodyPr/>
                    <a:lstStyle/>
                    <a:p>
                      <a:pPr algn="ctr"/>
                      <a:r>
                        <a:rPr lang="en-US" sz="2700" b="1" dirty="0">
                          <a:latin typeface="#9Slide03 Arima Madurai Black" panose="00000A00000000000000" pitchFamily="2" charset="0"/>
                          <a:cs typeface="#9Slide03 Arima Madurai Black" panose="00000A00000000000000" pitchFamily="2" charset="0"/>
                        </a:rPr>
                        <a:t>a</a:t>
                      </a: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Lan ơi, cho tớ về với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Cho đi nhờ một cái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extLst>
                  <a:ext uri="{0D108BD9-81ED-4DB2-BD59-A6C34878D82A}">
                    <a16:rowId xmlns:a16="http://schemas.microsoft.com/office/drawing/2014/main" xmlns="" val="10001"/>
                  </a:ext>
                </a:extLst>
              </a:tr>
              <a:tr h="944880">
                <a:tc>
                  <a:txBody>
                    <a:bodyPr/>
                    <a:lstStyle/>
                    <a:p>
                      <a:pPr algn="ctr"/>
                      <a:r>
                        <a:rPr lang="en-US" sz="2700" b="1" dirty="0">
                          <a:latin typeface="#9Slide03 Arima Madurai Black" panose="00000A00000000000000" pitchFamily="2" charset="0"/>
                          <a:cs typeface="#9Slide03 Arima Madurai Black" panose="00000A00000000000000" pitchFamily="2" charset="0"/>
                        </a:rPr>
                        <a:t>b</a:t>
                      </a: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Chiều nay, chị đón em nhé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Chiều nay, chị phải đón em đấy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extLst>
                  <a:ext uri="{0D108BD9-81ED-4DB2-BD59-A6C34878D82A}">
                    <a16:rowId xmlns:a16="http://schemas.microsoft.com/office/drawing/2014/main" xmlns="" val="10002"/>
                  </a:ext>
                </a:extLst>
              </a:tr>
              <a:tr h="944880">
                <a:tc>
                  <a:txBody>
                    <a:bodyPr/>
                    <a:lstStyle/>
                    <a:p>
                      <a:pPr algn="ctr"/>
                      <a:r>
                        <a:rPr lang="en-US" sz="2700" b="1" dirty="0">
                          <a:latin typeface="#9Slide03 Arima Madurai Black" panose="00000A00000000000000" pitchFamily="2" charset="0"/>
                          <a:cs typeface="#9Slide03 Arima Madurai Black" panose="00000A00000000000000" pitchFamily="2" charset="0"/>
                        </a:rPr>
                        <a:t>c</a:t>
                      </a: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Theo tớ, cậu không nên nói như thế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Đừng có mà nói như thế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extLst>
                  <a:ext uri="{0D108BD9-81ED-4DB2-BD59-A6C34878D82A}">
                    <a16:rowId xmlns:a16="http://schemas.microsoft.com/office/drawing/2014/main" xmlns="" val="10003"/>
                  </a:ext>
                </a:extLst>
              </a:tr>
              <a:tr h="944880">
                <a:tc>
                  <a:txBody>
                    <a:bodyPr/>
                    <a:lstStyle/>
                    <a:p>
                      <a:pPr algn="ctr"/>
                      <a:r>
                        <a:rPr lang="en-US" sz="2700" b="1" dirty="0">
                          <a:latin typeface="#9Slide03 Arima Madurai Black" panose="00000A00000000000000" pitchFamily="2" charset="0"/>
                          <a:cs typeface="#9Slide03 Arima Madurai Black" panose="00000A00000000000000" pitchFamily="2" charset="0"/>
                        </a:rPr>
                        <a:t>d</a:t>
                      </a:r>
                    </a:p>
                  </a:txBody>
                  <a:tcPr marT="60960" marB="60960"/>
                </a:tc>
                <a:tc>
                  <a:txBody>
                    <a:bodyPr/>
                    <a:lstStyle/>
                    <a:p>
                      <a:pPr eaLnBrk="1" hangingPunct="1">
                        <a:spcBef>
                          <a:spcPct val="50000"/>
                        </a:spcBef>
                      </a:pPr>
                      <a:r>
                        <a:rPr lang="vi-VN" altLang="en-US" sz="2700" dirty="0">
                          <a:latin typeface="#9Slide03 Arima Madurai Black" panose="00000A00000000000000" pitchFamily="2" charset="0"/>
                          <a:cs typeface="#9Slide03 Arima Madurai Black" panose="00000A00000000000000" pitchFamily="2" charset="0"/>
                        </a:rPr>
                        <a:t>- Bác mở giúp cháu cái cửa này với !</a:t>
                      </a:r>
                      <a:endParaRPr lang="vi-VN" altLang="en-US" sz="2700" b="1" dirty="0">
                        <a:latin typeface="#9Slide03 Arima Madurai Black" panose="00000A00000000000000" pitchFamily="2" charset="0"/>
                        <a:cs typeface="#9Slide03 Arima Madurai Black" panose="00000A00000000000000" pitchFamily="2"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Mở hộ cháu cái cửa !</a:t>
                      </a:r>
                    </a:p>
                    <a:p>
                      <a:endParaRPr lang="en-US" sz="2700" dirty="0">
                        <a:latin typeface="#9Slide03 Arima Madurai Black" panose="00000A00000000000000" pitchFamily="2" charset="0"/>
                        <a:cs typeface="#9Slide03 Arima Madurai Black" panose="00000A00000000000000" pitchFamily="2" charset="0"/>
                      </a:endParaRPr>
                    </a:p>
                  </a:txBody>
                  <a:tcPr marT="60960" marB="60960"/>
                </a:tc>
                <a:extLst>
                  <a:ext uri="{0D108BD9-81ED-4DB2-BD59-A6C34878D82A}">
                    <a16:rowId xmlns:a16="http://schemas.microsoft.com/office/drawing/2014/main" xmlns="" val="10004"/>
                  </a:ext>
                </a:extLst>
              </a:tr>
            </a:tbl>
          </a:graphicData>
        </a:graphic>
      </p:graphicFrame>
      <p:sp>
        <p:nvSpPr>
          <p:cNvPr id="3" name="矩形 259"/>
          <p:cNvSpPr>
            <a:spLocks noChangeArrowheads="1"/>
          </p:cNvSpPr>
          <p:nvPr/>
        </p:nvSpPr>
        <p:spPr bwMode="auto">
          <a:xfrm>
            <a:off x="170157" y="1440836"/>
            <a:ext cx="89289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50000"/>
              </a:spcBef>
              <a:buNone/>
            </a:pPr>
            <a:r>
              <a:rPr lang="en-US" altLang="zh-CN" b="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b="1" dirty="0">
                <a:solidFill>
                  <a:srgbClr val="002060"/>
                </a:solidFill>
                <a:latin typeface="Times New Roman" pitchFamily="18" charset="0"/>
                <a:ea typeface="方正稚艺简体" panose="03000509000000000000" pitchFamily="65" charset="-122"/>
                <a:cs typeface="Times New Roman" pitchFamily="18" charset="0"/>
              </a:rPr>
              <a:t> 3</a:t>
            </a:r>
            <a:r>
              <a:rPr lang="en-US" altLang="zh-CN" dirty="0">
                <a:solidFill>
                  <a:srgbClr val="002060"/>
                </a:solidFill>
                <a:latin typeface="Times New Roman" pitchFamily="18" charset="0"/>
                <a:ea typeface="方正稚艺简体" panose="03000509000000000000" pitchFamily="65" charset="-122"/>
                <a:cs typeface="Times New Roman" pitchFamily="18" charset="0"/>
              </a:rPr>
              <a:t> </a:t>
            </a:r>
            <a:r>
              <a:rPr lang="en-US" b="1" dirty="0">
                <a:solidFill>
                  <a:srgbClr val="002060"/>
                </a:solidFill>
                <a:latin typeface="Times New Roman" pitchFamily="18" charset="0"/>
              </a:rPr>
              <a:t>. </a:t>
            </a:r>
            <a:r>
              <a:rPr lang="vi-VN" altLang="en-US" b="1" i="1" dirty="0">
                <a:solidFill>
                  <a:srgbClr val="002060"/>
                </a:solidFill>
                <a:latin typeface="Times New Roman" pitchFamily="18" charset="0"/>
                <a:cs typeface="Times New Roman" pitchFamily="18" charset="0"/>
              </a:rPr>
              <a:t>So sánh từng cặp câu khiến dưới đây về tính lịch sự. Hãy cho biết vì sao những câu ấy giữ hoặc không giữ được phép lịch sự.</a:t>
            </a:r>
          </a:p>
        </p:txBody>
      </p:sp>
    </p:spTree>
    <p:extLst>
      <p:ext uri="{BB962C8B-B14F-4D97-AF65-F5344CB8AC3E}">
        <p14:creationId xmlns:p14="http://schemas.microsoft.com/office/powerpoint/2010/main" val="252456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852" y="702069"/>
            <a:ext cx="1423788" cy="1323439"/>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Bài 3:</a:t>
            </a:r>
          </a:p>
          <a:p>
            <a:pPr algn="ctr"/>
            <a:endParaRPr lang="en-US" sz="40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endParaRPr>
          </a:p>
        </p:txBody>
      </p:sp>
      <p:sp>
        <p:nvSpPr>
          <p:cNvPr id="3" name="Rectangle 2"/>
          <p:cNvSpPr/>
          <p:nvPr/>
        </p:nvSpPr>
        <p:spPr>
          <a:xfrm>
            <a:off x="807675" y="1363788"/>
            <a:ext cx="8003553" cy="1938992"/>
          </a:xfrm>
          <a:prstGeom prst="rect">
            <a:avLst/>
          </a:prstGeom>
          <a:noFill/>
        </p:spPr>
        <p:txBody>
          <a:bodyPr wrap="square" lIns="91440" tIns="45720" rIns="91440" bIns="45720">
            <a:spAutoFit/>
          </a:bodyPr>
          <a:lstStyle/>
          <a:p>
            <a:pPr algn="ctr"/>
            <a:r>
              <a:rPr lang="en-US" sz="4000" dirty="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latin typeface="UTM Flavour" panose="02040603050506020204" pitchFamily="18" charset="0"/>
              </a:rPr>
              <a:t>Đặt câu khiến phù hợp với các hình huống sau:</a:t>
            </a:r>
            <a:endParaRPr lang="en-US" sz="4000" b="0" cap="none" spc="0" dirty="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latin typeface="UTM Flavour" panose="02040603050506020204" pitchFamily="18" charset="0"/>
            </a:endParaRPr>
          </a:p>
          <a:p>
            <a:pPr algn="ctr"/>
            <a:endParaRPr lang="en-US" sz="4000" b="0" cap="none" spc="0" dirty="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latin typeface="UTM Flavour" panose="02040603050506020204" pitchFamily="18" charset="0"/>
            </a:endParaRPr>
          </a:p>
        </p:txBody>
      </p:sp>
      <p:sp>
        <p:nvSpPr>
          <p:cNvPr id="4" name="Rectangle 3"/>
          <p:cNvSpPr/>
          <p:nvPr/>
        </p:nvSpPr>
        <p:spPr>
          <a:xfrm>
            <a:off x="-1060374" y="2451765"/>
            <a:ext cx="11110735" cy="1200329"/>
          </a:xfrm>
          <a:prstGeom prst="rect">
            <a:avLst/>
          </a:prstGeom>
          <a:noFill/>
        </p:spPr>
        <p:txBody>
          <a:bodyPr wrap="none" lIns="91440" tIns="45720" rIns="91440" bIns="45720">
            <a:spAutoFit/>
          </a:bodyPr>
          <a:lstStyle/>
          <a:p>
            <a:pPr algn="ctr"/>
            <a:r>
              <a:rPr lang="en-US" sz="360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Em muốn xin tiền bố mẹ để mua một quyển sổ ghi chép.</a:t>
            </a:r>
            <a:endParaRPr lang="en-US" sz="36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en-US" sz="36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28468" y="3652094"/>
            <a:ext cx="8482760" cy="1754326"/>
          </a:xfrm>
          <a:prstGeom prst="rect">
            <a:avLst/>
          </a:prstGeom>
          <a:noFill/>
        </p:spPr>
        <p:txBody>
          <a:bodyPr wrap="square" lIns="91440" tIns="45720" rIns="91440" bIns="45720">
            <a:spAutoFit/>
          </a:bodyPr>
          <a:lstStyle/>
          <a:p>
            <a:pPr algn="ctr"/>
            <a:r>
              <a:rPr lang="en-US" sz="360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Em đi học về nhà, nhưng nhà em chưa có ai về, em muốn ngồi chờ bên nhà hàng xóm để chờ bố mẹ về.</a:t>
            </a:r>
            <a:endParaRPr lang="en-US" sz="36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 name="PA-图片 7">
            <a:extLst>
              <a:ext uri="{FF2B5EF4-FFF2-40B4-BE49-F238E27FC236}">
                <a16:creationId xmlns:a16="http://schemas.microsoft.com/office/drawing/2014/main" xmlns="" id="{C3C0910F-623D-8540-A388-07D180414E73}"/>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a:stretch/>
        </p:blipFill>
        <p:spPr>
          <a:xfrm>
            <a:off x="6814595" y="3887556"/>
            <a:ext cx="2702315" cy="3603087"/>
          </a:xfrm>
          <a:prstGeom prst="rect">
            <a:avLst/>
          </a:prstGeom>
        </p:spPr>
      </p:pic>
      <p:pic>
        <p:nvPicPr>
          <p:cNvPr id="7" name="PA-图片 38">
            <a:extLst>
              <a:ext uri="{FF2B5EF4-FFF2-40B4-BE49-F238E27FC236}">
                <a16:creationId xmlns:a16="http://schemas.microsoft.com/office/drawing/2014/main" xmlns="" id="{61282BC8-3566-324E-9F6E-4C12ABAA7D3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3348" y="4078350"/>
            <a:ext cx="2264294" cy="3019058"/>
          </a:xfrm>
          <a:prstGeom prst="rect">
            <a:avLst/>
          </a:prstGeom>
        </p:spPr>
      </p:pic>
    </p:spTree>
    <p:extLst>
      <p:ext uri="{BB962C8B-B14F-4D97-AF65-F5344CB8AC3E}">
        <p14:creationId xmlns:p14="http://schemas.microsoft.com/office/powerpoint/2010/main" val="1070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3" decel="100000"/>
                                        <p:tgtEl>
                                          <p:spTgt spid="6"/>
                                        </p:tgtEl>
                                      </p:cBhvr>
                                    </p:animEffect>
                                    <p:anim calcmode="lin" valueType="num">
                                      <p:cBhvr>
                                        <p:cTn id="8" dur="73" decel="100000" fill="hold"/>
                                        <p:tgtEl>
                                          <p:spTgt spid="6"/>
                                        </p:tgtEl>
                                        <p:attrNameLst>
                                          <p:attrName>style.rotation</p:attrName>
                                        </p:attrNameLst>
                                      </p:cBhvr>
                                      <p:tavLst>
                                        <p:tav tm="0">
                                          <p:val>
                                            <p:fltVal val="-90"/>
                                          </p:val>
                                        </p:tav>
                                        <p:tav tm="100000">
                                          <p:val>
                                            <p:fltVal val="0"/>
                                          </p:val>
                                        </p:tav>
                                      </p:tavLst>
                                    </p:anim>
                                    <p:anim calcmode="lin" valueType="num">
                                      <p:cBhvr>
                                        <p:cTn id="9" dur="73" decel="100000" fill="hold"/>
                                        <p:tgtEl>
                                          <p:spTgt spid="6"/>
                                        </p:tgtEl>
                                        <p:attrNameLst>
                                          <p:attrName>ppt_x</p:attrName>
                                        </p:attrNameLst>
                                      </p:cBhvr>
                                      <p:tavLst>
                                        <p:tav tm="0">
                                          <p:val>
                                            <p:strVal val="#ppt_x+0.4"/>
                                          </p:val>
                                        </p:tav>
                                        <p:tav tm="100000">
                                          <p:val>
                                            <p:strVal val="#ppt_x-0.05"/>
                                          </p:val>
                                        </p:tav>
                                      </p:tavLst>
                                    </p:anim>
                                    <p:anim calcmode="lin" valueType="num">
                                      <p:cBhvr>
                                        <p:cTn id="10" dur="73" decel="100000" fill="hold"/>
                                        <p:tgtEl>
                                          <p:spTgt spid="6"/>
                                        </p:tgtEl>
                                        <p:attrNameLst>
                                          <p:attrName>ppt_y</p:attrName>
                                        </p:attrNameLst>
                                      </p:cBhvr>
                                      <p:tavLst>
                                        <p:tav tm="0">
                                          <p:val>
                                            <p:strVal val="#ppt_y-0.4"/>
                                          </p:val>
                                        </p:tav>
                                        <p:tav tm="100000">
                                          <p:val>
                                            <p:strVal val="#ppt_y+0.1"/>
                                          </p:val>
                                        </p:tav>
                                      </p:tavLst>
                                    </p:anim>
                                    <p:anim calcmode="lin" valueType="num">
                                      <p:cBhvr>
                                        <p:cTn id="11" dur="18" accel="100000" fill="hold">
                                          <p:stCondLst>
                                            <p:cond delay="73"/>
                                          </p:stCondLst>
                                        </p:cTn>
                                        <p:tgtEl>
                                          <p:spTgt spid="6"/>
                                        </p:tgtEl>
                                        <p:attrNameLst>
                                          <p:attrName>ppt_x</p:attrName>
                                        </p:attrNameLst>
                                      </p:cBhvr>
                                      <p:tavLst>
                                        <p:tav tm="0">
                                          <p:val>
                                            <p:strVal val="#ppt_x-0.05"/>
                                          </p:val>
                                        </p:tav>
                                        <p:tav tm="100000">
                                          <p:val>
                                            <p:strVal val="#ppt_x"/>
                                          </p:val>
                                        </p:tav>
                                      </p:tavLst>
                                    </p:anim>
                                    <p:anim calcmode="lin" valueType="num">
                                      <p:cBhvr>
                                        <p:cTn id="12" dur="18" accel="100000" fill="hold">
                                          <p:stCondLst>
                                            <p:cond delay="73"/>
                                          </p:stCondLst>
                                        </p:cTn>
                                        <p:tgtEl>
                                          <p:spTgt spid="6"/>
                                        </p:tgtEl>
                                        <p:attrNameLst>
                                          <p:attrName>ppt_y</p:attrName>
                                        </p:attrNameLst>
                                      </p:cBhvr>
                                      <p:tavLst>
                                        <p:tav tm="0">
                                          <p:val>
                                            <p:strVal val="#ppt_y+0.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2">
            <a:extLst>
              <a:ext uri="{FF2B5EF4-FFF2-40B4-BE49-F238E27FC236}">
                <a16:creationId xmlns:a16="http://schemas.microsoft.com/office/drawing/2014/main" xmlns="" id="{F8D19929-393B-904F-84D4-52218C6D8A2E}"/>
              </a:ext>
            </a:extLst>
          </p:cNvPr>
          <p:cNvSpPr txBox="1">
            <a:spLocks noChangeArrowheads="1"/>
          </p:cNvSpPr>
          <p:nvPr/>
        </p:nvSpPr>
        <p:spPr bwMode="auto">
          <a:xfrm>
            <a:off x="5282474" y="1447195"/>
            <a:ext cx="4852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Khởi động</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34" name="文本框 13">
            <a:extLst>
              <a:ext uri="{FF2B5EF4-FFF2-40B4-BE49-F238E27FC236}">
                <a16:creationId xmlns:a16="http://schemas.microsoft.com/office/drawing/2014/main" xmlns="" id="{B0B7B078-A514-9641-9D57-DEEE466DA27A}"/>
              </a:ext>
            </a:extLst>
          </p:cNvPr>
          <p:cNvSpPr txBox="1">
            <a:spLocks noChangeArrowheads="1"/>
          </p:cNvSpPr>
          <p:nvPr/>
        </p:nvSpPr>
        <p:spPr bwMode="auto">
          <a:xfrm>
            <a:off x="4286812" y="1565829"/>
            <a:ext cx="995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01</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30" name="文本框 30">
            <a:extLst>
              <a:ext uri="{FF2B5EF4-FFF2-40B4-BE49-F238E27FC236}">
                <a16:creationId xmlns:a16="http://schemas.microsoft.com/office/drawing/2014/main" xmlns="" id="{5C883459-0A1C-894B-90FF-D21F215D6828}"/>
              </a:ext>
            </a:extLst>
          </p:cNvPr>
          <p:cNvSpPr txBox="1">
            <a:spLocks noChangeArrowheads="1"/>
          </p:cNvSpPr>
          <p:nvPr/>
        </p:nvSpPr>
        <p:spPr bwMode="auto">
          <a:xfrm>
            <a:off x="5282474" y="2729116"/>
            <a:ext cx="4852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17A54F"/>
                </a:solidFill>
                <a:latin typeface="UTM Flavour" panose="02040603050506020204" pitchFamily="18" charset="0"/>
                <a:cs typeface="Times New Roman" panose="02020603050405020304" pitchFamily="18" charset="0"/>
                <a:sym typeface="+mn-lt"/>
              </a:rPr>
              <a:t>Khám phá</a:t>
            </a:r>
            <a:endParaRPr lang="zh-CN" altLang="en-US" sz="6000" dirty="0">
              <a:solidFill>
                <a:srgbClr val="17A54F"/>
              </a:solidFill>
              <a:latin typeface="UTM Flavour" panose="02040603050506020204" pitchFamily="18" charset="0"/>
              <a:cs typeface="Times New Roman" panose="02020603050405020304" pitchFamily="18" charset="0"/>
              <a:sym typeface="+mn-lt"/>
            </a:endParaRPr>
          </a:p>
        </p:txBody>
      </p:sp>
      <p:sp>
        <p:nvSpPr>
          <p:cNvPr id="31" name="文本框 31">
            <a:extLst>
              <a:ext uri="{FF2B5EF4-FFF2-40B4-BE49-F238E27FC236}">
                <a16:creationId xmlns:a16="http://schemas.microsoft.com/office/drawing/2014/main" xmlns="" id="{90D65EBE-768B-A642-A820-83B5CDEA6835}"/>
              </a:ext>
            </a:extLst>
          </p:cNvPr>
          <p:cNvSpPr txBox="1">
            <a:spLocks noChangeArrowheads="1"/>
          </p:cNvSpPr>
          <p:nvPr/>
        </p:nvSpPr>
        <p:spPr bwMode="auto">
          <a:xfrm>
            <a:off x="4286812" y="2809209"/>
            <a:ext cx="995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17A54F"/>
                </a:solidFill>
                <a:latin typeface="UTM Flavour" panose="02040603050506020204" pitchFamily="18" charset="0"/>
                <a:cs typeface="Times New Roman" panose="02020603050405020304" pitchFamily="18" charset="0"/>
                <a:sym typeface="+mn-lt"/>
              </a:rPr>
              <a:t>02</a:t>
            </a:r>
            <a:endParaRPr lang="zh-CN" altLang="en-US" sz="6000" dirty="0">
              <a:solidFill>
                <a:srgbClr val="17A54F"/>
              </a:solidFill>
              <a:latin typeface="UTM Flavour" panose="02040603050506020204" pitchFamily="18" charset="0"/>
              <a:cs typeface="Times New Roman" panose="02020603050405020304" pitchFamily="18" charset="0"/>
              <a:sym typeface="+mn-lt"/>
            </a:endParaRPr>
          </a:p>
        </p:txBody>
      </p:sp>
      <p:sp>
        <p:nvSpPr>
          <p:cNvPr id="28" name="文本框 32">
            <a:extLst>
              <a:ext uri="{FF2B5EF4-FFF2-40B4-BE49-F238E27FC236}">
                <a16:creationId xmlns:a16="http://schemas.microsoft.com/office/drawing/2014/main" xmlns="" id="{9422B1C5-F6CB-2F45-BB84-CD340B935660}"/>
              </a:ext>
            </a:extLst>
          </p:cNvPr>
          <p:cNvSpPr txBox="1">
            <a:spLocks noChangeArrowheads="1"/>
          </p:cNvSpPr>
          <p:nvPr/>
        </p:nvSpPr>
        <p:spPr bwMode="auto">
          <a:xfrm>
            <a:off x="5282474" y="4070492"/>
            <a:ext cx="4852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Vận dụng</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29" name="文本框 33">
            <a:extLst>
              <a:ext uri="{FF2B5EF4-FFF2-40B4-BE49-F238E27FC236}">
                <a16:creationId xmlns:a16="http://schemas.microsoft.com/office/drawing/2014/main" xmlns="" id="{4CE64DE5-09AB-BD46-ADD0-415E6A79E938}"/>
              </a:ext>
            </a:extLst>
          </p:cNvPr>
          <p:cNvSpPr txBox="1">
            <a:spLocks noChangeArrowheads="1"/>
          </p:cNvSpPr>
          <p:nvPr/>
        </p:nvSpPr>
        <p:spPr bwMode="auto">
          <a:xfrm>
            <a:off x="4286812" y="4104458"/>
            <a:ext cx="995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03</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2" name="Rectangle 1"/>
          <p:cNvSpPr/>
          <p:nvPr/>
        </p:nvSpPr>
        <p:spPr>
          <a:xfrm>
            <a:off x="56042" y="1793545"/>
            <a:ext cx="5008102" cy="3046988"/>
          </a:xfrm>
          <a:prstGeom prst="rect">
            <a:avLst/>
          </a:prstGeom>
          <a:noFill/>
        </p:spPr>
        <p:txBody>
          <a:bodyPr wrap="none" lIns="91440" tIns="45720" rIns="91440" bIns="45720">
            <a:spAutoFit/>
          </a:bodyPr>
          <a:lstStyle/>
          <a:p>
            <a:pPr algn="ctr"/>
            <a:r>
              <a:rPr lang="en-US" sz="9600" b="1" cap="none" spc="0" dirty="0">
                <a:ln w="9525">
                  <a:noFill/>
                  <a:prstDash val="solid"/>
                </a:ln>
                <a:solidFill>
                  <a:srgbClr val="217875"/>
                </a:solidFill>
                <a:effectLst>
                  <a:outerShdw blurRad="12700" dist="38100" dir="2700000" algn="tl" rotWithShape="0">
                    <a:schemeClr val="accent5">
                      <a:lumMod val="60000"/>
                      <a:lumOff val="40000"/>
                    </a:schemeClr>
                  </a:outerShdw>
                </a:effectLst>
                <a:latin typeface="UTM LinotypeZapfino KT" panose="02040603050506020204" pitchFamily="18" charset="0"/>
              </a:rPr>
              <a:t>Nội dung</a:t>
            </a:r>
          </a:p>
          <a:p>
            <a:pPr algn="ctr"/>
            <a:r>
              <a:rPr lang="en-US" sz="9600" b="1" cap="none" spc="0" dirty="0">
                <a:ln w="9525">
                  <a:noFill/>
                  <a:prstDash val="solid"/>
                </a:ln>
                <a:solidFill>
                  <a:srgbClr val="217875"/>
                </a:solidFill>
                <a:effectLst>
                  <a:outerShdw blurRad="12700" dist="38100" dir="2700000" algn="tl" rotWithShape="0">
                    <a:schemeClr val="accent5">
                      <a:lumMod val="60000"/>
                      <a:lumOff val="40000"/>
                    </a:schemeClr>
                  </a:outerShdw>
                </a:effectLst>
                <a:latin typeface="UTM LinotypeZapfino KT" panose="02040603050506020204" pitchFamily="18" charset="0"/>
              </a:rPr>
              <a:t> bài học</a:t>
            </a:r>
          </a:p>
        </p:txBody>
      </p:sp>
    </p:spTree>
    <p:extLst>
      <p:ext uri="{BB962C8B-B14F-4D97-AF65-F5344CB8AC3E}">
        <p14:creationId xmlns:p14="http://schemas.microsoft.com/office/powerpoint/2010/main" val="25969818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style.rotation</p:attrName>
                                        </p:attrNameLst>
                                      </p:cBhvr>
                                      <p:tavLst>
                                        <p:tav tm="0">
                                          <p:val>
                                            <p:fltVal val="90"/>
                                          </p:val>
                                        </p:tav>
                                        <p:tav tm="100000">
                                          <p:val>
                                            <p:fltVal val="0"/>
                                          </p:val>
                                        </p:tav>
                                      </p:tavLst>
                                    </p:anim>
                                    <p:animEffect transition="in" filter="fade">
                                      <p:cBhvr>
                                        <p:cTn id="21" dur="1000"/>
                                        <p:tgtEl>
                                          <p:spTgt spid="3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0" grpId="0"/>
      <p:bldP spid="31" grpId="0"/>
      <p:bldP spid="28" grpId="0"/>
      <p:bldP spid="2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111" y="1253658"/>
            <a:ext cx="11110734" cy="1200329"/>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a) Em muốn xin tiền bố mẹ để mua một quyển sổ ghi chép.</a:t>
            </a:r>
            <a:endParaRPr lang="en-US" sz="36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endParaRPr>
          </a:p>
          <a:p>
            <a:pPr algn="ctr"/>
            <a:endParaRPr lang="en-US" sz="36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endParaRPr>
          </a:p>
        </p:txBody>
      </p:sp>
      <p:sp>
        <p:nvSpPr>
          <p:cNvPr id="3" name="Rectangle 2"/>
          <p:cNvSpPr/>
          <p:nvPr/>
        </p:nvSpPr>
        <p:spPr>
          <a:xfrm>
            <a:off x="-52211" y="2331929"/>
            <a:ext cx="8674170" cy="1077218"/>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Bố ơi, bố cho con tiền để mua một quyển sổ ạ.</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ct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4" name="Rectangle 3"/>
          <p:cNvSpPr/>
          <p:nvPr/>
        </p:nvSpPr>
        <p:spPr>
          <a:xfrm>
            <a:off x="221207" y="3531316"/>
            <a:ext cx="7516801" cy="1077218"/>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Bố cho con tiền mua một quyển sổ nhé!.</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ct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5" name="Rectangle 4"/>
          <p:cNvSpPr/>
          <p:nvPr/>
        </p:nvSpPr>
        <p:spPr>
          <a:xfrm>
            <a:off x="1066925" y="4819512"/>
            <a:ext cx="7219685" cy="1569660"/>
          </a:xfrm>
          <a:prstGeom prst="rect">
            <a:avLst/>
          </a:prstGeom>
          <a:noFill/>
        </p:spPr>
        <p:txBody>
          <a:bodyPr wrap="square" lIns="91440" tIns="45720" rIns="91440" bIns="45720">
            <a:spAutoFit/>
          </a:bodyPr>
          <a:lstStyle/>
          <a:p>
            <a:pPr algn="just"/>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Bố ơi, bố làm ơn cho con xin tiền mua một quyển sổ ghi chép ạ..</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just"/>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pic>
        <p:nvPicPr>
          <p:cNvPr id="8" name="图形 20" descr="落叶树">
            <a:extLst>
              <a:ext uri="{FF2B5EF4-FFF2-40B4-BE49-F238E27FC236}">
                <a16:creationId xmlns:a16="http://schemas.microsoft.com/office/drawing/2014/main" xmlns="" id="{ADF948B0-0417-8941-9FE3-58A9B3DA2B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74488" y="3441858"/>
            <a:ext cx="492437" cy="656582"/>
          </a:xfrm>
          <a:prstGeom prst="rect">
            <a:avLst/>
          </a:prstGeom>
        </p:spPr>
      </p:pic>
      <p:pic>
        <p:nvPicPr>
          <p:cNvPr id="10" name="图形 21" descr="落叶树">
            <a:extLst>
              <a:ext uri="{FF2B5EF4-FFF2-40B4-BE49-F238E27FC236}">
                <a16:creationId xmlns:a16="http://schemas.microsoft.com/office/drawing/2014/main" xmlns=""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63548" y="2233282"/>
            <a:ext cx="492437" cy="656582"/>
          </a:xfrm>
          <a:prstGeom prst="rect">
            <a:avLst/>
          </a:prstGeom>
        </p:spPr>
      </p:pic>
      <p:pic>
        <p:nvPicPr>
          <p:cNvPr id="11" name="图形 21" descr="落叶树">
            <a:extLst>
              <a:ext uri="{FF2B5EF4-FFF2-40B4-BE49-F238E27FC236}">
                <a16:creationId xmlns:a16="http://schemas.microsoft.com/office/drawing/2014/main" xmlns=""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74488" y="4730704"/>
            <a:ext cx="492437" cy="656582"/>
          </a:xfrm>
          <a:prstGeom prst="rect">
            <a:avLst/>
          </a:prstGeom>
        </p:spPr>
      </p:pic>
    </p:spTree>
    <p:extLst>
      <p:ext uri="{BB962C8B-B14F-4D97-AF65-F5344CB8AC3E}">
        <p14:creationId xmlns:p14="http://schemas.microsoft.com/office/powerpoint/2010/main" val="4141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010" y="793519"/>
            <a:ext cx="10431061" cy="1200329"/>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b) Em đi học về nhà, nhưng nhà em chưa có ai về, </a:t>
            </a:r>
          </a:p>
          <a:p>
            <a:pPr algn="ctr"/>
            <a:r>
              <a:rPr lang="en-US" sz="360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em muốn ngồi chờ bên nhà hàng xóm để chờ bố mẹ về.</a:t>
            </a:r>
          </a:p>
        </p:txBody>
      </p:sp>
      <p:sp>
        <p:nvSpPr>
          <p:cNvPr id="3" name="Rectangle 2"/>
          <p:cNvSpPr/>
          <p:nvPr/>
        </p:nvSpPr>
        <p:spPr>
          <a:xfrm>
            <a:off x="-474882" y="2644993"/>
            <a:ext cx="10652276" cy="584775"/>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Bác ơi, xin bác cho cháu ngồi nhờ bên nhà bác một lúc ạ!</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4" name="Rectangle 3"/>
          <p:cNvSpPr/>
          <p:nvPr/>
        </p:nvSpPr>
        <p:spPr>
          <a:xfrm>
            <a:off x="-185071" y="3835064"/>
            <a:ext cx="9514143" cy="1077218"/>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Bác ơi, bác cho cháu ngồi bên nhà bác một lúc với!</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ct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5" name="Rectangle 4"/>
          <p:cNvSpPr/>
          <p:nvPr/>
        </p:nvSpPr>
        <p:spPr>
          <a:xfrm>
            <a:off x="-111470" y="4956009"/>
            <a:ext cx="8832867" cy="584775"/>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Thưa bác, cho cháu ngồi nhờ bên nhà bác nhé!</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pic>
        <p:nvPicPr>
          <p:cNvPr id="7" name="图形 20" descr="落叶树">
            <a:extLst>
              <a:ext uri="{FF2B5EF4-FFF2-40B4-BE49-F238E27FC236}">
                <a16:creationId xmlns:a16="http://schemas.microsoft.com/office/drawing/2014/main" xmlns="" id="{ADF948B0-0417-8941-9FE3-58A9B3DA2B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53099" y="3495148"/>
            <a:ext cx="492437" cy="656582"/>
          </a:xfrm>
          <a:prstGeom prst="rect">
            <a:avLst/>
          </a:prstGeom>
        </p:spPr>
      </p:pic>
      <p:pic>
        <p:nvPicPr>
          <p:cNvPr id="9" name="图形 21" descr="落叶树">
            <a:extLst>
              <a:ext uri="{FF2B5EF4-FFF2-40B4-BE49-F238E27FC236}">
                <a16:creationId xmlns:a16="http://schemas.microsoft.com/office/drawing/2014/main" xmlns=""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53099" y="2270853"/>
            <a:ext cx="492437" cy="656582"/>
          </a:xfrm>
          <a:prstGeom prst="rect">
            <a:avLst/>
          </a:prstGeom>
        </p:spPr>
      </p:pic>
      <p:pic>
        <p:nvPicPr>
          <p:cNvPr id="10" name="图形 21" descr="落叶树">
            <a:extLst>
              <a:ext uri="{FF2B5EF4-FFF2-40B4-BE49-F238E27FC236}">
                <a16:creationId xmlns:a16="http://schemas.microsoft.com/office/drawing/2014/main" xmlns=""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45146" y="4683396"/>
            <a:ext cx="492437" cy="656582"/>
          </a:xfrm>
          <a:prstGeom prst="rect">
            <a:avLst/>
          </a:prstGeom>
        </p:spPr>
      </p:pic>
    </p:spTree>
    <p:extLst>
      <p:ext uri="{BB962C8B-B14F-4D97-AF65-F5344CB8AC3E}">
        <p14:creationId xmlns:p14="http://schemas.microsoft.com/office/powerpoint/2010/main" val="23799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7137" y="1453698"/>
            <a:ext cx="4325057" cy="5011909"/>
          </a:xfrm>
          <a:prstGeom prst="rect">
            <a:avLst/>
          </a:prstGeom>
        </p:spPr>
      </p:pic>
      <p:sp>
        <p:nvSpPr>
          <p:cNvPr id="2" name="Rectangle 1"/>
          <p:cNvSpPr/>
          <p:nvPr/>
        </p:nvSpPr>
        <p:spPr>
          <a:xfrm>
            <a:off x="229212" y="2768552"/>
            <a:ext cx="5008102"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UTM Flavour" panose="02040603050506020204" pitchFamily="18" charset="0"/>
              </a:rPr>
              <a:t>DẶN DÒ</a:t>
            </a:r>
          </a:p>
        </p:txBody>
      </p:sp>
    </p:spTree>
    <p:extLst>
      <p:ext uri="{BB962C8B-B14F-4D97-AF65-F5344CB8AC3E}">
        <p14:creationId xmlns:p14="http://schemas.microsoft.com/office/powerpoint/2010/main" val="577490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964" y="2246311"/>
            <a:ext cx="7154523" cy="1938992"/>
          </a:xfrm>
          <a:prstGeom prst="rect">
            <a:avLst/>
          </a:prstGeom>
          <a:noFill/>
        </p:spPr>
        <p:txBody>
          <a:bodyPr wrap="none" lIns="91440" tIns="45720" rIns="91440" bIns="45720">
            <a:spAutoFit/>
          </a:bodyPr>
          <a:lstStyle/>
          <a:p>
            <a:pPr algn="ctr"/>
            <a:r>
              <a:rPr lang="en-US" sz="12000" b="1" cap="none" spc="0"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rPr>
              <a:t>Khởi động</a:t>
            </a:r>
          </a:p>
        </p:txBody>
      </p:sp>
    </p:spTree>
    <p:extLst>
      <p:ext uri="{BB962C8B-B14F-4D97-AF65-F5344CB8AC3E}">
        <p14:creationId xmlns:p14="http://schemas.microsoft.com/office/powerpoint/2010/main" val="40983456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3366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ây bút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66" b="100000" l="3736" r="92816"/>
                    </a14:imgEffect>
                  </a14:imgLayer>
                </a14:imgProps>
              </a:ext>
              <a:ext uri="{28A0092B-C50C-407E-A947-70E740481C1C}">
                <a14:useLocalDpi xmlns:a14="http://schemas.microsoft.com/office/drawing/2010/main" val="0"/>
              </a:ext>
            </a:extLst>
          </a:blip>
          <a:srcRect/>
          <a:stretch>
            <a:fillRect/>
          </a:stretch>
        </p:blipFill>
        <p:spPr bwMode="auto">
          <a:xfrm rot="21302357">
            <a:off x="3448747" y="3297195"/>
            <a:ext cx="1758827" cy="3133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nam học sinh đeo balo đi học - 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3333">
                        <a14:foregroundMark x1="58000" y1="90892" x2="58000" y2="90892"/>
                        <a14:foregroundMark x1="60500" y1="84820" x2="61667" y2="93738"/>
                      </a14:backgroundRemoval>
                    </a14:imgEffect>
                  </a14:imgLayer>
                </a14:imgProps>
              </a:ext>
              <a:ext uri="{28A0092B-C50C-407E-A947-70E740481C1C}">
                <a14:useLocalDpi xmlns:a14="http://schemas.microsoft.com/office/drawing/2010/main" val="0"/>
              </a:ext>
            </a:extLst>
          </a:blip>
          <a:srcRect/>
          <a:stretch>
            <a:fillRect/>
          </a:stretch>
        </p:blipFill>
        <p:spPr bwMode="auto">
          <a:xfrm>
            <a:off x="4930511" y="2480491"/>
            <a:ext cx="4286250" cy="5019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Học Sinh Hoạt Hình Minh Họa, Mở Hình Minh Họa, Phim Hoạt Hình Minh  Họa, Học Sinh Sinh Viên Tranh Minh Hoạ miễn phí tải tập tin PNG PSDComment  và"/>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826774" y="1619348"/>
            <a:ext cx="4572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4482" y="2406552"/>
            <a:ext cx="1526932" cy="2035909"/>
          </a:xfrm>
          <a:prstGeom prst="rect">
            <a:avLst/>
          </a:prstGeom>
        </p:spPr>
      </p:pic>
      <p:sp>
        <p:nvSpPr>
          <p:cNvPr id="4" name="TextBox 3"/>
          <p:cNvSpPr txBox="1"/>
          <p:nvPr/>
        </p:nvSpPr>
        <p:spPr>
          <a:xfrm>
            <a:off x="841670" y="207604"/>
            <a:ext cx="7692555" cy="1569660"/>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rPr>
              <a:t>Nam muốn mượn Hải một cây bút mực.. </a:t>
            </a:r>
          </a:p>
          <a:p>
            <a:pPr algn="ctr"/>
            <a:r>
              <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rPr>
              <a:t>Nếu là Nam, em sẽ nói với Hải như thế nào?</a:t>
            </a:r>
          </a:p>
        </p:txBody>
      </p:sp>
      <p:sp>
        <p:nvSpPr>
          <p:cNvPr id="5" name="Cloud Callout 4"/>
          <p:cNvSpPr/>
          <p:nvPr/>
        </p:nvSpPr>
        <p:spPr>
          <a:xfrm>
            <a:off x="6035040" y="1284823"/>
            <a:ext cx="3040729" cy="1195669"/>
          </a:xfrm>
          <a:prstGeom prst="cloudCallout">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solidFill>
                  <a:srgbClr val="FF0000"/>
                </a:solidFill>
              </a:rPr>
              <a:t>...</a:t>
            </a:r>
          </a:p>
        </p:txBody>
      </p:sp>
    </p:spTree>
    <p:extLst>
      <p:ext uri="{BB962C8B-B14F-4D97-AF65-F5344CB8AC3E}">
        <p14:creationId xmlns:p14="http://schemas.microsoft.com/office/powerpoint/2010/main" val="17762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right)">
                                      <p:cBhvr>
                                        <p:cTn id="7" dur="500"/>
                                        <p:tgtEl>
                                          <p:spTgt spid="1030"/>
                                        </p:tgtEl>
                                      </p:cBhvr>
                                    </p:animEffect>
                                  </p:childTnLst>
                                </p:cTn>
                              </p:par>
                              <p:par>
                                <p:cTn id="8" presetID="22" presetClass="entr" presetSubtype="2"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right)">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4" presetClass="emph" presetSubtype="0" repeatCount="indefinite" fill="hold"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5">
                                            <p:txEl>
                                              <p:pRg st="0" end="0"/>
                                            </p:txEl>
                                          </p:spTgt>
                                        </p:tgtEl>
                                        <p:attrNameLst>
                                          <p:attrName>ppt_x</p:attrName>
                                          <p:attrName>ppt_y</p:attrName>
                                        </p:attrNameLst>
                                      </p:cBhvr>
                                    </p:animMotion>
                                    <p:animRot by="1500000">
                                      <p:cBhvr>
                                        <p:cTn id="33" dur="125" fill="hold">
                                          <p:stCondLst>
                                            <p:cond delay="0"/>
                                          </p:stCondLst>
                                        </p:cTn>
                                        <p:tgtEl>
                                          <p:spTgt spid="5">
                                            <p:txEl>
                                              <p:pRg st="0" end="0"/>
                                            </p:txEl>
                                          </p:spTgt>
                                        </p:tgtEl>
                                        <p:attrNameLst>
                                          <p:attrName>r</p:attrName>
                                        </p:attrNameLst>
                                      </p:cBhvr>
                                    </p:animRot>
                                    <p:animRot by="-1500000">
                                      <p:cBhvr>
                                        <p:cTn id="34" dur="125" fill="hold">
                                          <p:stCondLst>
                                            <p:cond delay="125"/>
                                          </p:stCondLst>
                                        </p:cTn>
                                        <p:tgtEl>
                                          <p:spTgt spid="5">
                                            <p:txEl>
                                              <p:pRg st="0" end="0"/>
                                            </p:txEl>
                                          </p:spTgt>
                                        </p:tgtEl>
                                        <p:attrNameLst>
                                          <p:attrName>r</p:attrName>
                                        </p:attrNameLst>
                                      </p:cBhvr>
                                    </p:animRot>
                                    <p:animRot by="-1500000">
                                      <p:cBhvr>
                                        <p:cTn id="35" dur="125" fill="hold">
                                          <p:stCondLst>
                                            <p:cond delay="250"/>
                                          </p:stCondLst>
                                        </p:cTn>
                                        <p:tgtEl>
                                          <p:spTgt spid="5">
                                            <p:txEl>
                                              <p:pRg st="0" end="0"/>
                                            </p:txEl>
                                          </p:spTgt>
                                        </p:tgtEl>
                                        <p:attrNameLst>
                                          <p:attrName>r</p:attrName>
                                        </p:attrNameLst>
                                      </p:cBhvr>
                                    </p:animRot>
                                    <p:animRot by="1500000">
                                      <p:cBhvr>
                                        <p:cTn id="36"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xmlns="" id="{9C118409-144F-3E40-9EC8-2401176FD5FB}"/>
              </a:ext>
            </a:extLst>
          </p:cNvPr>
          <p:cNvSpPr/>
          <p:nvPr/>
        </p:nvSpPr>
        <p:spPr>
          <a:xfrm>
            <a:off x="5390164" y="-1487962"/>
            <a:ext cx="1567546" cy="634292"/>
          </a:xfrm>
          <a:prstGeom prst="roundRect">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文本框 9">
            <a:extLst>
              <a:ext uri="{FF2B5EF4-FFF2-40B4-BE49-F238E27FC236}">
                <a16:creationId xmlns:a16="http://schemas.microsoft.com/office/drawing/2014/main" xmlns="" id="{D8FAA4B2-A78C-E144-9F49-C823AAE63955}"/>
              </a:ext>
            </a:extLst>
          </p:cNvPr>
          <p:cNvSpPr txBox="1"/>
          <p:nvPr/>
        </p:nvSpPr>
        <p:spPr>
          <a:xfrm>
            <a:off x="4205362" y="1482229"/>
            <a:ext cx="922370" cy="461665"/>
          </a:xfrm>
          <a:prstGeom prst="rect">
            <a:avLst/>
          </a:prstGeom>
          <a:noFill/>
        </p:spPr>
        <p:txBody>
          <a:bodyPr wrap="square" rtlCol="0">
            <a:spAutoFit/>
          </a:bodyPr>
          <a:lstStyle/>
          <a:p>
            <a:pPr algn="dist"/>
            <a:r>
              <a:rPr kumimoji="1" lang="en-US" altLang="zh-CN" sz="2400" dirty="0">
                <a:solidFill>
                  <a:schemeClr val="bg1"/>
                </a:solidFill>
                <a:cs typeface="+mn-ea"/>
                <a:sym typeface="+mn-lt"/>
              </a:rPr>
              <a:t>LOGO</a:t>
            </a:r>
            <a:endParaRPr kumimoji="1" lang="zh-CN" altLang="en-US" sz="2400" dirty="0">
              <a:solidFill>
                <a:schemeClr val="bg1"/>
              </a:solidFill>
              <a:cs typeface="+mn-ea"/>
              <a:sym typeface="+mn-lt"/>
            </a:endParaRPr>
          </a:p>
        </p:txBody>
      </p:sp>
      <p:sp>
        <p:nvSpPr>
          <p:cNvPr id="2" name="Rectangle 1"/>
          <p:cNvSpPr/>
          <p:nvPr/>
        </p:nvSpPr>
        <p:spPr>
          <a:xfrm>
            <a:off x="-520614" y="1921938"/>
            <a:ext cx="10726013" cy="2308324"/>
          </a:xfrm>
          <a:prstGeom prst="rect">
            <a:avLst/>
          </a:prstGeom>
          <a:noFill/>
        </p:spPr>
        <p:txBody>
          <a:bodyPr wrap="none" lIns="91440" tIns="45720" rIns="91440" bIns="45720">
            <a:spAutoFit/>
          </a:bodyPr>
          <a:lstStyle/>
          <a:p>
            <a:pPr algn="ctr"/>
            <a:r>
              <a:rPr lang="en-US" sz="7200" b="1" dirty="0">
                <a:ln w="9525">
                  <a:noFill/>
                  <a:prstDash val="solid"/>
                </a:ln>
                <a:solidFill>
                  <a:schemeClr val="tx2">
                    <a:lumMod val="75000"/>
                  </a:schemeClr>
                </a:solidFill>
                <a:effectLst>
                  <a:outerShdw blurRad="12700" dist="38100" dir="2700000" algn="tl" rotWithShape="0">
                    <a:schemeClr val="accent5">
                      <a:lumMod val="60000"/>
                      <a:lumOff val="40000"/>
                    </a:schemeClr>
                  </a:outerShdw>
                </a:effectLst>
                <a:latin typeface="UTM Flavour" panose="02040603050506020204" pitchFamily="18" charset="0"/>
              </a:rPr>
              <a:t>Giữ</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phép</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AAEB0"/>
                </a:solidFill>
                <a:effectLst>
                  <a:outerShdw blurRad="12700" dist="38100" dir="2700000" algn="tl" rotWithShape="0">
                    <a:schemeClr val="accent5">
                      <a:lumMod val="60000"/>
                      <a:lumOff val="40000"/>
                    </a:schemeClr>
                  </a:outerShdw>
                </a:effectLst>
                <a:latin typeface="UTM Flavour" panose="02040603050506020204" pitchFamily="18" charset="0"/>
              </a:rPr>
              <a:t>lịch</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sự </a:t>
            </a:r>
          </a:p>
          <a:p>
            <a:pPr algn="ctr"/>
            <a:r>
              <a:rPr lang="en-US" sz="7200" b="1" cap="none" spc="0" dirty="0">
                <a:ln w="9525">
                  <a:noFill/>
                  <a:prstDash val="solid"/>
                </a:ln>
                <a:solidFill>
                  <a:srgbClr val="FF5D10"/>
                </a:solidFill>
                <a:effectLst>
                  <a:outerShdw blurRad="12700" dist="38100" dir="2700000" algn="tl" rotWithShape="0">
                    <a:schemeClr val="accent5">
                      <a:lumMod val="60000"/>
                      <a:lumOff val="40000"/>
                    </a:schemeClr>
                  </a:outerShdw>
                </a:effectLst>
                <a:latin typeface="UTM Flavour" panose="02040603050506020204" pitchFamily="18" charset="0"/>
              </a:rPr>
              <a:t>khi</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742F26"/>
                </a:solidFill>
                <a:effectLst>
                  <a:outerShdw blurRad="12700" dist="38100" dir="2700000" algn="tl" rotWithShape="0">
                    <a:schemeClr val="accent5">
                      <a:lumMod val="60000"/>
                      <a:lumOff val="40000"/>
                    </a:schemeClr>
                  </a:outerShdw>
                </a:effectLst>
                <a:latin typeface="UTM Flavour" panose="02040603050506020204" pitchFamily="18" charset="0"/>
              </a:rPr>
              <a:t>bày</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 tỏ </a:t>
            </a:r>
            <a:r>
              <a:rPr lang="en-US" sz="7200" b="1" cap="none" spc="0" dirty="0">
                <a:ln w="9525">
                  <a:noFill/>
                  <a:prstDash val="solid"/>
                </a:ln>
                <a:solidFill>
                  <a:srgbClr val="7030A0"/>
                </a:solidFill>
                <a:effectLst>
                  <a:outerShdw blurRad="12700" dist="38100" dir="2700000" algn="tl" rotWithShape="0">
                    <a:schemeClr val="accent5">
                      <a:lumMod val="60000"/>
                      <a:lumOff val="40000"/>
                    </a:schemeClr>
                  </a:outerShdw>
                </a:effectLst>
                <a:latin typeface="UTM Flavour" panose="02040603050506020204" pitchFamily="18" charset="0"/>
              </a:rPr>
              <a:t>yêu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cầu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đề </a:t>
            </a:r>
            <a:r>
              <a:rPr lang="en-US" sz="7200" b="1" cap="none" spc="0" dirty="0">
                <a:ln w="9525">
                  <a:noFill/>
                  <a:prstDash val="solid"/>
                </a:ln>
                <a:solidFill>
                  <a:srgbClr val="0070C0"/>
                </a:solidFill>
                <a:effectLst>
                  <a:outerShdw blurRad="12700" dist="38100" dir="2700000" algn="tl" rotWithShape="0">
                    <a:schemeClr val="accent5">
                      <a:lumMod val="60000"/>
                      <a:lumOff val="40000"/>
                    </a:schemeClr>
                  </a:outerShdw>
                </a:effectLst>
                <a:latin typeface="UTM Flavour" panose="02040603050506020204" pitchFamily="18" charset="0"/>
              </a:rPr>
              <a:t>nghị</a:t>
            </a:r>
          </a:p>
        </p:txBody>
      </p:sp>
      <p:pic>
        <p:nvPicPr>
          <p:cNvPr id="15" name="图片 41">
            <a:extLst>
              <a:ext uri="{FF2B5EF4-FFF2-40B4-BE49-F238E27FC236}">
                <a16:creationId xmlns:a16="http://schemas.microsoft.com/office/drawing/2014/main" xmlns=""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177691" y="4089870"/>
            <a:ext cx="3606993" cy="3454088"/>
          </a:xfrm>
          <a:prstGeom prst="rect">
            <a:avLst/>
          </a:prstGeom>
        </p:spPr>
      </p:pic>
      <p:sp>
        <p:nvSpPr>
          <p:cNvPr id="3" name="Rectangle 2"/>
          <p:cNvSpPr/>
          <p:nvPr/>
        </p:nvSpPr>
        <p:spPr>
          <a:xfrm>
            <a:off x="762000" y="704671"/>
            <a:ext cx="6561412"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solidFill>
                  <a:srgbClr val="CD2D66"/>
                </a:solidFill>
                <a:effectLst>
                  <a:glow rad="101600">
                    <a:schemeClr val="accent4">
                      <a:satMod val="175000"/>
                      <a:alpha val="40000"/>
                    </a:schemeClr>
                  </a:glow>
                </a:effectLst>
                <a:latin typeface="UTM LinotypeZapfino KT" panose="02040603050506020204" pitchFamily="18" charset="0"/>
              </a:rPr>
              <a:t>Luyện từ và câu</a:t>
            </a:r>
          </a:p>
        </p:txBody>
      </p:sp>
    </p:spTree>
    <p:extLst>
      <p:ext uri="{BB962C8B-B14F-4D97-AF65-F5344CB8AC3E}">
        <p14:creationId xmlns:p14="http://schemas.microsoft.com/office/powerpoint/2010/main" val="6799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517" y="1208517"/>
            <a:ext cx="5759911" cy="1569660"/>
          </a:xfrm>
          <a:prstGeom prst="rect">
            <a:avLst/>
          </a:prstGeom>
          <a:noFill/>
        </p:spPr>
        <p:txBody>
          <a:bodyPr wrap="none" lIns="91440" tIns="45720" rIns="91440" bIns="45720">
            <a:spAutoFit/>
          </a:bodyPr>
          <a:lstStyle/>
          <a:p>
            <a:pPr algn="ctr"/>
            <a:r>
              <a:rPr lang="en-US" sz="9600" b="1"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rPr>
              <a:t>Khám phá</a:t>
            </a:r>
            <a:endParaRPr lang="en-US" sz="9600" b="1" cap="none" spc="0"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endParaRPr>
          </a:p>
        </p:txBody>
      </p:sp>
      <p:pic>
        <p:nvPicPr>
          <p:cNvPr id="3" name="图片 28">
            <a:extLst>
              <a:ext uri="{FF2B5EF4-FFF2-40B4-BE49-F238E27FC236}">
                <a16:creationId xmlns:a16="http://schemas.microsoft.com/office/drawing/2014/main" xmlns="" id="{4C46DA3C-6647-A942-83ED-5EF489BC12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75453" y="2498037"/>
            <a:ext cx="4949688" cy="5296757"/>
          </a:xfrm>
          <a:prstGeom prst="rect">
            <a:avLst/>
          </a:prstGeom>
        </p:spPr>
      </p:pic>
    </p:spTree>
    <p:extLst>
      <p:ext uri="{BB962C8B-B14F-4D97-AF65-F5344CB8AC3E}">
        <p14:creationId xmlns:p14="http://schemas.microsoft.com/office/powerpoint/2010/main" val="18110631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434339" y="886996"/>
            <a:ext cx="8366760"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Aft>
                <a:spcPct val="0"/>
              </a:spcAft>
              <a:buFont typeface="Arial" charset="0"/>
              <a:defRPr>
                <a:solidFill>
                  <a:schemeClr val="tx1"/>
                </a:solidFill>
                <a:latin typeface="Arial" charset="0"/>
              </a:defRPr>
            </a:lvl6pPr>
            <a:lvl7pPr eaLnBrk="0" fontAlgn="base" hangingPunct="0">
              <a:spcAft>
                <a:spcPct val="0"/>
              </a:spcAft>
              <a:buFont typeface="Arial" charset="0"/>
              <a:defRPr>
                <a:solidFill>
                  <a:schemeClr val="tx1"/>
                </a:solidFill>
                <a:latin typeface="Arial" charset="0"/>
              </a:defRPr>
            </a:lvl7pPr>
            <a:lvl8pPr eaLnBrk="0" fontAlgn="base" hangingPunct="0">
              <a:spcAft>
                <a:spcPct val="0"/>
              </a:spcAft>
              <a:buFont typeface="Arial" charset="0"/>
              <a:defRPr>
                <a:solidFill>
                  <a:schemeClr val="tx1"/>
                </a:solidFill>
                <a:latin typeface="Arial" charset="0"/>
              </a:defRPr>
            </a:lvl8pPr>
            <a:lvl9pPr eaLnBrk="0" fontAlgn="base" hangingPunct="0">
              <a:spcAft>
                <a:spcPct val="0"/>
              </a:spcAft>
              <a:buFont typeface="Arial" charset="0"/>
              <a:defRPr>
                <a:solidFill>
                  <a:schemeClr val="tx1"/>
                </a:solidFill>
                <a:latin typeface="Arial" charset="0"/>
              </a:defRPr>
            </a:lvl9pPr>
          </a:lstStyle>
          <a:p>
            <a:pPr algn="just" eaLnBrk="1" hangingPunct="1"/>
            <a:r>
              <a:rPr lang="en-US" altLang="en-US" sz="2700" i="1" kern="900" dirty="0">
                <a:latin typeface="Times New Roman" pitchFamily="18" charset="0"/>
                <a:cs typeface="Times New Roman" pitchFamily="18" charset="0"/>
              </a:rPr>
              <a:t>	M</a:t>
            </a:r>
            <a:r>
              <a:rPr lang="vi-VN" altLang="en-US" sz="2700" i="1" kern="900" dirty="0">
                <a:latin typeface="Times New Roman" pitchFamily="18" charset="0"/>
                <a:cs typeface="Times New Roman" pitchFamily="18" charset="0"/>
              </a:rPr>
              <a:t>ột</a:t>
            </a:r>
            <a:r>
              <a:rPr lang="en-US" altLang="en-US" sz="2700" i="1" kern="900" dirty="0">
                <a:latin typeface="Times New Roman" pitchFamily="18" charset="0"/>
                <a:cs typeface="Times New Roman" pitchFamily="18" charset="0"/>
              </a:rPr>
              <a:t> s</a:t>
            </a:r>
            <a:r>
              <a:rPr lang="vi-VN" altLang="en-US" sz="2700" i="1" kern="900" dirty="0">
                <a:latin typeface="Times New Roman" pitchFamily="18" charset="0"/>
                <a:cs typeface="Times New Roman" pitchFamily="18" charset="0"/>
              </a:rPr>
              <a:t>ớm, thằng Hùng, mới “nhập cư” vào xóm tôi, dắt chiếc xe đạp gần hết hơi ra tiệm sửa xe của bác Hai. Nó hất hàm b</a:t>
            </a:r>
            <a:r>
              <a:rPr lang="en-US" altLang="en-US" sz="2700" i="1" kern="900" dirty="0">
                <a:latin typeface="Times New Roman" pitchFamily="18" charset="0"/>
                <a:cs typeface="Times New Roman" pitchFamily="18" charset="0"/>
              </a:rPr>
              <a:t>ả</a:t>
            </a:r>
            <a:r>
              <a:rPr lang="vi-VN" altLang="en-US" sz="2700" i="1" kern="900" dirty="0">
                <a:latin typeface="Times New Roman" pitchFamily="18" charset="0"/>
                <a:cs typeface="Times New Roman" pitchFamily="18" charset="0"/>
              </a:rPr>
              <a:t>o bác Hai: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Bơm cho cái bánh trước. Nhanh lên nhé, trễ giờ học rồi.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Bác Hai nhìn thằng Hùng rồi nói: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Tiệm của bác hổng có bơm thuê.</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Vậy cho mượn cái bơm, tôi bơm lấy vậy.</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Vừa lúc ấy, cái Hoa nhà ở cuối ngõ cũng dắt xe đạp chạy vào ríu rít chào hỏi: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Cháu chào bác Hai ạ ! Bác ơi, cho cháu mượn cái bơm nhé. Chiều nay cháu đi học về, bác coi giùm cháu nghe, hổng biết sao nó cứ xì hơi hoài.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Được rồi. Nào để bác bơm cho. Cháu là con gái, biết bơm không mà bơm !	</a:t>
            </a:r>
            <a:endParaRPr lang="en-US" altLang="en-US" sz="2700" i="1" kern="900" dirty="0">
              <a:latin typeface="Times New Roman" pitchFamily="18" charset="0"/>
              <a:cs typeface="Times New Roman" pitchFamily="18" charset="0"/>
            </a:endParaRP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Cháu cảm ơn bác nhiều.</a:t>
            </a:r>
            <a:r>
              <a:rPr lang="en-US" altLang="en-US" sz="2700" i="1" kern="900" dirty="0">
                <a:latin typeface="Times New Roman" pitchFamily="18" charset="0"/>
                <a:cs typeface="Times New Roman" pitchFamily="18" charset="0"/>
              </a:rPr>
              <a:t>                                                                                 </a:t>
            </a:r>
          </a:p>
          <a:p>
            <a:pPr algn="just" eaLnBrk="1" hangingPunct="1"/>
            <a:r>
              <a:rPr lang="en-US" altLang="en-US" i="1" kern="900" dirty="0">
                <a:latin typeface="Times New Roman" pitchFamily="18" charset="0"/>
                <a:cs typeface="Times New Roman" pitchFamily="18" charset="0"/>
              </a:rPr>
              <a:t>                                                                                 </a:t>
            </a:r>
            <a:r>
              <a:rPr lang="vi-VN" altLang="en-US" i="1" kern="900" dirty="0">
                <a:latin typeface="Times New Roman" pitchFamily="18" charset="0"/>
                <a:cs typeface="Times New Roman" pitchFamily="18" charset="0"/>
              </a:rPr>
              <a:t>Theo </a:t>
            </a:r>
            <a:r>
              <a:rPr lang="vi-VN" altLang="en-US" b="1" i="1" kern="900" dirty="0">
                <a:latin typeface="Times New Roman" pitchFamily="18" charset="0"/>
                <a:cs typeface="Times New Roman" pitchFamily="18" charset="0"/>
              </a:rPr>
              <a:t>Thành Long</a:t>
            </a:r>
          </a:p>
        </p:txBody>
      </p:sp>
      <p:sp>
        <p:nvSpPr>
          <p:cNvPr id="2" name="Rectangle 1"/>
          <p:cNvSpPr/>
          <p:nvPr/>
        </p:nvSpPr>
        <p:spPr>
          <a:xfrm>
            <a:off x="2937509" y="302222"/>
            <a:ext cx="4697120" cy="584775"/>
          </a:xfrm>
          <a:prstGeom prst="rect">
            <a:avLst/>
          </a:prstGeom>
        </p:spPr>
        <p:txBody>
          <a:bodyPr wrap="none">
            <a:spAutoFit/>
          </a:bodyPr>
          <a:lstStyle/>
          <a:p>
            <a:r>
              <a:rPr lang="en-US" altLang="en-US" sz="3200" b="1" dirty="0">
                <a:solidFill>
                  <a:srgbClr val="002060"/>
                </a:solidFill>
                <a:latin typeface="Times New Roman" pitchFamily="18" charset="0"/>
                <a:cs typeface="Times New Roman" pitchFamily="18" charset="0"/>
              </a:rPr>
              <a:t>Hãy đọc mẩu chuyện sau:</a:t>
            </a:r>
            <a:endParaRPr lang="en-US" sz="3200" b="1" dirty="0">
              <a:solidFill>
                <a:srgbClr val="002060"/>
              </a:solidFill>
            </a:endParaRPr>
          </a:p>
        </p:txBody>
      </p:sp>
      <p:pic>
        <p:nvPicPr>
          <p:cNvPr id="1028" name="Picture 4" descr="Luyện từ và câu: Giữ phép lịch sự khi bày tỏ yêu cầu, đề nghị trang 110 SGK  Tiếng Việt 4 tập 2 | SGK Tiếng Việt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96329">
            <a:off x="6868392" y="1494467"/>
            <a:ext cx="1861948" cy="1783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338" y="6262498"/>
            <a:ext cx="8161022" cy="954107"/>
          </a:xfrm>
          <a:prstGeom prst="rect">
            <a:avLst/>
          </a:prstGeom>
          <a:ln>
            <a:solidFill>
              <a:schemeClr val="accent6">
                <a:lumMod val="75000"/>
              </a:schemeClr>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ln>
                  <a:solidFill>
                    <a:srgbClr val="00B050"/>
                  </a:solidFill>
                </a:ln>
                <a:solidFill>
                  <a:schemeClr val="accent6"/>
                </a:solidFill>
                <a:latin typeface="#9Slide03 Arima Madurai Black" panose="00000A00000000000000" pitchFamily="2" charset="0"/>
                <a:cs typeface="#9Slide03 Arima Madurai Black" panose="00000A00000000000000" pitchFamily="2" charset="0"/>
              </a:rPr>
              <a:t>Tìm những câu yêu cầu, đề nghị trong mẩu chuyện trên.</a:t>
            </a:r>
          </a:p>
        </p:txBody>
      </p:sp>
      <p:cxnSp>
        <p:nvCxnSpPr>
          <p:cNvPr id="7" name="Straight Connector 6"/>
          <p:cNvCxnSpPr/>
          <p:nvPr/>
        </p:nvCxnSpPr>
        <p:spPr>
          <a:xfrm flipV="1">
            <a:off x="3624685" y="4632960"/>
            <a:ext cx="3644795" cy="30480"/>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868680" y="2164080"/>
            <a:ext cx="2537460" cy="0"/>
          </a:xfrm>
          <a:prstGeom prst="line">
            <a:avLst/>
          </a:prstGeom>
          <a:ln w="57150">
            <a:solidFill>
              <a:srgbClr val="FF5D1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3624685" y="2164080"/>
            <a:ext cx="3172944" cy="0"/>
          </a:xfrm>
          <a:prstGeom prst="line">
            <a:avLst/>
          </a:prstGeom>
          <a:ln w="57150">
            <a:solidFill>
              <a:srgbClr val="FF5D1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868680" y="3414999"/>
            <a:ext cx="4137660" cy="0"/>
          </a:xfrm>
          <a:prstGeom prst="line">
            <a:avLst/>
          </a:prstGeom>
          <a:ln w="57150">
            <a:solidFill>
              <a:srgbClr val="FF5D1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7641397" y="4663440"/>
            <a:ext cx="1159703" cy="11246"/>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V="1">
            <a:off x="434338" y="5073407"/>
            <a:ext cx="7543802" cy="4085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1965961" y="5487639"/>
            <a:ext cx="2148839" cy="0"/>
          </a:xfrm>
          <a:prstGeom prst="line">
            <a:avLst/>
          </a:prstGeom>
          <a:ln w="57150">
            <a:solidFill>
              <a:srgbClr val="FFC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07444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3352135"/>
              </p:ext>
            </p:extLst>
          </p:nvPr>
        </p:nvGraphicFramePr>
        <p:xfrm>
          <a:off x="50938" y="1910005"/>
          <a:ext cx="9042124" cy="5751518"/>
        </p:xfrm>
        <a:graphic>
          <a:graphicData uri="http://schemas.openxmlformats.org/drawingml/2006/table">
            <a:tbl>
              <a:tblPr firstRow="1" bandRow="1">
                <a:tableStyleId>{93296810-A885-4BE3-A3E7-6D5BEEA58F35}</a:tableStyleId>
              </a:tblPr>
              <a:tblGrid>
                <a:gridCol w="4572362">
                  <a:extLst>
                    <a:ext uri="{9D8B030D-6E8A-4147-A177-3AD203B41FA5}">
                      <a16:colId xmlns:a16="http://schemas.microsoft.com/office/drawing/2014/main" xmlns="" val="366181412"/>
                    </a:ext>
                  </a:extLst>
                </a:gridCol>
                <a:gridCol w="2355323">
                  <a:extLst>
                    <a:ext uri="{9D8B030D-6E8A-4147-A177-3AD203B41FA5}">
                      <a16:colId xmlns:a16="http://schemas.microsoft.com/office/drawing/2014/main" xmlns="" val="1636050054"/>
                    </a:ext>
                  </a:extLst>
                </a:gridCol>
                <a:gridCol w="2114439">
                  <a:extLst>
                    <a:ext uri="{9D8B030D-6E8A-4147-A177-3AD203B41FA5}">
                      <a16:colId xmlns:a16="http://schemas.microsoft.com/office/drawing/2014/main" xmlns="" val="3836718886"/>
                    </a:ext>
                  </a:extLst>
                </a:gridCol>
              </a:tblGrid>
              <a:tr h="691838">
                <a:tc>
                  <a:txBody>
                    <a:bodyPr/>
                    <a:lstStyle/>
                    <a:p>
                      <a:pPr algn="ctr"/>
                      <a:r>
                        <a:rPr lang="en-US" sz="2800" dirty="0">
                          <a:latin typeface="#9Slide03 Arima Madurai Black" panose="00000A00000000000000" pitchFamily="2" charset="0"/>
                          <a:cs typeface="#9Slide03 Arima Madurai Black" panose="00000A00000000000000" pitchFamily="2" charset="0"/>
                        </a:rPr>
                        <a:t>Câu</a:t>
                      </a:r>
                      <a:r>
                        <a:rPr lang="en-US" sz="2800" baseline="0" dirty="0">
                          <a:latin typeface="#9Slide03 Arima Madurai Black" panose="00000A00000000000000" pitchFamily="2" charset="0"/>
                          <a:cs typeface="#9Slide03 Arima Madurai Black" panose="00000A00000000000000" pitchFamily="2" charset="0"/>
                        </a:rPr>
                        <a:t> nêu yêu cầu, đề nghị</a:t>
                      </a:r>
                      <a:endParaRPr lang="en-US" sz="2800" dirty="0">
                        <a:latin typeface="#9Slide03 Arima Madurai Black" panose="00000A00000000000000" pitchFamily="2" charset="0"/>
                        <a:cs typeface="#9Slide03 Arima Madurai Black" panose="00000A00000000000000" pitchFamily="2" charset="0"/>
                      </a:endParaRPr>
                    </a:p>
                  </a:txBody>
                  <a:tcPr marL="68580" marR="68580" anchor="ctr"/>
                </a:tc>
                <a:tc>
                  <a:txBody>
                    <a:bodyPr/>
                    <a:lstStyle/>
                    <a:p>
                      <a:pPr algn="ctr"/>
                      <a:r>
                        <a:rPr lang="en-US" sz="2800" dirty="0">
                          <a:latin typeface="#9Slide03 Arima Madurai Black" panose="00000A00000000000000" pitchFamily="2" charset="0"/>
                          <a:cs typeface="#9Slide03 Arima Madurai Black" panose="00000A00000000000000" pitchFamily="2" charset="0"/>
                        </a:rPr>
                        <a:t>Lời</a:t>
                      </a:r>
                      <a:r>
                        <a:rPr lang="en-US" sz="2800" baseline="0" dirty="0">
                          <a:latin typeface="#9Slide03 Arima Madurai Black" panose="00000A00000000000000" pitchFamily="2" charset="0"/>
                          <a:cs typeface="#9Slide03 Arima Madurai Black" panose="00000A00000000000000" pitchFamily="2" charset="0"/>
                        </a:rPr>
                        <a:t> của ai</a:t>
                      </a:r>
                      <a:endParaRPr lang="en-US" sz="2800" dirty="0">
                        <a:latin typeface="#9Slide03 Arima Madurai Black" panose="00000A00000000000000" pitchFamily="2" charset="0"/>
                        <a:cs typeface="#9Slide03 Arima Madurai Black" panose="00000A00000000000000" pitchFamily="2" charset="0"/>
                      </a:endParaRPr>
                    </a:p>
                  </a:txBody>
                  <a:tcPr marL="68580" marR="68580" anchor="ctr"/>
                </a:tc>
                <a:tc>
                  <a:txBody>
                    <a:bodyPr/>
                    <a:lstStyle/>
                    <a:p>
                      <a:pPr algn="ctr"/>
                      <a:r>
                        <a:rPr lang="en-US" sz="2800" dirty="0">
                          <a:latin typeface="#9Slide03 Arima Madurai Black" panose="00000A00000000000000" pitchFamily="2" charset="0"/>
                          <a:cs typeface="#9Slide03 Arima Madurai Black" panose="00000A00000000000000" pitchFamily="2" charset="0"/>
                        </a:rPr>
                        <a:t>Nhận xét</a:t>
                      </a:r>
                    </a:p>
                  </a:txBody>
                  <a:tcPr marL="68580" marR="68580" anchor="ctr"/>
                </a:tc>
                <a:extLst>
                  <a:ext uri="{0D108BD9-81ED-4DB2-BD59-A6C34878D82A}">
                    <a16:rowId xmlns:a16="http://schemas.microsoft.com/office/drawing/2014/main" xmlns="" val="3805165240"/>
                  </a:ext>
                </a:extLst>
              </a:tr>
              <a:tr h="932959">
                <a:tc>
                  <a:txBody>
                    <a:bodyPr/>
                    <a:lstStyle/>
                    <a:p>
                      <a:pPr algn="l"/>
                      <a:r>
                        <a:rPr lang="en-US" sz="2800" dirty="0">
                          <a:latin typeface="#9Slide03 Arima Madurai Black" panose="00000A00000000000000" pitchFamily="2" charset="0"/>
                          <a:cs typeface="#9Slide03 Arima Madurai Black" panose="00000A00000000000000" pitchFamily="2" charset="0"/>
                        </a:rPr>
                        <a:t>1. Bơm</a:t>
                      </a:r>
                      <a:r>
                        <a:rPr lang="en-US" sz="2800" baseline="0" dirty="0">
                          <a:latin typeface="#9Slide03 Arima Madurai Black" panose="00000A00000000000000" pitchFamily="2" charset="0"/>
                          <a:cs typeface="#9Slide03 Arima Madurai Black" panose="00000A00000000000000" pitchFamily="2" charset="0"/>
                        </a:rPr>
                        <a:t> cho cái bánh trước. Nhanh lên nhé, trễ giờ học rồi.</a:t>
                      </a:r>
                      <a:endParaRPr lang="en-US" sz="2800" dirty="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dirty="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marL="68580" marR="68580"/>
                </a:tc>
                <a:extLst>
                  <a:ext uri="{0D108BD9-81ED-4DB2-BD59-A6C34878D82A}">
                    <a16:rowId xmlns:a16="http://schemas.microsoft.com/office/drawing/2014/main" xmlns="" val="919883374"/>
                  </a:ext>
                </a:extLst>
              </a:tr>
              <a:tr h="932959">
                <a:tc>
                  <a:txBody>
                    <a:bodyPr/>
                    <a:lstStyle/>
                    <a:p>
                      <a:pPr algn="l"/>
                      <a:r>
                        <a:rPr lang="en-US" sz="2800" dirty="0">
                          <a:latin typeface="#9Slide03 Arima Madurai Black" panose="00000A00000000000000" pitchFamily="2" charset="0"/>
                          <a:cs typeface="#9Slide03 Arima Madurai Black" panose="00000A00000000000000" pitchFamily="2" charset="0"/>
                        </a:rPr>
                        <a:t>2. Vậy</a:t>
                      </a:r>
                      <a:r>
                        <a:rPr lang="en-US" sz="2800" baseline="0" dirty="0">
                          <a:latin typeface="#9Slide03 Arima Madurai Black" panose="00000A00000000000000" pitchFamily="2" charset="0"/>
                          <a:cs typeface="#9Slide03 Arima Madurai Black" panose="00000A00000000000000" pitchFamily="2" charset="0"/>
                        </a:rPr>
                        <a:t> cho mượn cáu bơm, tôi bơm lấy vậy.</a:t>
                      </a:r>
                      <a:endParaRPr lang="en-US" sz="2800" dirty="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marL="68580" marR="68580"/>
                </a:tc>
                <a:extLst>
                  <a:ext uri="{0D108BD9-81ED-4DB2-BD59-A6C34878D82A}">
                    <a16:rowId xmlns:a16="http://schemas.microsoft.com/office/drawing/2014/main" xmlns="" val="4001816162"/>
                  </a:ext>
                </a:extLst>
              </a:tr>
              <a:tr h="932959">
                <a:tc>
                  <a:txBody>
                    <a:bodyPr/>
                    <a:lstStyle/>
                    <a:p>
                      <a:pPr algn="l"/>
                      <a:r>
                        <a:rPr lang="en-US" sz="2800" dirty="0">
                          <a:latin typeface="#9Slide03 Arima Madurai Black" panose="00000A00000000000000" pitchFamily="2" charset="0"/>
                          <a:cs typeface="#9Slide03 Arima Madurai Black" panose="00000A00000000000000" pitchFamily="2" charset="0"/>
                        </a:rPr>
                        <a:t>3.Bác</a:t>
                      </a:r>
                      <a:r>
                        <a:rPr lang="en-US" sz="2800" baseline="0" dirty="0">
                          <a:latin typeface="#9Slide03 Arima Madurai Black" panose="00000A00000000000000" pitchFamily="2" charset="0"/>
                          <a:cs typeface="#9Slide03 Arima Madurai Black" panose="00000A00000000000000" pitchFamily="2" charset="0"/>
                        </a:rPr>
                        <a:t> ơi, cho cháu mượn cái bơm nhé.</a:t>
                      </a:r>
                      <a:endParaRPr lang="en-US" sz="2800" dirty="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dirty="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marL="68580" marR="68580"/>
                </a:tc>
                <a:extLst>
                  <a:ext uri="{0D108BD9-81ED-4DB2-BD59-A6C34878D82A}">
                    <a16:rowId xmlns:a16="http://schemas.microsoft.com/office/drawing/2014/main" xmlns="" val="186621049"/>
                  </a:ext>
                </a:extLst>
              </a:tr>
              <a:tr h="1354295">
                <a:tc>
                  <a:txBody>
                    <a:bodyPr/>
                    <a:lstStyle/>
                    <a:p>
                      <a:pPr algn="l"/>
                      <a:r>
                        <a:rPr lang="en-US" sz="2800" dirty="0">
                          <a:latin typeface="#9Slide03 Arima Madurai Black" panose="00000A00000000000000" pitchFamily="2" charset="0"/>
                          <a:cs typeface="#9Slide03 Arima Madurai Black" panose="00000A00000000000000" pitchFamily="2" charset="0"/>
                        </a:rPr>
                        <a:t>4.</a:t>
                      </a:r>
                      <a:r>
                        <a:rPr lang="en-US" sz="2800" baseline="0" dirty="0">
                          <a:latin typeface="#9Slide03 Arima Madurai Black" panose="00000A00000000000000" pitchFamily="2" charset="0"/>
                          <a:cs typeface="#9Slide03 Arima Madurai Black" panose="00000A00000000000000" pitchFamily="2" charset="0"/>
                        </a:rPr>
                        <a:t> Chiều nay cháu đi học về, bác coi giùm cháu nghe, hổng biết sao nó cứ xì hơi hoài.</a:t>
                      </a:r>
                      <a:endParaRPr lang="en-US" sz="2800" dirty="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marL="68580" marR="68580"/>
                </a:tc>
                <a:tc>
                  <a:txBody>
                    <a:bodyPr/>
                    <a:lstStyle/>
                    <a:p>
                      <a:pPr algn="ctr"/>
                      <a:endParaRPr lang="en-US" sz="2800" dirty="0">
                        <a:latin typeface="#9Slide03 Arima Madurai Black" panose="00000A00000000000000" pitchFamily="2" charset="0"/>
                        <a:cs typeface="#9Slide03 Arima Madurai Black" panose="00000A00000000000000" pitchFamily="2" charset="0"/>
                      </a:endParaRPr>
                    </a:p>
                  </a:txBody>
                  <a:tcPr marL="68580" marR="68580"/>
                </a:tc>
                <a:extLst>
                  <a:ext uri="{0D108BD9-81ED-4DB2-BD59-A6C34878D82A}">
                    <a16:rowId xmlns:a16="http://schemas.microsoft.com/office/drawing/2014/main" xmlns="" val="2047721608"/>
                  </a:ext>
                </a:extLst>
              </a:tr>
            </a:tbl>
          </a:graphicData>
        </a:graphic>
      </p:graphicFrame>
      <p:sp>
        <p:nvSpPr>
          <p:cNvPr id="3" name="TextBox 2"/>
          <p:cNvSpPr txBox="1"/>
          <p:nvPr/>
        </p:nvSpPr>
        <p:spPr>
          <a:xfrm>
            <a:off x="7069015" y="4726489"/>
            <a:ext cx="2074985"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bất lịch sự</a:t>
            </a:r>
          </a:p>
        </p:txBody>
      </p:sp>
      <p:sp>
        <p:nvSpPr>
          <p:cNvPr id="4" name="TextBox 3"/>
          <p:cNvSpPr txBox="1"/>
          <p:nvPr/>
        </p:nvSpPr>
        <p:spPr>
          <a:xfrm>
            <a:off x="7124260" y="5825692"/>
            <a:ext cx="2074985"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lịch sự</a:t>
            </a:r>
          </a:p>
        </p:txBody>
      </p:sp>
      <p:sp>
        <p:nvSpPr>
          <p:cNvPr id="5" name="TextBox 4"/>
          <p:cNvSpPr txBox="1"/>
          <p:nvPr/>
        </p:nvSpPr>
        <p:spPr>
          <a:xfrm>
            <a:off x="7069015" y="3890332"/>
            <a:ext cx="2074985"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bất lịch sự</a:t>
            </a:r>
          </a:p>
        </p:txBody>
      </p:sp>
      <p:sp>
        <p:nvSpPr>
          <p:cNvPr id="6" name="TextBox 5"/>
          <p:cNvSpPr txBox="1"/>
          <p:nvPr/>
        </p:nvSpPr>
        <p:spPr>
          <a:xfrm>
            <a:off x="7069015" y="2988736"/>
            <a:ext cx="2074985"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bất lịch sự</a:t>
            </a:r>
          </a:p>
        </p:txBody>
      </p:sp>
      <p:sp>
        <p:nvSpPr>
          <p:cNvPr id="7" name="TextBox 6"/>
          <p:cNvSpPr txBox="1"/>
          <p:nvPr/>
        </p:nvSpPr>
        <p:spPr>
          <a:xfrm>
            <a:off x="4755233" y="4754350"/>
            <a:ext cx="2532185"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Hùng nói với bác Hai</a:t>
            </a:r>
          </a:p>
        </p:txBody>
      </p:sp>
      <p:sp>
        <p:nvSpPr>
          <p:cNvPr id="8" name="TextBox 7"/>
          <p:cNvSpPr txBox="1"/>
          <p:nvPr/>
        </p:nvSpPr>
        <p:spPr>
          <a:xfrm>
            <a:off x="4800600" y="2946011"/>
            <a:ext cx="2323660"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Hùng nói với bác Hai</a:t>
            </a:r>
          </a:p>
        </p:txBody>
      </p:sp>
      <p:sp>
        <p:nvSpPr>
          <p:cNvPr id="9" name="TextBox 8"/>
          <p:cNvSpPr txBox="1"/>
          <p:nvPr/>
        </p:nvSpPr>
        <p:spPr>
          <a:xfrm>
            <a:off x="4791206" y="3897380"/>
            <a:ext cx="2323660"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Hùng nói với bác Hai</a:t>
            </a:r>
          </a:p>
        </p:txBody>
      </p:sp>
      <p:sp>
        <p:nvSpPr>
          <p:cNvPr id="10" name="TextBox 9"/>
          <p:cNvSpPr txBox="1"/>
          <p:nvPr/>
        </p:nvSpPr>
        <p:spPr>
          <a:xfrm>
            <a:off x="4755234" y="5808254"/>
            <a:ext cx="2414392" cy="830997"/>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Hoa nói với bác Hai</a:t>
            </a:r>
          </a:p>
        </p:txBody>
      </p:sp>
      <p:sp>
        <p:nvSpPr>
          <p:cNvPr id="11" name="Rectangle 10"/>
          <p:cNvSpPr/>
          <p:nvPr/>
        </p:nvSpPr>
        <p:spPr>
          <a:xfrm>
            <a:off x="1136151" y="807234"/>
            <a:ext cx="6998699" cy="1077218"/>
          </a:xfrm>
          <a:prstGeom prst="rect">
            <a:avLst/>
          </a:prstGeom>
        </p:spPr>
        <p:txBody>
          <a:bodyPr wrap="square">
            <a:spAutoFit/>
          </a:bodyPr>
          <a:lstStyle/>
          <a:p>
            <a:r>
              <a:rPr lang="en-US" altLang="en-US" sz="3200" b="1" dirty="0">
                <a:solidFill>
                  <a:srgbClr val="002060"/>
                </a:solidFill>
                <a:latin typeface="Times New Roman" pitchFamily="18" charset="0"/>
                <a:cs typeface="Times New Roman" pitchFamily="18" charset="0"/>
              </a:rPr>
              <a:t>2. Nhận xét về cách nêu yêu cầu, đề nghị của hai bạn Hùng và Hoa:</a:t>
            </a:r>
            <a:endParaRPr lang="en-US" sz="3200" b="1" dirty="0">
              <a:solidFill>
                <a:srgbClr val="002060"/>
              </a:solidFill>
            </a:endParaRPr>
          </a:p>
        </p:txBody>
      </p:sp>
    </p:spTree>
    <p:extLst>
      <p:ext uri="{BB962C8B-B14F-4D97-AF65-F5344CB8AC3E}">
        <p14:creationId xmlns:p14="http://schemas.microsoft.com/office/powerpoint/2010/main" val="19182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4528" y="1197197"/>
            <a:ext cx="11460189" cy="646331"/>
          </a:xfrm>
          <a:prstGeom prst="rect">
            <a:avLst/>
          </a:prstGeom>
        </p:spPr>
        <p:txBody>
          <a:bodyPr wrap="none">
            <a:spAutoFit/>
          </a:bodyPr>
          <a:lstStyle/>
          <a:p>
            <a:r>
              <a:rPr lang="en-US" altLang="en-US" sz="3600" b="1" dirty="0">
                <a:solidFill>
                  <a:srgbClr val="002060"/>
                </a:solidFill>
                <a:latin typeface="UTM Flavour" panose="02040603050506020204" pitchFamily="18" charset="0"/>
                <a:cs typeface="Times New Roman" pitchFamily="18" charset="0"/>
              </a:rPr>
              <a:t>Tại sao phải giữ phép lịch sự khi bày tỏ yêu cầu, đề nghị?</a:t>
            </a:r>
            <a:endParaRPr lang="en-US" sz="3600" b="1" dirty="0">
              <a:solidFill>
                <a:srgbClr val="002060"/>
              </a:solidFill>
              <a:latin typeface="UTM Flavour" panose="02040603050506020204" pitchFamily="18" charset="0"/>
            </a:endParaRPr>
          </a:p>
        </p:txBody>
      </p:sp>
      <p:sp>
        <p:nvSpPr>
          <p:cNvPr id="13" name="Rectangle 12"/>
          <p:cNvSpPr/>
          <p:nvPr/>
        </p:nvSpPr>
        <p:spPr>
          <a:xfrm>
            <a:off x="1538948" y="3853206"/>
            <a:ext cx="6689652" cy="584775"/>
          </a:xfrm>
          <a:prstGeom prst="rect">
            <a:avLst/>
          </a:prstGeom>
        </p:spPr>
        <p:txBody>
          <a:bodyPr wrap="none">
            <a:spAutoFit/>
          </a:bodyPr>
          <a:lstStyle/>
          <a:p>
            <a:r>
              <a:rPr lang="en-US" alt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rPr>
              <a:t>Khiến người khác tôn trọng mình</a:t>
            </a:r>
            <a:endParaRPr 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endParaRPr>
          </a:p>
        </p:txBody>
      </p:sp>
      <p:sp>
        <p:nvSpPr>
          <p:cNvPr id="14" name="Rectangle 13"/>
          <p:cNvSpPr/>
          <p:nvPr/>
        </p:nvSpPr>
        <p:spPr>
          <a:xfrm>
            <a:off x="1538949" y="3009317"/>
            <a:ext cx="6779420" cy="584775"/>
          </a:xfrm>
          <a:prstGeom prst="rect">
            <a:avLst/>
          </a:prstGeom>
        </p:spPr>
        <p:txBody>
          <a:bodyPr wrap="none">
            <a:spAutoFit/>
          </a:bodyPr>
          <a:lstStyle/>
          <a:p>
            <a:r>
              <a:rPr 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rPr>
              <a:t>Thể hiện sự tôn trọng người khác</a:t>
            </a:r>
          </a:p>
        </p:txBody>
      </p:sp>
      <p:sp>
        <p:nvSpPr>
          <p:cNvPr id="15" name="Rectangle 14"/>
          <p:cNvSpPr/>
          <p:nvPr/>
        </p:nvSpPr>
        <p:spPr>
          <a:xfrm>
            <a:off x="1538949" y="2223075"/>
            <a:ext cx="10580140" cy="584775"/>
          </a:xfrm>
          <a:prstGeom prst="rect">
            <a:avLst/>
          </a:prstGeom>
        </p:spPr>
        <p:txBody>
          <a:bodyPr wrap="none">
            <a:spAutoFit/>
          </a:bodyPr>
          <a:lstStyle/>
          <a:p>
            <a:r>
              <a:rPr 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rPr>
              <a:t>Làm người nghe hài lòng, vui vẻ, sẵn sàng giúp mình</a:t>
            </a:r>
          </a:p>
        </p:txBody>
      </p:sp>
      <p:sp>
        <p:nvSpPr>
          <p:cNvPr id="16" name="Rectangle 15"/>
          <p:cNvSpPr/>
          <p:nvPr/>
        </p:nvSpPr>
        <p:spPr>
          <a:xfrm>
            <a:off x="-2307704" y="4807804"/>
            <a:ext cx="14018582"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217875"/>
                </a:solidFill>
                <a:effectLst>
                  <a:glow rad="139700">
                    <a:schemeClr val="accent4">
                      <a:satMod val="175000"/>
                      <a:alpha val="40000"/>
                    </a:schemeClr>
                  </a:glow>
                </a:effectLst>
                <a:latin typeface="UTM Bustamalaka" panose="02040603050506020204" pitchFamily="18" charset="0"/>
              </a:rPr>
              <a:t>Khi nêu yêu cầu, đề nghị, phải giữ phép lịch sự</a:t>
            </a:r>
          </a:p>
        </p:txBody>
      </p:sp>
      <p:pic>
        <p:nvPicPr>
          <p:cNvPr id="2050" name="Picture 2" descr="Ánh Nắng Mặt Trời Hình ảnh | Định dạng hình ảnh PNG 400225768|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3742" y="1975817"/>
            <a:ext cx="797597" cy="9039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Ánh Nắng Mặt Trời Hình ảnh | Định dạng hình ảnh PNG 400225768|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3743" y="2807850"/>
            <a:ext cx="797597" cy="9039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Ánh Nắng Mặt Trời Hình ảnh | Định dạng hình ảnh PNG 400225768|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3743" y="3693621"/>
            <a:ext cx="797597" cy="90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left)">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1051</Words>
  <Application>Microsoft Office PowerPoint</Application>
  <PresentationFormat>On-screen Show (4:3)</PresentationFormat>
  <Paragraphs>125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2022-04-02T16:03:25Z</dcterms:created>
  <dcterms:modified xsi:type="dcterms:W3CDTF">2022-04-02T16:05:25Z</dcterms:modified>
</cp:coreProperties>
</file>