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63" r:id="rId3"/>
    <p:sldId id="288" r:id="rId4"/>
    <p:sldId id="289" r:id="rId5"/>
    <p:sldId id="262" r:id="rId6"/>
    <p:sldId id="290" r:id="rId7"/>
    <p:sldId id="271" r:id="rId8"/>
    <p:sldId id="292" r:id="rId9"/>
    <p:sldId id="266" r:id="rId10"/>
    <p:sldId id="264" r:id="rId11"/>
    <p:sldId id="291" r:id="rId12"/>
    <p:sldId id="275" r:id="rId13"/>
    <p:sldId id="261" r:id="rId14"/>
    <p:sldId id="272" r:id="rId15"/>
    <p:sldId id="273" r:id="rId16"/>
    <p:sldId id="277" r:id="rId17"/>
    <p:sldId id="293" r:id="rId18"/>
    <p:sldId id="282" r:id="rId19"/>
    <p:sldId id="295" r:id="rId20"/>
    <p:sldId id="267" r:id="rId21"/>
    <p:sldId id="281" r:id="rId22"/>
    <p:sldId id="296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7EBAF-A556-4C0D-9518-D390FE0D9855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3160A-94EC-46EF-9F82-914CBFA1E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97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6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00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67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8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560D7-5DD8-4BAD-A65B-D8B626E1F3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1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AA663-7DC5-4C56-9AD7-329F54746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CED7C-4FC9-4604-90C8-579630C75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36411-5A88-4B44-8438-A57DA0FD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5FB3D-0FC7-4723-AE7A-A698157F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3F600-DCE1-448C-AB3A-EEE8B213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5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17F2-C261-497C-B4C4-74308294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E2CDE-294A-476B-8662-741AF351D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C3A8A-5646-4798-9DB3-BDBD1FC00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12387-2FF7-4FF7-B6EC-AAF32A7A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97C08-C374-4F8B-B853-1B8C8F48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2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083CF3-E647-4EA1-97A8-686B5A08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1F1B0-3A6E-4188-823C-C703A033C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6AD05-C1F6-4546-8E4A-9354D631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6850-B7C7-49A8-8FFE-A1344650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01805-DE84-4698-BF7B-3B0224E77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2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166882"/>
      </p:ext>
    </p:extLst>
  </p:cSld>
  <p:clrMapOvr>
    <a:masterClrMapping/>
  </p:clrMapOvr>
  <p:transition spd="slow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7048"/>
      </p:ext>
    </p:extLst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45AF1-0E74-4415-8F8A-B685F19EC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7198B-0851-4708-ABE9-01EC6044F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85347-8B50-41EA-8BB7-E9DD79B1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930D4-A25D-4A58-89FF-DB27CD41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7FC01-DBC8-4A47-96E5-0B770E05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DF19-58DB-404B-BBC0-9AF6B019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10722-B098-4B08-A362-2E22F7BBC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D3AFB-F4D4-4931-9401-F32E8B439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AC796-6273-4D57-B3FB-CB40DF2BE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2AB47-03E2-43F4-99E8-9B5E2B6C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1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BE644-A8F4-462B-A6AC-5E984D63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95679-A103-4C11-B669-F417782F8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F7A5E-7D5C-4498-9DCE-A2C0EFB5E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5EBD2-4F1C-4D4B-9E11-038C940CA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8DC19-C067-4AF5-AFB5-B5368778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F3F86-A9A3-4200-A796-1A0FBD2C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7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5883-DF63-4C77-ADDC-F526CA6C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C028B-E4FB-43EC-B668-B9180AC37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7AB05-4FD7-4142-8E7C-E76CE5A46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44891E-9E85-4924-A782-13E23EEE6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6FD401-3EDF-46F8-9EAF-43C40A7A2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158F2-9A52-4D96-9274-5CB8F8A3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DE5CCF-3243-4897-A62E-7F7355C1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18E4B9-4D7A-44A4-83A1-DB26F0B9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BDDE-E363-48E3-899A-DD9F425DC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0A069-D667-4761-B08F-EB5BD273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25764-CB87-4EF9-9608-DB7492EF9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7CBB5-1670-496E-BE2E-E2D2A921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1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B92D76-DF5A-470C-B477-AB8C0CC8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19D8B-847A-4248-A886-D4272398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FB6B3-5376-4FD2-BAB8-0DF37F60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0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6E3A-E56E-4250-B34B-034BF4BB2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507DC-A074-4D27-95FC-3C7F58863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578FD-76A2-48D5-A2B6-BA6C6F628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61F9C-EE40-4297-982A-9AD94E18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60ABB-C820-4355-94F4-51DC83E9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0F9AD-5319-4F9D-B9F0-8A8AF1A05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4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F101-6E6C-47E8-ADC2-35563613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3FC4F0-E2F1-446F-A5A4-764537B5D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C6768-F597-4DC5-B910-42BEC2367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8BF62-3703-42CA-A0C5-820111B8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E3D10-DBC8-4F13-8F77-EFA4DA31A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0819D-E6BF-478A-A321-5182930A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4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2BAF50-2588-4492-B249-BAFE034C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60750-791B-4D77-AC5D-E21A0DC0D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790E5-DA74-48FC-BBDC-F92D4BABF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BA29E-1A65-4C28-9B23-A3AB2CB7C59D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FA570-0C0A-47DC-A1BA-BFB6BC26F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045CB-FA3E-4163-B9F1-B122362E4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A1617-2705-4C02-B086-91B3CE185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8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766" flipH="1">
            <a:off x="-1718717" y="-663157"/>
            <a:ext cx="3698710" cy="8752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72280"/>
            <a:ext cx="12192000" cy="60857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137435" y="1316139"/>
            <a:ext cx="6974441" cy="3029986"/>
            <a:chOff x="1054101" y="736600"/>
            <a:chExt cx="4495799" cy="952500"/>
          </a:xfrm>
        </p:grpSpPr>
        <p:sp>
          <p:nvSpPr>
            <p:cNvPr id="6" name="矩形 5"/>
            <p:cNvSpPr/>
            <p:nvPr/>
          </p:nvSpPr>
          <p:spPr>
            <a:xfrm>
              <a:off x="1054101" y="736600"/>
              <a:ext cx="4495799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41532" y="836708"/>
              <a:ext cx="4366051" cy="72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A5A5A5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zuki" panose="02040603050506020204" pitchFamily="18" charset="0"/>
                  <a:ea typeface="禹卫书法行书简体&#10;" panose="02000603000000000000" pitchFamily="2" charset="-122"/>
                  <a:cs typeface="+mn-cs"/>
                </a:rPr>
                <a:t>NHÀ NGUYỄN THÀNH LẬP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A5A5A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禹卫书法行书简体&#10;" panose="02000603000000000000" pitchFamily="2" charset="-122"/>
                <a:cs typeface="+mn-cs"/>
              </a:endParaRPr>
            </a:p>
          </p:txBody>
        </p:sp>
      </p:grpSp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15" y="0"/>
            <a:ext cx="3978700" cy="484287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1709" y="4292406"/>
            <a:ext cx="2519656" cy="26004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9272" y="357964"/>
            <a:ext cx="2887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Ya Respective" panose="02000000000000000000" pitchFamily="2" charset="0"/>
                <a:ea typeface="+mn-ea"/>
                <a:cs typeface="+mn-cs"/>
              </a:rPr>
              <a:t>Lịch</a:t>
            </a: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Ya Respectiv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30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Ya Respective" panose="02000000000000000000" pitchFamily="2" charset="0"/>
                <a:ea typeface="+mn-ea"/>
                <a:cs typeface="+mn-cs"/>
              </a:rPr>
              <a:t>sử</a:t>
            </a:r>
            <a:endParaRPr kumimoji="0" lang="en-US" sz="54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UYa Respective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文本框 6"/>
          <p:cNvSpPr txBox="1"/>
          <p:nvPr/>
        </p:nvSpPr>
        <p:spPr>
          <a:xfrm>
            <a:off x="2349312" y="1631492"/>
            <a:ext cx="6620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7D3B0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zuki" panose="02040603050506020204" pitchFamily="18" charset="0"/>
                <a:ea typeface="禹卫书法行书简体&#10;" panose="02000603000000000000" pitchFamily="2" charset="-122"/>
                <a:cs typeface="+mn-cs"/>
              </a:rPr>
              <a:t>NHÀ NGUYỄN THÀNH LẬP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7D3B0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UTM Azuki" panose="02040603050506020204" pitchFamily="18" charset="0"/>
              <a:ea typeface="禹卫书法行书简体&#10;" panose="02000603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848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ÃNG Äáº¾ GIA LONG NGUYá»N PHÃC ÃNH - Lá»CH Sá»¬ VIá»T NAM - YÃU Sá»¬ VIá»T -  VIETNAMESE HISTORY - HISTORY OF VIET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/>
          <a:stretch/>
        </p:blipFill>
        <p:spPr bwMode="auto">
          <a:xfrm>
            <a:off x="169465" y="390525"/>
            <a:ext cx="5617621" cy="60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909266" y="1525164"/>
            <a:ext cx="6116695" cy="1620776"/>
          </a:xfrm>
          <a:prstGeom prst="rect">
            <a:avLst/>
          </a:prstGeom>
          <a:solidFill>
            <a:srgbClr val="7D3B0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09268" y="3145940"/>
            <a:ext cx="6116693" cy="2659115"/>
          </a:xfrm>
          <a:prstGeom prst="rect">
            <a:avLst/>
          </a:prstGeom>
          <a:solidFill>
            <a:srgbClr val="7D3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09855" y="1669288"/>
            <a:ext cx="5715390" cy="39059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22106" y="3217621"/>
            <a:ext cx="5290888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Sinh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: 1762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Mất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: 1820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Trị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 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: 1802 - 1820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 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hiệu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Long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157171" y="1831668"/>
            <a:ext cx="5498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endParaRPr lang="en-US" altLang="zh-C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húy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1963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Kết quả hình ảnh cho quang trung đại phá quan thanh"/>
          <p:cNvSpPr>
            <a:spLocks noChangeAspect="1"/>
          </p:cNvSpPr>
          <p:nvPr/>
        </p:nvSpPr>
        <p:spPr>
          <a:xfrm>
            <a:off x="1522846" y="-3048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x-none" sz="2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 Box 20"/>
          <p:cNvSpPr txBox="1"/>
          <p:nvPr/>
        </p:nvSpPr>
        <p:spPr>
          <a:xfrm>
            <a:off x="1662546" y="381000"/>
            <a:ext cx="9144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*Từ năm 1802 đến năm 1858 triều Nguyễn trải qua các đời vua : </a:t>
            </a:r>
            <a:endParaRPr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1" descr="http://a9.vietbao.vn/images/vn999/150/2013/04/20130410-ngam-tuyet-pham-tai-hien-chan-dung-cac-vi-vua-trieu-nguyen-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89" y="1866900"/>
            <a:ext cx="2518431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21"/>
          <p:cNvSpPr txBox="1"/>
          <p:nvPr/>
        </p:nvSpPr>
        <p:spPr>
          <a:xfrm>
            <a:off x="6396099" y="5562600"/>
            <a:ext cx="23622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 Thiệu Trị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(1841- 1847)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3" descr="http://e-cadao.com/lichsu/tudu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946" y="1905000"/>
            <a:ext cx="2590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22"/>
          <p:cNvSpPr txBox="1"/>
          <p:nvPr/>
        </p:nvSpPr>
        <p:spPr>
          <a:xfrm>
            <a:off x="9053946" y="5524500"/>
            <a:ext cx="2286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 Tự Đức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(1847- 1883)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4" descr="Emperor Gia L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26" y="1797050"/>
            <a:ext cx="260527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23"/>
          <p:cNvSpPr txBox="1"/>
          <p:nvPr/>
        </p:nvSpPr>
        <p:spPr>
          <a:xfrm>
            <a:off x="985900" y="5454650"/>
            <a:ext cx="23622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 Gia Long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( 1802-1820)</a:t>
            </a:r>
            <a:endParaRPr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8" descr="http://webdulichhue.com/wp-content/uploads/vua_minh_mang_chan_du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747" y="1905000"/>
            <a:ext cx="2692116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24"/>
          <p:cNvSpPr txBox="1"/>
          <p:nvPr/>
        </p:nvSpPr>
        <p:spPr>
          <a:xfrm>
            <a:off x="3534209" y="5562600"/>
            <a:ext cx="2471738" cy="8302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 Minh Mạng (1820-1841)</a:t>
            </a:r>
          </a:p>
        </p:txBody>
      </p:sp>
      <p:sp>
        <p:nvSpPr>
          <p:cNvPr id="16" name="Text Box 28"/>
          <p:cNvSpPr txBox="1"/>
          <p:nvPr/>
        </p:nvSpPr>
        <p:spPr>
          <a:xfrm>
            <a:off x="1522846" y="381000"/>
            <a:ext cx="9144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nl-NL" altLang="x-none" sz="36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Từ 1802 đến năm 1858, nh</a:t>
            </a:r>
            <a:r>
              <a:rPr lang="nl-NL" altLang="x-none" sz="36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nl-NL" altLang="x-none" sz="36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Nguyễn trải qua các đời vua n</a:t>
            </a:r>
            <a:r>
              <a:rPr lang="nl-NL" altLang="x-none" sz="36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nl-NL" altLang="x-none" sz="36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o?</a:t>
            </a:r>
            <a:endParaRPr sz="3600" b="1" dirty="0">
              <a:solidFill>
                <a:srgbClr val="C12D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2522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58"/>
            <a:ext cx="12192000" cy="609724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84944" y="244643"/>
            <a:ext cx="10591419" cy="1015663"/>
            <a:chOff x="1054101" y="673437"/>
            <a:chExt cx="10591419" cy="1015663"/>
          </a:xfrm>
        </p:grpSpPr>
        <p:sp>
          <p:nvSpPr>
            <p:cNvPr id="4" name="矩形 3"/>
            <p:cNvSpPr/>
            <p:nvPr/>
          </p:nvSpPr>
          <p:spPr>
            <a:xfrm>
              <a:off x="1054101" y="736600"/>
              <a:ext cx="10591419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23549" y="673437"/>
              <a:ext cx="99786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II.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Sự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thống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trị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của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nhà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Nguyễn</a:t>
              </a:r>
              <a:endParaRPr lang="en-US" altLang="zh-CN" sz="6000" dirty="0">
                <a:solidFill>
                  <a:srgbClr val="7D3B0D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796636" y="307806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790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690" y="-134645"/>
            <a:ext cx="270778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9136" y="-553809"/>
            <a:ext cx="3136931" cy="3082565"/>
          </a:xfrm>
          <a:prstGeom prst="rect">
            <a:avLst/>
          </a:prstGeom>
        </p:spPr>
      </p:pic>
      <p:sp>
        <p:nvSpPr>
          <p:cNvPr id="7" name="AutoShape 11"/>
          <p:cNvSpPr/>
          <p:nvPr/>
        </p:nvSpPr>
        <p:spPr bwMode="auto">
          <a:xfrm>
            <a:off x="1157401" y="1065081"/>
            <a:ext cx="9935314" cy="1463675"/>
          </a:xfrm>
          <a:prstGeom prst="borderCallout2">
            <a:avLst>
              <a:gd name="adj1" fmla="val 8333"/>
              <a:gd name="adj2" fmla="val -1319"/>
              <a:gd name="adj3" fmla="val 8333"/>
              <a:gd name="adj4" fmla="val -10630"/>
              <a:gd name="adj5" fmla="val 76505"/>
              <a:gd name="adj6" fmla="val -20324"/>
            </a:avLst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defRPr/>
            </a:pPr>
            <a:r>
              <a:rPr lang="en-US" sz="4400" b="1" u="sng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u="sng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AutoShape 12">
            <a:hlinkClick r:id="rId5" action="ppaction://hlinksldjump"/>
          </p:cNvPr>
          <p:cNvSpPr/>
          <p:nvPr/>
        </p:nvSpPr>
        <p:spPr bwMode="auto">
          <a:xfrm>
            <a:off x="1069769" y="3051573"/>
            <a:ext cx="9847683" cy="1049655"/>
          </a:xfrm>
          <a:prstGeom prst="borderCallout2">
            <a:avLst>
              <a:gd name="adj1" fmla="val 10343"/>
              <a:gd name="adj2" fmla="val -1301"/>
              <a:gd name="adj3" fmla="val 10343"/>
              <a:gd name="adj4" fmla="val -9579"/>
              <a:gd name="adj5" fmla="val -2301"/>
              <a:gd name="adj6" fmla="val -18181"/>
            </a:avLst>
          </a:prstGeom>
          <a:noFill/>
          <a:ln w="9525">
            <a:noFill/>
            <a:miter lim="800000"/>
          </a:ln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u="sng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u="sng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0" name="AutoShape 13"/>
          <p:cNvSpPr/>
          <p:nvPr/>
        </p:nvSpPr>
        <p:spPr bwMode="auto">
          <a:xfrm>
            <a:off x="1069770" y="4389200"/>
            <a:ext cx="9847683" cy="1658620"/>
          </a:xfrm>
          <a:prstGeom prst="borderCallout2">
            <a:avLst>
              <a:gd name="adj1" fmla="val 7894"/>
              <a:gd name="adj2" fmla="val -1301"/>
              <a:gd name="adj3" fmla="val 7894"/>
              <a:gd name="adj4" fmla="val -9875"/>
              <a:gd name="adj5" fmla="val -76315"/>
              <a:gd name="adj6" fmla="val -18833"/>
            </a:avLst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defRPr/>
            </a:pPr>
            <a:r>
              <a:rPr lang="en-US" sz="4400" b="1" u="sng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u="sng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ban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ban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036589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ldLvl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45799" y="1486572"/>
            <a:ext cx="6412698" cy="43301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3" y="445302"/>
            <a:ext cx="7740957" cy="60658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6476" y="1216051"/>
            <a:ext cx="7296150" cy="452431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Nguyễn không đặt ngôi ho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hậu,bỏ chức tể tướng, trực tiếp điều h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 mọi công việc từ  trung ương đến địa phương.</a:t>
            </a:r>
            <a:endParaRPr lang="vi-VN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9527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785">
            <a:off x="9031746" y="3358922"/>
            <a:ext cx="3919464" cy="3919464"/>
          </a:xfrm>
          <a:prstGeom prst="rect">
            <a:avLst/>
          </a:prstGeom>
        </p:spPr>
      </p:pic>
      <p:pic>
        <p:nvPicPr>
          <p:cNvPr id="2050" name="Picture 2" descr="Vua tÃ´i triá»u Nguyá»n khai xuÃ¢n báº¯t Äáº§u cÃ´ng viá»c nÄm má»i ra sao? NgÃ y cáº­p  nháº­t 04/02/2020 Khá»i Äáº§u cÃ´ng viá»c cá»§a má»t nÄm má»i, triá»u Nguyá»n, nháº¥t lÃ   thá»i vua Gia Long, vua Minh Má»nh Äá»u Äáº·n tá» chá»©c cÃ¡c nghi lá» khai háº¡, khai  áº¥n vÃ  duyá»t binh. Theo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7" y="124691"/>
            <a:ext cx="5524789" cy="311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Ã½ thuyáº¿t: TÃ¬nh hÃ¬nh chÃ­nh trá», kinh táº¿, vÄn hÃ³a dÆ°á»i triá»u Nguyá»n (ná»­a Äáº§u  tháº¿ ká» XIX) sá»­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 bwMode="auto">
          <a:xfrm>
            <a:off x="6247692" y="1230095"/>
            <a:ext cx="3561327" cy="4023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Ã¢n Äá»i nhÃ  Nguyá»n - TÆ°á»£ng Binh | nguyen van vinh | Flick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7" y="3477490"/>
            <a:ext cx="5524789" cy="3380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53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25"/>
            <a:ext cx="6858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065476" y="351611"/>
            <a:ext cx="8436270" cy="1678028"/>
            <a:chOff x="1054100" y="736600"/>
            <a:chExt cx="8034164" cy="1678028"/>
          </a:xfrm>
        </p:grpSpPr>
        <p:sp>
          <p:nvSpPr>
            <p:cNvPr id="5" name="矩形 4"/>
            <p:cNvSpPr/>
            <p:nvPr/>
          </p:nvSpPr>
          <p:spPr>
            <a:xfrm>
              <a:off x="1054100" y="736600"/>
              <a:ext cx="8034164" cy="1678028"/>
            </a:xfrm>
            <a:prstGeom prst="rect">
              <a:avLst/>
            </a:prstGeom>
            <a:noFill/>
            <a:ln w="38100">
              <a:solidFill>
                <a:srgbClr val="7D3B0D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56251" y="852339"/>
              <a:ext cx="75754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4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 luật Gia Long được </a:t>
              </a:r>
              <a:endParaRPr lang="en-US" altLang="zh-C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>
                <a:defRPr/>
              </a:pPr>
              <a:r>
                <a:rPr lang="vi-VN" altLang="zh-CN" sz="44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ban hành nhằm mục đích gì ?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118947" y="2354009"/>
            <a:ext cx="56483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quyền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tuyệt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đối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vua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cao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địa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vị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trừng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trị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tàn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bạo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kẻ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chống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đối</a:t>
            </a:r>
            <a:r>
              <a:rPr lang="en-US" sz="44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Cambria" panose="02040503050406030204" pitchFamily="18" charset="0"/>
              <a:ea typeface="禹卫书法行书简体&#10;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27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" y="0"/>
            <a:ext cx="5275673" cy="386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oÃ ng Viá»t hÃ¬nh luáº­t' pháº¡t tá»i thÃ´ng gian, ngoáº¡i tÃ¬nh ra sa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90" y="2149594"/>
            <a:ext cx="5517114" cy="413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 rot="15770">
            <a:off x="4389617" y="6156649"/>
            <a:ext cx="6781800" cy="685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7690" y="0"/>
            <a:ext cx="2911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8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524740"/>
            <a:ext cx="4126057" cy="32361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7529" flipH="1">
            <a:off x="-1754363" y="122731"/>
            <a:ext cx="4028457" cy="315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35" y="2570934"/>
            <a:ext cx="5926526" cy="59265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6" y="4219335"/>
            <a:ext cx="1486770" cy="231799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309735" y="731060"/>
            <a:ext cx="4495799" cy="1107996"/>
            <a:chOff x="1054101" y="612686"/>
            <a:chExt cx="4495799" cy="1107996"/>
          </a:xfrm>
        </p:grpSpPr>
        <p:sp>
          <p:nvSpPr>
            <p:cNvPr id="8" name="矩形 7"/>
            <p:cNvSpPr/>
            <p:nvPr/>
          </p:nvSpPr>
          <p:spPr>
            <a:xfrm>
              <a:off x="1054101" y="736600"/>
              <a:ext cx="4495799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54101" y="612686"/>
              <a:ext cx="41846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12D1D"/>
                  </a:solidFill>
                  <a:effectLst/>
                  <a:uLnTx/>
                  <a:uFillTx/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GHI NHỚ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12D1D"/>
                </a:solidFill>
                <a:effectLst/>
                <a:uLnTx/>
                <a:uFillTx/>
                <a:latin typeface="UTM Azuki" panose="02040603050506020204" pitchFamily="18" charset="0"/>
                <a:ea typeface="禹卫书法行书简体&#10;" panose="02000603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3921427" y="854974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UTM Azuki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5959" y="1931388"/>
            <a:ext cx="93153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1802,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thâu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7D3B0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2364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66" y="1181748"/>
            <a:ext cx="5124450" cy="51244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38195" y="1867477"/>
            <a:ext cx="28706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仿宋" panose="02010609060101010101" pitchFamily="49" charset="-122"/>
                <a:cs typeface="+mn-cs"/>
              </a:rPr>
              <a:t>Củng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仿宋" panose="02010609060101010101" pitchFamily="49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仿宋" panose="02010609060101010101" pitchFamily="49" charset="-122"/>
                <a:cs typeface="+mn-cs"/>
              </a:rPr>
              <a:t>cố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UTM Azuki" panose="02040603050506020204" pitchFamily="18" charset="0"/>
              <a:ea typeface="仿宋" panose="02010609060101010101" pitchFamily="49" charset="-122"/>
              <a:cs typeface="+mn-cs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3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04788" y="2028104"/>
            <a:ext cx="3204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Khởi</a:t>
            </a:r>
            <a:r>
              <a:rPr lang="en-US" altLang="zh-CN" sz="8800" dirty="0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 </a:t>
            </a:r>
            <a:r>
              <a:rPr lang="en-US" altLang="zh-CN" sz="8800" dirty="0" err="1">
                <a:solidFill>
                  <a:srgbClr val="7D3B0D"/>
                </a:solidFill>
                <a:latin typeface="UTM Azuki" panose="02040603050506020204" pitchFamily="18" charset="0"/>
                <a:ea typeface="仿宋" panose="02010609060101010101" pitchFamily="49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UTM Azuki" panose="02040603050506020204" pitchFamily="18" charset="0"/>
              <a:ea typeface="仿宋" panose="02010609060101010101" pitchFamily="49" charset="-122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4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00" y="1574800"/>
            <a:ext cx="6858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603500"/>
            <a:ext cx="5397500" cy="539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262" y="2446337"/>
            <a:ext cx="3920738" cy="2905125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34667" y="851525"/>
            <a:ext cx="8696964" cy="1446550"/>
          </a:xfrm>
          <a:prstGeom prst="rect">
            <a:avLst/>
          </a:prstGeom>
          <a:solidFill>
            <a:srgbClr val="C8A488"/>
          </a:solidFill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1.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Nguyễn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Ánh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lật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đổ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triều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Tây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Sơn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nên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triều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Nguyễn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năm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nào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?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177962" y="2679700"/>
            <a:ext cx="3429000" cy="5334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a. </a:t>
            </a:r>
            <a:r>
              <a:rPr lang="en-US" sz="4000" b="1" dirty="0" err="1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Năm</a:t>
            </a:r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1802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187487" y="3365500"/>
            <a:ext cx="3429000" cy="5334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b. </a:t>
            </a:r>
            <a:r>
              <a:rPr lang="en-US" sz="4000" b="1" dirty="0" err="1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Năm</a:t>
            </a:r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1082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187487" y="4051300"/>
            <a:ext cx="3429000" cy="5334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c. </a:t>
            </a:r>
            <a:r>
              <a:rPr lang="en-US" sz="4000" b="1" dirty="0" err="1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Năm</a:t>
            </a:r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1858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187487" y="2666067"/>
            <a:ext cx="34290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 a. </a:t>
            </a:r>
            <a:r>
              <a:rPr lang="en-US" sz="4000" b="1" dirty="0" err="1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Năm</a:t>
            </a:r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1802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177962" y="4737100"/>
            <a:ext cx="3429000" cy="5334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d. </a:t>
            </a:r>
            <a:r>
              <a:rPr lang="en-US" sz="4000" b="1" dirty="0" err="1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Năm</a:t>
            </a:r>
            <a:r>
              <a:rPr lang="en-US" sz="4000" b="1" dirty="0">
                <a:solidFill>
                  <a:srgbClr val="403E3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1885</a:t>
            </a:r>
          </a:p>
        </p:txBody>
      </p:sp>
    </p:spTree>
    <p:extLst>
      <p:ext uri="{BB962C8B-B14F-4D97-AF65-F5344CB8AC3E}">
        <p14:creationId xmlns:p14="http://schemas.microsoft.com/office/powerpoint/2010/main" val="3900448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4" grpId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8" grpId="0" bldLvl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13" y="157177"/>
            <a:ext cx="7186487" cy="6858000"/>
          </a:xfrm>
          <a:prstGeom prst="rect">
            <a:avLst/>
          </a:prstGeom>
        </p:spPr>
      </p:pic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310458" y="983672"/>
            <a:ext cx="9955761" cy="769441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2.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Nhà</a:t>
            </a: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Nguyễn</a:t>
            </a: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chọn</a:t>
            </a: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đâu</a:t>
            </a: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làm</a:t>
            </a: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kinh</a:t>
            </a: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đô</a:t>
            </a: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Bold" panose="02020603050405020304" charset="0"/>
              </a:rPr>
              <a:t> ?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20090" y="2090073"/>
            <a:ext cx="4772891" cy="625418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400" b="1">
                <a:solidFill>
                  <a:srgbClr val="CE7A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    a. Thăng Long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20090" y="2852073"/>
            <a:ext cx="4772891" cy="625418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400" b="1">
                <a:solidFill>
                  <a:srgbClr val="CE7A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    b. Hoa Lư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20090" y="3622963"/>
            <a:ext cx="4772891" cy="625418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400" b="1" dirty="0">
                <a:solidFill>
                  <a:srgbClr val="CE7A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    c. </a:t>
            </a:r>
            <a:r>
              <a:rPr lang="en-US" sz="4400" b="1" dirty="0" err="1">
                <a:solidFill>
                  <a:srgbClr val="CE7A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Phú</a:t>
            </a:r>
            <a:r>
              <a:rPr lang="en-US" sz="4400" b="1" dirty="0">
                <a:solidFill>
                  <a:srgbClr val="CE7A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400" b="1" dirty="0" err="1">
                <a:solidFill>
                  <a:srgbClr val="CE7A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Xuân</a:t>
            </a:r>
            <a:endParaRPr lang="en-US" sz="4400" b="1" dirty="0">
              <a:solidFill>
                <a:srgbClr val="CE7A44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 Regular" panose="0202060305040502030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420090" y="4384963"/>
            <a:ext cx="4772891" cy="625418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400" b="1">
                <a:solidFill>
                  <a:srgbClr val="CE7A4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    d. Cổ Loa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20089" y="3622963"/>
            <a:ext cx="4772891" cy="693709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    c.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Phú</a:t>
            </a:r>
            <a:r>
              <a:rPr lang="en-US" sz="44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400" b="1" dirty="0" err="1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Xuân</a:t>
            </a:r>
            <a:endParaRPr lang="en-US" sz="4400" b="1" dirty="0">
              <a:solidFill>
                <a:srgbClr val="C12D1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 Regular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36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6085"/>
            <a:ext cx="3325091" cy="1001597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11212" y="366981"/>
            <a:ext cx="9180788" cy="1323439"/>
          </a:xfrm>
          <a:prstGeom prst="rect">
            <a:avLst/>
          </a:prstGeom>
          <a:solidFill>
            <a:srgbClr val="C8A488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3.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ý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nào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dưới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đây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thể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hiện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sự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thống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trị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nhà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Nguyễn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?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11212" y="2057400"/>
            <a:ext cx="9180788" cy="10668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a.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vua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Nguyễn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không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muốn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chia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sẻ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 Regular" panose="02020603050405020304" charset="0"/>
            </a:endParaRP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quyền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hành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ai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011212" y="3352800"/>
            <a:ext cx="9180788" cy="8382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b. </a:t>
            </a:r>
            <a:r>
              <a:rPr lang="en-US" sz="40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Nhà Nguyễn quan tâm cũng cố quân đội</a:t>
            </a:r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011212" y="4419600"/>
            <a:ext cx="9180788" cy="9906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</p:spPr>
        <p:txBody>
          <a:bodyPr wrap="none" anchor="ctr"/>
          <a:lstStyle/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c. Nhà Nguyễn ban hành Bộ luật Gia Long </a:t>
            </a:r>
          </a:p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bảo vệ tuyệt đối quyền hành của nhà vua.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011212" y="5638800"/>
            <a:ext cx="9180788" cy="6096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</p:spPr>
        <p:txBody>
          <a:bodyPr wrap="none" anchor="ctr"/>
          <a:lstStyle/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d. Tất cả các ý trên.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011212" y="5638800"/>
            <a:ext cx="9180788" cy="609600"/>
          </a:xfrm>
          <a:prstGeom prst="rect">
            <a:avLst/>
          </a:prstGeom>
          <a:solidFill>
            <a:srgbClr val="C8A488"/>
          </a:solidFill>
          <a:ln w="38100" cmpd="dbl">
            <a:noFill/>
            <a:miter lim="800000"/>
          </a:ln>
        </p:spPr>
        <p:txBody>
          <a:bodyPr wrap="none" anchor="ctr"/>
          <a:lstStyle/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d. Tất cả các ý trên.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011212" y="5652655"/>
            <a:ext cx="9180788" cy="609600"/>
          </a:xfrm>
          <a:prstGeom prst="rect">
            <a:avLst/>
          </a:prstGeom>
          <a:solidFill>
            <a:schemeClr val="accent2"/>
          </a:solidFill>
          <a:ln w="38100" cmpd="dbl">
            <a:noFill/>
            <a:miter lim="800000"/>
          </a:ln>
        </p:spPr>
        <p:txBody>
          <a:bodyPr wrap="none" anchor="ctr"/>
          <a:lstStyle/>
          <a:p>
            <a:r>
              <a:rPr lang="en-US" sz="4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 Regular" panose="02020603050405020304" charset="0"/>
              </a:rPr>
              <a:t>d. Tất cả các ý trên.</a:t>
            </a:r>
          </a:p>
        </p:txBody>
      </p:sp>
    </p:spTree>
    <p:extLst>
      <p:ext uri="{BB962C8B-B14F-4D97-AF65-F5344CB8AC3E}">
        <p14:creationId xmlns:p14="http://schemas.microsoft.com/office/powerpoint/2010/main" val="616433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18" y="0"/>
            <a:ext cx="270778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5791212" cy="6711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39703" y="350164"/>
            <a:ext cx="3735833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禹卫书法行书简体&#10;" panose="02000603000000000000" pitchFamily="2" charset="-122"/>
              </a:rPr>
              <a:t>Chào</a:t>
            </a:r>
            <a:r>
              <a:rPr kumimoji="0" lang="en-US" altLang="zh-CN" sz="12500" b="0" i="0" u="none" strike="noStrike" kern="1200" cap="none" spc="0" normalizeH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kumimoji="0" lang="en-US" altLang="zh-CN" sz="12500" b="0" i="0" u="none" strike="noStrike" kern="1200" cap="none" spc="0" normalizeH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禹卫书法行书简体&#10;" panose="02000603000000000000" pitchFamily="2" charset="-122"/>
              </a:rPr>
              <a:t>các</a:t>
            </a:r>
            <a:r>
              <a:rPr kumimoji="0" lang="en-US" altLang="zh-CN" sz="12500" b="0" i="0" u="none" strike="noStrike" kern="1200" cap="none" spc="0" normalizeH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kumimoji="0" lang="en-US" altLang="zh-CN" sz="12500" b="0" i="0" u="none" strike="noStrike" kern="1200" cap="none" spc="0" normalizeH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禹卫书法行书简体&#10;" panose="02000603000000000000" pitchFamily="2" charset="-122"/>
              </a:rPr>
              <a:t>em</a:t>
            </a:r>
            <a:endParaRPr kumimoji="0" lang="zh-CN" altLang="en-US" sz="12500" b="0" i="0" u="none" strike="noStrike" kern="1200" cap="none" spc="0" normalizeH="0" baseline="0" noProof="0" dirty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UTM Azuki" panose="02040603050506020204" pitchFamily="18" charset="0"/>
              <a:ea typeface="禹卫书法行书简体&#10;" panose="02000603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690" y="0"/>
            <a:ext cx="3136931" cy="30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0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00" y="1574800"/>
            <a:ext cx="6858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603500"/>
            <a:ext cx="5397500" cy="539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657" y="-758275"/>
            <a:ext cx="3920738" cy="2905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3928" y="547590"/>
            <a:ext cx="8136286" cy="2800767"/>
          </a:xfrm>
          <a:prstGeom prst="rect">
            <a:avLst/>
          </a:prstGeom>
          <a:solidFill>
            <a:srgbClr val="9933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3780" y="3695975"/>
            <a:ext cx="2402834" cy="76944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2828" y="3695975"/>
            <a:ext cx="2515777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105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767126" y="221673"/>
            <a:ext cx="211571" cy="6478046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785">
            <a:off x="-257822" y="3104527"/>
            <a:ext cx="3919464" cy="3919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0975" y="715565"/>
            <a:ext cx="7236094" cy="3046988"/>
          </a:xfrm>
          <a:prstGeom prst="rect">
            <a:avLst/>
          </a:prstGeom>
          <a:solidFill>
            <a:srgbClr val="9933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học”và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6574" y="4215852"/>
            <a:ext cx="240283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5622" y="4171371"/>
            <a:ext cx="2066631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20975" y="648342"/>
            <a:ext cx="7236094" cy="3046988"/>
          </a:xfrm>
          <a:prstGeom prst="rect">
            <a:avLst/>
          </a:prstGeom>
          <a:solidFill>
            <a:srgbClr val="99330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6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97">
            <a:off x="-1048002" y="-1450539"/>
            <a:ext cx="3497486" cy="8752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1431">
            <a:off x="7754613" y="-2149562"/>
            <a:ext cx="4599257" cy="57500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55391" y="1428400"/>
            <a:ext cx="7289124" cy="3477875"/>
          </a:xfrm>
          <a:prstGeom prst="rect">
            <a:avLst/>
          </a:prstGeom>
          <a:solidFill>
            <a:srgbClr val="9933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khuyến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lệnh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cấy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7218" y="5310426"/>
            <a:ext cx="2402834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96266" y="5265945"/>
            <a:ext cx="2066631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55391" y="1483947"/>
            <a:ext cx="7273632" cy="2800767"/>
          </a:xfrm>
          <a:prstGeom prst="rect">
            <a:avLst/>
          </a:prstGeom>
          <a:solidFill>
            <a:srgbClr val="993300">
              <a:alpha val="93000"/>
            </a:srgbClr>
          </a:solidFill>
          <a:ln w="38100">
            <a:solidFill>
              <a:srgbClr val="800000"/>
            </a:solidFill>
            <a:prstDash val="sysDash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749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79" y="456176"/>
            <a:ext cx="11096625" cy="5944621"/>
          </a:xfrm>
          <a:prstGeom prst="rect">
            <a:avLst/>
          </a:prstGeom>
          <a:solidFill>
            <a:srgbClr val="7D3B0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01199" y="1994605"/>
            <a:ext cx="3204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仿宋" panose="02010609060101010101" pitchFamily="49" charset="-122"/>
                <a:cs typeface="+mn-cs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仿宋" panose="02010609060101010101" pitchFamily="49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D3B0D"/>
                </a:solidFill>
                <a:effectLst/>
                <a:uLnTx/>
                <a:uFillTx/>
                <a:latin typeface="UTM Azuki" panose="02040603050506020204" pitchFamily="18" charset="0"/>
                <a:ea typeface="仿宋" panose="02010609060101010101" pitchFamily="49" charset="-122"/>
                <a:cs typeface="+mn-cs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D3B0D"/>
              </a:solidFill>
              <a:effectLst/>
              <a:uLnTx/>
              <a:uFillTx/>
              <a:latin typeface="UTM Azuki" panose="02040603050506020204" pitchFamily="18" charset="0"/>
              <a:ea typeface="仿宋" panose="02010609060101010101" pitchFamily="49" charset="-122"/>
              <a:cs typeface="+mn-cs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41" y="0"/>
            <a:ext cx="2707785" cy="6858000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4988238" cy="671171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93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4" r="9743"/>
          <a:stretch/>
        </p:blipFill>
        <p:spPr>
          <a:xfrm flipH="1">
            <a:off x="0" y="-956"/>
            <a:ext cx="422942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411">
            <a:off x="8821855" y="-173682"/>
            <a:ext cx="3884133" cy="30463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68102" y="84911"/>
            <a:ext cx="7678366" cy="1107996"/>
            <a:chOff x="2263302" y="-951416"/>
            <a:chExt cx="7678366" cy="1107996"/>
          </a:xfrm>
        </p:grpSpPr>
        <p:grpSp>
          <p:nvGrpSpPr>
            <p:cNvPr id="6" name="组合 5"/>
            <p:cNvGrpSpPr/>
            <p:nvPr/>
          </p:nvGrpSpPr>
          <p:grpSpPr>
            <a:xfrm>
              <a:off x="2726796" y="-951416"/>
              <a:ext cx="7214872" cy="1107996"/>
              <a:chOff x="1027449" y="581104"/>
              <a:chExt cx="6976674" cy="1107996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054100" y="736600"/>
                <a:ext cx="6950023" cy="952500"/>
              </a:xfrm>
              <a:prstGeom prst="rect">
                <a:avLst/>
              </a:prstGeom>
              <a:noFill/>
              <a:ln w="19050">
                <a:solidFill>
                  <a:srgbClr val="7D3B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cs typeface="+mn-cs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027449" y="581104"/>
                <a:ext cx="676973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12D1D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禹卫书法行书简体&#10;" panose="02000603000000000000" pitchFamily="2" charset="-122"/>
                  </a:rPr>
                  <a:t>NỘI</a:t>
                </a:r>
                <a:r>
                  <a:rPr kumimoji="0" lang="en-US" altLang="zh-CN" sz="6600" b="0" i="0" u="none" strike="noStrike" kern="1200" cap="none" spc="0" normalizeH="0" noProof="0" dirty="0">
                    <a:ln>
                      <a:noFill/>
                    </a:ln>
                    <a:solidFill>
                      <a:srgbClr val="C12D1D"/>
                    </a:solidFill>
                    <a:effectLst/>
                    <a:uLnTx/>
                    <a:uFillTx/>
                    <a:latin typeface="UTM Azuki" panose="02040603050506020204" pitchFamily="18" charset="0"/>
                    <a:ea typeface="禹卫书法行书简体&#10;" panose="02000603000000000000" pitchFamily="2" charset="-122"/>
                  </a:rPr>
                  <a:t> DUNG BÀI HỌC</a:t>
                </a: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12D1D"/>
                  </a:solidFill>
                  <a:effectLst/>
                  <a:uLnTx/>
                  <a:uFillTx/>
                  <a:latin typeface="UTM Azuki" panose="02040603050506020204" pitchFamily="18" charset="0"/>
                  <a:ea typeface="禹卫书法行书简体&#10;" panose="02000603000000000000" pitchFamily="2" charset="-122"/>
                </a:endParaRPr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2263302" y="-795920"/>
              <a:ext cx="304800" cy="952500"/>
            </a:xfrm>
            <a:prstGeom prst="rect">
              <a:avLst/>
            </a:prstGeom>
            <a:solidFill>
              <a:srgbClr val="7D3B0D"/>
            </a:solidFill>
            <a:ln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  <p:sp>
        <p:nvSpPr>
          <p:cNvPr id="10" name="文本框 7"/>
          <p:cNvSpPr txBox="1"/>
          <p:nvPr/>
        </p:nvSpPr>
        <p:spPr>
          <a:xfrm>
            <a:off x="4399954" y="2006847"/>
            <a:ext cx="7000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6600" dirty="0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I. </a:t>
            </a:r>
            <a:r>
              <a:rPr lang="en-US" altLang="zh-CN" sz="6600" dirty="0" err="1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Hoàn</a:t>
            </a:r>
            <a:r>
              <a:rPr lang="en-US" altLang="zh-CN" sz="6600" dirty="0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cảnh</a:t>
            </a:r>
            <a:r>
              <a:rPr lang="en-US" altLang="zh-CN" sz="6600" dirty="0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ra</a:t>
            </a:r>
            <a:r>
              <a:rPr lang="en-US" altLang="zh-CN" sz="6600" dirty="0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đời</a:t>
            </a:r>
            <a:r>
              <a:rPr lang="en-US" altLang="zh-CN" sz="6600" dirty="0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của</a:t>
            </a:r>
            <a:r>
              <a:rPr lang="en-US" altLang="zh-CN" sz="6600" dirty="0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nhà</a:t>
            </a:r>
            <a:r>
              <a:rPr lang="en-US" altLang="zh-CN" sz="6600" dirty="0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Nguyễn</a:t>
            </a:r>
            <a:r>
              <a:rPr lang="en-US" altLang="zh-CN" sz="6600" dirty="0">
                <a:solidFill>
                  <a:srgbClr val="7F7979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. </a:t>
            </a:r>
          </a:p>
        </p:txBody>
      </p:sp>
      <p:sp>
        <p:nvSpPr>
          <p:cNvPr id="11" name="文本框 7"/>
          <p:cNvSpPr txBox="1"/>
          <p:nvPr/>
        </p:nvSpPr>
        <p:spPr>
          <a:xfrm>
            <a:off x="4927687" y="4241984"/>
            <a:ext cx="7000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6600" dirty="0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II. </a:t>
            </a:r>
            <a:r>
              <a:rPr lang="en-US" altLang="zh-CN" sz="6600" dirty="0" err="1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Sự</a:t>
            </a:r>
            <a:r>
              <a:rPr lang="en-US" altLang="zh-CN" sz="6600" dirty="0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thống</a:t>
            </a:r>
            <a:r>
              <a:rPr lang="en-US" altLang="zh-CN" sz="6600" dirty="0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trị</a:t>
            </a:r>
            <a:r>
              <a:rPr lang="en-US" altLang="zh-CN" sz="6600" dirty="0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của</a:t>
            </a:r>
            <a:r>
              <a:rPr lang="en-US" altLang="zh-CN" sz="6600" dirty="0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nhà</a:t>
            </a:r>
            <a:r>
              <a:rPr lang="en-US" altLang="zh-CN" sz="6600" dirty="0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 </a:t>
            </a:r>
            <a:r>
              <a:rPr lang="en-US" altLang="zh-CN" sz="6600" dirty="0" err="1">
                <a:solidFill>
                  <a:srgbClr val="56918B"/>
                </a:solidFill>
                <a:latin typeface="UTM Azuki" panose="02040603050506020204" pitchFamily="18" charset="0"/>
                <a:ea typeface="禹卫书法行书简体&#10;" panose="02000603000000000000" pitchFamily="2" charset="-122"/>
              </a:rPr>
              <a:t>Nguyễn</a:t>
            </a:r>
            <a:endParaRPr lang="en-US" altLang="zh-CN" sz="6600" dirty="0">
              <a:solidFill>
                <a:srgbClr val="56918B"/>
              </a:solidFill>
              <a:latin typeface="UTM Azuki" panose="02040603050506020204" pitchFamily="18" charset="0"/>
              <a:ea typeface="禹卫书法行书简体&#10;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7593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58"/>
            <a:ext cx="12192000" cy="609724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24344" y="142089"/>
            <a:ext cx="10965874" cy="1015663"/>
            <a:chOff x="970592" y="681720"/>
            <a:chExt cx="10965874" cy="1015663"/>
          </a:xfrm>
        </p:grpSpPr>
        <p:sp>
          <p:nvSpPr>
            <p:cNvPr id="4" name="矩形 3"/>
            <p:cNvSpPr/>
            <p:nvPr/>
          </p:nvSpPr>
          <p:spPr>
            <a:xfrm>
              <a:off x="1054101" y="736600"/>
              <a:ext cx="10882365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70592" y="681720"/>
              <a:ext cx="109658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I.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Hoàn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cảnh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ra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đời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của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nhà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 </a:t>
              </a:r>
              <a:r>
                <a:rPr lang="en-US" altLang="zh-CN" sz="6000" dirty="0" err="1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Nguyễn</a:t>
              </a:r>
              <a:r>
                <a:rPr lang="en-US" altLang="zh-CN" sz="6000" dirty="0">
                  <a:solidFill>
                    <a:srgbClr val="7D3B0D"/>
                  </a:solidFill>
                  <a:latin typeface="UTM Azuki" panose="02040603050506020204" pitchFamily="18" charset="0"/>
                  <a:ea typeface="禹卫书法行书简体&#10;" panose="02000603000000000000" pitchFamily="2" charset="-122"/>
                </a:rPr>
                <a:t>. 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519545" y="196969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654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01" y="1264596"/>
            <a:ext cx="10316182" cy="8889053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32334" y="353943"/>
            <a:ext cx="12111547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571500" indent="-571500" eaLnBrk="1" hangingPunct="1">
              <a:spcBef>
                <a:spcPct val="50000"/>
              </a:spcBef>
              <a:buFontTx/>
              <a:buChar char="-"/>
            </a:pP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Quang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eaLnBrk="1" hangingPunct="1">
              <a:spcBef>
                <a:spcPct val="50000"/>
              </a:spcBef>
              <a:buFontTx/>
              <a:buChar char="-"/>
            </a:pPr>
            <a:endParaRPr lang="en-US" sz="40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1802,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lật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Long,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7"/>
          <p:cNvSpPr txBox="1"/>
          <p:nvPr/>
        </p:nvSpPr>
        <p:spPr>
          <a:xfrm>
            <a:off x="49210" y="0"/>
            <a:ext cx="1201312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vi-VN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Nh</a:t>
            </a:r>
            <a:r>
              <a:rPr lang="vi-VN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Nguyễn ra đời trong ho</a:t>
            </a:r>
            <a:r>
              <a:rPr lang="vi-VN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cảnh n</a:t>
            </a:r>
            <a:r>
              <a:rPr lang="vi-VN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o?</a:t>
            </a:r>
            <a:endParaRPr sz="4000" b="1" dirty="0">
              <a:solidFill>
                <a:srgbClr val="C12D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5"/>
          <p:cNvSpPr txBox="1"/>
          <p:nvPr/>
        </p:nvSpPr>
        <p:spPr>
          <a:xfrm>
            <a:off x="132334" y="1702340"/>
            <a:ext cx="12013121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vi-VN" altLang="nl-NL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</a:t>
            </a:r>
            <a:r>
              <a:rPr lang="nl-NL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 Ánh lên ngôi ho</a:t>
            </a:r>
            <a:r>
              <a:rPr lang="nl-NL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nl-NL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 đế lấy hiệu l</a:t>
            </a:r>
            <a:r>
              <a:rPr lang="nl-NL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nl-NL" altLang="x-none" sz="4000" b="1" dirty="0">
                <a:solidFill>
                  <a:srgbClr val="C12D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gì? Kinh đô ở đâu ?</a:t>
            </a:r>
            <a:endParaRPr sz="4000" b="1" dirty="0">
              <a:solidFill>
                <a:srgbClr val="C12D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688</Words>
  <Application>Microsoft Office PowerPoint</Application>
  <PresentationFormat>Widescreen</PresentationFormat>
  <Paragraphs>79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Arial</vt:lpstr>
      <vt:lpstr>Calibri</vt:lpstr>
      <vt:lpstr>Calibri Light</vt:lpstr>
      <vt:lpstr>Cambria</vt:lpstr>
      <vt:lpstr>UTM Azuki</vt:lpstr>
      <vt:lpstr>UYa Respective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2022-04-23T01:55:32Z</dcterms:created>
  <dcterms:modified xsi:type="dcterms:W3CDTF">2022-04-23T01:57:56Z</dcterms:modified>
</cp:coreProperties>
</file>