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3A140-A101-407F-A493-102F9843A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54592-45E5-4F1E-B3B4-17629742E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3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ED4D6-296F-4982-ADBB-413C6ACABA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3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kỳ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được </a:t>
            </a:r>
            <a:r>
              <a:rPr lang="en-US" dirty="0" err="1"/>
              <a:t>chọn</a:t>
            </a:r>
            <a:r>
              <a:rPr lang="en-US" dirty="0"/>
              <a:t> là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của </a:t>
            </a:r>
            <a:r>
              <a:rPr lang="en-US" dirty="0" err="1"/>
              <a:t>nước</a:t>
            </a:r>
            <a:r>
              <a:rPr lang="en-US" dirty="0"/>
              <a:t> ta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giờ mới </a:t>
            </a:r>
            <a:r>
              <a:rPr lang="en-US" dirty="0" err="1"/>
              <a:t>gọi</a:t>
            </a:r>
            <a:r>
              <a:rPr lang="en-US" dirty="0"/>
              <a:t> là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triều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đã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nhiều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có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của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vậy </a:t>
            </a:r>
            <a:r>
              <a:rPr lang="en-US" dirty="0" err="1"/>
              <a:t>năm</a:t>
            </a:r>
            <a:r>
              <a:rPr lang="en-US" dirty="0"/>
              <a:t> 1993,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với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quách</a:t>
            </a:r>
            <a:r>
              <a:rPr lang="en-US" dirty="0"/>
              <a:t>,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miếu</a:t>
            </a:r>
            <a:r>
              <a:rPr lang="en-US" dirty="0"/>
              <a:t>, </a:t>
            </a:r>
            <a:r>
              <a:rPr lang="en-US" dirty="0" err="1"/>
              <a:t>lăng</a:t>
            </a:r>
            <a:r>
              <a:rPr lang="en-US" dirty="0"/>
              <a:t> </a:t>
            </a:r>
            <a:r>
              <a:rPr lang="en-US" dirty="0" err="1"/>
              <a:t>tẩm</a:t>
            </a:r>
            <a:r>
              <a:rPr lang="en-US" dirty="0"/>
              <a:t>,… đã được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là di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ED4D6-296F-4982-ADBB-413C6ACABA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8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ED4D6-296F-4982-ADBB-413C6ACABA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2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1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6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2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2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9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2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0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5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A27B3-663B-4351-B3A2-1D7D3CBA0FD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DFA72-0594-4A88-BCBD-3C29A016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5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9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C0135B-DEEF-4D74-B687-D20C9ED69823}"/>
              </a:ext>
            </a:extLst>
          </p:cNvPr>
          <p:cNvSpPr txBox="1"/>
          <p:nvPr/>
        </p:nvSpPr>
        <p:spPr>
          <a:xfrm>
            <a:off x="1676400" y="1447800"/>
            <a:ext cx="5478780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KHỞI ĐỘNG</a:t>
            </a:r>
            <a:endParaRPr lang="en-US" sz="7200" b="1" dirty="0">
              <a:solidFill>
                <a:schemeClr val="accent3">
                  <a:lumMod val="50000"/>
                </a:schemeClr>
              </a:solidFill>
              <a:latin typeface="UTM Futura Extra" panose="02040603050506020204" pitchFamily="18" charset="0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E138415-8BBE-4E6B-9ECA-259DB59DA131}"/>
              </a:ext>
            </a:extLst>
          </p:cNvPr>
          <p:cNvSpPr/>
          <p:nvPr/>
        </p:nvSpPr>
        <p:spPr>
          <a:xfrm>
            <a:off x="2377440" y="0"/>
            <a:ext cx="470154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3E39FF-60C0-4578-A820-12F622F06D25}"/>
              </a:ext>
            </a:extLst>
          </p:cNvPr>
          <p:cNvSpPr/>
          <p:nvPr/>
        </p:nvSpPr>
        <p:spPr>
          <a:xfrm>
            <a:off x="-393383" y="0"/>
            <a:ext cx="9930765" cy="173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3: </a:t>
            </a:r>
          </a:p>
          <a:p>
            <a:pPr algn="ctr">
              <a:lnSpc>
                <a:spcPct val="130000"/>
              </a:lnSpc>
            </a:pP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phố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đẹp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với nhiều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công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trình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kiến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trúc</a:t>
            </a:r>
            <a:endParaRPr lang="en-US" sz="3800" b="1" dirty="0">
              <a:solidFill>
                <a:schemeClr val="accent3">
                  <a:lumMod val="50000"/>
                </a:schemeClr>
              </a:solidFill>
              <a:latin typeface="UTM Futura Extra" panose="02040603050506020204" pitchFamily="18" charset="0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4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Luoc do thanh pho H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 bwMode="auto">
          <a:xfrm>
            <a:off x="307794" y="872185"/>
            <a:ext cx="86106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6172200"/>
            <a:ext cx="56236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Lược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đồ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3733" b="1" dirty="0">
              <a:solidFill>
                <a:schemeClr val="bg1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134" y="163007"/>
            <a:ext cx="1229856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Kê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công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trình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kiến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trúc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cổ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3733" b="1" dirty="0">
              <a:solidFill>
                <a:schemeClr val="bg1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9400" y="1397000"/>
            <a:ext cx="1447800" cy="508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4633138" y="2387604"/>
            <a:ext cx="1234263" cy="43179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3276599" y="3225800"/>
            <a:ext cx="1332015" cy="3048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2133601" y="4300281"/>
            <a:ext cx="1244930" cy="34792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4876800" y="4300281"/>
            <a:ext cx="1371600" cy="34792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4876800" y="3835400"/>
            <a:ext cx="1219200" cy="4064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3428999" y="5226493"/>
            <a:ext cx="1179615" cy="3556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1981200" y="5664201"/>
            <a:ext cx="1219201" cy="38958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738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uilding with a pond in front of it&#10;&#10;Description automatically generated with low confidence">
            <a:extLst>
              <a:ext uri="{FF2B5EF4-FFF2-40B4-BE49-F238E27FC236}">
                <a16:creationId xmlns:a16="http://schemas.microsoft.com/office/drawing/2014/main" xmlns="" id="{967B957A-8D6B-49B1-9EEB-3111F208E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1" r="-3" b="-3"/>
          <a:stretch/>
        </p:blipFill>
        <p:spPr>
          <a:xfrm>
            <a:off x="3871539" y="3272589"/>
            <a:ext cx="4579037" cy="3585411"/>
          </a:xfrm>
          <a:prstGeom prst="rect">
            <a:avLst/>
          </a:prstGeom>
        </p:spPr>
      </p:pic>
      <p:pic>
        <p:nvPicPr>
          <p:cNvPr id="16" name="Picture 15" descr="A picture containing sky, outdoor, building, place of worship&#10;&#10;Description automatically generated">
            <a:extLst>
              <a:ext uri="{FF2B5EF4-FFF2-40B4-BE49-F238E27FC236}">
                <a16:creationId xmlns:a16="http://schemas.microsoft.com/office/drawing/2014/main" xmlns="" id="{FAF947FA-A2E9-4B14-8B4D-B462618F4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4" r="1" b="1"/>
          <a:stretch/>
        </p:blipFill>
        <p:spPr>
          <a:xfrm>
            <a:off x="15" y="9"/>
            <a:ext cx="5459920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8" name="Picture 17" descr="A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xmlns="" id="{D472DCEB-4B32-4AE0-A5E8-C70C35A9A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5561" b="-1"/>
          <a:stretch/>
        </p:blipFill>
        <p:spPr>
          <a:xfrm>
            <a:off x="5593727" y="-22547"/>
            <a:ext cx="2856849" cy="3139531"/>
          </a:xfrm>
          <a:prstGeom prst="rect">
            <a:avLst/>
          </a:prstGeom>
        </p:spPr>
      </p:pic>
      <p:sp>
        <p:nvSpPr>
          <p:cNvPr id="29" name="Rectangle 24">
            <a:extLst>
              <a:ext uri="{FF2B5EF4-FFF2-40B4-BE49-F238E27FC236}">
                <a16:creationId xmlns:a16="http://schemas.microsoft.com/office/drawing/2014/main" xmlns="" id="{36A1CAC3-A129-43F8-8881-63D3E319A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69422"/>
            <a:ext cx="3750890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xmlns="" id="{B5CCE41C-FBFB-44B8-BE25-7F555613C1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ED17A8F-2E7C-4DB3-A397-0DB7750CBCFE}"/>
              </a:ext>
            </a:extLst>
          </p:cNvPr>
          <p:cNvSpPr txBox="1"/>
          <p:nvPr/>
        </p:nvSpPr>
        <p:spPr>
          <a:xfrm>
            <a:off x="-461964" y="4586548"/>
            <a:ext cx="47954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Kinh</a:t>
            </a:r>
            <a:r>
              <a:rPr lang="en-US" sz="54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thành</a:t>
            </a:r>
            <a:r>
              <a:rPr lang="en-US" sz="54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Huế</a:t>
            </a:r>
            <a:endParaRPr lang="en-US" sz="5400" spc="600" dirty="0">
              <a:solidFill>
                <a:schemeClr val="accent2">
                  <a:lumMod val="60000"/>
                  <a:lumOff val="40000"/>
                </a:schemeClr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19E301E5-1206-47D0-9CDF-72583D739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FA31FBE-7948-4384-B68A-75DEFDC49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tree, outdoor, house, building&#10;&#10;Description automatically generated">
            <a:extLst>
              <a:ext uri="{FF2B5EF4-FFF2-40B4-BE49-F238E27FC236}">
                <a16:creationId xmlns:a16="http://schemas.microsoft.com/office/drawing/2014/main" xmlns="" id="{F43D536A-A01F-4AEE-9B33-DD359EEC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211"/>
          <a:stretch/>
        </p:blipFill>
        <p:spPr>
          <a:xfrm>
            <a:off x="480957" y="643467"/>
            <a:ext cx="3009765" cy="2702558"/>
          </a:xfrm>
          <a:prstGeom prst="rect">
            <a:avLst/>
          </a:prstGeom>
        </p:spPr>
      </p:pic>
      <p:pic>
        <p:nvPicPr>
          <p:cNvPr id="7" name="Picture 6" descr="A house with bushes in front of it&#10;&#10;Description automatically generated with low confidence">
            <a:extLst>
              <a:ext uri="{FF2B5EF4-FFF2-40B4-BE49-F238E27FC236}">
                <a16:creationId xmlns:a16="http://schemas.microsoft.com/office/drawing/2014/main" xmlns="" id="{BDEF5936-C32E-4A2C-A4C1-E15269319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2364" b="-4"/>
          <a:stretch/>
        </p:blipFill>
        <p:spPr>
          <a:xfrm>
            <a:off x="482600" y="3509434"/>
            <a:ext cx="3008123" cy="2705099"/>
          </a:xfrm>
          <a:prstGeom prst="rect">
            <a:avLst/>
          </a:prstGeom>
        </p:spPr>
      </p:pic>
      <p:pic>
        <p:nvPicPr>
          <p:cNvPr id="5" name="Content Placeholder 4" descr="A picture containing text, tree, sky, outdoor&#10;&#10;Description automatically generated">
            <a:extLst>
              <a:ext uri="{FF2B5EF4-FFF2-40B4-BE49-F238E27FC236}">
                <a16:creationId xmlns:a16="http://schemas.microsoft.com/office/drawing/2014/main" xmlns="" id="{3CDF0105-35CA-4126-A8C5-C66C1647EB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r="4053"/>
          <a:stretch/>
        </p:blipFill>
        <p:spPr>
          <a:xfrm>
            <a:off x="3609475" y="643467"/>
            <a:ext cx="5051925" cy="55710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30AB91-68EF-4BF2-A102-9C1A6470A8C8}"/>
              </a:ext>
            </a:extLst>
          </p:cNvPr>
          <p:cNvSpPr txBox="1"/>
          <p:nvPr/>
        </p:nvSpPr>
        <p:spPr>
          <a:xfrm>
            <a:off x="2632592" y="5463810"/>
            <a:ext cx="6028808" cy="1446550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Nhà</a:t>
            </a:r>
            <a:r>
              <a:rPr lang="en-US" sz="4400" spc="600" dirty="0">
                <a:solidFill>
                  <a:schemeClr val="tx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lưu</a:t>
            </a:r>
            <a:r>
              <a:rPr lang="en-US" sz="4400" spc="600" dirty="0">
                <a:solidFill>
                  <a:schemeClr val="tx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niệm</a:t>
            </a:r>
            <a:r>
              <a:rPr lang="en-US" sz="4400" spc="600" dirty="0">
                <a:solidFill>
                  <a:schemeClr val="tx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Bác</a:t>
            </a:r>
            <a:r>
              <a:rPr lang="en-US" sz="4400" spc="600" dirty="0">
                <a:solidFill>
                  <a:schemeClr val="tx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Hồ</a:t>
            </a:r>
            <a:endParaRPr lang="en-US" sz="4400" spc="600" dirty="0">
              <a:solidFill>
                <a:schemeClr val="tx1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&#10;&#10;Description automatically generated">
            <a:extLst>
              <a:ext uri="{FF2B5EF4-FFF2-40B4-BE49-F238E27FC236}">
                <a16:creationId xmlns:a16="http://schemas.microsoft.com/office/drawing/2014/main" xmlns="" id="{F6A09B93-EAF8-4E69-88A5-2396E9FE0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 r="-2" b="12514"/>
          <a:stretch/>
        </p:blipFill>
        <p:spPr>
          <a:xfrm>
            <a:off x="3370077" y="244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boat on a river&#10;&#10;Description automatically generated with low confidence">
            <a:extLst>
              <a:ext uri="{FF2B5EF4-FFF2-40B4-BE49-F238E27FC236}">
                <a16:creationId xmlns:a16="http://schemas.microsoft.com/office/drawing/2014/main" xmlns="" id="{950F48AF-6FC6-4463-863F-9D312FAF8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r="-3" b="9095"/>
          <a:stretch/>
        </p:blipFill>
        <p:spPr>
          <a:xfrm>
            <a:off x="15" y="11"/>
            <a:ext cx="4394833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tall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xmlns="" id="{15C83845-B182-4750-8A71-5825A5525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8" b="29856"/>
          <a:stretch/>
        </p:blipFill>
        <p:spPr>
          <a:xfrm>
            <a:off x="4762567" y="3511296"/>
            <a:ext cx="4381433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 descr="A building with a red roof surrounded by trees&#10;&#10;Description automatically generated with low confidence">
            <a:extLst>
              <a:ext uri="{FF2B5EF4-FFF2-40B4-BE49-F238E27FC236}">
                <a16:creationId xmlns:a16="http://schemas.microsoft.com/office/drawing/2014/main" xmlns="" id="{460E9D88-80CB-4C37-8EFC-4B652C14A3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9" r="2" b="2"/>
          <a:stretch/>
        </p:blipFill>
        <p:spPr>
          <a:xfrm>
            <a:off x="15" y="3511296"/>
            <a:ext cx="5773908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A6C803-87D3-41A0-8CAB-7B6C3AFC6C71}"/>
              </a:ext>
            </a:extLst>
          </p:cNvPr>
          <p:cNvSpPr txBox="1"/>
          <p:nvPr/>
        </p:nvSpPr>
        <p:spPr>
          <a:xfrm>
            <a:off x="3637915" y="5934427"/>
            <a:ext cx="5238248" cy="175432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spc="600" dirty="0" err="1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Chùa</a:t>
            </a:r>
            <a:r>
              <a:rPr lang="en-US" sz="5400" spc="600" dirty="0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Thiên</a:t>
            </a:r>
            <a:r>
              <a:rPr lang="en-US" sz="5400" spc="600" dirty="0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Mụ</a:t>
            </a:r>
            <a:endParaRPr lang="en-US" sz="5400" spc="600" dirty="0">
              <a:solidFill>
                <a:schemeClr val="bg1">
                  <a:lumMod val="85000"/>
                </a:schemeClr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8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garden&#10;&#10;Description automatically generated">
            <a:extLst>
              <a:ext uri="{FF2B5EF4-FFF2-40B4-BE49-F238E27FC236}">
                <a16:creationId xmlns:a16="http://schemas.microsoft.com/office/drawing/2014/main" xmlns="" id="{29BC9E31-ECAC-4FCF-8B93-4D7D8FE82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" b="9347"/>
          <a:stretch/>
        </p:blipFill>
        <p:spPr>
          <a:xfrm>
            <a:off x="15" y="10"/>
            <a:ext cx="4571985" cy="3428990"/>
          </a:xfrm>
          <a:prstGeom prst="rect">
            <a:avLst/>
          </a:prstGeom>
        </p:spPr>
      </p:pic>
      <p:pic>
        <p:nvPicPr>
          <p:cNvPr id="11" name="Picture 10" descr="A picture containing tree, outdoor, sky, park&#10;&#10;Description automatically generated">
            <a:extLst>
              <a:ext uri="{FF2B5EF4-FFF2-40B4-BE49-F238E27FC236}">
                <a16:creationId xmlns:a16="http://schemas.microsoft.com/office/drawing/2014/main" xmlns="" id="{FC6D98DB-4D81-4F88-938B-612088684A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1"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7" name="Picture 6" descr="A picture containing tree, outdoor, sky, place of worship&#10;&#10;Description automatically generated">
            <a:extLst>
              <a:ext uri="{FF2B5EF4-FFF2-40B4-BE49-F238E27FC236}">
                <a16:creationId xmlns:a16="http://schemas.microsoft.com/office/drawing/2014/main" xmlns="" id="{6E3FCE9E-6AE8-4156-87E5-13DA680B8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b="5446"/>
          <a:stretch/>
        </p:blipFill>
        <p:spPr>
          <a:xfrm>
            <a:off x="15" y="3429000"/>
            <a:ext cx="4571985" cy="3429000"/>
          </a:xfrm>
          <a:prstGeom prst="rect">
            <a:avLst/>
          </a:prstGeom>
        </p:spPr>
      </p:pic>
      <p:pic>
        <p:nvPicPr>
          <p:cNvPr id="9" name="Picture 8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xmlns="" id="{B238F647-F8E7-4DB3-9DC9-4B47166BF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13659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2B1FC38-A726-4A36-93EB-130C08FDE552}"/>
              </a:ext>
            </a:extLst>
          </p:cNvPr>
          <p:cNvSpPr txBox="1"/>
          <p:nvPr/>
        </p:nvSpPr>
        <p:spPr>
          <a:xfrm>
            <a:off x="2174259" y="3075057"/>
            <a:ext cx="4795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Lăng</a:t>
            </a:r>
            <a:r>
              <a:rPr lang="en-US" sz="40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Tự</a:t>
            </a:r>
            <a:r>
              <a:rPr lang="en-US" sz="40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Đức</a:t>
            </a:r>
            <a:endParaRPr lang="en-US" sz="4000" spc="600" dirty="0">
              <a:solidFill>
                <a:schemeClr val="accent2">
                  <a:lumMod val="60000"/>
                  <a:lumOff val="40000"/>
                </a:schemeClr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195918" y="4577976"/>
            <a:ext cx="5654512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outdoor, water, sky, tree&#10;&#10;Description automatically generated">
            <a:extLst>
              <a:ext uri="{FF2B5EF4-FFF2-40B4-BE49-F238E27FC236}">
                <a16:creationId xmlns:a16="http://schemas.microsoft.com/office/drawing/2014/main" xmlns="" id="{503CAFA9-DA48-42D3-8E3C-DA014FE1F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0" r="1" b="37"/>
          <a:stretch/>
        </p:blipFill>
        <p:spPr>
          <a:xfrm>
            <a:off x="238227" y="321735"/>
            <a:ext cx="2848178" cy="2010551"/>
          </a:xfrm>
          <a:prstGeom prst="rect">
            <a:avLst/>
          </a:prstGeom>
        </p:spPr>
      </p:pic>
      <p:pic>
        <p:nvPicPr>
          <p:cNvPr id="13" name="Picture 12" descr="A group of boats on a river&#10;&#10;Description automatically generated with low confidence">
            <a:extLst>
              <a:ext uri="{FF2B5EF4-FFF2-40B4-BE49-F238E27FC236}">
                <a16:creationId xmlns:a16="http://schemas.microsoft.com/office/drawing/2014/main" xmlns="" id="{B826C6A1-F38C-4232-BFB2-781228D73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31997"/>
          <a:stretch/>
        </p:blipFill>
        <p:spPr>
          <a:xfrm>
            <a:off x="3151912" y="321733"/>
            <a:ext cx="2845104" cy="4111323"/>
          </a:xfrm>
          <a:prstGeom prst="rect">
            <a:avLst/>
          </a:prstGeom>
        </p:spPr>
      </p:pic>
      <p:pic>
        <p:nvPicPr>
          <p:cNvPr id="5" name="Content Placeholder 4" descr="A picture containing text, sky, outdoor, colorful&#10;&#10;Description automatically generated">
            <a:extLst>
              <a:ext uri="{FF2B5EF4-FFF2-40B4-BE49-F238E27FC236}">
                <a16:creationId xmlns:a16="http://schemas.microsoft.com/office/drawing/2014/main" xmlns="" id="{725D7AC0-2C30-4CB7-B453-7D91E28910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4" b="422"/>
          <a:stretch/>
        </p:blipFill>
        <p:spPr>
          <a:xfrm>
            <a:off x="6064632" y="321733"/>
            <a:ext cx="2848488" cy="2010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079537-67E5-4654-B89A-3C888C59A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r="1" b="7275"/>
          <a:stretch/>
        </p:blipFill>
        <p:spPr>
          <a:xfrm>
            <a:off x="238225" y="2422097"/>
            <a:ext cx="2846070" cy="2013804"/>
          </a:xfrm>
          <a:prstGeom prst="rect">
            <a:avLst/>
          </a:prstGeom>
        </p:spPr>
      </p:pic>
      <p:pic>
        <p:nvPicPr>
          <p:cNvPr id="7" name="Picture 6" descr="A body of water with a flag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AFF9DE2E-7D65-4EC9-9D0E-401E7575DE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6481"/>
          <a:stretch/>
        </p:blipFill>
        <p:spPr>
          <a:xfrm>
            <a:off x="6062215" y="2431706"/>
            <a:ext cx="2848487" cy="2000947"/>
          </a:xfrm>
          <a:prstGeom prst="rect">
            <a:avLst/>
          </a:prstGeom>
        </p:spPr>
      </p:pic>
      <p:pic>
        <p:nvPicPr>
          <p:cNvPr id="15" name="Content Placeholder 14" descr="A picture containing outdoor, tree, sky, colorful&#10;&#10;Description automatically generated">
            <a:extLst>
              <a:ext uri="{FF2B5EF4-FFF2-40B4-BE49-F238E27FC236}">
                <a16:creationId xmlns:a16="http://schemas.microsoft.com/office/drawing/2014/main" xmlns="" id="{019A9AD1-655E-4ED7-873D-6B53490AF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6" r="1" b="1"/>
          <a:stretch/>
        </p:blipFill>
        <p:spPr>
          <a:xfrm>
            <a:off x="238225" y="4525717"/>
            <a:ext cx="2846070" cy="201055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539951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79792F-1DF2-40E5-8879-A2E305D471C5}"/>
              </a:ext>
            </a:extLst>
          </p:cNvPr>
          <p:cNvSpPr txBox="1"/>
          <p:nvPr/>
        </p:nvSpPr>
        <p:spPr>
          <a:xfrm>
            <a:off x="2867555" y="4770767"/>
            <a:ext cx="59018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Điện</a:t>
            </a:r>
            <a:r>
              <a:rPr lang="en-US" sz="54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Hòn</a:t>
            </a:r>
            <a:r>
              <a:rPr lang="en-US" sz="54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Chén</a:t>
            </a:r>
            <a:endParaRPr lang="en-US" sz="5400" spc="600" dirty="0">
              <a:solidFill>
                <a:schemeClr val="accent2">
                  <a:lumMod val="60000"/>
                  <a:lumOff val="40000"/>
                </a:schemeClr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dge with lights at night&#10;&#10;Description automatically generated with low confidence">
            <a:extLst>
              <a:ext uri="{FF2B5EF4-FFF2-40B4-BE49-F238E27FC236}">
                <a16:creationId xmlns:a16="http://schemas.microsoft.com/office/drawing/2014/main" xmlns="" id="{33791335-0C3C-4DC2-B38F-53E73723D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 b="2"/>
          <a:stretch/>
        </p:blipFill>
        <p:spPr>
          <a:xfrm>
            <a:off x="4632325" y="10"/>
            <a:ext cx="4511675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Picture 10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xmlns="" id="{7F99844E-B7EB-444C-98FC-AE97E65CD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8"/>
          <a:stretch/>
        </p:blipFill>
        <p:spPr>
          <a:xfrm>
            <a:off x="16" y="4069977"/>
            <a:ext cx="2651483" cy="2788023"/>
          </a:xfrm>
          <a:prstGeom prst="rect">
            <a:avLst/>
          </a:prstGeom>
        </p:spPr>
      </p:pic>
      <p:pic>
        <p:nvPicPr>
          <p:cNvPr id="5" name="Content Placeholder 4" descr="A bridge with lights at night&#10;&#10;Description automatically generated with low confidence">
            <a:extLst>
              <a:ext uri="{FF2B5EF4-FFF2-40B4-BE49-F238E27FC236}">
                <a16:creationId xmlns:a16="http://schemas.microsoft.com/office/drawing/2014/main" xmlns="" id="{2C609EAF-B2C9-4C5A-A82A-4D7A193651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r="-2" b="-2"/>
          <a:stretch/>
        </p:blipFill>
        <p:spPr>
          <a:xfrm>
            <a:off x="2772150" y="3257176"/>
            <a:ext cx="3591820" cy="3600824"/>
          </a:xfrm>
          <a:prstGeom prst="rect">
            <a:avLst/>
          </a:prstGeom>
        </p:spPr>
      </p:pic>
      <p:pic>
        <p:nvPicPr>
          <p:cNvPr id="13" name="Picture 12" descr="A bridge over water&#10;&#10;Description automatically generated with low confidence">
            <a:extLst>
              <a:ext uri="{FF2B5EF4-FFF2-40B4-BE49-F238E27FC236}">
                <a16:creationId xmlns:a16="http://schemas.microsoft.com/office/drawing/2014/main" xmlns="" id="{26461819-B300-415D-B61A-3625B5669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"/>
          <a:stretch/>
        </p:blipFill>
        <p:spPr>
          <a:xfrm>
            <a:off x="1" y="10"/>
            <a:ext cx="4511675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Picture 8" descr="A sunset over a body of water&#10;&#10;Description automatically generated with low confidence">
            <a:extLst>
              <a:ext uri="{FF2B5EF4-FFF2-40B4-BE49-F238E27FC236}">
                <a16:creationId xmlns:a16="http://schemas.microsoft.com/office/drawing/2014/main" xmlns="" id="{085DC755-1692-40DB-A7C9-7AF36AD93E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2556"/>
          <a:stretch/>
        </p:blipFill>
        <p:spPr>
          <a:xfrm>
            <a:off x="6484621" y="4069976"/>
            <a:ext cx="2659380" cy="2788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4B39BB1-D79D-44CB-A620-DC135CEEA02F}"/>
              </a:ext>
            </a:extLst>
          </p:cNvPr>
          <p:cNvSpPr txBox="1"/>
          <p:nvPr/>
        </p:nvSpPr>
        <p:spPr>
          <a:xfrm>
            <a:off x="2345989" y="3044280"/>
            <a:ext cx="4767908" cy="144655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Cầu</a:t>
            </a:r>
            <a:r>
              <a:rPr lang="en-US" sz="44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Trường</a:t>
            </a:r>
            <a:r>
              <a:rPr lang="en-US" sz="44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Tiền</a:t>
            </a:r>
            <a:endParaRPr lang="en-US" sz="4400" spc="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0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rketplace, produce, fresh&#10;&#10;Description automatically generated">
            <a:extLst>
              <a:ext uri="{FF2B5EF4-FFF2-40B4-BE49-F238E27FC236}">
                <a16:creationId xmlns:a16="http://schemas.microsoft.com/office/drawing/2014/main" xmlns="" id="{5B73B6A5-A95D-48CD-B42C-346492621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6" b="-4"/>
          <a:stretch/>
        </p:blipFill>
        <p:spPr>
          <a:xfrm>
            <a:off x="5975514" y="-1"/>
            <a:ext cx="3168488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 descr="A picture containing outdoor, tree, sky, road&#10;&#10;Description automatically generated">
            <a:extLst>
              <a:ext uri="{FF2B5EF4-FFF2-40B4-BE49-F238E27FC236}">
                <a16:creationId xmlns:a16="http://schemas.microsoft.com/office/drawing/2014/main" xmlns="" id="{4CAB752B-7A2C-4696-9295-00382ABBB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3" b="8741"/>
          <a:stretch/>
        </p:blipFill>
        <p:spPr>
          <a:xfrm>
            <a:off x="3370077" y="1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erson riding a bicycle in front of a store&#10;&#10;Description automatically generated with medium confidence">
            <a:extLst>
              <a:ext uri="{FF2B5EF4-FFF2-40B4-BE49-F238E27FC236}">
                <a16:creationId xmlns:a16="http://schemas.microsoft.com/office/drawing/2014/main" xmlns="" id="{E6D68FF4-6AC6-4F47-8865-809440EF0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 r="-3" b="-3"/>
          <a:stretch/>
        </p:blipFill>
        <p:spPr>
          <a:xfrm>
            <a:off x="15" y="11"/>
            <a:ext cx="4394833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 descr="A picture containing food, person, several&#10;&#10;Description automatically generated">
            <a:extLst>
              <a:ext uri="{FF2B5EF4-FFF2-40B4-BE49-F238E27FC236}">
                <a16:creationId xmlns:a16="http://schemas.microsoft.com/office/drawing/2014/main" xmlns="" id="{8C057163-3B1F-4DA3-A23D-661B16783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r="2" b="8963"/>
          <a:stretch/>
        </p:blipFill>
        <p:spPr>
          <a:xfrm>
            <a:off x="4762568" y="3511296"/>
            <a:ext cx="4381433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picture containing text, outdoor, tree, road&#10;&#10;Description automatically generated">
            <a:extLst>
              <a:ext uri="{FF2B5EF4-FFF2-40B4-BE49-F238E27FC236}">
                <a16:creationId xmlns:a16="http://schemas.microsoft.com/office/drawing/2014/main" xmlns="" id="{94A12CC3-49A2-4E14-8056-485DF1D13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r="-2" b="6587"/>
          <a:stretch/>
        </p:blipFill>
        <p:spPr>
          <a:xfrm>
            <a:off x="-1" y="3511296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3B87E7-8F43-41D4-86A4-B94F39F82550}"/>
              </a:ext>
            </a:extLst>
          </p:cNvPr>
          <p:cNvSpPr txBox="1"/>
          <p:nvPr/>
        </p:nvSpPr>
        <p:spPr>
          <a:xfrm>
            <a:off x="4376077" y="123251"/>
            <a:ext cx="4767908" cy="76944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Chợ</a:t>
            </a:r>
            <a:r>
              <a:rPr lang="en-US" sz="44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Đông</a:t>
            </a:r>
            <a:r>
              <a:rPr lang="en-US" sz="44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 Ba</a:t>
            </a:r>
          </a:p>
        </p:txBody>
      </p:sp>
    </p:spTree>
    <p:extLst>
      <p:ext uri="{BB962C8B-B14F-4D97-AF65-F5344CB8AC3E}">
        <p14:creationId xmlns:p14="http://schemas.microsoft.com/office/powerpoint/2010/main" val="1768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"/>
            <a:ext cx="3099916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851" y="3842187"/>
            <a:ext cx="2490867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45898" y="2496668"/>
            <a:ext cx="2338578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16_DOOL_100617_K1_3">
            <a:extLst>
              <a:ext uri="{FF2B5EF4-FFF2-40B4-BE49-F238E27FC236}">
                <a16:creationId xmlns:a16="http://schemas.microsoft.com/office/drawing/2014/main" xmlns="" id="{C6D99047-D63A-4421-AC79-D3DA77CE7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r="11107" b="-4"/>
          <a:stretch/>
        </p:blipFill>
        <p:spPr>
          <a:xfrm>
            <a:off x="2669342" y="2661260"/>
            <a:ext cx="209169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402654-B42B-4B95-8E71-16D5B6DB9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17315" b="2"/>
          <a:stretch/>
        </p:blipFill>
        <p:spPr>
          <a:xfrm>
            <a:off x="15" y="10"/>
            <a:ext cx="2975965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Picture 4" descr="Minh_Mạng_mausoleum">
            <a:extLst>
              <a:ext uri="{FF2B5EF4-FFF2-40B4-BE49-F238E27FC236}">
                <a16:creationId xmlns:a16="http://schemas.microsoft.com/office/drawing/2014/main" xmlns="" id="{F9AFCA6F-CCE9-4CCE-9B55-06117190E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r="8484" b="-5"/>
          <a:stretch/>
        </p:blipFill>
        <p:spPr bwMode="auto">
          <a:xfrm>
            <a:off x="3619" y="4007261"/>
            <a:ext cx="2366303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3E315D1-53B9-4FF3-A2F4-300EBAB3492F}"/>
              </a:ext>
            </a:extLst>
          </p:cNvPr>
          <p:cNvSpPr/>
          <p:nvPr/>
        </p:nvSpPr>
        <p:spPr>
          <a:xfrm>
            <a:off x="3859149" y="374881"/>
            <a:ext cx="496405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trình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kiến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trúc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này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thời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triều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vua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FEBBDCD-DD44-4CFA-A651-D5DC7057CCF4}"/>
              </a:ext>
            </a:extLst>
          </p:cNvPr>
          <p:cNvSpPr/>
          <p:nvPr/>
        </p:nvSpPr>
        <p:spPr>
          <a:xfrm>
            <a:off x="3789487" y="457177"/>
            <a:ext cx="4964050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Theo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em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tại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sao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người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ta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còn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gọi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thành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phố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Huế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cố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đô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22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73CA3F97-49B9-4059-9B8C-88DB61CFE13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73A4C482-F63E-4600-B92C-7884364CE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DEA96E-22D4-4BB7-8AAE-38A8E3F6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63EA49-9C81-45ED-90D9-651EABB1E85A}"/>
              </a:ext>
            </a:extLst>
          </p:cNvPr>
          <p:cNvSpPr txBox="1"/>
          <p:nvPr/>
        </p:nvSpPr>
        <p:spPr>
          <a:xfrm>
            <a:off x="4457700" y="1213547"/>
            <a:ext cx="41538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7 IcielLa Chic Pro Shad" panose="02000506090000020004" pitchFamily="2" charset="0"/>
              </a:rPr>
              <a:t>HUẾ</a:t>
            </a:r>
            <a:endParaRPr lang="en-US" sz="138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VNI-Trung Kie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F60A38-ADA8-474C-8E4A-022C9CC2EAEC}"/>
              </a:ext>
            </a:extLst>
          </p:cNvPr>
          <p:cNvSpPr txBox="1"/>
          <p:nvPr/>
        </p:nvSpPr>
        <p:spPr>
          <a:xfrm>
            <a:off x="471854" y="1184444"/>
            <a:ext cx="52938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atin typeface="UTM Netmuc KT" panose="02040603050506020204" pitchFamily="18" charset="0"/>
              </a:rPr>
              <a:t>Thành</a:t>
            </a:r>
            <a:r>
              <a:rPr lang="en-US" sz="11500" dirty="0">
                <a:latin typeface="UTM Netmuc KT" panose="02040603050506020204" pitchFamily="18" charset="0"/>
              </a:rPr>
              <a:t> </a:t>
            </a:r>
            <a:r>
              <a:rPr lang="en-US" sz="11500" dirty="0" err="1">
                <a:latin typeface="UTM Netmuc KT" panose="02040603050506020204" pitchFamily="18" charset="0"/>
              </a:rPr>
              <a:t>phố</a:t>
            </a:r>
            <a:endParaRPr lang="en-US" sz="11500" dirty="0">
              <a:latin typeface="UTM Netmuc KT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D73C4A-2C78-456E-9BB0-DFE51DA2CF11}"/>
              </a:ext>
            </a:extLst>
          </p:cNvPr>
          <p:cNvSpPr txBox="1"/>
          <p:nvPr/>
        </p:nvSpPr>
        <p:spPr>
          <a:xfrm>
            <a:off x="6073692" y="59385"/>
            <a:ext cx="2917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etroScript" panose="03060702040507070403" pitchFamily="66" charset="0"/>
              </a:rPr>
              <a:t>Địa</a:t>
            </a:r>
            <a:r>
              <a:rPr lang="en-US" sz="7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etroScript" panose="03060702040507070403" pitchFamily="66" charset="0"/>
              </a:rPr>
              <a:t> </a:t>
            </a:r>
            <a:r>
              <a:rPr lang="en-US" sz="72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etroScript" panose="03060702040507070403" pitchFamily="66" charset="0"/>
              </a:rPr>
              <a:t>lí</a:t>
            </a:r>
            <a:endParaRPr lang="en-US" sz="7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MetroScript" panose="0306070204050707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A2E7BF-F050-48B6-94F0-CBAB5E07A009}"/>
              </a:ext>
            </a:extLst>
          </p:cNvPr>
          <p:cNvSpPr txBox="1"/>
          <p:nvPr/>
        </p:nvSpPr>
        <p:spPr>
          <a:xfrm>
            <a:off x="155243" y="1600342"/>
            <a:ext cx="8862515" cy="801450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	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Huế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còn được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gọi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là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đô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nơi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đây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từng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là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kinh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đô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của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triều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vua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nhà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Nguyễn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vua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nhà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Nguyễn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đã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xây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dựng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rất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nhiều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trình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kiến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trúc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cổ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có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giá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trị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vậy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1993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đô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Huế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cùng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với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trình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cổ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cung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đình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quách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đền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thờ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…đã được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nhận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là di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sản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văn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hóa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thế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giới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11B525-7AAB-4264-BED4-87EC80180CBE}"/>
              </a:ext>
            </a:extLst>
          </p:cNvPr>
          <p:cNvSpPr txBox="1"/>
          <p:nvPr/>
        </p:nvSpPr>
        <p:spPr>
          <a:xfrm>
            <a:off x="1928599" y="276903"/>
            <a:ext cx="47954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76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E138415-8BBE-4E6B-9ECA-259DB59DA131}"/>
              </a:ext>
            </a:extLst>
          </p:cNvPr>
          <p:cNvSpPr/>
          <p:nvPr/>
        </p:nvSpPr>
        <p:spPr>
          <a:xfrm>
            <a:off x="2377440" y="0"/>
            <a:ext cx="470154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3E39FF-60C0-4578-A820-12F622F06D25}"/>
              </a:ext>
            </a:extLst>
          </p:cNvPr>
          <p:cNvSpPr/>
          <p:nvPr/>
        </p:nvSpPr>
        <p:spPr>
          <a:xfrm>
            <a:off x="-393383" y="0"/>
            <a:ext cx="9930765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4: </a:t>
            </a:r>
          </a:p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THÀNH PHỐ HUẾ - THÀNH PHỐ DU LỊCH</a:t>
            </a:r>
          </a:p>
        </p:txBody>
      </p:sp>
    </p:spTree>
    <p:extLst>
      <p:ext uri="{BB962C8B-B14F-4D97-AF65-F5344CB8AC3E}">
        <p14:creationId xmlns:p14="http://schemas.microsoft.com/office/powerpoint/2010/main" val="22128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Luoc do thanh pho H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 bwMode="auto">
          <a:xfrm>
            <a:off x="266700" y="1304109"/>
            <a:ext cx="86106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0962181">
            <a:off x="2593236" y="5162393"/>
            <a:ext cx="201689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98" y="62873"/>
            <a:ext cx="9080205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Nếu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đi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thuyền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xuôi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theo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sông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Hương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chúng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 có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thể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tham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quan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địa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điểm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du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lịch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của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79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xmlns="" id="{3F7FA406-95EA-4618-A6FC-D1BCFEDED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9" y="507824"/>
            <a:ext cx="2107172" cy="2702285"/>
          </a:xfrm>
          <a:prstGeom prst="roundRect">
            <a:avLst>
              <a:gd name="adj" fmla="val 1760"/>
            </a:avLst>
          </a:prstGeom>
          <a:ln>
            <a:noFill/>
          </a:ln>
        </p:spPr>
      </p:pic>
      <p:pic>
        <p:nvPicPr>
          <p:cNvPr id="5" name="Picture 4" descr="A picture containing tree, outdoor, sky, park&#10;&#10;Description automatically generated">
            <a:extLst>
              <a:ext uri="{FF2B5EF4-FFF2-40B4-BE49-F238E27FC236}">
                <a16:creationId xmlns:a16="http://schemas.microsoft.com/office/drawing/2014/main" xmlns="" id="{58BF62F5-5754-421A-8E71-71B8BB948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1"/>
          <a:stretch/>
        </p:blipFill>
        <p:spPr>
          <a:xfrm>
            <a:off x="2328003" y="536639"/>
            <a:ext cx="2107171" cy="267346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xmlns="" id="{7A225133-3549-4345-A9E1-F6AD40ADE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9" y="3371978"/>
            <a:ext cx="2913504" cy="3238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xmlns="" id="{0E84C96D-AC57-4C69-96AD-159F9C552B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44" y="3371978"/>
            <a:ext cx="2893310" cy="3238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xmlns="" id="{8F1CCFAD-839D-4F65-A691-FB059418B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01" y="507824"/>
            <a:ext cx="2260883" cy="2702285"/>
          </a:xfrm>
          <a:prstGeom prst="roundRect">
            <a:avLst>
              <a:gd name="adj" fmla="val 792"/>
            </a:avLst>
          </a:prstGeom>
        </p:spPr>
      </p:pic>
      <p:pic>
        <p:nvPicPr>
          <p:cNvPr id="9" name="Content Placeholder 4" descr="A picture containing text, tree, sky, outdoor&#10;&#10;Description automatically generated">
            <a:extLst>
              <a:ext uri="{FF2B5EF4-FFF2-40B4-BE49-F238E27FC236}">
                <a16:creationId xmlns:a16="http://schemas.microsoft.com/office/drawing/2014/main" xmlns="" id="{5559E887-E697-40A5-9690-19FE80EBF4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r="4053"/>
          <a:stretch/>
        </p:blipFill>
        <p:spPr>
          <a:xfrm>
            <a:off x="6138606" y="3429000"/>
            <a:ext cx="2897662" cy="3181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picture containing tree, outdoor&#10;&#10;Description automatically generated">
            <a:extLst>
              <a:ext uri="{FF2B5EF4-FFF2-40B4-BE49-F238E27FC236}">
                <a16:creationId xmlns:a16="http://schemas.microsoft.com/office/drawing/2014/main" xmlns="" id="{C57EDE5B-2937-48B9-91E4-54A2C333D3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15" y="536639"/>
            <a:ext cx="1986401" cy="26734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2B05BE-BCE7-4397-8125-A4060743EB1B}"/>
              </a:ext>
            </a:extLst>
          </p:cNvPr>
          <p:cNvSpPr txBox="1"/>
          <p:nvPr/>
        </p:nvSpPr>
        <p:spPr>
          <a:xfrm>
            <a:off x="177239" y="2748444"/>
            <a:ext cx="210717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Điện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Hòn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Chén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182D48C-1A5E-4C9F-9FD5-DB5308B526E1}"/>
              </a:ext>
            </a:extLst>
          </p:cNvPr>
          <p:cNvSpPr txBox="1"/>
          <p:nvPr/>
        </p:nvSpPr>
        <p:spPr>
          <a:xfrm>
            <a:off x="2560715" y="2748443"/>
            <a:ext cx="166667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Lăng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Tự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Đức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F3F5A4-D200-4908-9547-2C8815F8DAD9}"/>
              </a:ext>
            </a:extLst>
          </p:cNvPr>
          <p:cNvSpPr txBox="1"/>
          <p:nvPr/>
        </p:nvSpPr>
        <p:spPr>
          <a:xfrm>
            <a:off x="4510696" y="2748443"/>
            <a:ext cx="1986401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Chùa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Thiên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Mụ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C1AC895-F4CB-4245-93B5-049790D8FA88}"/>
              </a:ext>
            </a:extLst>
          </p:cNvPr>
          <p:cNvSpPr txBox="1"/>
          <p:nvPr/>
        </p:nvSpPr>
        <p:spPr>
          <a:xfrm>
            <a:off x="6664243" y="2748443"/>
            <a:ext cx="2107171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Kinh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thành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Huế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E6FF03B-A276-4DD2-A0C9-2EABAE74A4A9}"/>
              </a:ext>
            </a:extLst>
          </p:cNvPr>
          <p:cNvSpPr txBox="1"/>
          <p:nvPr/>
        </p:nvSpPr>
        <p:spPr>
          <a:xfrm>
            <a:off x="546256" y="6148764"/>
            <a:ext cx="222765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Cầu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Trường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Tiền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815D9F9-5F6D-424C-9C60-829E7EBA5723}"/>
              </a:ext>
            </a:extLst>
          </p:cNvPr>
          <p:cNvSpPr txBox="1"/>
          <p:nvPr/>
        </p:nvSpPr>
        <p:spPr>
          <a:xfrm>
            <a:off x="3812598" y="6090529"/>
            <a:ext cx="180686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Chợ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Đông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Ba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E380DB8-3F5C-4D49-B0BA-01F57C888BF8}"/>
              </a:ext>
            </a:extLst>
          </p:cNvPr>
          <p:cNvSpPr txBox="1"/>
          <p:nvPr/>
        </p:nvSpPr>
        <p:spPr>
          <a:xfrm>
            <a:off x="6229377" y="6119345"/>
            <a:ext cx="271611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Nhà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lưu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niệm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Bác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Hồ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6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0" descr="E022">
            <a:extLst>
              <a:ext uri="{FF2B5EF4-FFF2-40B4-BE49-F238E27FC236}">
                <a16:creationId xmlns:a16="http://schemas.microsoft.com/office/drawing/2014/main" xmlns="" id="{634D378C-649E-4B9E-BADD-196F2E91A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r="1" b="1"/>
          <a:stretch/>
        </p:blipFill>
        <p:spPr bwMode="auto">
          <a:xfrm>
            <a:off x="2352292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E042">
            <a:extLst>
              <a:ext uri="{FF2B5EF4-FFF2-40B4-BE49-F238E27FC236}">
                <a16:creationId xmlns:a16="http://schemas.microsoft.com/office/drawing/2014/main" xmlns="" id="{DB06E548-0291-42BC-8732-65FA76D9D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2"/>
          <a:stretch/>
        </p:blipFill>
        <p:spPr bwMode="auto"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E023">
            <a:extLst>
              <a:ext uri="{FF2B5EF4-FFF2-40B4-BE49-F238E27FC236}">
                <a16:creationId xmlns:a16="http://schemas.microsoft.com/office/drawing/2014/main" xmlns="" id="{1718214B-3A98-4FD6-9558-EA296F681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" b="-4"/>
          <a:stretch/>
        </p:blipFill>
        <p:spPr bwMode="auto">
          <a:xfrm>
            <a:off x="2392072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6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952503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1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9" descr="E043">
            <a:extLst>
              <a:ext uri="{FF2B5EF4-FFF2-40B4-BE49-F238E27FC236}">
                <a16:creationId xmlns:a16="http://schemas.microsoft.com/office/drawing/2014/main" xmlns="" id="{F1284631-7CDB-41A7-9B20-21D97DBB0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r="2" b="2"/>
          <a:stretch/>
        </p:blipFill>
        <p:spPr bwMode="auto"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951C5C-80CF-4016-9E88-6A27EDAB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298" y="3091027"/>
            <a:ext cx="4435830" cy="621083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Nhà</a:t>
            </a:r>
            <a:r>
              <a:rPr lang="en-US" sz="48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vườn</a:t>
            </a:r>
            <a:r>
              <a:rPr lang="en-US" sz="4800" dirty="0">
                <a:solidFill>
                  <a:srgbClr val="CD2D66"/>
                </a:solidFill>
                <a:latin typeface="UTM Futura Extra" panose="02040603050506020204" pitchFamily="18" charset="0"/>
              </a:rPr>
              <a:t> ở </a:t>
            </a:r>
            <a:r>
              <a:rPr lang="en-US" sz="48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Huế</a:t>
            </a:r>
            <a:endParaRPr lang="en-US" sz="48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4A25B5-298D-4878-A890-3DBE163B6C7C}"/>
              </a:ext>
            </a:extLst>
          </p:cNvPr>
          <p:cNvSpPr txBox="1"/>
          <p:nvPr/>
        </p:nvSpPr>
        <p:spPr>
          <a:xfrm>
            <a:off x="35799" y="2089941"/>
            <a:ext cx="285649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UTM Khuccamta" panose="02040603050506020204" pitchFamily="18" charset="0"/>
              </a:rPr>
              <a:t>Đi </a:t>
            </a:r>
            <a:r>
              <a:rPr lang="en-US" sz="4000" b="1" dirty="0" err="1">
                <a:latin typeface="UTM Khuccamta" panose="02040603050506020204" pitchFamily="18" charset="0"/>
              </a:rPr>
              <a:t>xuôi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dòng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Hương</a:t>
            </a:r>
            <a:r>
              <a:rPr lang="en-US" sz="4000" b="1" dirty="0">
                <a:latin typeface="UTM Khuccamta" panose="02040603050506020204" pitchFamily="18" charset="0"/>
              </a:rPr>
              <a:t>, còn có </a:t>
            </a:r>
            <a:r>
              <a:rPr lang="en-US" sz="4000" b="1" dirty="0" err="1">
                <a:latin typeface="UTM Khuccamta" panose="02040603050506020204" pitchFamily="18" charset="0"/>
              </a:rPr>
              <a:t>rất</a:t>
            </a:r>
            <a:r>
              <a:rPr lang="en-US" sz="4000" b="1" dirty="0">
                <a:latin typeface="UTM Khuccamta" panose="02040603050506020204" pitchFamily="18" charset="0"/>
              </a:rPr>
              <a:t> nhiều </a:t>
            </a:r>
            <a:r>
              <a:rPr lang="en-US" sz="4000" b="1" dirty="0" err="1">
                <a:latin typeface="UTM Khuccamta" panose="02040603050506020204" pitchFamily="18" charset="0"/>
              </a:rPr>
              <a:t>khu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nhà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vườn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xum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xuê</a:t>
            </a:r>
            <a:r>
              <a:rPr lang="en-US" sz="40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2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E1B5E9BE-0CFB-4B6C-90CB-998479441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4" y="684909"/>
            <a:ext cx="7914540" cy="4767715"/>
          </a:xfrm>
          <a:prstGeom prst="rect">
            <a:avLst/>
          </a:prstGeom>
        </p:spPr>
      </p:pic>
      <p:sp>
        <p:nvSpPr>
          <p:cNvPr id="5" name="Text Box 13">
            <a:extLst>
              <a:ext uri="{FF2B5EF4-FFF2-40B4-BE49-F238E27FC236}">
                <a16:creationId xmlns:a16="http://schemas.microsoft.com/office/drawing/2014/main" xmlns="" id="{35A037F7-1334-4280-8CC4-9E8F37B19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009" y="2110223"/>
            <a:ext cx="709598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Tưởng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tượng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mình là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hướng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dẫn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viên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du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lịch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mỗi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nhóm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hãy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chọn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trong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địa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điểm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và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giới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thiệu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cho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khách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du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lịch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biết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về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địa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điểm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đó</a:t>
            </a:r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A441A6B7-8B4A-435F-96D6-411E576CCBBB}"/>
              </a:ext>
            </a:extLst>
          </p:cNvPr>
          <p:cNvSpPr/>
          <p:nvPr/>
        </p:nvSpPr>
        <p:spPr>
          <a:xfrm>
            <a:off x="4084153" y="133457"/>
            <a:ext cx="4547381" cy="1905506"/>
          </a:xfrm>
          <a:prstGeom prst="cloud">
            <a:avLst/>
          </a:prstGeom>
          <a:solidFill>
            <a:srgbClr val="FA8681"/>
          </a:solidFill>
          <a:ln w="38100">
            <a:solidFill>
              <a:srgbClr val="CD2D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UTM Futura Extra" panose="02040603050506020204" pitchFamily="18" charset="0"/>
              </a:rPr>
              <a:t>  </a:t>
            </a:r>
            <a:r>
              <a:rPr lang="en-US" altLang="en-US" sz="4800" b="1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Thảo</a:t>
            </a:r>
            <a:r>
              <a:rPr lang="en-US" altLang="en-US" sz="4800" b="1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luận</a:t>
            </a:r>
            <a:r>
              <a:rPr lang="en-US" altLang="en-US" sz="4800" b="1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nhóm</a:t>
            </a:r>
            <a:r>
              <a:rPr lang="en-US" altLang="en-US" sz="4800" b="1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endParaRPr lang="vi-VN" altLang="en-US" sz="4800" b="1" dirty="0">
              <a:solidFill>
                <a:schemeClr val="bg1"/>
              </a:solidFill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xmlns="" id="{5D3B6166-A178-470E-BDA0-6AB00A454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3" y="133457"/>
            <a:ext cx="1071179" cy="1976766"/>
          </a:xfrm>
          <a:prstGeom prst="rect">
            <a:avLst/>
          </a:prstGeom>
        </p:spPr>
      </p:pic>
      <p:grpSp>
        <p:nvGrpSpPr>
          <p:cNvPr id="8" name="组合 17">
            <a:extLst>
              <a:ext uri="{FF2B5EF4-FFF2-40B4-BE49-F238E27FC236}">
                <a16:creationId xmlns:a16="http://schemas.microsoft.com/office/drawing/2014/main" xmlns="" id="{D806B7F0-76D0-4A2B-BBEF-A562356510D0}"/>
              </a:ext>
            </a:extLst>
          </p:cNvPr>
          <p:cNvGrpSpPr/>
          <p:nvPr/>
        </p:nvGrpSpPr>
        <p:grpSpPr>
          <a:xfrm>
            <a:off x="-1287892" y="4547710"/>
            <a:ext cx="11719784" cy="2310290"/>
            <a:chOff x="-2315494" y="4590153"/>
            <a:chExt cx="15626379" cy="2310290"/>
          </a:xfrm>
        </p:grpSpPr>
        <p:grpSp>
          <p:nvGrpSpPr>
            <p:cNvPr id="9" name="组合 18">
              <a:extLst>
                <a:ext uri="{FF2B5EF4-FFF2-40B4-BE49-F238E27FC236}">
                  <a16:creationId xmlns:a16="http://schemas.microsoft.com/office/drawing/2014/main" xmlns="" id="{F295A86E-C91F-42C5-89DB-21E5E7081F98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1" name="图片 20">
                <a:extLst>
                  <a:ext uri="{FF2B5EF4-FFF2-40B4-BE49-F238E27FC236}">
                    <a16:creationId xmlns:a16="http://schemas.microsoft.com/office/drawing/2014/main" xmlns="" id="{B03CC201-3B80-4DE1-8483-BE285874B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2" name="图片 21">
                <a:extLst>
                  <a:ext uri="{FF2B5EF4-FFF2-40B4-BE49-F238E27FC236}">
                    <a16:creationId xmlns:a16="http://schemas.microsoft.com/office/drawing/2014/main" xmlns="" id="{D9ACD588-C563-46D9-9A7B-0787B1888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3" name="图片 22">
                <a:extLst>
                  <a:ext uri="{FF2B5EF4-FFF2-40B4-BE49-F238E27FC236}">
                    <a16:creationId xmlns:a16="http://schemas.microsoft.com/office/drawing/2014/main" xmlns="" id="{40A8DDEB-6F56-4D8F-B041-B2AEAB476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4" name="图片 23">
                <a:extLst>
                  <a:ext uri="{FF2B5EF4-FFF2-40B4-BE49-F238E27FC236}">
                    <a16:creationId xmlns:a16="http://schemas.microsoft.com/office/drawing/2014/main" xmlns="" id="{16635332-C6C0-46B6-9FC6-BC8CE8F7C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5" name="图片 24">
                <a:extLst>
                  <a:ext uri="{FF2B5EF4-FFF2-40B4-BE49-F238E27FC236}">
                    <a16:creationId xmlns:a16="http://schemas.microsoft.com/office/drawing/2014/main" xmlns="" id="{C98339E8-D65C-478C-890A-A2152B18E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EA630C23-450C-4835-BF51-680D9887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7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xmlns="" id="{5AB57B12-411B-43BD-8363-18D0CAF2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-766497" y="-206626"/>
            <a:ext cx="5773478" cy="208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59307C-B7FF-4EC1-B798-ED731F7A7670}"/>
              </a:ext>
            </a:extLst>
          </p:cNvPr>
          <p:cNvSpPr txBox="1"/>
          <p:nvPr/>
        </p:nvSpPr>
        <p:spPr>
          <a:xfrm>
            <a:off x="616708" y="481266"/>
            <a:ext cx="3518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Kinh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thành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Huế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FC48CE-ECA6-4525-A229-E1DC10BAFCE1}"/>
              </a:ext>
            </a:extLst>
          </p:cNvPr>
          <p:cNvSpPr/>
          <p:nvPr/>
        </p:nvSpPr>
        <p:spPr>
          <a:xfrm>
            <a:off x="4572000" y="504967"/>
            <a:ext cx="4333164" cy="40427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3122DA-1CDC-48B2-B81B-75613BBD4DD6}"/>
              </a:ext>
            </a:extLst>
          </p:cNvPr>
          <p:cNvSpPr/>
          <p:nvPr/>
        </p:nvSpPr>
        <p:spPr>
          <a:xfrm>
            <a:off x="510085" y="2029444"/>
            <a:ext cx="4333164" cy="3684896"/>
          </a:xfrm>
          <a:prstGeom prst="rect">
            <a:avLst/>
          </a:prstGeom>
          <a:solidFill>
            <a:srgbClr val="FA868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7">
            <a:extLst>
              <a:ext uri="{FF2B5EF4-FFF2-40B4-BE49-F238E27FC236}">
                <a16:creationId xmlns:a16="http://schemas.microsoft.com/office/drawing/2014/main" xmlns="" id="{B30800FC-8711-4ED3-A19E-6FF7CCF76388}"/>
              </a:ext>
            </a:extLst>
          </p:cNvPr>
          <p:cNvGrpSpPr/>
          <p:nvPr/>
        </p:nvGrpSpPr>
        <p:grpSpPr>
          <a:xfrm>
            <a:off x="-1287892" y="4547710"/>
            <a:ext cx="11719784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xmlns="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xmlns="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xmlns="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xmlns="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xmlns="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xmlns="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xmlns="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sp>
        <p:nvSpPr>
          <p:cNvPr id="19" name="Text Box 13">
            <a:extLst>
              <a:ext uri="{FF2B5EF4-FFF2-40B4-BE49-F238E27FC236}">
                <a16:creationId xmlns:a16="http://schemas.microsoft.com/office/drawing/2014/main" xmlns="" id="{8F5067DF-A01C-4715-9FB3-1F6626976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85" y="2426413"/>
            <a:ext cx="437538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Nhiều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khu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nhà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cổ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kính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nằm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sát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nhau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cửa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Ngọ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Môn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cao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đẹp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điện</a:t>
            </a:r>
            <a:r>
              <a:rPr lang="en-US" altLang="en-US" sz="4000" b="1" dirty="0">
                <a:latin typeface="UTM Khuccamta" panose="02040603050506020204" pitchFamily="18" charset="0"/>
              </a:rPr>
              <a:t> của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vua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đầy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uy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nghi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đẹp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đẽ</a:t>
            </a:r>
            <a:r>
              <a:rPr lang="en-US" altLang="en-US" sz="4000" b="1" dirty="0">
                <a:latin typeface="UTM Khuccamta" panose="02040603050506020204" pitchFamily="18" charset="0"/>
              </a:rPr>
              <a:t>,…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xmlns="" id="{FFA886A5-BBE3-4105-86D0-B3985905C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8559"/>
            <a:ext cx="43331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latin typeface="UTM Khuccamta" panose="02040603050506020204" pitchFamily="18" charset="0"/>
              </a:rPr>
              <a:t>- Đi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thăm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quan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tìm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hiểu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lịch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sử</a:t>
            </a:r>
            <a:r>
              <a:rPr lang="en-US" altLang="en-US" sz="36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xmlns="" id="{02EA6D3A-16D4-4BD6-9B07-D301C084B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471" y="1551565"/>
            <a:ext cx="389818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latin typeface="UTM Khuccamta" panose="02040603050506020204" pitchFamily="18" charset="0"/>
              </a:rPr>
              <a:t>- Được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mang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trang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phục</a:t>
            </a:r>
            <a:r>
              <a:rPr lang="en-US" altLang="en-US" sz="3600" b="1" dirty="0">
                <a:latin typeface="UTM Khuccamta" panose="02040603050506020204" pitchFamily="18" charset="0"/>
              </a:rPr>
              <a:t> của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vua</a:t>
            </a:r>
            <a:r>
              <a:rPr lang="en-US" altLang="en-US" sz="3600" b="1" dirty="0">
                <a:latin typeface="UTM Khuccamta" panose="02040603050506020204" pitchFamily="18" charset="0"/>
              </a:rPr>
              <a:t> để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thử</a:t>
            </a:r>
            <a:r>
              <a:rPr lang="en-US" altLang="en-US" sz="3600" b="1" dirty="0">
                <a:latin typeface="UTM Khuccamta" panose="02040603050506020204" pitchFamily="18" charset="0"/>
              </a:rPr>
              <a:t> làm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vua</a:t>
            </a:r>
            <a:r>
              <a:rPr lang="en-US" altLang="en-US" sz="36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xmlns="" id="{0CBA316C-7C09-4C3B-BA45-2A39335DB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471" y="3016355"/>
            <a:ext cx="396979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latin typeface="UTM Khuccamta" panose="02040603050506020204" pitchFamily="18" charset="0"/>
              </a:rPr>
              <a:t>-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Thưởng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thức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âm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nhạc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và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món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ăn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cung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đình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36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0265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xmlns="" id="{B30800FC-8711-4ED3-A19E-6FF7CCF76388}"/>
              </a:ext>
            </a:extLst>
          </p:cNvPr>
          <p:cNvGrpSpPr/>
          <p:nvPr/>
        </p:nvGrpSpPr>
        <p:grpSpPr>
          <a:xfrm>
            <a:off x="-1309004" y="4554515"/>
            <a:ext cx="11719784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xmlns="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xmlns="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xmlns="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xmlns="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xmlns="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xmlns="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xmlns="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xmlns="" id="{5AB57B12-411B-43BD-8363-18D0CAF2E1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3788444" y="-106600"/>
            <a:ext cx="5773478" cy="208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59307C-B7FF-4EC1-B798-ED731F7A7670}"/>
              </a:ext>
            </a:extLst>
          </p:cNvPr>
          <p:cNvSpPr txBox="1"/>
          <p:nvPr/>
        </p:nvSpPr>
        <p:spPr>
          <a:xfrm>
            <a:off x="5428822" y="581292"/>
            <a:ext cx="3518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Sông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Hương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FC48CE-ECA6-4525-A229-E1DC10BAFCE1}"/>
              </a:ext>
            </a:extLst>
          </p:cNvPr>
          <p:cNvSpPr/>
          <p:nvPr/>
        </p:nvSpPr>
        <p:spPr>
          <a:xfrm>
            <a:off x="4083135" y="2030627"/>
            <a:ext cx="4864252" cy="40427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3122DA-1CDC-48B2-B81B-75613BBD4DD6}"/>
              </a:ext>
            </a:extLst>
          </p:cNvPr>
          <p:cNvSpPr/>
          <p:nvPr/>
        </p:nvSpPr>
        <p:spPr>
          <a:xfrm>
            <a:off x="166836" y="356865"/>
            <a:ext cx="4333164" cy="3684896"/>
          </a:xfrm>
          <a:prstGeom prst="rect">
            <a:avLst/>
          </a:prstGeom>
          <a:solidFill>
            <a:srgbClr val="FA868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xmlns="" id="{0BA974B3-D19A-4080-87BE-30795003C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25" y="298232"/>
            <a:ext cx="437538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Dòng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thơ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mộng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nước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chảy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êm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đềm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uốn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lượn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trong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thành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phố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xmlns="" id="{F995D08C-241A-49A0-AF4E-151E48AAE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14" y="2102769"/>
            <a:ext cx="430338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Xung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quanh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hai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bờ</a:t>
            </a:r>
            <a:r>
              <a:rPr lang="en-US" altLang="en-US" sz="4000" b="1" dirty="0">
                <a:latin typeface="UTM Khuccamta" panose="02040603050506020204" pitchFamily="18" charset="0"/>
              </a:rPr>
              <a:t> song là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đẹp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nhà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vườn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xanh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mát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tĩnh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lặng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xmlns="" id="{7E347D92-1740-4F06-8995-1EA79B131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889" y="2100725"/>
            <a:ext cx="43753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Đi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thuyền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trên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Hương</a:t>
            </a:r>
            <a:endParaRPr lang="en-US" altLang="en-US" sz="4000" b="1" dirty="0">
              <a:latin typeface="UTM Khuccamta" panose="02040603050506020204" pitchFamily="18" charset="0"/>
            </a:endParaRP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xmlns="" id="{153CF7FF-F096-4499-B70D-F7C19FB33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112" y="2894091"/>
            <a:ext cx="437538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Nghe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latin typeface="UTM Khuccamta" panose="02040603050506020204" pitchFamily="18" charset="0"/>
              </a:rPr>
              <a:t> bài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dân</a:t>
            </a:r>
            <a:r>
              <a:rPr lang="en-US" altLang="en-US" sz="4000" b="1" dirty="0">
                <a:latin typeface="UTM Khuccamta" panose="02040603050506020204" pitchFamily="18" charset="0"/>
              </a:rPr>
              <a:t> ca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ăn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món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đặc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sản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xmlns="" id="{FDFCAAC0-3F53-425D-BA8C-0A2B5C02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715" y="4175012"/>
            <a:ext cx="437538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Ngắm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hai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bờ</a:t>
            </a:r>
            <a:r>
              <a:rPr lang="en-US" altLang="en-US" sz="4000" b="1" dirty="0">
                <a:latin typeface="UTM Khuccamta" panose="02040603050506020204" pitchFamily="18" charset="0"/>
              </a:rPr>
              <a:t> song,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hưởng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khí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êm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đềm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thư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giãn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867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xmlns="" id="{5AB57B12-411B-43BD-8363-18D0CAF2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-766497" y="-206626"/>
            <a:ext cx="5773478" cy="208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59307C-B7FF-4EC1-B798-ED731F7A7670}"/>
              </a:ext>
            </a:extLst>
          </p:cNvPr>
          <p:cNvSpPr txBox="1"/>
          <p:nvPr/>
        </p:nvSpPr>
        <p:spPr>
          <a:xfrm>
            <a:off x="616708" y="481266"/>
            <a:ext cx="3518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Chùa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Thiên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Mụ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FC48CE-ECA6-4525-A229-E1DC10BAFCE1}"/>
              </a:ext>
            </a:extLst>
          </p:cNvPr>
          <p:cNvSpPr/>
          <p:nvPr/>
        </p:nvSpPr>
        <p:spPr>
          <a:xfrm>
            <a:off x="4732859" y="481267"/>
            <a:ext cx="4333164" cy="52555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33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3122DA-1CDC-48B2-B81B-75613BBD4DD6}"/>
              </a:ext>
            </a:extLst>
          </p:cNvPr>
          <p:cNvSpPr/>
          <p:nvPr/>
        </p:nvSpPr>
        <p:spPr>
          <a:xfrm>
            <a:off x="166836" y="1685977"/>
            <a:ext cx="4566023" cy="4050834"/>
          </a:xfrm>
          <a:prstGeom prst="rect">
            <a:avLst/>
          </a:prstGeom>
          <a:solidFill>
            <a:srgbClr val="FA8681"/>
          </a:solidFill>
          <a:ln w="38100">
            <a:solidFill>
              <a:srgbClr val="0033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7">
            <a:extLst>
              <a:ext uri="{FF2B5EF4-FFF2-40B4-BE49-F238E27FC236}">
                <a16:creationId xmlns:a16="http://schemas.microsoft.com/office/drawing/2014/main" xmlns="" id="{B30800FC-8711-4ED3-A19E-6FF7CCF76388}"/>
              </a:ext>
            </a:extLst>
          </p:cNvPr>
          <p:cNvGrpSpPr/>
          <p:nvPr/>
        </p:nvGrpSpPr>
        <p:grpSpPr>
          <a:xfrm>
            <a:off x="-1287892" y="4547710"/>
            <a:ext cx="11719784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xmlns="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xmlns="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xmlns="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xmlns="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xmlns="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xmlns="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xmlns="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sp>
        <p:nvSpPr>
          <p:cNvPr id="19" name="Text Box 13">
            <a:extLst>
              <a:ext uri="{FF2B5EF4-FFF2-40B4-BE49-F238E27FC236}">
                <a16:creationId xmlns:a16="http://schemas.microsoft.com/office/drawing/2014/main" xmlns="" id="{0421A7CF-3BAC-42C1-8479-EB3B6ADA6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37" y="1877045"/>
            <a:ext cx="43753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Nằm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ngang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bên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bờ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Hương</a:t>
            </a:r>
            <a:endParaRPr lang="en-US" altLang="en-US" sz="4000" b="1" dirty="0">
              <a:latin typeface="UTM Khuccamta" panose="02040603050506020204" pitchFamily="18" charset="0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xmlns="" id="{3B2D4D6C-B634-4615-9058-1E0677686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37" y="3051583"/>
            <a:ext cx="447716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Có nhiều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bậc</a:t>
            </a:r>
            <a:r>
              <a:rPr lang="en-US" altLang="en-US" sz="4000" b="1" dirty="0">
                <a:latin typeface="UTM Khuccamta" panose="02040603050506020204" pitchFamily="18" charset="0"/>
              </a:rPr>
              <a:t> thang lên đến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khu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tháp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Bảo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Thiên</a:t>
            </a:r>
            <a:r>
              <a:rPr lang="en-US" altLang="en-US" sz="4000" b="1" dirty="0">
                <a:latin typeface="UTM Khuccamta" panose="02040603050506020204" pitchFamily="18" charset="0"/>
              </a:rPr>
              <a:t>, có nhiều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khu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vườn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rộng</a:t>
            </a:r>
            <a:r>
              <a:rPr lang="en-US" altLang="en-US" sz="4000" b="1" dirty="0">
                <a:latin typeface="UTM Khuccamta" panose="02040603050506020204" pitchFamily="18" charset="0"/>
              </a:rPr>
              <a:t> với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gian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tĩnh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lặng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nghiêm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trang</a:t>
            </a:r>
            <a:endParaRPr lang="en-US" altLang="en-US" sz="4000" b="1" dirty="0">
              <a:latin typeface="UTM Khuccamta" panose="02040603050506020204" pitchFamily="18" charset="0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xmlns="" id="{28C9F227-66FA-4135-B567-E5315EFF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59" y="684877"/>
            <a:ext cx="437538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Ngắm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chùa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tận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hưởng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gian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tĩnh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lặng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xmlns="" id="{15CFE728-B21E-4515-99C3-89FA4E5C9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157" y="2111153"/>
            <a:ext cx="43753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Đi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ch</a:t>
            </a:r>
            <a:r>
              <a:rPr lang="vi-VN" altLang="en-US" sz="4000" b="1" dirty="0">
                <a:latin typeface="UTM Khuccamta" panose="02040603050506020204" pitchFamily="18" charset="0"/>
              </a:rPr>
              <a:t>ư</a:t>
            </a:r>
            <a:r>
              <a:rPr lang="en-US" altLang="en-US" sz="4000" b="1" dirty="0">
                <a:latin typeface="UTM Khuccamta" panose="02040603050506020204" pitchFamily="18" charset="0"/>
              </a:rPr>
              <a:t>a,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lễ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phật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cầu</a:t>
            </a:r>
            <a:r>
              <a:rPr lang="en-US" altLang="en-US" sz="4000" b="1" dirty="0">
                <a:latin typeface="UTM Khuccamta" panose="02040603050506020204" pitchFamily="18" charset="0"/>
              </a:rPr>
              <a:t> may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xmlns="" id="{551A2606-C9E4-4CAD-8454-7F05AA30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7350" y="2987983"/>
            <a:ext cx="437538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Lên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tháp</a:t>
            </a:r>
            <a:r>
              <a:rPr lang="en-US" altLang="en-US" sz="4000" b="1" dirty="0">
                <a:latin typeface="UTM Khuccamta" panose="02040603050506020204" pitchFamily="18" charset="0"/>
              </a:rPr>
              <a:t> để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ngắm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Hương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núi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Ngự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Bình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thành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phố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từ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trên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cao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4550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xmlns="" id="{5AB57B12-411B-43BD-8363-18D0CAF2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3860095" y="-100829"/>
            <a:ext cx="5773478" cy="208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59307C-B7FF-4EC1-B798-ED731F7A7670}"/>
              </a:ext>
            </a:extLst>
          </p:cNvPr>
          <p:cNvSpPr txBox="1"/>
          <p:nvPr/>
        </p:nvSpPr>
        <p:spPr>
          <a:xfrm>
            <a:off x="5498218" y="638972"/>
            <a:ext cx="3518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Chợ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Đông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Ba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FC48CE-ECA6-4525-A229-E1DC10BAFCE1}"/>
              </a:ext>
            </a:extLst>
          </p:cNvPr>
          <p:cNvSpPr/>
          <p:nvPr/>
        </p:nvSpPr>
        <p:spPr>
          <a:xfrm>
            <a:off x="4360910" y="2035884"/>
            <a:ext cx="4619468" cy="40427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7D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3122DA-1CDC-48B2-B81B-75613BBD4DD6}"/>
              </a:ext>
            </a:extLst>
          </p:cNvPr>
          <p:cNvSpPr/>
          <p:nvPr/>
        </p:nvSpPr>
        <p:spPr>
          <a:xfrm>
            <a:off x="163622" y="982639"/>
            <a:ext cx="4333164" cy="4607879"/>
          </a:xfrm>
          <a:prstGeom prst="rect">
            <a:avLst/>
          </a:prstGeom>
          <a:solidFill>
            <a:srgbClr val="FA8681"/>
          </a:solidFill>
          <a:ln w="38100">
            <a:solidFill>
              <a:srgbClr val="FFF7D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7">
            <a:extLst>
              <a:ext uri="{FF2B5EF4-FFF2-40B4-BE49-F238E27FC236}">
                <a16:creationId xmlns:a16="http://schemas.microsoft.com/office/drawing/2014/main" xmlns="" id="{B30800FC-8711-4ED3-A19E-6FF7CCF76388}"/>
              </a:ext>
            </a:extLst>
          </p:cNvPr>
          <p:cNvGrpSpPr/>
          <p:nvPr/>
        </p:nvGrpSpPr>
        <p:grpSpPr>
          <a:xfrm>
            <a:off x="-1287892" y="4547710"/>
            <a:ext cx="11719784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xmlns="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xmlns="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xmlns="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xmlns="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xmlns="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xmlns="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xmlns="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sp>
        <p:nvSpPr>
          <p:cNvPr id="19" name="Text Box 13">
            <a:extLst>
              <a:ext uri="{FF2B5EF4-FFF2-40B4-BE49-F238E27FC236}">
                <a16:creationId xmlns:a16="http://schemas.microsoft.com/office/drawing/2014/main" xmlns="" id="{2E8AEE09-CA00-4BB6-9184-5E3F35227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02" y="1518373"/>
            <a:ext cx="415298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dirty="0">
                <a:latin typeface="UTM Khuccamta" panose="02040603050506020204" pitchFamily="18" charset="0"/>
              </a:rPr>
              <a:t>-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Chợ</a:t>
            </a:r>
            <a:r>
              <a:rPr lang="en-US" altLang="en-US" sz="4400" b="1" dirty="0">
                <a:latin typeface="UTM Khuccamta" panose="02040603050506020204" pitchFamily="18" charset="0"/>
              </a:rPr>
              <a:t> có nhiều hang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hóa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đặc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sản</a:t>
            </a:r>
            <a:r>
              <a:rPr lang="en-US" altLang="en-US" sz="4400" b="1" dirty="0">
                <a:latin typeface="UTM Khuccamta" panose="02040603050506020204" pitchFamily="18" charset="0"/>
              </a:rPr>
              <a:t> của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thành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phố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400" b="1" dirty="0">
                <a:latin typeface="UTM Khuccamta" panose="02040603050506020204" pitchFamily="18" charset="0"/>
              </a:rPr>
              <a:t>,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nằm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bên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dòng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Hương</a:t>
            </a:r>
            <a:r>
              <a:rPr lang="en-US" altLang="en-US" sz="44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xmlns="" id="{D2B7FB0E-24DD-4E14-9ECA-E8C069AC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367" y="2418002"/>
            <a:ext cx="437538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dirty="0">
                <a:latin typeface="UTM Khuccamta" panose="02040603050506020204" pitchFamily="18" charset="0"/>
              </a:rPr>
              <a:t>- Đi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chợ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mua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sắm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hàng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hóa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lưu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niệm</a:t>
            </a:r>
            <a:r>
              <a:rPr lang="en-US" altLang="en-US" sz="44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xmlns="" id="{C5E3C7E4-1434-470F-93E5-84E213FC8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786" y="3950237"/>
            <a:ext cx="454408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dirty="0">
                <a:latin typeface="UTM Khuccamta" panose="02040603050506020204" pitchFamily="18" charset="0"/>
              </a:rPr>
              <a:t>-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Thưởng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thức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món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ăn</a:t>
            </a:r>
            <a:r>
              <a:rPr lang="en-US" altLang="en-US" sz="44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0722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E138415-8BBE-4E6B-9ECA-259DB59DA131}"/>
              </a:ext>
            </a:extLst>
          </p:cNvPr>
          <p:cNvSpPr/>
          <p:nvPr/>
        </p:nvSpPr>
        <p:spPr>
          <a:xfrm>
            <a:off x="2377440" y="0"/>
            <a:ext cx="470154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3E39FF-60C0-4578-A820-12F622F06D25}"/>
              </a:ext>
            </a:extLst>
          </p:cNvPr>
          <p:cNvSpPr/>
          <p:nvPr/>
        </p:nvSpPr>
        <p:spPr>
          <a:xfrm>
            <a:off x="-786765" y="-81280"/>
            <a:ext cx="10717530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1: </a:t>
            </a:r>
          </a:p>
          <a:p>
            <a:pPr algn="ctr">
              <a:lnSpc>
                <a:spcPct val="130000"/>
              </a:lnSpc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Vị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trí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địa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lí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của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phố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Huế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UTM Futura Extra" panose="02040603050506020204" pitchFamily="18" charset="0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4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>
            <a:extLst>
              <a:ext uri="{FF2B5EF4-FFF2-40B4-BE49-F238E27FC236}">
                <a16:creationId xmlns:a16="http://schemas.microsoft.com/office/drawing/2014/main" xmlns="" id="{5DC3AE59-68DF-41B3-A11F-5D67CDF9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573" y="32961"/>
            <a:ext cx="622302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dirty="0">
                <a:latin typeface="UTM Khuccamta" panose="02040603050506020204" pitchFamily="18" charset="0"/>
              </a:rPr>
              <a:t>-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400" b="1" dirty="0">
                <a:latin typeface="UTM Khuccamta" panose="02040603050506020204" pitchFamily="18" charset="0"/>
              </a:rPr>
              <a:t> có nhiều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món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ăn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đặc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sản</a:t>
            </a:r>
            <a:r>
              <a:rPr lang="en-US" altLang="en-US" sz="4400" b="1" dirty="0">
                <a:latin typeface="UTM Khuccamta" panose="0204060305050602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998C413-3A46-43BE-9636-075309760D6C}"/>
              </a:ext>
            </a:extLst>
          </p:cNvPr>
          <p:cNvGrpSpPr/>
          <p:nvPr/>
        </p:nvGrpSpPr>
        <p:grpSpPr>
          <a:xfrm>
            <a:off x="126181" y="894620"/>
            <a:ext cx="3111689" cy="2899458"/>
            <a:chOff x="370792" y="917844"/>
            <a:chExt cx="9144000" cy="5143500"/>
          </a:xfrm>
          <a:solidFill>
            <a:srgbClr val="FA8681"/>
          </a:solidFill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AD7A847-83B1-4EDF-8496-483170BB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2" y="917844"/>
              <a:ext cx="9144000" cy="5143500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hlinkClick r:id="" action="ppaction://noaction"/>
              <a:extLst>
                <a:ext uri="{FF2B5EF4-FFF2-40B4-BE49-F238E27FC236}">
                  <a16:creationId xmlns:a16="http://schemas.microsoft.com/office/drawing/2014/main" xmlns="" id="{7D2EA9AC-38DC-4AB2-9E0E-E0D442D2B938}"/>
                </a:ext>
              </a:extLst>
            </p:cNvPr>
            <p:cNvSpPr/>
            <p:nvPr/>
          </p:nvSpPr>
          <p:spPr>
            <a:xfrm>
              <a:off x="731739" y="5453144"/>
              <a:ext cx="6757918" cy="608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Bánh </a:t>
              </a:r>
              <a:r>
                <a:rPr lang="en-US" sz="2400" dirty="0" err="1">
                  <a:solidFill>
                    <a:schemeClr val="tx1"/>
                  </a:solidFill>
                </a:rPr>
                <a:t>ướt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thịt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nướng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05CB33F-0A57-49C8-8974-5B4F4BABACA3}"/>
              </a:ext>
            </a:extLst>
          </p:cNvPr>
          <p:cNvGrpSpPr/>
          <p:nvPr/>
        </p:nvGrpSpPr>
        <p:grpSpPr>
          <a:xfrm>
            <a:off x="3360698" y="894621"/>
            <a:ext cx="2688672" cy="2910393"/>
            <a:chOff x="4480931" y="894620"/>
            <a:chExt cx="3584896" cy="2910393"/>
          </a:xfrm>
          <a:solidFill>
            <a:srgbClr val="FA868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8D3205C-23EC-41C3-A22F-44B74740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931" y="894620"/>
              <a:ext cx="3584896" cy="2899458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ctangle 8">
              <a:hlinkClick r:id="" action="ppaction://noaction"/>
              <a:extLst>
                <a:ext uri="{FF2B5EF4-FFF2-40B4-BE49-F238E27FC236}">
                  <a16:creationId xmlns:a16="http://schemas.microsoft.com/office/drawing/2014/main" xmlns="" id="{4CC7F89F-18E0-40AC-B0ED-F570BB9FD983}"/>
                </a:ext>
              </a:extLst>
            </p:cNvPr>
            <p:cNvSpPr/>
            <p:nvPr/>
          </p:nvSpPr>
          <p:spPr>
            <a:xfrm>
              <a:off x="4621959" y="3440292"/>
              <a:ext cx="1942614" cy="36472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Bánh </a:t>
              </a:r>
              <a:r>
                <a:rPr lang="en-US" sz="2400" dirty="0" err="1">
                  <a:solidFill>
                    <a:schemeClr val="tx1"/>
                  </a:solidFill>
                </a:rPr>
                <a:t>khoái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073C4B6-650F-4B5F-811C-6F123EFA931E}"/>
              </a:ext>
            </a:extLst>
          </p:cNvPr>
          <p:cNvGrpSpPr/>
          <p:nvPr/>
        </p:nvGrpSpPr>
        <p:grpSpPr>
          <a:xfrm>
            <a:off x="6243850" y="894620"/>
            <a:ext cx="2688671" cy="2899458"/>
            <a:chOff x="8325133" y="894620"/>
            <a:chExt cx="3584895" cy="2899458"/>
          </a:xfrm>
          <a:solidFill>
            <a:srgbClr val="FA8681"/>
          </a:solidFill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A028D07-886F-4907-8185-F1ADB11D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133" y="894620"/>
              <a:ext cx="3584895" cy="2899458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Rectangle 10">
              <a:hlinkClick r:id="" action="ppaction://noaction"/>
              <a:extLst>
                <a:ext uri="{FF2B5EF4-FFF2-40B4-BE49-F238E27FC236}">
                  <a16:creationId xmlns:a16="http://schemas.microsoft.com/office/drawing/2014/main" xmlns="" id="{C17AA519-D43A-4D17-BEB4-C2586F66B331}"/>
                </a:ext>
              </a:extLst>
            </p:cNvPr>
            <p:cNvSpPr/>
            <p:nvPr/>
          </p:nvSpPr>
          <p:spPr>
            <a:xfrm>
              <a:off x="8370627" y="3290867"/>
              <a:ext cx="1976651" cy="45577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</a:rPr>
                <a:t>Chè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heo</a:t>
              </a:r>
              <a:r>
                <a:rPr lang="en-US" sz="2400" dirty="0">
                  <a:solidFill>
                    <a:schemeClr val="tx1"/>
                  </a:solidFill>
                </a:rPr>
                <a:t> quay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668026A-0F77-460D-B662-4AAE54A92457}"/>
              </a:ext>
            </a:extLst>
          </p:cNvPr>
          <p:cNvGrpSpPr/>
          <p:nvPr/>
        </p:nvGrpSpPr>
        <p:grpSpPr>
          <a:xfrm>
            <a:off x="4232481" y="3958543"/>
            <a:ext cx="4700041" cy="2774279"/>
            <a:chOff x="5643307" y="3958542"/>
            <a:chExt cx="6266721" cy="2774279"/>
          </a:xfrm>
          <a:solidFill>
            <a:srgbClr val="FA8681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A35924A-5A8C-4FB8-97E1-821DABF89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307" y="3958542"/>
              <a:ext cx="6266721" cy="2774279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Rectangle 12">
              <a:hlinkClick r:id="" action="ppaction://noaction"/>
              <a:extLst>
                <a:ext uri="{FF2B5EF4-FFF2-40B4-BE49-F238E27FC236}">
                  <a16:creationId xmlns:a16="http://schemas.microsoft.com/office/drawing/2014/main" xmlns="" id="{C150AD08-BA72-4EAA-805F-3BAC5BE8528A}"/>
                </a:ext>
              </a:extLst>
            </p:cNvPr>
            <p:cNvSpPr/>
            <p:nvPr/>
          </p:nvSpPr>
          <p:spPr>
            <a:xfrm>
              <a:off x="10022006" y="6107392"/>
              <a:ext cx="1674125" cy="44213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Bún bò Huế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DF1C24B-D6CB-4481-97D3-30A7607BB826}"/>
              </a:ext>
            </a:extLst>
          </p:cNvPr>
          <p:cNvGrpSpPr/>
          <p:nvPr/>
        </p:nvGrpSpPr>
        <p:grpSpPr>
          <a:xfrm>
            <a:off x="126181" y="3958543"/>
            <a:ext cx="4029563" cy="2774279"/>
            <a:chOff x="168241" y="3958542"/>
            <a:chExt cx="5372750" cy="2774279"/>
          </a:xfrm>
          <a:solidFill>
            <a:srgbClr val="FA8681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BC4E1C1-3AF0-4276-A5E2-B08512002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1" y="3958542"/>
              <a:ext cx="5372750" cy="2774279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Rectangle 14">
              <a:hlinkClick r:id="" action="ppaction://noaction"/>
              <a:extLst>
                <a:ext uri="{FF2B5EF4-FFF2-40B4-BE49-F238E27FC236}">
                  <a16:creationId xmlns:a16="http://schemas.microsoft.com/office/drawing/2014/main" xmlns="" id="{F298AE75-F8D2-406A-A398-2C2A675E14BD}"/>
                </a:ext>
              </a:extLst>
            </p:cNvPr>
            <p:cNvSpPr/>
            <p:nvPr/>
          </p:nvSpPr>
          <p:spPr>
            <a:xfrm>
              <a:off x="281972" y="6127883"/>
              <a:ext cx="2406791" cy="4967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</a:rPr>
                <a:t>Cơm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cung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đình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9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erforming on stage&#10;&#10;Description automatically generated with low confidence">
            <a:extLst>
              <a:ext uri="{FF2B5EF4-FFF2-40B4-BE49-F238E27FC236}">
                <a16:creationId xmlns:a16="http://schemas.microsoft.com/office/drawing/2014/main" xmlns="" id="{B29DF997-A069-44F5-8A1C-68A1A2D52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1" r="-5" b="-5"/>
          <a:stretch/>
        </p:blipFill>
        <p:spPr>
          <a:xfrm>
            <a:off x="15" y="10"/>
            <a:ext cx="4571985" cy="3428990"/>
          </a:xfrm>
          <a:prstGeom prst="rect">
            <a:avLst/>
          </a:prstGeom>
        </p:spPr>
      </p:pic>
      <p:pic>
        <p:nvPicPr>
          <p:cNvPr id="10" name="Picture 9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xmlns="" id="{874A6E53-21ED-4BFA-9981-E953CE1E6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633"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12" name="Picture 11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xmlns="" id="{56ECBE4C-11CD-4166-9631-78BEB731B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9" b="4452"/>
          <a:stretch/>
        </p:blipFill>
        <p:spPr>
          <a:xfrm>
            <a:off x="15" y="3429000"/>
            <a:ext cx="4571985" cy="3429000"/>
          </a:xfrm>
          <a:prstGeom prst="rect">
            <a:avLst/>
          </a:prstGeom>
        </p:spPr>
      </p:pic>
      <p:pic>
        <p:nvPicPr>
          <p:cNvPr id="8" name="Picture 7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xmlns="" id="{8055F70C-B150-4B33-92DC-A2BCC95F2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0" b="6589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xmlns="" id="{4B6187A9-7DC1-4155-98D0-FEAFA894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565" y="2703608"/>
            <a:ext cx="3008236" cy="1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Huế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còn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tổ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chức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nhiều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lễ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hội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thú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vị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.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E3B8C7-C0DC-42E4-B029-C7BDD4979EB7}"/>
              </a:ext>
            </a:extLst>
          </p:cNvPr>
          <p:cNvSpPr txBox="1"/>
          <p:nvPr/>
        </p:nvSpPr>
        <p:spPr>
          <a:xfrm>
            <a:off x="492719" y="275076"/>
            <a:ext cx="2267235" cy="144655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chemeClr val="bg1"/>
                </a:solidFill>
                <a:latin typeface="UTM Khuccamta" panose="02040603050506020204" pitchFamily="18" charset="0"/>
              </a:rPr>
              <a:t>Festival </a:t>
            </a:r>
            <a:r>
              <a:rPr lang="en-US" sz="4400" b="1" i="1" dirty="0" err="1">
                <a:solidFill>
                  <a:schemeClr val="bg1"/>
                </a:solidFill>
                <a:latin typeface="UTM Khuccamta" panose="02040603050506020204" pitchFamily="18" charset="0"/>
              </a:rPr>
              <a:t>Huế</a:t>
            </a:r>
            <a:endParaRPr lang="en-US" sz="4400" b="1" i="1" dirty="0">
              <a:solidFill>
                <a:schemeClr val="bg1"/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4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75A98B-FA28-4B9E-AAAB-C21171EC0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DC8C7F-8FF1-4835-832C-B9D622CD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C1B617EC-47E7-4EB1-A633-CDF43885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8FC522BD-2145-4245-8C0B-4A6C16892BE3}"/>
              </a:ext>
            </a:extLst>
          </p:cNvPr>
          <p:cNvGrpSpPr/>
          <p:nvPr/>
        </p:nvGrpSpPr>
        <p:grpSpPr>
          <a:xfrm>
            <a:off x="-1287892" y="4547710"/>
            <a:ext cx="11719784" cy="2310290"/>
            <a:chOff x="-2315494" y="4590153"/>
            <a:chExt cx="15626379" cy="2310290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xmlns="" id="{62063CFD-45DD-4663-B7AF-6253A770FC97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7" name="图片 20">
                <a:extLst>
                  <a:ext uri="{FF2B5EF4-FFF2-40B4-BE49-F238E27FC236}">
                    <a16:creationId xmlns:a16="http://schemas.microsoft.com/office/drawing/2014/main" xmlns="" id="{5904DDC3-0F4E-47F0-A415-6DFC8F7BE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8" name="图片 21">
                <a:extLst>
                  <a:ext uri="{FF2B5EF4-FFF2-40B4-BE49-F238E27FC236}">
                    <a16:creationId xmlns:a16="http://schemas.microsoft.com/office/drawing/2014/main" xmlns="" id="{AD375E63-36C4-4032-AEF0-76D9F8F5D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9" name="图片 22">
                <a:extLst>
                  <a:ext uri="{FF2B5EF4-FFF2-40B4-BE49-F238E27FC236}">
                    <a16:creationId xmlns:a16="http://schemas.microsoft.com/office/drawing/2014/main" xmlns="" id="{B1B048BB-77F9-450A-AFAC-1B94E36D9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0" name="图片 23">
                <a:extLst>
                  <a:ext uri="{FF2B5EF4-FFF2-40B4-BE49-F238E27FC236}">
                    <a16:creationId xmlns:a16="http://schemas.microsoft.com/office/drawing/2014/main" xmlns="" id="{F8ECA16B-A6EE-4419-BC26-8A0743058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xmlns="" id="{8293B1B0-2007-47B0-B3B5-2FD97DF51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CB54650E-570C-4FAF-A3BE-34291F2F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2CC179D4-AB39-4B9B-9D2F-383DB3C444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9" y="1319649"/>
            <a:ext cx="7914540" cy="4351338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EAD22F5A-0ABE-49CE-837F-651FF20A38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51" y="336232"/>
            <a:ext cx="1071179" cy="1976766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1E9F3D11-2DBC-48CD-8F21-4EF320C523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80" y="313687"/>
            <a:ext cx="1177541" cy="21157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37C4ADE-CDB0-4B0C-A2AB-43779FF5366D}"/>
              </a:ext>
            </a:extLst>
          </p:cNvPr>
          <p:cNvSpPr txBox="1"/>
          <p:nvPr/>
        </p:nvSpPr>
        <p:spPr>
          <a:xfrm>
            <a:off x="1132669" y="1214294"/>
            <a:ext cx="71036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Huế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được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xây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dựng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cách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đây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trên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400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năm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và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đã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từng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là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kinh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đô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của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nước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ta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thời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nhà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Nguyễn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.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Huế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có nhiều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cảnh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thiên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nhiên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đẹp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, nhiều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công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trình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kiến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trúc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cổ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có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giá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trị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nghệ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thuật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cao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nên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thu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hút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rất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nhiều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khách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du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lịch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EEE09BF-6986-4364-8A87-C455ECC5CB3E}"/>
              </a:ext>
            </a:extLst>
          </p:cNvPr>
          <p:cNvSpPr txBox="1"/>
          <p:nvPr/>
        </p:nvSpPr>
        <p:spPr>
          <a:xfrm>
            <a:off x="2351843" y="134095"/>
            <a:ext cx="47954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GHI NHỚ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5159017-F4BF-482F-899F-D5252042BB75}"/>
              </a:ext>
            </a:extLst>
          </p:cNvPr>
          <p:cNvSpPr txBox="1"/>
          <p:nvPr/>
        </p:nvSpPr>
        <p:spPr>
          <a:xfrm>
            <a:off x="2250063" y="151954"/>
            <a:ext cx="47954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rgbClr val="CD2D66"/>
                </a:solidFill>
                <a:latin typeface="UTM Futura Extra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90669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F31AFF-8FC9-43F0-9666-2D2265C73FA6}"/>
              </a:ext>
            </a:extLst>
          </p:cNvPr>
          <p:cNvSpPr txBox="1"/>
          <p:nvPr/>
        </p:nvSpPr>
        <p:spPr>
          <a:xfrm>
            <a:off x="66533" y="313479"/>
            <a:ext cx="9010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Những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địa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danh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nào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dưới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đây ở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thành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phố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Huế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:</a:t>
            </a:r>
          </a:p>
        </p:txBody>
      </p:sp>
      <p:pic>
        <p:nvPicPr>
          <p:cNvPr id="10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FCC528D6-938B-4F3A-82F6-DD0295242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4265" y="568049"/>
            <a:ext cx="457306" cy="609741"/>
          </a:xfrm>
          <a:prstGeom prst="rect">
            <a:avLst/>
          </a:prstGeom>
        </p:spPr>
      </p:pic>
      <p:sp>
        <p:nvSpPr>
          <p:cNvPr id="11" name="Snip Diagonal Corner Rectangle 2">
            <a:extLst>
              <a:ext uri="{FF2B5EF4-FFF2-40B4-BE49-F238E27FC236}">
                <a16:creationId xmlns:a16="http://schemas.microsoft.com/office/drawing/2014/main" xmlns="" id="{292A1F25-00D8-49C3-9862-2374703882C3}"/>
              </a:ext>
            </a:extLst>
          </p:cNvPr>
          <p:cNvSpPr/>
          <p:nvPr/>
        </p:nvSpPr>
        <p:spPr>
          <a:xfrm>
            <a:off x="692412" y="2329576"/>
            <a:ext cx="3380081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Sông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Hương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13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87177BB0-FDBF-4D0B-8718-731A49F63B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753" y="6927427"/>
            <a:ext cx="457306" cy="609741"/>
          </a:xfrm>
          <a:prstGeom prst="rect">
            <a:avLst/>
          </a:prstGeom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xmlns="" id="{8E273F5F-32C8-4D15-8253-57E4C2485040}"/>
              </a:ext>
            </a:extLst>
          </p:cNvPr>
          <p:cNvSpPr/>
          <p:nvPr/>
        </p:nvSpPr>
        <p:spPr>
          <a:xfrm>
            <a:off x="655704" y="1193195"/>
            <a:ext cx="3380081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Sông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Hồng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1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7725D44D-9C61-4877-A15A-E0D7E06C6B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5270" y="7110413"/>
            <a:ext cx="457306" cy="609741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E1DA17A6-84AD-454D-B47B-7B58CA772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5551" y="7179239"/>
            <a:ext cx="457306" cy="609741"/>
          </a:xfrm>
          <a:prstGeom prst="rect">
            <a:avLst/>
          </a:prstGeom>
        </p:spPr>
      </p:pic>
      <p:pic>
        <p:nvPicPr>
          <p:cNvPr id="22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06250942-0B03-4C41-896C-54CAD969A4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4265" y="568049"/>
            <a:ext cx="457306" cy="609741"/>
          </a:xfrm>
          <a:prstGeom prst="rect">
            <a:avLst/>
          </a:prstGeom>
        </p:spPr>
      </p:pic>
      <p:sp>
        <p:nvSpPr>
          <p:cNvPr id="23" name="Snip Diagonal Corner Rectangle 2">
            <a:extLst>
              <a:ext uri="{FF2B5EF4-FFF2-40B4-BE49-F238E27FC236}">
                <a16:creationId xmlns:a16="http://schemas.microsoft.com/office/drawing/2014/main" xmlns="" id="{319CBEED-BCE7-4E2D-96CC-AF48A4E58A3B}"/>
              </a:ext>
            </a:extLst>
          </p:cNvPr>
          <p:cNvSpPr/>
          <p:nvPr/>
        </p:nvSpPr>
        <p:spPr>
          <a:xfrm>
            <a:off x="4962113" y="3518284"/>
            <a:ext cx="3380081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Chợ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Đông</a:t>
            </a:r>
            <a:r>
              <a:rPr lang="en-US" sz="3601" b="1" dirty="0">
                <a:latin typeface="UTM Khuccamta" panose="02040603050506020204" pitchFamily="18" charset="0"/>
              </a:rPr>
              <a:t> Ba</a:t>
            </a:r>
          </a:p>
        </p:txBody>
      </p:sp>
      <p:pic>
        <p:nvPicPr>
          <p:cNvPr id="2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0267381D-8505-4035-9BA8-F53103E02B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753" y="6927427"/>
            <a:ext cx="457306" cy="609741"/>
          </a:xfrm>
          <a:prstGeom prst="rect">
            <a:avLst/>
          </a:prstGeom>
        </p:spPr>
      </p:pic>
      <p:sp>
        <p:nvSpPr>
          <p:cNvPr id="26" name="Snip Diagonal Corner Rectangle 13">
            <a:extLst>
              <a:ext uri="{FF2B5EF4-FFF2-40B4-BE49-F238E27FC236}">
                <a16:creationId xmlns:a16="http://schemas.microsoft.com/office/drawing/2014/main" xmlns="" id="{1331EFD6-47BC-4612-8224-3301C1CEB412}"/>
              </a:ext>
            </a:extLst>
          </p:cNvPr>
          <p:cNvSpPr/>
          <p:nvPr/>
        </p:nvSpPr>
        <p:spPr>
          <a:xfrm>
            <a:off x="681350" y="3518284"/>
            <a:ext cx="3380081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Chợ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Đồng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Xuân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27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86B51A7F-4CE1-4F91-B95D-49E242AAA0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5270" y="7110413"/>
            <a:ext cx="457306" cy="609741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F30C0D68-F7AE-4B5C-85C8-49D24F0A8A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5551" y="7179239"/>
            <a:ext cx="457306" cy="609741"/>
          </a:xfrm>
          <a:prstGeom prst="rect">
            <a:avLst/>
          </a:prstGeom>
        </p:spPr>
      </p:pic>
      <p:pic>
        <p:nvPicPr>
          <p:cNvPr id="32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0B729302-CBFF-411B-A9D0-AB550FCCCC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7718" y="598965"/>
            <a:ext cx="457306" cy="609741"/>
          </a:xfrm>
          <a:prstGeom prst="rect">
            <a:avLst/>
          </a:prstGeom>
        </p:spPr>
      </p:pic>
      <p:sp>
        <p:nvSpPr>
          <p:cNvPr id="33" name="Snip Diagonal Corner Rectangle 2">
            <a:extLst>
              <a:ext uri="{FF2B5EF4-FFF2-40B4-BE49-F238E27FC236}">
                <a16:creationId xmlns:a16="http://schemas.microsoft.com/office/drawing/2014/main" xmlns="" id="{6322D291-4A1C-4DBA-A338-191DBE1F5533}"/>
              </a:ext>
            </a:extLst>
          </p:cNvPr>
          <p:cNvSpPr/>
          <p:nvPr/>
        </p:nvSpPr>
        <p:spPr>
          <a:xfrm>
            <a:off x="4962113" y="1193195"/>
            <a:ext cx="3380081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Lăng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Tự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Đức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3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36DBB4A9-CDCD-412B-AA44-EDA2AC49C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753" y="6927427"/>
            <a:ext cx="457306" cy="609741"/>
          </a:xfrm>
          <a:prstGeom prst="rect">
            <a:avLst/>
          </a:prstGeom>
        </p:spPr>
      </p:pic>
      <p:pic>
        <p:nvPicPr>
          <p:cNvPr id="37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41BF0AA3-66E5-4D3A-859F-76267099EC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5270" y="7110413"/>
            <a:ext cx="457306" cy="609741"/>
          </a:xfrm>
          <a:prstGeom prst="rect">
            <a:avLst/>
          </a:prstGeom>
        </p:spPr>
      </p:pic>
      <p:pic>
        <p:nvPicPr>
          <p:cNvPr id="3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F5D97CF6-A24D-4136-998A-508529159C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5551" y="7179239"/>
            <a:ext cx="457306" cy="609741"/>
          </a:xfrm>
          <a:prstGeom prst="rect">
            <a:avLst/>
          </a:prstGeom>
        </p:spPr>
      </p:pic>
      <p:pic>
        <p:nvPicPr>
          <p:cNvPr id="50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B797AF25-2F36-4559-B401-18BF5AC167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4266" y="624838"/>
            <a:ext cx="457306" cy="609741"/>
          </a:xfrm>
          <a:prstGeom prst="rect">
            <a:avLst/>
          </a:prstGeom>
        </p:spPr>
      </p:pic>
      <p:sp>
        <p:nvSpPr>
          <p:cNvPr id="51" name="Snip Diagonal Corner Rectangle 2">
            <a:extLst>
              <a:ext uri="{FF2B5EF4-FFF2-40B4-BE49-F238E27FC236}">
                <a16:creationId xmlns:a16="http://schemas.microsoft.com/office/drawing/2014/main" xmlns="" id="{C6AA9D56-218B-458B-AF38-17DCC4CC471B}"/>
              </a:ext>
            </a:extLst>
          </p:cNvPr>
          <p:cNvSpPr/>
          <p:nvPr/>
        </p:nvSpPr>
        <p:spPr>
          <a:xfrm>
            <a:off x="4962113" y="2339425"/>
            <a:ext cx="3380081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Cửa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Ngọ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Môn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52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1700834A-1DD0-4770-BF4E-458B786306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9781" y="1764190"/>
            <a:ext cx="457306" cy="609741"/>
          </a:xfrm>
          <a:prstGeom prst="rect">
            <a:avLst/>
          </a:prstGeom>
        </p:spPr>
      </p:pic>
      <p:sp>
        <p:nvSpPr>
          <p:cNvPr id="53" name="Snip Diagonal Corner Rectangle 2">
            <a:extLst>
              <a:ext uri="{FF2B5EF4-FFF2-40B4-BE49-F238E27FC236}">
                <a16:creationId xmlns:a16="http://schemas.microsoft.com/office/drawing/2014/main" xmlns="" id="{930BCD7A-DDF8-44CE-AA15-581C66F5381F}"/>
              </a:ext>
            </a:extLst>
          </p:cNvPr>
          <p:cNvSpPr/>
          <p:nvPr/>
        </p:nvSpPr>
        <p:spPr>
          <a:xfrm>
            <a:off x="692412" y="4825592"/>
            <a:ext cx="3380081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Chùa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Thiên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Mụ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54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0F398939-36E5-4B88-A7E4-2951998F7E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4266" y="2994896"/>
            <a:ext cx="457306" cy="609741"/>
          </a:xfrm>
          <a:prstGeom prst="rect">
            <a:avLst/>
          </a:prstGeom>
        </p:spPr>
      </p:pic>
      <p:sp>
        <p:nvSpPr>
          <p:cNvPr id="56" name="Snip Diagonal Corner Rectangle 13">
            <a:extLst>
              <a:ext uri="{FF2B5EF4-FFF2-40B4-BE49-F238E27FC236}">
                <a16:creationId xmlns:a16="http://schemas.microsoft.com/office/drawing/2014/main" xmlns="" id="{107D290F-A141-49F1-A824-0E5953F77950}"/>
              </a:ext>
            </a:extLst>
          </p:cNvPr>
          <p:cNvSpPr/>
          <p:nvPr/>
        </p:nvSpPr>
        <p:spPr>
          <a:xfrm>
            <a:off x="4962113" y="4760487"/>
            <a:ext cx="3380081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Chùa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Bút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Pháp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57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F43839EF-6105-40DC-8D51-7073F1C5D3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9570" y="7262813"/>
            <a:ext cx="457306" cy="6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23" grpId="0" animBg="1"/>
      <p:bldP spid="26" grpId="0" animBg="1"/>
      <p:bldP spid="33" grpId="0" animBg="1"/>
      <p:bldP spid="51" grpId="0" animBg="1"/>
      <p:bldP spid="53" grpId="0" animBg="1"/>
      <p:bldP spid="5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E306C2-B10E-4753-A4D0-6C70B6F4029C}"/>
              </a:ext>
            </a:extLst>
          </p:cNvPr>
          <p:cNvSpPr txBox="1"/>
          <p:nvPr/>
        </p:nvSpPr>
        <p:spPr>
          <a:xfrm>
            <a:off x="-436330" y="3091612"/>
            <a:ext cx="100541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TẠM BIỆT CÁC EM!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61F5B1-592F-4266-94F6-50940717A724}"/>
              </a:ext>
            </a:extLst>
          </p:cNvPr>
          <p:cNvSpPr txBox="1"/>
          <p:nvPr/>
        </p:nvSpPr>
        <p:spPr>
          <a:xfrm>
            <a:off x="-547218" y="3091612"/>
            <a:ext cx="100541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rgbClr val="CD2D66"/>
                </a:solidFill>
                <a:latin typeface="UTM Futura Extra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8260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2" descr="H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8" y="438151"/>
            <a:ext cx="4438650" cy="4542631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6521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4" name="Picture 44" descr="RBWBUTNW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79" y="3135152"/>
            <a:ext cx="2286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65" name="AutoShape 45"/>
          <p:cNvSpPr>
            <a:spLocks noChangeArrowheads="1"/>
          </p:cNvSpPr>
          <p:nvPr/>
        </p:nvSpPr>
        <p:spPr bwMode="auto">
          <a:xfrm flipH="1">
            <a:off x="2211779" y="2190851"/>
            <a:ext cx="2006221" cy="518615"/>
          </a:xfrm>
          <a:prstGeom prst="wedgeRoundRectCallout">
            <a:avLst>
              <a:gd name="adj1" fmla="val 40699"/>
              <a:gd name="adj2" fmla="val 121704"/>
              <a:gd name="adj3" fmla="val 1666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r>
              <a:rPr lang="en-US" sz="2800" b="1" i="1" dirty="0" err="1">
                <a:solidFill>
                  <a:srgbClr val="FFFFFF"/>
                </a:solidFill>
              </a:rPr>
              <a:t>Thừa</a:t>
            </a:r>
            <a:r>
              <a:rPr lang="en-US" sz="2800" b="1" i="1" dirty="0">
                <a:solidFill>
                  <a:srgbClr val="FFFFFF"/>
                </a:solidFill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</a:rPr>
              <a:t>Thiên</a:t>
            </a:r>
            <a:r>
              <a:rPr lang="en-US" sz="2800" b="1" i="1" dirty="0">
                <a:solidFill>
                  <a:srgbClr val="FFFFFF"/>
                </a:solidFill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</a:rPr>
              <a:t>Huế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10257" name="Text Box 16"/>
          <p:cNvSpPr txBox="1">
            <a:spLocks noChangeArrowheads="1"/>
          </p:cNvSpPr>
          <p:nvPr/>
        </p:nvSpPr>
        <p:spPr bwMode="auto">
          <a:xfrm>
            <a:off x="1602475" y="6437436"/>
            <a:ext cx="3429000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Bản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</a:t>
            </a: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đồ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</a:t>
            </a: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hành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</a:t>
            </a: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chính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</a:t>
            </a: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Việt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Nam</a:t>
            </a:r>
          </a:p>
        </p:txBody>
      </p:sp>
      <p:sp>
        <p:nvSpPr>
          <p:cNvPr id="10258" name="TextBox 1"/>
          <p:cNvSpPr txBox="1">
            <a:spLocks noChangeArrowheads="1"/>
          </p:cNvSpPr>
          <p:nvPr/>
        </p:nvSpPr>
        <p:spPr bwMode="auto">
          <a:xfrm>
            <a:off x="4800600" y="4749949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Lược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đồ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hành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chính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tỉnh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Thừa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Thiên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2" name="AutoShape 45"/>
          <p:cNvSpPr>
            <a:spLocks noChangeArrowheads="1"/>
          </p:cNvSpPr>
          <p:nvPr/>
        </p:nvSpPr>
        <p:spPr bwMode="auto">
          <a:xfrm flipH="1">
            <a:off x="7010400" y="228601"/>
            <a:ext cx="1720755" cy="461665"/>
          </a:xfrm>
          <a:prstGeom prst="wedgeRoundRectCallout">
            <a:avLst>
              <a:gd name="adj1" fmla="val 57674"/>
              <a:gd name="adj2" fmla="val 350661"/>
              <a:gd name="adj3" fmla="val 1666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r>
              <a:rPr lang="en-US" sz="2133" b="1" i="1" dirty="0" err="1">
                <a:solidFill>
                  <a:srgbClr val="FFFFFF"/>
                </a:solidFill>
                <a:latin typeface="UTM Futura Extra" panose="02040603050506020204" pitchFamily="18" charset="0"/>
              </a:rPr>
              <a:t>Thành</a:t>
            </a:r>
            <a:r>
              <a:rPr lang="en-US" sz="2133" b="1" i="1" dirty="0">
                <a:solidFill>
                  <a:srgbClr val="FFFFFF"/>
                </a:solidFill>
                <a:latin typeface="UTM Futura Extra" panose="02040603050506020204" pitchFamily="18" charset="0"/>
              </a:rPr>
              <a:t> </a:t>
            </a:r>
            <a:r>
              <a:rPr lang="en-US" sz="2133" b="1" i="1" dirty="0" err="1">
                <a:solidFill>
                  <a:srgbClr val="FFFFFF"/>
                </a:solidFill>
                <a:latin typeface="UTM Futura Extra" panose="02040603050506020204" pitchFamily="18" charset="0"/>
              </a:rPr>
              <a:t>phố</a:t>
            </a:r>
            <a:r>
              <a:rPr lang="en-US" sz="2133" b="1" i="1" dirty="0">
                <a:solidFill>
                  <a:srgbClr val="FFFFFF"/>
                </a:solidFill>
                <a:latin typeface="UTM Futura Extra" panose="02040603050506020204" pitchFamily="18" charset="0"/>
              </a:rPr>
              <a:t> </a:t>
            </a:r>
            <a:r>
              <a:rPr lang="en-US" sz="2133" b="1" i="1" dirty="0" err="1">
                <a:solidFill>
                  <a:srgbClr val="FFFFFF"/>
                </a:solidFill>
                <a:latin typeface="UTM Futura Extra" panose="02040603050506020204" pitchFamily="18" charset="0"/>
              </a:rPr>
              <a:t>Huế</a:t>
            </a:r>
            <a:endParaRPr lang="en-US" sz="2133" b="1" i="1" dirty="0">
              <a:solidFill>
                <a:srgbClr val="FFFFFF"/>
              </a:solidFill>
              <a:latin typeface="UTM Futura Extra" panose="020406030505060202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 rot="409474">
            <a:off x="6559022" y="1570264"/>
            <a:ext cx="451379" cy="696687"/>
          </a:xfrm>
          <a:custGeom>
            <a:avLst/>
            <a:gdLst>
              <a:gd name="connsiteX0" fmla="*/ 344384 w 403993"/>
              <a:gd name="connsiteY0" fmla="*/ 498764 h 522515"/>
              <a:gd name="connsiteX1" fmla="*/ 285008 w 403993"/>
              <a:gd name="connsiteY1" fmla="*/ 475013 h 522515"/>
              <a:gd name="connsiteX2" fmla="*/ 213756 w 403993"/>
              <a:gd name="connsiteY2" fmla="*/ 463138 h 522515"/>
              <a:gd name="connsiteX3" fmla="*/ 201880 w 403993"/>
              <a:gd name="connsiteY3" fmla="*/ 427512 h 522515"/>
              <a:gd name="connsiteX4" fmla="*/ 166254 w 403993"/>
              <a:gd name="connsiteY4" fmla="*/ 415637 h 522515"/>
              <a:gd name="connsiteX5" fmla="*/ 142504 w 403993"/>
              <a:gd name="connsiteY5" fmla="*/ 380011 h 522515"/>
              <a:gd name="connsiteX6" fmla="*/ 47501 w 403993"/>
              <a:gd name="connsiteY6" fmla="*/ 356260 h 522515"/>
              <a:gd name="connsiteX7" fmla="*/ 23751 w 403993"/>
              <a:gd name="connsiteY7" fmla="*/ 320634 h 522515"/>
              <a:gd name="connsiteX8" fmla="*/ 0 w 403993"/>
              <a:gd name="connsiteY8" fmla="*/ 261257 h 522515"/>
              <a:gd name="connsiteX9" fmla="*/ 11875 w 403993"/>
              <a:gd name="connsiteY9" fmla="*/ 225631 h 522515"/>
              <a:gd name="connsiteX10" fmla="*/ 35626 w 403993"/>
              <a:gd name="connsiteY10" fmla="*/ 190005 h 522515"/>
              <a:gd name="connsiteX11" fmla="*/ 47501 w 403993"/>
              <a:gd name="connsiteY11" fmla="*/ 95003 h 522515"/>
              <a:gd name="connsiteX12" fmla="*/ 95002 w 403993"/>
              <a:gd name="connsiteY12" fmla="*/ 71252 h 522515"/>
              <a:gd name="connsiteX13" fmla="*/ 106878 w 403993"/>
              <a:gd name="connsiteY13" fmla="*/ 0 h 522515"/>
              <a:gd name="connsiteX14" fmla="*/ 154379 w 403993"/>
              <a:gd name="connsiteY14" fmla="*/ 11876 h 522515"/>
              <a:gd name="connsiteX15" fmla="*/ 166254 w 403993"/>
              <a:gd name="connsiteY15" fmla="*/ 47502 h 522515"/>
              <a:gd name="connsiteX16" fmla="*/ 201880 w 403993"/>
              <a:gd name="connsiteY16" fmla="*/ 130629 h 522515"/>
              <a:gd name="connsiteX17" fmla="*/ 237506 w 403993"/>
              <a:gd name="connsiteY17" fmla="*/ 118753 h 522515"/>
              <a:gd name="connsiteX18" fmla="*/ 308758 w 403993"/>
              <a:gd name="connsiteY18" fmla="*/ 166255 h 522515"/>
              <a:gd name="connsiteX19" fmla="*/ 380010 w 403993"/>
              <a:gd name="connsiteY19" fmla="*/ 190005 h 522515"/>
              <a:gd name="connsiteX20" fmla="*/ 380010 w 403993"/>
              <a:gd name="connsiteY20" fmla="*/ 261257 h 522515"/>
              <a:gd name="connsiteX21" fmla="*/ 356260 w 403993"/>
              <a:gd name="connsiteY21" fmla="*/ 332509 h 522515"/>
              <a:gd name="connsiteX22" fmla="*/ 368135 w 403993"/>
              <a:gd name="connsiteY22" fmla="*/ 403761 h 522515"/>
              <a:gd name="connsiteX23" fmla="*/ 380010 w 403993"/>
              <a:gd name="connsiteY23" fmla="*/ 463138 h 522515"/>
              <a:gd name="connsiteX24" fmla="*/ 332509 w 403993"/>
              <a:gd name="connsiteY24" fmla="*/ 522515 h 522515"/>
              <a:gd name="connsiteX25" fmla="*/ 344384 w 403993"/>
              <a:gd name="connsiteY25" fmla="*/ 498764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03993" h="522515">
                <a:moveTo>
                  <a:pt x="344384" y="498764"/>
                </a:moveTo>
                <a:cubicBezTo>
                  <a:pt x="336467" y="490847"/>
                  <a:pt x="305574" y="480622"/>
                  <a:pt x="285008" y="475013"/>
                </a:cubicBezTo>
                <a:cubicBezTo>
                  <a:pt x="261778" y="468678"/>
                  <a:pt x="234662" y="475084"/>
                  <a:pt x="213756" y="463138"/>
                </a:cubicBezTo>
                <a:cubicBezTo>
                  <a:pt x="202887" y="456928"/>
                  <a:pt x="210731" y="436363"/>
                  <a:pt x="201880" y="427512"/>
                </a:cubicBezTo>
                <a:cubicBezTo>
                  <a:pt x="193029" y="418661"/>
                  <a:pt x="178129" y="419595"/>
                  <a:pt x="166254" y="415637"/>
                </a:cubicBezTo>
                <a:cubicBezTo>
                  <a:pt x="158337" y="403762"/>
                  <a:pt x="155269" y="386394"/>
                  <a:pt x="142504" y="380011"/>
                </a:cubicBezTo>
                <a:cubicBezTo>
                  <a:pt x="113308" y="365413"/>
                  <a:pt x="47501" y="356260"/>
                  <a:pt x="47501" y="356260"/>
                </a:cubicBezTo>
                <a:cubicBezTo>
                  <a:pt x="39584" y="344385"/>
                  <a:pt x="26097" y="334712"/>
                  <a:pt x="23751" y="320634"/>
                </a:cubicBezTo>
                <a:cubicBezTo>
                  <a:pt x="12484" y="253031"/>
                  <a:pt x="77573" y="312973"/>
                  <a:pt x="0" y="261257"/>
                </a:cubicBezTo>
                <a:cubicBezTo>
                  <a:pt x="3958" y="249382"/>
                  <a:pt x="6277" y="236827"/>
                  <a:pt x="11875" y="225631"/>
                </a:cubicBezTo>
                <a:cubicBezTo>
                  <a:pt x="18258" y="212865"/>
                  <a:pt x="31871" y="203775"/>
                  <a:pt x="35626" y="190005"/>
                </a:cubicBezTo>
                <a:cubicBezTo>
                  <a:pt x="44023" y="159216"/>
                  <a:pt x="43543" y="126670"/>
                  <a:pt x="47501" y="95003"/>
                </a:cubicBezTo>
                <a:cubicBezTo>
                  <a:pt x="185984" y="118083"/>
                  <a:pt x="100603" y="121661"/>
                  <a:pt x="95002" y="71252"/>
                </a:cubicBezTo>
                <a:cubicBezTo>
                  <a:pt x="92343" y="47321"/>
                  <a:pt x="102919" y="23751"/>
                  <a:pt x="106878" y="0"/>
                </a:cubicBezTo>
                <a:cubicBezTo>
                  <a:pt x="122712" y="3959"/>
                  <a:pt x="141635" y="1680"/>
                  <a:pt x="154379" y="11876"/>
                </a:cubicBezTo>
                <a:cubicBezTo>
                  <a:pt x="164154" y="19696"/>
                  <a:pt x="162815" y="35466"/>
                  <a:pt x="166254" y="47502"/>
                </a:cubicBezTo>
                <a:cubicBezTo>
                  <a:pt x="185425" y="114599"/>
                  <a:pt x="165725" y="76395"/>
                  <a:pt x="201880" y="130629"/>
                </a:cubicBezTo>
                <a:cubicBezTo>
                  <a:pt x="213755" y="126670"/>
                  <a:pt x="224988" y="118753"/>
                  <a:pt x="237506" y="118753"/>
                </a:cubicBezTo>
                <a:cubicBezTo>
                  <a:pt x="284649" y="118753"/>
                  <a:pt x="270204" y="144836"/>
                  <a:pt x="308758" y="166255"/>
                </a:cubicBezTo>
                <a:cubicBezTo>
                  <a:pt x="330643" y="178413"/>
                  <a:pt x="380010" y="190005"/>
                  <a:pt x="380010" y="190005"/>
                </a:cubicBezTo>
                <a:cubicBezTo>
                  <a:pt x="418012" y="247007"/>
                  <a:pt x="405344" y="204255"/>
                  <a:pt x="380010" y="261257"/>
                </a:cubicBezTo>
                <a:cubicBezTo>
                  <a:pt x="369842" y="284135"/>
                  <a:pt x="356260" y="332509"/>
                  <a:pt x="356260" y="332509"/>
                </a:cubicBezTo>
                <a:cubicBezTo>
                  <a:pt x="360218" y="356260"/>
                  <a:pt x="363828" y="380071"/>
                  <a:pt x="368135" y="403761"/>
                </a:cubicBezTo>
                <a:cubicBezTo>
                  <a:pt x="371746" y="423620"/>
                  <a:pt x="380010" y="442954"/>
                  <a:pt x="380010" y="463138"/>
                </a:cubicBezTo>
                <a:cubicBezTo>
                  <a:pt x="380010" y="485383"/>
                  <a:pt x="359865" y="522515"/>
                  <a:pt x="332509" y="522515"/>
                </a:cubicBezTo>
                <a:cubicBezTo>
                  <a:pt x="324592" y="522515"/>
                  <a:pt x="352301" y="506681"/>
                  <a:pt x="344384" y="49876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17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1366 L 0.49231 -0.0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65" grpId="0" animBg="1"/>
      <p:bldP spid="10258" grpId="0"/>
      <p:bldP spid="2" grpId="0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5" y="-79828"/>
            <a:ext cx="5105401" cy="6985000"/>
          </a:xfrm>
          <a:prstGeom prst="rect">
            <a:avLst/>
          </a:prstGeom>
        </p:spPr>
      </p:pic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4906488" y="2807059"/>
            <a:ext cx="41910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4800" b="1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algn="ctr" eaLnBrk="1" hangingPunct="1"/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Thuộc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tỉnh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6" name="Donut 5"/>
          <p:cNvSpPr/>
          <p:nvPr/>
        </p:nvSpPr>
        <p:spPr>
          <a:xfrm>
            <a:off x="2114549" y="2667000"/>
            <a:ext cx="266701" cy="304800"/>
          </a:xfrm>
          <a:prstGeom prst="donu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736767">
            <a:off x="2501976" y="1204675"/>
            <a:ext cx="232223" cy="1479833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715488" y="0"/>
            <a:ext cx="4191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Thừa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Thiên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–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5073776" y="304800"/>
            <a:ext cx="41910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nằm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tựa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lưng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</a:p>
          <a:p>
            <a:pPr algn="ctr" eaLnBrk="1" hangingPunct="1"/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dãy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núi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2751013">
            <a:off x="1752055" y="3127499"/>
            <a:ext cx="240097" cy="1479833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46"/>
          <p:cNvSpPr>
            <a:spLocks noChangeArrowheads="1"/>
          </p:cNvSpPr>
          <p:nvPr/>
        </p:nvSpPr>
        <p:spPr bwMode="auto">
          <a:xfrm>
            <a:off x="-304800" y="4561216"/>
            <a:ext cx="4191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Dãy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Trường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Sơn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8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/>
      <p:bldP spid="9" grpId="0"/>
      <p:bldP spid="11" grpId="0" animBg="1"/>
      <p:bldP spid="11" grpId="1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กล่องข้อความ 5">
            <a:extLst>
              <a:ext uri="{FF2B5EF4-FFF2-40B4-BE49-F238E27FC236}">
                <a16:creationId xmlns:a16="http://schemas.microsoft.com/office/drawing/2014/main" xmlns="" id="{458AB7F5-AF49-4E91-9482-3EB978765F1F}"/>
              </a:ext>
            </a:extLst>
          </p:cNvPr>
          <p:cNvSpPr txBox="1"/>
          <p:nvPr/>
        </p:nvSpPr>
        <p:spPr>
          <a:xfrm>
            <a:off x="1935026" y="382025"/>
            <a:ext cx="6711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KẾT LUẬN</a:t>
            </a:r>
          </a:p>
        </p:txBody>
      </p:sp>
      <p:pic>
        <p:nvPicPr>
          <p:cNvPr id="18" name="Picture 17" descr="A picture containing water, sky, nature, outdoor&#10;&#10;Description automatically generated">
            <a:extLst>
              <a:ext uri="{FF2B5EF4-FFF2-40B4-BE49-F238E27FC236}">
                <a16:creationId xmlns:a16="http://schemas.microsoft.com/office/drawing/2014/main" xmlns="" id="{2DE12469-76F4-42B9-AF95-CB458F142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72" y="1490022"/>
            <a:ext cx="4038573" cy="4530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682E855-E2C8-448C-87A1-C7C56B126EDB}"/>
              </a:ext>
            </a:extLst>
          </p:cNvPr>
          <p:cNvSpPr txBox="1"/>
          <p:nvPr/>
        </p:nvSpPr>
        <p:spPr>
          <a:xfrm>
            <a:off x="0" y="1496336"/>
            <a:ext cx="474942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Thành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phố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Huế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thuộc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tỉnh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Thừa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Thiên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Huế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tựa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lưng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vào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dãy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Trường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Sơn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nằm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cách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biển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xa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trên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chuyển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từ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đồi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thấp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sang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sz="36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869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E138415-8BBE-4E6B-9ECA-259DB59DA131}"/>
              </a:ext>
            </a:extLst>
          </p:cNvPr>
          <p:cNvSpPr/>
          <p:nvPr/>
        </p:nvSpPr>
        <p:spPr>
          <a:xfrm>
            <a:off x="2377440" y="0"/>
            <a:ext cx="470154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3E39FF-60C0-4578-A820-12F622F06D25}"/>
              </a:ext>
            </a:extLst>
          </p:cNvPr>
          <p:cNvSpPr/>
          <p:nvPr/>
        </p:nvSpPr>
        <p:spPr>
          <a:xfrm>
            <a:off x="-393383" y="0"/>
            <a:ext cx="9930765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Hoạt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2: </a:t>
            </a:r>
          </a:p>
          <a:p>
            <a:pPr algn="ctr">
              <a:lnSpc>
                <a:spcPct val="130000"/>
              </a:lnSpc>
            </a:pP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phố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dòng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sông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Hương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mộng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UTM Futura Extra" panose="02040603050506020204" pitchFamily="18" charset="0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Luoc do thanh pho H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 bwMode="auto">
          <a:xfrm>
            <a:off x="266700" y="838200"/>
            <a:ext cx="86106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6172200"/>
            <a:ext cx="56236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Lược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đồ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3733" b="1" dirty="0">
              <a:solidFill>
                <a:schemeClr val="bg1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035" y="117427"/>
            <a:ext cx="931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sông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chảy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qua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2" name="Freeform 1"/>
          <p:cNvSpPr/>
          <p:nvPr/>
        </p:nvSpPr>
        <p:spPr>
          <a:xfrm>
            <a:off x="2743201" y="1601973"/>
            <a:ext cx="3019647" cy="4367028"/>
          </a:xfrm>
          <a:custGeom>
            <a:avLst/>
            <a:gdLst>
              <a:gd name="connsiteX0" fmla="*/ 2977117 w 2977117"/>
              <a:gd name="connsiteY0" fmla="*/ 42530 h 3349256"/>
              <a:gd name="connsiteX1" fmla="*/ 2913321 w 2977117"/>
              <a:gd name="connsiteY1" fmla="*/ 21265 h 3349256"/>
              <a:gd name="connsiteX2" fmla="*/ 2785730 w 2977117"/>
              <a:gd name="connsiteY2" fmla="*/ 0 h 3349256"/>
              <a:gd name="connsiteX3" fmla="*/ 2519917 w 2977117"/>
              <a:gd name="connsiteY3" fmla="*/ 10633 h 3349256"/>
              <a:gd name="connsiteX4" fmla="*/ 2498651 w 2977117"/>
              <a:gd name="connsiteY4" fmla="*/ 31898 h 3349256"/>
              <a:gd name="connsiteX5" fmla="*/ 2477386 w 2977117"/>
              <a:gd name="connsiteY5" fmla="*/ 95693 h 3349256"/>
              <a:gd name="connsiteX6" fmla="*/ 2466754 w 2977117"/>
              <a:gd name="connsiteY6" fmla="*/ 127591 h 3349256"/>
              <a:gd name="connsiteX7" fmla="*/ 2339163 w 2977117"/>
              <a:gd name="connsiteY7" fmla="*/ 212651 h 3349256"/>
              <a:gd name="connsiteX8" fmla="*/ 2307265 w 2977117"/>
              <a:gd name="connsiteY8" fmla="*/ 233916 h 3349256"/>
              <a:gd name="connsiteX9" fmla="*/ 2275368 w 2977117"/>
              <a:gd name="connsiteY9" fmla="*/ 244549 h 3349256"/>
              <a:gd name="connsiteX10" fmla="*/ 2211572 w 2977117"/>
              <a:gd name="connsiteY10" fmla="*/ 276447 h 3349256"/>
              <a:gd name="connsiteX11" fmla="*/ 2158410 w 2977117"/>
              <a:gd name="connsiteY11" fmla="*/ 318977 h 3349256"/>
              <a:gd name="connsiteX12" fmla="*/ 2105247 w 2977117"/>
              <a:gd name="connsiteY12" fmla="*/ 350874 h 3349256"/>
              <a:gd name="connsiteX13" fmla="*/ 2020186 w 2977117"/>
              <a:gd name="connsiteY13" fmla="*/ 393405 h 3349256"/>
              <a:gd name="connsiteX14" fmla="*/ 2020186 w 2977117"/>
              <a:gd name="connsiteY14" fmla="*/ 393405 h 3349256"/>
              <a:gd name="connsiteX15" fmla="*/ 1988289 w 2977117"/>
              <a:gd name="connsiteY15" fmla="*/ 414670 h 3349256"/>
              <a:gd name="connsiteX16" fmla="*/ 1967023 w 2977117"/>
              <a:gd name="connsiteY16" fmla="*/ 435935 h 3349256"/>
              <a:gd name="connsiteX17" fmla="*/ 1903228 w 2977117"/>
              <a:gd name="connsiteY17" fmla="*/ 478465 h 3349256"/>
              <a:gd name="connsiteX18" fmla="*/ 1871330 w 2977117"/>
              <a:gd name="connsiteY18" fmla="*/ 542261 h 3349256"/>
              <a:gd name="connsiteX19" fmla="*/ 1850065 w 2977117"/>
              <a:gd name="connsiteY19" fmla="*/ 574158 h 3349256"/>
              <a:gd name="connsiteX20" fmla="*/ 1818168 w 2977117"/>
              <a:gd name="connsiteY20" fmla="*/ 765544 h 3349256"/>
              <a:gd name="connsiteX21" fmla="*/ 1828800 w 2977117"/>
              <a:gd name="connsiteY21" fmla="*/ 978195 h 3349256"/>
              <a:gd name="connsiteX22" fmla="*/ 1839433 w 2977117"/>
              <a:gd name="connsiteY22" fmla="*/ 1010093 h 3349256"/>
              <a:gd name="connsiteX23" fmla="*/ 1860698 w 2977117"/>
              <a:gd name="connsiteY23" fmla="*/ 1116419 h 3349256"/>
              <a:gd name="connsiteX24" fmla="*/ 1871330 w 2977117"/>
              <a:gd name="connsiteY24" fmla="*/ 1244009 h 3349256"/>
              <a:gd name="connsiteX25" fmla="*/ 1881963 w 2977117"/>
              <a:gd name="connsiteY25" fmla="*/ 1307805 h 3349256"/>
              <a:gd name="connsiteX26" fmla="*/ 1924493 w 2977117"/>
              <a:gd name="connsiteY26" fmla="*/ 1318437 h 3349256"/>
              <a:gd name="connsiteX27" fmla="*/ 1998921 w 2977117"/>
              <a:gd name="connsiteY27" fmla="*/ 1307805 h 3349256"/>
              <a:gd name="connsiteX28" fmla="*/ 2030819 w 2977117"/>
              <a:gd name="connsiteY28" fmla="*/ 1297172 h 3349256"/>
              <a:gd name="connsiteX29" fmla="*/ 2073349 w 2977117"/>
              <a:gd name="connsiteY29" fmla="*/ 1286540 h 3349256"/>
              <a:gd name="connsiteX30" fmla="*/ 2094614 w 2977117"/>
              <a:gd name="connsiteY30" fmla="*/ 1265274 h 3349256"/>
              <a:gd name="connsiteX31" fmla="*/ 2179675 w 2977117"/>
              <a:gd name="connsiteY31" fmla="*/ 1265274 h 3349256"/>
              <a:gd name="connsiteX32" fmla="*/ 2200940 w 2977117"/>
              <a:gd name="connsiteY32" fmla="*/ 1286540 h 3349256"/>
              <a:gd name="connsiteX33" fmla="*/ 2211572 w 2977117"/>
              <a:gd name="connsiteY33" fmla="*/ 1382233 h 3349256"/>
              <a:gd name="connsiteX34" fmla="*/ 2222205 w 2977117"/>
              <a:gd name="connsiteY34" fmla="*/ 1414130 h 3349256"/>
              <a:gd name="connsiteX35" fmla="*/ 2211572 w 2977117"/>
              <a:gd name="connsiteY35" fmla="*/ 1796902 h 3349256"/>
              <a:gd name="connsiteX36" fmla="*/ 2179675 w 2977117"/>
              <a:gd name="connsiteY36" fmla="*/ 1924493 h 3349256"/>
              <a:gd name="connsiteX37" fmla="*/ 2158410 w 2977117"/>
              <a:gd name="connsiteY37" fmla="*/ 1956391 h 3349256"/>
              <a:gd name="connsiteX38" fmla="*/ 2126512 w 2977117"/>
              <a:gd name="connsiteY38" fmla="*/ 2009554 h 3349256"/>
              <a:gd name="connsiteX39" fmla="*/ 2094614 w 2977117"/>
              <a:gd name="connsiteY39" fmla="*/ 2073349 h 3349256"/>
              <a:gd name="connsiteX40" fmla="*/ 2062717 w 2977117"/>
              <a:gd name="connsiteY40" fmla="*/ 2094614 h 3349256"/>
              <a:gd name="connsiteX41" fmla="*/ 2052084 w 2977117"/>
              <a:gd name="connsiteY41" fmla="*/ 2126512 h 3349256"/>
              <a:gd name="connsiteX42" fmla="*/ 2020186 w 2977117"/>
              <a:gd name="connsiteY42" fmla="*/ 2137144 h 3349256"/>
              <a:gd name="connsiteX43" fmla="*/ 1988289 w 2977117"/>
              <a:gd name="connsiteY43" fmla="*/ 2158409 h 3349256"/>
              <a:gd name="connsiteX44" fmla="*/ 1839433 w 2977117"/>
              <a:gd name="connsiteY44" fmla="*/ 2179674 h 3349256"/>
              <a:gd name="connsiteX45" fmla="*/ 1711842 w 2977117"/>
              <a:gd name="connsiteY45" fmla="*/ 2190307 h 3349256"/>
              <a:gd name="connsiteX46" fmla="*/ 1648047 w 2977117"/>
              <a:gd name="connsiteY46" fmla="*/ 2211572 h 3349256"/>
              <a:gd name="connsiteX47" fmla="*/ 1616149 w 2977117"/>
              <a:gd name="connsiteY47" fmla="*/ 2232837 h 3349256"/>
              <a:gd name="connsiteX48" fmla="*/ 1552354 w 2977117"/>
              <a:gd name="connsiteY48" fmla="*/ 2254102 h 3349256"/>
              <a:gd name="connsiteX49" fmla="*/ 1531089 w 2977117"/>
              <a:gd name="connsiteY49" fmla="*/ 2275368 h 3349256"/>
              <a:gd name="connsiteX50" fmla="*/ 1414130 w 2977117"/>
              <a:gd name="connsiteY50" fmla="*/ 2296633 h 3349256"/>
              <a:gd name="connsiteX51" fmla="*/ 1371600 w 2977117"/>
              <a:gd name="connsiteY51" fmla="*/ 2307265 h 3349256"/>
              <a:gd name="connsiteX52" fmla="*/ 1265275 w 2977117"/>
              <a:gd name="connsiteY52" fmla="*/ 2317898 h 3349256"/>
              <a:gd name="connsiteX53" fmla="*/ 1190847 w 2977117"/>
              <a:gd name="connsiteY53" fmla="*/ 2328530 h 3349256"/>
              <a:gd name="connsiteX54" fmla="*/ 1116419 w 2977117"/>
              <a:gd name="connsiteY54" fmla="*/ 2349795 h 3349256"/>
              <a:gd name="connsiteX55" fmla="*/ 1052623 w 2977117"/>
              <a:gd name="connsiteY55" fmla="*/ 2360428 h 3349256"/>
              <a:gd name="connsiteX56" fmla="*/ 1020726 w 2977117"/>
              <a:gd name="connsiteY56" fmla="*/ 2371061 h 3349256"/>
              <a:gd name="connsiteX57" fmla="*/ 818707 w 2977117"/>
              <a:gd name="connsiteY57" fmla="*/ 2392326 h 3349256"/>
              <a:gd name="connsiteX58" fmla="*/ 776177 w 2977117"/>
              <a:gd name="connsiteY58" fmla="*/ 2402958 h 3349256"/>
              <a:gd name="connsiteX59" fmla="*/ 637954 w 2977117"/>
              <a:gd name="connsiteY59" fmla="*/ 2424223 h 3349256"/>
              <a:gd name="connsiteX60" fmla="*/ 595423 w 2977117"/>
              <a:gd name="connsiteY60" fmla="*/ 2434856 h 3349256"/>
              <a:gd name="connsiteX61" fmla="*/ 531628 w 2977117"/>
              <a:gd name="connsiteY61" fmla="*/ 2456121 h 3349256"/>
              <a:gd name="connsiteX62" fmla="*/ 478465 w 2977117"/>
              <a:gd name="connsiteY62" fmla="*/ 2466754 h 3349256"/>
              <a:gd name="connsiteX63" fmla="*/ 446568 w 2977117"/>
              <a:gd name="connsiteY63" fmla="*/ 2477386 h 3349256"/>
              <a:gd name="connsiteX64" fmla="*/ 404037 w 2977117"/>
              <a:gd name="connsiteY64" fmla="*/ 2488019 h 3349256"/>
              <a:gd name="connsiteX65" fmla="*/ 276447 w 2977117"/>
              <a:gd name="connsiteY65" fmla="*/ 2509284 h 3349256"/>
              <a:gd name="connsiteX66" fmla="*/ 202019 w 2977117"/>
              <a:gd name="connsiteY66" fmla="*/ 2530549 h 3349256"/>
              <a:gd name="connsiteX67" fmla="*/ 63796 w 2977117"/>
              <a:gd name="connsiteY67" fmla="*/ 2541181 h 3349256"/>
              <a:gd name="connsiteX68" fmla="*/ 31898 w 2977117"/>
              <a:gd name="connsiteY68" fmla="*/ 2551814 h 3349256"/>
              <a:gd name="connsiteX69" fmla="*/ 21265 w 2977117"/>
              <a:gd name="connsiteY69" fmla="*/ 2583712 h 3349256"/>
              <a:gd name="connsiteX70" fmla="*/ 0 w 2977117"/>
              <a:gd name="connsiteY70" fmla="*/ 2615609 h 3349256"/>
              <a:gd name="connsiteX71" fmla="*/ 31898 w 2977117"/>
              <a:gd name="connsiteY71" fmla="*/ 2679405 h 3349256"/>
              <a:gd name="connsiteX72" fmla="*/ 85061 w 2977117"/>
              <a:gd name="connsiteY72" fmla="*/ 2732568 h 3349256"/>
              <a:gd name="connsiteX73" fmla="*/ 148856 w 2977117"/>
              <a:gd name="connsiteY73" fmla="*/ 2753833 h 3349256"/>
              <a:gd name="connsiteX74" fmla="*/ 202019 w 2977117"/>
              <a:gd name="connsiteY74" fmla="*/ 2806995 h 3349256"/>
              <a:gd name="connsiteX75" fmla="*/ 223284 w 2977117"/>
              <a:gd name="connsiteY75" fmla="*/ 2828261 h 3349256"/>
              <a:gd name="connsiteX76" fmla="*/ 318977 w 2977117"/>
              <a:gd name="connsiteY76" fmla="*/ 2860158 h 3349256"/>
              <a:gd name="connsiteX77" fmla="*/ 382772 w 2977117"/>
              <a:gd name="connsiteY77" fmla="*/ 2881423 h 3349256"/>
              <a:gd name="connsiteX78" fmla="*/ 489098 w 2977117"/>
              <a:gd name="connsiteY78" fmla="*/ 2902688 h 3349256"/>
              <a:gd name="connsiteX79" fmla="*/ 510363 w 2977117"/>
              <a:gd name="connsiteY79" fmla="*/ 2923954 h 3349256"/>
              <a:gd name="connsiteX80" fmla="*/ 542261 w 2977117"/>
              <a:gd name="connsiteY80" fmla="*/ 2934586 h 3349256"/>
              <a:gd name="connsiteX81" fmla="*/ 563526 w 2977117"/>
              <a:gd name="connsiteY81" fmla="*/ 2966484 h 3349256"/>
              <a:gd name="connsiteX82" fmla="*/ 627321 w 2977117"/>
              <a:gd name="connsiteY82" fmla="*/ 3009014 h 3349256"/>
              <a:gd name="connsiteX83" fmla="*/ 659219 w 2977117"/>
              <a:gd name="connsiteY83" fmla="*/ 3030279 h 3349256"/>
              <a:gd name="connsiteX84" fmla="*/ 723014 w 2977117"/>
              <a:gd name="connsiteY84" fmla="*/ 3051544 h 3349256"/>
              <a:gd name="connsiteX85" fmla="*/ 765544 w 2977117"/>
              <a:gd name="connsiteY85" fmla="*/ 3072809 h 3349256"/>
              <a:gd name="connsiteX86" fmla="*/ 797442 w 2977117"/>
              <a:gd name="connsiteY86" fmla="*/ 3083442 h 3349256"/>
              <a:gd name="connsiteX87" fmla="*/ 861237 w 2977117"/>
              <a:gd name="connsiteY87" fmla="*/ 3115340 h 3349256"/>
              <a:gd name="connsiteX88" fmla="*/ 914400 w 2977117"/>
              <a:gd name="connsiteY88" fmla="*/ 3147237 h 3349256"/>
              <a:gd name="connsiteX89" fmla="*/ 967563 w 2977117"/>
              <a:gd name="connsiteY89" fmla="*/ 3189768 h 3349256"/>
              <a:gd name="connsiteX90" fmla="*/ 999461 w 2977117"/>
              <a:gd name="connsiteY90" fmla="*/ 3211033 h 3349256"/>
              <a:gd name="connsiteX91" fmla="*/ 956930 w 2977117"/>
              <a:gd name="connsiteY91" fmla="*/ 3327991 h 3349256"/>
              <a:gd name="connsiteX92" fmla="*/ 935665 w 2977117"/>
              <a:gd name="connsiteY92" fmla="*/ 3349256 h 33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77117" h="3349256">
                <a:moveTo>
                  <a:pt x="2977117" y="42530"/>
                </a:moveTo>
                <a:cubicBezTo>
                  <a:pt x="2955852" y="35442"/>
                  <a:pt x="2935301" y="25661"/>
                  <a:pt x="2913321" y="21265"/>
                </a:cubicBezTo>
                <a:cubicBezTo>
                  <a:pt x="2735275" y="-14343"/>
                  <a:pt x="2872944" y="29072"/>
                  <a:pt x="2785730" y="0"/>
                </a:cubicBezTo>
                <a:cubicBezTo>
                  <a:pt x="2697126" y="3544"/>
                  <a:pt x="2608050" y="840"/>
                  <a:pt x="2519917" y="10633"/>
                </a:cubicBezTo>
                <a:cubicBezTo>
                  <a:pt x="2509954" y="11740"/>
                  <a:pt x="2503134" y="22932"/>
                  <a:pt x="2498651" y="31898"/>
                </a:cubicBezTo>
                <a:cubicBezTo>
                  <a:pt x="2488626" y="51947"/>
                  <a:pt x="2484474" y="74428"/>
                  <a:pt x="2477386" y="95693"/>
                </a:cubicBezTo>
                <a:cubicBezTo>
                  <a:pt x="2473842" y="106326"/>
                  <a:pt x="2476079" y="121374"/>
                  <a:pt x="2466754" y="127591"/>
                </a:cubicBezTo>
                <a:lnTo>
                  <a:pt x="2339163" y="212651"/>
                </a:lnTo>
                <a:cubicBezTo>
                  <a:pt x="2328530" y="219739"/>
                  <a:pt x="2319388" y="229875"/>
                  <a:pt x="2307265" y="233916"/>
                </a:cubicBezTo>
                <a:cubicBezTo>
                  <a:pt x="2296633" y="237460"/>
                  <a:pt x="2285392" y="239537"/>
                  <a:pt x="2275368" y="244549"/>
                </a:cubicBezTo>
                <a:cubicBezTo>
                  <a:pt x="2192925" y="285771"/>
                  <a:pt x="2291745" y="249722"/>
                  <a:pt x="2211572" y="276447"/>
                </a:cubicBezTo>
                <a:cubicBezTo>
                  <a:pt x="2169219" y="339975"/>
                  <a:pt x="2215472" y="284740"/>
                  <a:pt x="2158410" y="318977"/>
                </a:cubicBezTo>
                <a:cubicBezTo>
                  <a:pt x="2085440" y="362759"/>
                  <a:pt x="2195598" y="320758"/>
                  <a:pt x="2105247" y="350874"/>
                </a:cubicBezTo>
                <a:cubicBezTo>
                  <a:pt x="2068132" y="387991"/>
                  <a:pt x="2093492" y="368970"/>
                  <a:pt x="2020186" y="393405"/>
                </a:cubicBezTo>
                <a:lnTo>
                  <a:pt x="2020186" y="393405"/>
                </a:lnTo>
                <a:cubicBezTo>
                  <a:pt x="2009554" y="400493"/>
                  <a:pt x="1998267" y="406687"/>
                  <a:pt x="1988289" y="414670"/>
                </a:cubicBezTo>
                <a:cubicBezTo>
                  <a:pt x="1980461" y="420932"/>
                  <a:pt x="1975043" y="429920"/>
                  <a:pt x="1967023" y="435935"/>
                </a:cubicBezTo>
                <a:cubicBezTo>
                  <a:pt x="1946577" y="451269"/>
                  <a:pt x="1903228" y="478465"/>
                  <a:pt x="1903228" y="478465"/>
                </a:cubicBezTo>
                <a:cubicBezTo>
                  <a:pt x="1842283" y="569885"/>
                  <a:pt x="1915354" y="454215"/>
                  <a:pt x="1871330" y="542261"/>
                </a:cubicBezTo>
                <a:cubicBezTo>
                  <a:pt x="1865615" y="553690"/>
                  <a:pt x="1857153" y="563526"/>
                  <a:pt x="1850065" y="574158"/>
                </a:cubicBezTo>
                <a:cubicBezTo>
                  <a:pt x="1815304" y="678441"/>
                  <a:pt x="1830661" y="615616"/>
                  <a:pt x="1818168" y="765544"/>
                </a:cubicBezTo>
                <a:cubicBezTo>
                  <a:pt x="1821712" y="836428"/>
                  <a:pt x="1822652" y="907490"/>
                  <a:pt x="1828800" y="978195"/>
                </a:cubicBezTo>
                <a:cubicBezTo>
                  <a:pt x="1829771" y="989361"/>
                  <a:pt x="1837235" y="999103"/>
                  <a:pt x="1839433" y="1010093"/>
                </a:cubicBezTo>
                <a:cubicBezTo>
                  <a:pt x="1863868" y="1132269"/>
                  <a:pt x="1836676" y="1044354"/>
                  <a:pt x="1860698" y="1116419"/>
                </a:cubicBezTo>
                <a:cubicBezTo>
                  <a:pt x="1864242" y="1158949"/>
                  <a:pt x="1866617" y="1201593"/>
                  <a:pt x="1871330" y="1244009"/>
                </a:cubicBezTo>
                <a:cubicBezTo>
                  <a:pt x="1873711" y="1265436"/>
                  <a:pt x="1869432" y="1290262"/>
                  <a:pt x="1881963" y="1307805"/>
                </a:cubicBezTo>
                <a:cubicBezTo>
                  <a:pt x="1890457" y="1319696"/>
                  <a:pt x="1910316" y="1314893"/>
                  <a:pt x="1924493" y="1318437"/>
                </a:cubicBezTo>
                <a:cubicBezTo>
                  <a:pt x="1949302" y="1314893"/>
                  <a:pt x="1974346" y="1312720"/>
                  <a:pt x="1998921" y="1307805"/>
                </a:cubicBezTo>
                <a:cubicBezTo>
                  <a:pt x="2009911" y="1305607"/>
                  <a:pt x="2020042" y="1300251"/>
                  <a:pt x="2030819" y="1297172"/>
                </a:cubicBezTo>
                <a:cubicBezTo>
                  <a:pt x="2044870" y="1293158"/>
                  <a:pt x="2059172" y="1290084"/>
                  <a:pt x="2073349" y="1286540"/>
                </a:cubicBezTo>
                <a:cubicBezTo>
                  <a:pt x="2080437" y="1279451"/>
                  <a:pt x="2086018" y="1270432"/>
                  <a:pt x="2094614" y="1265274"/>
                </a:cubicBezTo>
                <a:cubicBezTo>
                  <a:pt x="2127307" y="1245658"/>
                  <a:pt x="2141884" y="1257716"/>
                  <a:pt x="2179675" y="1265274"/>
                </a:cubicBezTo>
                <a:cubicBezTo>
                  <a:pt x="2186763" y="1272363"/>
                  <a:pt x="2198302" y="1276869"/>
                  <a:pt x="2200940" y="1286540"/>
                </a:cubicBezTo>
                <a:cubicBezTo>
                  <a:pt x="2209384" y="1317503"/>
                  <a:pt x="2206296" y="1350576"/>
                  <a:pt x="2211572" y="1382233"/>
                </a:cubicBezTo>
                <a:cubicBezTo>
                  <a:pt x="2213415" y="1393288"/>
                  <a:pt x="2218661" y="1403498"/>
                  <a:pt x="2222205" y="1414130"/>
                </a:cubicBezTo>
                <a:cubicBezTo>
                  <a:pt x="2218661" y="1541721"/>
                  <a:pt x="2217643" y="1669407"/>
                  <a:pt x="2211572" y="1796902"/>
                </a:cubicBezTo>
                <a:cubicBezTo>
                  <a:pt x="2210345" y="1822659"/>
                  <a:pt x="2194147" y="1902785"/>
                  <a:pt x="2179675" y="1924493"/>
                </a:cubicBezTo>
                <a:cubicBezTo>
                  <a:pt x="2172587" y="1935126"/>
                  <a:pt x="2164125" y="1944961"/>
                  <a:pt x="2158410" y="1956391"/>
                </a:cubicBezTo>
                <a:cubicBezTo>
                  <a:pt x="2130805" y="2011601"/>
                  <a:pt x="2168047" y="1968017"/>
                  <a:pt x="2126512" y="2009554"/>
                </a:cubicBezTo>
                <a:cubicBezTo>
                  <a:pt x="2117864" y="2035496"/>
                  <a:pt x="2115225" y="2052738"/>
                  <a:pt x="2094614" y="2073349"/>
                </a:cubicBezTo>
                <a:cubicBezTo>
                  <a:pt x="2085578" y="2082385"/>
                  <a:pt x="2073349" y="2087526"/>
                  <a:pt x="2062717" y="2094614"/>
                </a:cubicBezTo>
                <a:cubicBezTo>
                  <a:pt x="2059173" y="2105247"/>
                  <a:pt x="2060009" y="2118587"/>
                  <a:pt x="2052084" y="2126512"/>
                </a:cubicBezTo>
                <a:cubicBezTo>
                  <a:pt x="2044159" y="2134437"/>
                  <a:pt x="2030211" y="2132132"/>
                  <a:pt x="2020186" y="2137144"/>
                </a:cubicBezTo>
                <a:cubicBezTo>
                  <a:pt x="2008756" y="2142859"/>
                  <a:pt x="2000412" y="2154368"/>
                  <a:pt x="1988289" y="2158409"/>
                </a:cubicBezTo>
                <a:cubicBezTo>
                  <a:pt x="1970610" y="2164302"/>
                  <a:pt x="1847405" y="2178877"/>
                  <a:pt x="1839433" y="2179674"/>
                </a:cubicBezTo>
                <a:cubicBezTo>
                  <a:pt x="1796967" y="2183921"/>
                  <a:pt x="1754372" y="2186763"/>
                  <a:pt x="1711842" y="2190307"/>
                </a:cubicBezTo>
                <a:cubicBezTo>
                  <a:pt x="1690577" y="2197395"/>
                  <a:pt x="1666698" y="2199138"/>
                  <a:pt x="1648047" y="2211572"/>
                </a:cubicBezTo>
                <a:cubicBezTo>
                  <a:pt x="1637414" y="2218660"/>
                  <a:pt x="1627826" y="2227647"/>
                  <a:pt x="1616149" y="2232837"/>
                </a:cubicBezTo>
                <a:cubicBezTo>
                  <a:pt x="1595666" y="2241941"/>
                  <a:pt x="1552354" y="2254102"/>
                  <a:pt x="1552354" y="2254102"/>
                </a:cubicBezTo>
                <a:cubicBezTo>
                  <a:pt x="1545266" y="2261191"/>
                  <a:pt x="1539685" y="2270210"/>
                  <a:pt x="1531089" y="2275368"/>
                </a:cubicBezTo>
                <a:cubicBezTo>
                  <a:pt x="1504770" y="2291159"/>
                  <a:pt x="1426975" y="2294492"/>
                  <a:pt x="1414130" y="2296633"/>
                </a:cubicBezTo>
                <a:cubicBezTo>
                  <a:pt x="1399716" y="2299035"/>
                  <a:pt x="1386066" y="2305198"/>
                  <a:pt x="1371600" y="2307265"/>
                </a:cubicBezTo>
                <a:cubicBezTo>
                  <a:pt x="1336340" y="2312302"/>
                  <a:pt x="1300649" y="2313736"/>
                  <a:pt x="1265275" y="2317898"/>
                </a:cubicBezTo>
                <a:cubicBezTo>
                  <a:pt x="1240385" y="2320826"/>
                  <a:pt x="1215656" y="2324986"/>
                  <a:pt x="1190847" y="2328530"/>
                </a:cubicBezTo>
                <a:cubicBezTo>
                  <a:pt x="1160441" y="2338666"/>
                  <a:pt x="1149802" y="2343118"/>
                  <a:pt x="1116419" y="2349795"/>
                </a:cubicBezTo>
                <a:cubicBezTo>
                  <a:pt x="1095279" y="2354023"/>
                  <a:pt x="1073888" y="2356884"/>
                  <a:pt x="1052623" y="2360428"/>
                </a:cubicBezTo>
                <a:cubicBezTo>
                  <a:pt x="1041991" y="2363972"/>
                  <a:pt x="1031831" y="2369547"/>
                  <a:pt x="1020726" y="2371061"/>
                </a:cubicBezTo>
                <a:cubicBezTo>
                  <a:pt x="953635" y="2380210"/>
                  <a:pt x="818707" y="2392326"/>
                  <a:pt x="818707" y="2392326"/>
                </a:cubicBezTo>
                <a:cubicBezTo>
                  <a:pt x="804530" y="2395870"/>
                  <a:pt x="790554" y="2400344"/>
                  <a:pt x="776177" y="2402958"/>
                </a:cubicBezTo>
                <a:cubicBezTo>
                  <a:pt x="663900" y="2423372"/>
                  <a:pt x="740669" y="2403680"/>
                  <a:pt x="637954" y="2424223"/>
                </a:cubicBezTo>
                <a:cubicBezTo>
                  <a:pt x="623624" y="2427089"/>
                  <a:pt x="609420" y="2430657"/>
                  <a:pt x="595423" y="2434856"/>
                </a:cubicBezTo>
                <a:cubicBezTo>
                  <a:pt x="573953" y="2441297"/>
                  <a:pt x="553608" y="2451725"/>
                  <a:pt x="531628" y="2456121"/>
                </a:cubicBezTo>
                <a:cubicBezTo>
                  <a:pt x="513907" y="2459665"/>
                  <a:pt x="495997" y="2462371"/>
                  <a:pt x="478465" y="2466754"/>
                </a:cubicBezTo>
                <a:cubicBezTo>
                  <a:pt x="467592" y="2469472"/>
                  <a:pt x="457344" y="2474307"/>
                  <a:pt x="446568" y="2477386"/>
                </a:cubicBezTo>
                <a:cubicBezTo>
                  <a:pt x="432517" y="2481401"/>
                  <a:pt x="418302" y="2484849"/>
                  <a:pt x="404037" y="2488019"/>
                </a:cubicBezTo>
                <a:cubicBezTo>
                  <a:pt x="348075" y="2500455"/>
                  <a:pt x="338569" y="2500409"/>
                  <a:pt x="276447" y="2509284"/>
                </a:cubicBezTo>
                <a:cubicBezTo>
                  <a:pt x="255824" y="2516158"/>
                  <a:pt x="222646" y="2528122"/>
                  <a:pt x="202019" y="2530549"/>
                </a:cubicBezTo>
                <a:cubicBezTo>
                  <a:pt x="156125" y="2535948"/>
                  <a:pt x="109870" y="2537637"/>
                  <a:pt x="63796" y="2541181"/>
                </a:cubicBezTo>
                <a:cubicBezTo>
                  <a:pt x="53163" y="2544725"/>
                  <a:pt x="39823" y="2543889"/>
                  <a:pt x="31898" y="2551814"/>
                </a:cubicBezTo>
                <a:cubicBezTo>
                  <a:pt x="23973" y="2559739"/>
                  <a:pt x="26277" y="2573687"/>
                  <a:pt x="21265" y="2583712"/>
                </a:cubicBezTo>
                <a:cubicBezTo>
                  <a:pt x="15550" y="2595141"/>
                  <a:pt x="7088" y="2604977"/>
                  <a:pt x="0" y="2615609"/>
                </a:cubicBezTo>
                <a:cubicBezTo>
                  <a:pt x="10038" y="2645723"/>
                  <a:pt x="9702" y="2654038"/>
                  <a:pt x="31898" y="2679405"/>
                </a:cubicBezTo>
                <a:cubicBezTo>
                  <a:pt x="48401" y="2698266"/>
                  <a:pt x="61286" y="2724643"/>
                  <a:pt x="85061" y="2732568"/>
                </a:cubicBezTo>
                <a:lnTo>
                  <a:pt x="148856" y="2753833"/>
                </a:lnTo>
                <a:cubicBezTo>
                  <a:pt x="185312" y="2808516"/>
                  <a:pt x="151386" y="2766488"/>
                  <a:pt x="202019" y="2806995"/>
                </a:cubicBezTo>
                <a:cubicBezTo>
                  <a:pt x="209847" y="2813257"/>
                  <a:pt x="214318" y="2823778"/>
                  <a:pt x="223284" y="2828261"/>
                </a:cubicBezTo>
                <a:cubicBezTo>
                  <a:pt x="223296" y="2828267"/>
                  <a:pt x="303022" y="2854840"/>
                  <a:pt x="318977" y="2860158"/>
                </a:cubicBezTo>
                <a:lnTo>
                  <a:pt x="382772" y="2881423"/>
                </a:lnTo>
                <a:lnTo>
                  <a:pt x="489098" y="2902688"/>
                </a:lnTo>
                <a:cubicBezTo>
                  <a:pt x="496186" y="2909777"/>
                  <a:pt x="501767" y="2918796"/>
                  <a:pt x="510363" y="2923954"/>
                </a:cubicBezTo>
                <a:cubicBezTo>
                  <a:pt x="519974" y="2929720"/>
                  <a:pt x="533509" y="2927585"/>
                  <a:pt x="542261" y="2934586"/>
                </a:cubicBezTo>
                <a:cubicBezTo>
                  <a:pt x="552240" y="2942569"/>
                  <a:pt x="553909" y="2958069"/>
                  <a:pt x="563526" y="2966484"/>
                </a:cubicBezTo>
                <a:cubicBezTo>
                  <a:pt x="582760" y="2983314"/>
                  <a:pt x="606056" y="2994837"/>
                  <a:pt x="627321" y="3009014"/>
                </a:cubicBezTo>
                <a:cubicBezTo>
                  <a:pt x="637954" y="3016102"/>
                  <a:pt x="647096" y="3026238"/>
                  <a:pt x="659219" y="3030279"/>
                </a:cubicBezTo>
                <a:cubicBezTo>
                  <a:pt x="680484" y="3037367"/>
                  <a:pt x="702965" y="3041520"/>
                  <a:pt x="723014" y="3051544"/>
                </a:cubicBezTo>
                <a:cubicBezTo>
                  <a:pt x="737191" y="3058632"/>
                  <a:pt x="750976" y="3066565"/>
                  <a:pt x="765544" y="3072809"/>
                </a:cubicBezTo>
                <a:cubicBezTo>
                  <a:pt x="775846" y="3077224"/>
                  <a:pt x="787417" y="3078430"/>
                  <a:pt x="797442" y="3083442"/>
                </a:cubicBezTo>
                <a:cubicBezTo>
                  <a:pt x="879891" y="3124667"/>
                  <a:pt x="781060" y="3088613"/>
                  <a:pt x="861237" y="3115340"/>
                </a:cubicBezTo>
                <a:cubicBezTo>
                  <a:pt x="902775" y="3156876"/>
                  <a:pt x="859189" y="3119632"/>
                  <a:pt x="914400" y="3147237"/>
                </a:cubicBezTo>
                <a:cubicBezTo>
                  <a:pt x="958039" y="3169056"/>
                  <a:pt x="934595" y="3163393"/>
                  <a:pt x="967563" y="3189768"/>
                </a:cubicBezTo>
                <a:cubicBezTo>
                  <a:pt x="977542" y="3197751"/>
                  <a:pt x="988828" y="3203945"/>
                  <a:pt x="999461" y="3211033"/>
                </a:cubicBezTo>
                <a:cubicBezTo>
                  <a:pt x="982888" y="3277326"/>
                  <a:pt x="991001" y="3285402"/>
                  <a:pt x="956930" y="3327991"/>
                </a:cubicBezTo>
                <a:cubicBezTo>
                  <a:pt x="950668" y="3335819"/>
                  <a:pt x="942753" y="3342168"/>
                  <a:pt x="935665" y="3349256"/>
                </a:cubicBezTo>
              </a:path>
            </a:pathLst>
          </a:cu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 rot="20962181">
            <a:off x="2785414" y="4755992"/>
            <a:ext cx="201689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667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7101"/>
            <a:ext cx="13768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Nhìn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lược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chảy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sông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Hương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5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animBg="1"/>
      <p:bldP spid="2" grpId="1" animBg="1"/>
      <p:bldP spid="8" grpId="0"/>
      <p:bldP spid="8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DFC6B1-8253-4D02-BF99-FF29B8E9D600}"/>
              </a:ext>
            </a:extLst>
          </p:cNvPr>
          <p:cNvSpPr txBox="1"/>
          <p:nvPr/>
        </p:nvSpPr>
        <p:spPr>
          <a:xfrm>
            <a:off x="4411639" y="1693509"/>
            <a:ext cx="47323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hay còn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là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Giang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, là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dòng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mộng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chảy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Huế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ta cũng hay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Huế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là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phố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bên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bờ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UTM Khuccamta" panose="02040603050506020204" pitchFamily="18" charset="0"/>
                <a:cs typeface="Times New Roman" pitchFamily="18" charset="0"/>
              </a:rPr>
              <a:t>Giang</a:t>
            </a:r>
            <a:r>
              <a:rPr lang="en-US" sz="3600" dirty="0">
                <a:latin typeface="UTM Khuccamta" panose="02040603050506020204" pitchFamily="18" charset="0"/>
                <a:cs typeface="Times New Roman" pitchFamily="18" charset="0"/>
              </a:rPr>
              <a:t>….. </a:t>
            </a:r>
            <a:endParaRPr lang="en-US" sz="3600" dirty="0">
              <a:latin typeface="UTM Khuccamta" panose="02040603050506020204" pitchFamily="18" charset="0"/>
            </a:endParaRPr>
          </a:p>
        </p:txBody>
      </p:sp>
      <p:pic>
        <p:nvPicPr>
          <p:cNvPr id="8" name="Picture 7" descr="A bridge over water&#10;&#10;Description automatically generated with low confidence">
            <a:extLst>
              <a:ext uri="{FF2B5EF4-FFF2-40B4-BE49-F238E27FC236}">
                <a16:creationId xmlns:a16="http://schemas.microsoft.com/office/drawing/2014/main" xmlns="" id="{FD22F25A-02A5-4607-8D22-0230B0F64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6" y="1693968"/>
            <a:ext cx="4014041" cy="435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D73C4F-184F-46C5-8092-F2EB113F1EAE}"/>
              </a:ext>
            </a:extLst>
          </p:cNvPr>
          <p:cNvSpPr txBox="1"/>
          <p:nvPr/>
        </p:nvSpPr>
        <p:spPr>
          <a:xfrm>
            <a:off x="2174258" y="370070"/>
            <a:ext cx="63601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5483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870</Words>
  <Application>Microsoft Office PowerPoint</Application>
  <PresentationFormat>On-screen Show (4:3)</PresentationFormat>
  <Paragraphs>103</Paragraphs>
  <Slides>34</Slides>
  <Notes>3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2022-04-02T15:45:47Z</dcterms:created>
  <dcterms:modified xsi:type="dcterms:W3CDTF">2022-04-02T15:48:40Z</dcterms:modified>
</cp:coreProperties>
</file>