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86" r:id="rId5"/>
    <p:sldId id="287" r:id="rId6"/>
    <p:sldId id="288" r:id="rId7"/>
    <p:sldId id="276" r:id="rId8"/>
    <p:sldId id="278" r:id="rId9"/>
    <p:sldId id="279" r:id="rId10"/>
    <p:sldId id="289" r:id="rId11"/>
    <p:sldId id="277" r:id="rId12"/>
    <p:sldId id="280" r:id="rId13"/>
    <p:sldId id="281" r:id="rId14"/>
    <p:sldId id="267" r:id="rId15"/>
    <p:sldId id="268" r:id="rId16"/>
    <p:sldId id="269" r:id="rId17"/>
    <p:sldId id="270" r:id="rId18"/>
    <p:sldId id="28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141B-62A0-4D6F-8333-DC32A6C8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76ECD-A4D6-4C28-802A-9D07E32B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6D9F9-B06B-4223-8FF8-F8330AE2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F3FF-533B-447E-B7D7-AFE63F54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DCC0C-AD00-44F9-A593-B1A97AF7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7BFC-CA38-4242-9807-272F831B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C0904-0F8B-4963-B047-638DA40EC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EAB10-8DD0-4C5C-95AF-2E7F0AD2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D3D55-6FB9-4A20-9488-75DC9472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1EAE-1D2B-47C5-A152-362E30E5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5179B-1481-4CCF-A1F0-97F11D017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85E60-1E92-4D97-AAB3-059DCCF13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5CC2F-6FE7-4A81-AD96-EF4C9376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F0AE-1B36-4237-8E19-AF68FE49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592CD-2F1E-4372-A8B6-74D920E2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47C0-3192-4112-BEED-8908CB88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7C9D-8705-4395-B4AF-48B2DC47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A5DD-7D1A-401E-8A1E-12DE4A7B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0399E-2843-460E-A704-242ED649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3C586-F569-4758-BB85-27AA0032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48DF-D472-4AF2-84B6-7378B7F7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86E1-8893-4F9C-9321-960DEFD50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21091-B59A-459D-B9E3-4E1E9239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039A-8D72-4E2C-AD08-92061DDF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021EE-2878-427E-9FDC-02A9F444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176B-AD16-4EEE-813E-A6A6F132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D90F-41DB-4ED8-8372-8D0B14D69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FE02D-DDF2-418B-B73E-88FDD56D2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95611-BBBF-4525-9024-0E28954E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6A1F1-B0AA-4ECA-9674-402498CF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538B5-725C-429B-8BF0-B6C2298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1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6D4D-9497-4289-AF3F-27AE358A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FB9E0-724F-4D80-8B24-2F1CBA3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4E12-182E-4F85-B54D-76EA3596A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73E7C-0B97-4A6D-A20F-A2B5A09CE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95DB7-0F4D-4517-AF95-75CFE843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6F624-1E82-4B4E-B4E9-0D423274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577D4-6F75-405A-8C19-04D73169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C2A2D-AE65-4714-ACF6-74A95655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6FBC-895C-4909-A2EE-FABF335C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80822-28E0-4B6F-88E5-4C5E9445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660D9-3BC3-4942-8A11-075E86FE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4F37E-72C4-4EAD-AC7D-373A4F21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7FB07-92B8-43E5-9769-AECFD943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8FE59-20F7-4CBE-8186-64AD6100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4950F-B8D3-4D07-A065-C262AD7D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6DD4-E473-47AB-A45F-41E1175D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5B35-B89A-46AA-9E9C-23D53D72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79CFE-6CA8-4475-B81D-C6308A4DE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FBEC-B5CC-4BDE-BCA6-58984E0B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91C39-5481-4B9F-B77C-0D0FB7D4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CD79-AB9F-4AD6-BDC6-3732D82A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CE28-82E8-42B9-B0DD-4FBCA6B7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DB47B-A242-45F1-AC9D-0FAD4EECD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93A9E-E722-4D18-8808-53CE409F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CC53-9DE7-4E88-890B-96CCDB91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7587B-CBDB-4D7A-9011-553069C0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F65CC-2F80-4BA0-ADB8-D6635ACC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F1BEF-2250-42E3-A2C7-A10D2872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E4C90-3A5A-4836-8507-E97797724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1229-1EB6-4E7C-AB92-741B47752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D9A4-2618-49AD-B2A6-A83CA750D0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E777-0B56-4879-845C-31F6C2966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6C5FA-04C1-4667-954D-3393E9FAA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DD12-8B38-4634-B4D2-44092DA6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1ppt.com/jieri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1ppt.com/jieri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21C1-4F60-4B79-BE2D-DA96A643B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021A0-5ADB-49DF-9A75-B3239913D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4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7383F14-C9EC-4343-9CBD-2136593F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D52C51-C117-4CE3-A674-FFB99382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91" y="3522343"/>
            <a:ext cx="2899469" cy="27638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E8C91BC-4506-4CD8-AEFB-90E3468EA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735" y="-128240"/>
            <a:ext cx="3700653" cy="37006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B17231-DEA7-4806-A392-B10180594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35213" y="4897974"/>
            <a:ext cx="8058742" cy="19600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24CBAE-57F2-441D-921E-2871F9C5AB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06" y="562893"/>
            <a:ext cx="3248167" cy="32564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617" y="207818"/>
            <a:ext cx="11774127" cy="644236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94509" y="551337"/>
            <a:ext cx="105650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75" indent="-396875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490854" y="1711036"/>
            <a:ext cx="338328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306" y="251348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0306" y="3274691"/>
            <a:ext cx="11123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20306" y="4070486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9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y phượng – Cây cảnh Cần Thơ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87" y="1712976"/>
            <a:ext cx="5438113" cy="495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152642" y="249383"/>
            <a:ext cx="6722593" cy="6423520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6473" y="609603"/>
            <a:ext cx="5763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ptima" panose="02040603050506020204" pitchFamily="18" charset="0"/>
              </a:rPr>
              <a:t>a) </a:t>
            </a:r>
            <a:r>
              <a:rPr lang="en-US" sz="3600" b="1" dirty="0" err="1">
                <a:latin typeface="UTM Aptima" panose="02040603050506020204" pitchFamily="18" charset="0"/>
              </a:rPr>
              <a:t>Từ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xa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nhìn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lại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trường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em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như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một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khu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vườn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cổ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tích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với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rất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nhiều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cây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bóng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mát</a:t>
            </a:r>
            <a:r>
              <a:rPr lang="en-US" sz="3600" b="1" dirty="0">
                <a:latin typeface="UTM Aptima" panose="02040603050506020204" pitchFamily="18" charset="0"/>
              </a:rPr>
              <a:t>. </a:t>
            </a:r>
            <a:r>
              <a:rPr lang="en-US" sz="3600" b="1" dirty="0" err="1">
                <a:latin typeface="UTM Aptima" panose="02040603050506020204" pitchFamily="18" charset="0"/>
              </a:rPr>
              <a:t>Đó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là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những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món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quà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mà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các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anh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chị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đi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trước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trồng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tặng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trường</a:t>
            </a:r>
            <a:r>
              <a:rPr lang="en-US" sz="3600" b="1" dirty="0">
                <a:latin typeface="UTM Aptima" panose="02040603050506020204" pitchFamily="18" charset="0"/>
              </a:rPr>
              <a:t>. </a:t>
            </a:r>
            <a:r>
              <a:rPr lang="en-US" sz="3600" b="1" dirty="0" err="1">
                <a:latin typeface="UTM Aptima" panose="02040603050506020204" pitchFamily="18" charset="0"/>
              </a:rPr>
              <a:t>Mỗi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cây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đều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có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một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kỉ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niệm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riêng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với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từng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lớp</a:t>
            </a:r>
            <a:r>
              <a:rPr lang="en-US" sz="3600" b="1" dirty="0">
                <a:latin typeface="UTM Aptima" panose="02040603050506020204" pitchFamily="18" charset="0"/>
              </a:rPr>
              <a:t>. </a:t>
            </a:r>
            <a:r>
              <a:rPr lang="en-US" sz="3600" b="1" dirty="0" err="1">
                <a:latin typeface="UTM Aptima" panose="02040603050506020204" pitchFamily="18" charset="0"/>
              </a:rPr>
              <a:t>Nhưng</a:t>
            </a:r>
            <a:r>
              <a:rPr lang="en-US" sz="3600" b="1" dirty="0">
                <a:latin typeface="UTM Aptima" panose="02040603050506020204" pitchFamily="18" charset="0"/>
              </a:rPr>
              <a:t> to </a:t>
            </a:r>
            <a:r>
              <a:rPr lang="en-US" sz="3600" b="1" dirty="0" err="1">
                <a:latin typeface="UTM Aptima" panose="02040603050506020204" pitchFamily="18" charset="0"/>
              </a:rPr>
              <a:t>nhất</a:t>
            </a:r>
            <a:r>
              <a:rPr lang="en-US" sz="3600" b="1" dirty="0">
                <a:latin typeface="UTM Aptima" panose="02040603050506020204" pitchFamily="18" charset="0"/>
              </a:rPr>
              <a:t>, </a:t>
            </a:r>
            <a:r>
              <a:rPr lang="en-US" sz="3600" b="1" dirty="0" err="1">
                <a:latin typeface="UTM Aptima" panose="02040603050506020204" pitchFamily="18" charset="0"/>
              </a:rPr>
              <a:t>đẹp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nhất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là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cây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phượng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vĩ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trồng</a:t>
            </a:r>
            <a:r>
              <a:rPr lang="en-US" sz="3600" b="1" dirty="0">
                <a:latin typeface="UTM Aptima" panose="02040603050506020204" pitchFamily="18" charset="0"/>
              </a:rPr>
              <a:t> ở </a:t>
            </a:r>
            <a:r>
              <a:rPr lang="en-US" sz="3600" b="1" dirty="0" err="1">
                <a:latin typeface="UTM Aptima" panose="02040603050506020204" pitchFamily="18" charset="0"/>
              </a:rPr>
              <a:t>giữa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sân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trường</a:t>
            </a:r>
            <a:r>
              <a:rPr lang="en-US" sz="3600" b="1" dirty="0">
                <a:latin typeface="UTM Aptima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oáng với cây mai bung nở &amp;quot;rực rỡ&amp;quot;, nhuộm vàng một góc trời trong dịp Tết  khiến nhiều người trầm tr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4" y="422571"/>
            <a:ext cx="5444836" cy="6435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24571" y="422571"/>
            <a:ext cx="6722593" cy="6423520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473" y="900553"/>
            <a:ext cx="5763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ptima" panose="02040603050506020204" pitchFamily="18" charset="0"/>
              </a:rPr>
              <a:t>b) </a:t>
            </a:r>
            <a:r>
              <a:rPr lang="en-US" sz="3600" b="1" dirty="0" err="1">
                <a:latin typeface="UTM Aptima" panose="02040603050506020204" pitchFamily="18" charset="0"/>
              </a:rPr>
              <a:t>Trước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cửa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nhà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em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có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một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khoảng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sân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nhỏ</a:t>
            </a:r>
            <a:r>
              <a:rPr lang="en-US" sz="3600" b="1" dirty="0">
                <a:latin typeface="UTM Aptima" panose="02040603050506020204" pitchFamily="18" charset="0"/>
              </a:rPr>
              <a:t>. </a:t>
            </a:r>
            <a:r>
              <a:rPr lang="en-US" sz="3600" b="1" dirty="0" err="1">
                <a:latin typeface="UTM Aptima" panose="02040603050506020204" pitchFamily="18" charset="0"/>
              </a:rPr>
              <a:t>Mỗi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lần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ba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em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đi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công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tác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đều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mang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một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cây</a:t>
            </a:r>
            <a:r>
              <a:rPr lang="en-US" sz="3600" b="1" dirty="0">
                <a:latin typeface="UTM Aptima" panose="02040603050506020204" pitchFamily="18" charset="0"/>
              </a:rPr>
              <a:t> ở </a:t>
            </a:r>
            <a:r>
              <a:rPr lang="en-US" sz="3600" b="1" dirty="0" err="1">
                <a:latin typeface="UTM Aptima" panose="02040603050506020204" pitchFamily="18" charset="0"/>
              </a:rPr>
              <a:t>nơi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đó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về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trồng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làm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kỉ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niệm</a:t>
            </a:r>
            <a:r>
              <a:rPr lang="en-US" sz="3600" b="1" dirty="0">
                <a:latin typeface="UTM Aptima" panose="02040603050506020204" pitchFamily="18" charset="0"/>
              </a:rPr>
              <a:t>. </a:t>
            </a:r>
            <a:r>
              <a:rPr lang="en-US" sz="3600" b="1" dirty="0" err="1">
                <a:latin typeface="UTM Aptima" panose="02040603050506020204" pitchFamily="18" charset="0"/>
              </a:rPr>
              <a:t>Đẹp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nhất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là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cây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hoa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mai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được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ba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mang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về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từ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thành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phố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Hồ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Chí</a:t>
            </a:r>
            <a:r>
              <a:rPr lang="en-US" sz="3600" b="1" dirty="0">
                <a:latin typeface="UTM Aptima" panose="02040603050506020204" pitchFamily="18" charset="0"/>
              </a:rPr>
              <a:t> Minh </a:t>
            </a:r>
            <a:r>
              <a:rPr lang="en-US" sz="3600" b="1" dirty="0" err="1">
                <a:latin typeface="UTM Aptima" panose="02040603050506020204" pitchFamily="18" charset="0"/>
              </a:rPr>
              <a:t>vào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dịp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Tết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năm</a:t>
            </a:r>
            <a:r>
              <a:rPr lang="en-US" sz="3600" b="1" dirty="0">
                <a:latin typeface="UTM Aptima" panose="02040603050506020204" pitchFamily="18" charset="0"/>
              </a:rPr>
              <a:t> </a:t>
            </a:r>
            <a:r>
              <a:rPr lang="en-US" sz="3600" b="1" dirty="0" err="1">
                <a:latin typeface="UTM Aptima" panose="02040603050506020204" pitchFamily="18" charset="0"/>
              </a:rPr>
              <a:t>ngoái</a:t>
            </a:r>
            <a:r>
              <a:rPr lang="en-US" sz="3600" b="1" dirty="0">
                <a:latin typeface="UTM Aptima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2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Bài 3: Đọc Cây dừa Tiếng Việt 2 tập 2 Chân trời sáng tạo | Tiếng Việt  2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41" y="166255"/>
            <a:ext cx="8134459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24571" y="422571"/>
            <a:ext cx="6722593" cy="6423520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473" y="637308"/>
            <a:ext cx="57634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ptima" panose="02040603050506020204" pitchFamily="18" charset="0"/>
              </a:rPr>
              <a:t>c) </a:t>
            </a:r>
            <a:r>
              <a:rPr lang="en-US" sz="3200" b="1" dirty="0" err="1">
                <a:latin typeface="UTM Aptima" panose="02040603050506020204" pitchFamily="18" charset="0"/>
              </a:rPr>
              <a:t>Hè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năm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ngoái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em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được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bố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mẹ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cho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về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quê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ngoại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nghỉ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hè</a:t>
            </a:r>
            <a:r>
              <a:rPr lang="en-US" sz="3200" b="1" dirty="0">
                <a:latin typeface="UTM Aptima" panose="02040603050506020204" pitchFamily="18" charset="0"/>
              </a:rPr>
              <a:t>. </a:t>
            </a:r>
            <a:r>
              <a:rPr lang="en-US" sz="3200" b="1" dirty="0" err="1">
                <a:latin typeface="UTM Aptima" panose="02040603050506020204" pitchFamily="18" charset="0"/>
              </a:rPr>
              <a:t>Làng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quê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em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thật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thanh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bình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và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yên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tĩnh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với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cánh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đồng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lúa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rộng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mênh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mông</a:t>
            </a:r>
            <a:r>
              <a:rPr lang="en-US" sz="3200" b="1" dirty="0">
                <a:latin typeface="UTM Aptima" panose="02040603050506020204" pitchFamily="18" charset="0"/>
              </a:rPr>
              <a:t>, hang phi </a:t>
            </a:r>
            <a:r>
              <a:rPr lang="en-US" sz="3200" b="1" dirty="0" err="1">
                <a:latin typeface="UTM Aptima" panose="02040603050506020204" pitchFamily="18" charset="0"/>
              </a:rPr>
              <a:t>lao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rì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rào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trong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gió</a:t>
            </a:r>
            <a:r>
              <a:rPr lang="en-US" sz="3200" b="1" dirty="0">
                <a:latin typeface="UTM Aptima" panose="02040603050506020204" pitchFamily="18" charset="0"/>
              </a:rPr>
              <a:t>. </a:t>
            </a:r>
            <a:r>
              <a:rPr lang="en-US" sz="3200" b="1" dirty="0" err="1">
                <a:latin typeface="UTM Aptima" panose="02040603050506020204" pitchFamily="18" charset="0"/>
              </a:rPr>
              <a:t>Hàng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ngày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lũ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trẻ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chúng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em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thường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hẹn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nhau</a:t>
            </a:r>
            <a:r>
              <a:rPr lang="en-US" sz="3200" b="1" dirty="0">
                <a:latin typeface="UTM Aptima" panose="02040603050506020204" pitchFamily="18" charset="0"/>
              </a:rPr>
              <a:t> ở </a:t>
            </a:r>
            <a:r>
              <a:rPr lang="en-US" sz="3200" b="1" dirty="0" err="1">
                <a:latin typeface="UTM Aptima" panose="02040603050506020204" pitchFamily="18" charset="0"/>
              </a:rPr>
              <a:t>gốc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cây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dừa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đầu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xóm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để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cùng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nhau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chơi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đùa</a:t>
            </a:r>
            <a:r>
              <a:rPr lang="en-US" sz="3200" b="1" dirty="0">
                <a:latin typeface="UTM Aptima" panose="02040603050506020204" pitchFamily="18" charset="0"/>
              </a:rPr>
              <a:t>. </a:t>
            </a:r>
            <a:r>
              <a:rPr lang="en-US" sz="3200" b="1" dirty="0" err="1">
                <a:latin typeface="UTM Aptima" panose="02040603050506020204" pitchFamily="18" charset="0"/>
              </a:rPr>
              <a:t>Chẳng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biết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ai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đã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trồng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cây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này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từ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bao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giờ</a:t>
            </a:r>
            <a:r>
              <a:rPr lang="en-US" sz="3200" b="1" dirty="0">
                <a:latin typeface="UTM Aptima" panose="02040603050506020204" pitchFamily="18" charset="0"/>
              </a:rPr>
              <a:t> , </a:t>
            </a:r>
            <a:r>
              <a:rPr lang="en-US" sz="3200" b="1" dirty="0" err="1">
                <a:latin typeface="UTM Aptima" panose="02040603050506020204" pitchFamily="18" charset="0"/>
              </a:rPr>
              <a:t>chỉ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biết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rằng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nó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rất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thân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thuộc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với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người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dân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nơi</a:t>
            </a:r>
            <a:r>
              <a:rPr lang="en-US" sz="3200" b="1" dirty="0"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latin typeface="UTM Aptima" panose="02040603050506020204" pitchFamily="18" charset="0"/>
              </a:rPr>
              <a:t>đây</a:t>
            </a:r>
            <a:r>
              <a:rPr lang="en-US" sz="3200" b="1" dirty="0">
                <a:latin typeface="UTM Aptima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4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7927" y="1"/>
            <a:ext cx="11526981" cy="1925782"/>
          </a:xfrm>
          <a:prstGeom prst="roundRect">
            <a:avLst/>
          </a:prstGeom>
          <a:solidFill>
            <a:srgbClr val="A6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F0BCBCD-FA68-4B9E-A908-9A57466A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786" y="152665"/>
            <a:ext cx="3248167" cy="3256453"/>
          </a:xfrm>
          <a:prstGeom prst="rect">
            <a:avLst/>
          </a:prstGeom>
        </p:spPr>
      </p:pic>
      <p:pic>
        <p:nvPicPr>
          <p:cNvPr id="13" name="图片 12" descr="图片包含 植物&#10;&#10;自动生成的说明">
            <a:extLst>
              <a:ext uri="{FF2B5EF4-FFF2-40B4-BE49-F238E27FC236}">
                <a16:creationId xmlns:a16="http://schemas.microsoft.com/office/drawing/2014/main" id="{67A690EF-562B-4646-9317-29836B7C30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49302" y="3409118"/>
            <a:ext cx="3496114" cy="34488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02C0CC8-8FCE-4AA7-ABB8-CA135AE00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5271"/>
            <a:ext cx="2661313" cy="2722728"/>
          </a:xfrm>
          <a:prstGeom prst="rect">
            <a:avLst/>
          </a:prstGeom>
        </p:spPr>
      </p:pic>
      <p:sp>
        <p:nvSpPr>
          <p:cNvPr id="6" name="Google Shape;117;p2"/>
          <p:cNvSpPr/>
          <p:nvPr/>
        </p:nvSpPr>
        <p:spPr>
          <a:xfrm>
            <a:off x="500201" y="152666"/>
            <a:ext cx="11248453" cy="155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42110" y="333376"/>
            <a:ext cx="10584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Snip Same Side Corner Rectangle 2"/>
          <p:cNvSpPr/>
          <p:nvPr/>
        </p:nvSpPr>
        <p:spPr>
          <a:xfrm>
            <a:off x="387927" y="2106493"/>
            <a:ext cx="11526981" cy="4751507"/>
          </a:xfrm>
          <a:prstGeom prst="snip2Same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62545" y="2182679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86345" y="3020879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b) Cây đó được trồng ở đâu?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86345" y="3859079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c) Cây đó do ai trồng? Trồng vào dịp nào? (hoặc: do ai mua? mua vào dịp nào?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86345" y="5306879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d) Ấn tượng chung của em khi nhìn cây đó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6980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7383F14-C9EC-4343-9CBD-2136593F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3C495FF-CD43-435F-BDE1-F14AD72A2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802" y="3601549"/>
            <a:ext cx="3526971" cy="33721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33AF05-0C5E-4891-AA74-B5B131EF32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20667" y="0"/>
            <a:ext cx="3466530" cy="32564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EFFAFA-FFF1-48D7-8462-8727CD9DD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645"/>
            <a:ext cx="4067200" cy="4244035"/>
          </a:xfrm>
          <a:prstGeom prst="rect">
            <a:avLst/>
          </a:prstGeom>
        </p:spPr>
      </p:pic>
      <p:pic>
        <p:nvPicPr>
          <p:cNvPr id="10" name="图片 9" descr="图片包含 鲜花, 植物&#10;&#10;自动生成的说明">
            <a:extLst>
              <a:ext uri="{FF2B5EF4-FFF2-40B4-BE49-F238E27FC236}">
                <a16:creationId xmlns:a16="http://schemas.microsoft.com/office/drawing/2014/main" id="{A8BEDD5C-0AD2-4F07-AB03-615DEA582A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7585"/>
            <a:ext cx="4326340" cy="540451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0945" y="190106"/>
            <a:ext cx="11596252" cy="641851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84461" y="1386198"/>
            <a:ext cx="4277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84461" y="2224398"/>
            <a:ext cx="417739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4461" y="3291198"/>
            <a:ext cx="5791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350838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53731" y="5119998"/>
            <a:ext cx="411629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37979" y="1343912"/>
            <a:ext cx="492341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61780" y="2105912"/>
            <a:ext cx="50041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9379" y="3248912"/>
            <a:ext cx="532697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350838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c) Cây đó do ai trồng, trồng vào dịp nào? ( hoặc do ai mua? Mua vào dịp nào?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61780" y="5001512"/>
            <a:ext cx="5084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d) Ấn tượng chung của em khi nhìn cây đó như thế nào?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7927" y="1"/>
            <a:ext cx="11526981" cy="1330637"/>
          </a:xfrm>
          <a:prstGeom prst="roundRect">
            <a:avLst/>
          </a:prstGeom>
          <a:solidFill>
            <a:srgbClr val="A6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17;p2"/>
          <p:cNvSpPr/>
          <p:nvPr/>
        </p:nvSpPr>
        <p:spPr>
          <a:xfrm>
            <a:off x="500201" y="152666"/>
            <a:ext cx="11248453" cy="107198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99428" y="333376"/>
            <a:ext cx="11027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6123709" y="1343912"/>
            <a:ext cx="0" cy="5334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50653" y="672914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FE99B3-A249-48AB-B824-A57C78129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297" cy="3643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E74AFC-7521-4AC3-97E0-E1E251515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47963" y="0"/>
            <a:ext cx="3744035" cy="3517141"/>
          </a:xfrm>
          <a:prstGeom prst="rect">
            <a:avLst/>
          </a:prstGeom>
        </p:spPr>
      </p:pic>
      <p:pic>
        <p:nvPicPr>
          <p:cNvPr id="4100" name="Picture 4" descr="Sầu đông thương nhớ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4" y="1967346"/>
            <a:ext cx="5361149" cy="357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 Diagonal Corner Rectangle 8"/>
          <p:cNvSpPr/>
          <p:nvPr/>
        </p:nvSpPr>
        <p:spPr>
          <a:xfrm>
            <a:off x="24571" y="422571"/>
            <a:ext cx="6722593" cy="6423520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6278496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25475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150000"/>
              </a:spcBef>
              <a:spcAft>
                <a:spcPct val="100000"/>
              </a:spcAft>
            </a:pP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2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7383F14-C9EC-4343-9CBD-2136593F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ABAF7-9634-494D-8698-F61C98AC8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76" y="0"/>
            <a:ext cx="4865642" cy="38925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9FADB0-9C28-4F3E-A121-FD906C1FD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6410">
            <a:off x="6516548" y="840850"/>
            <a:ext cx="829438" cy="8186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AF86C9-1E37-44C1-A846-11E130A75F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6410">
            <a:off x="8651732" y="1197708"/>
            <a:ext cx="617265" cy="441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A6834A-697F-4427-99EB-B6EA9B213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4640"/>
            <a:ext cx="3248167" cy="32564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497C2D0-A3A6-4B38-81AD-688C9120BE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62" y="3468108"/>
            <a:ext cx="3920316" cy="3430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7927" y="1"/>
            <a:ext cx="11526981" cy="1988089"/>
          </a:xfrm>
          <a:prstGeom prst="roundRect">
            <a:avLst/>
          </a:prstGeom>
          <a:solidFill>
            <a:srgbClr val="A6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7;p2"/>
          <p:cNvSpPr/>
          <p:nvPr/>
        </p:nvSpPr>
        <p:spPr>
          <a:xfrm>
            <a:off x="500201" y="152666"/>
            <a:ext cx="11248453" cy="16016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42364" y="186826"/>
            <a:ext cx="115200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350838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tả</a:t>
            </a:r>
            <a:endParaRPr lang="en-US" altLang="en-US" sz="4000" b="1" dirty="0">
              <a:solidFill>
                <a:srgbClr val="0000CC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38ED-40AD-4146-81CD-6FBECB608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66" y="1906971"/>
            <a:ext cx="5576265" cy="2857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5300" y="2585621"/>
            <a:ext cx="473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UTM Aptima" panose="02040603050506020204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UTM Aptima" panose="020406030505060202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UTM Aptima" panose="02040603050506020204" pitchFamily="18" charset="0"/>
              </a:rPr>
              <a:t>mở</a:t>
            </a:r>
            <a:r>
              <a:rPr lang="en-US" sz="4400" b="1" dirty="0">
                <a:solidFill>
                  <a:srgbClr val="C00000"/>
                </a:solidFill>
                <a:latin typeface="UTM Aptima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ptima" panose="020406030505060202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UTM Aptima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ptima" panose="02040603050506020204" pitchFamily="18" charset="0"/>
              </a:rPr>
              <a:t>khác</a:t>
            </a:r>
            <a:r>
              <a:rPr lang="en-US" sz="4400" b="1" dirty="0">
                <a:solidFill>
                  <a:srgbClr val="C00000"/>
                </a:solidFill>
                <a:latin typeface="UTM Aptima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ptima" panose="02040603050506020204" pitchFamily="18" charset="0"/>
              </a:rPr>
              <a:t>nhau</a:t>
            </a:r>
            <a:endParaRPr lang="en-US" sz="44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85164" y="4688406"/>
            <a:ext cx="482138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endParaRPr lang="en-US" altLang="en-US" sz="3600" b="1" dirty="0"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985164" y="5602806"/>
            <a:ext cx="453043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6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endParaRPr lang="en-US" altLang="en-US" sz="3600" b="1" dirty="0"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50653" y="672914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FE99B3-A249-48AB-B824-A57C78129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297" cy="3643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E74AFC-7521-4AC3-97E0-E1E251515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47963" y="0"/>
            <a:ext cx="3744035" cy="3517141"/>
          </a:xfrm>
          <a:prstGeom prst="rect">
            <a:avLst/>
          </a:prstGeom>
        </p:spPr>
      </p:pic>
      <p:pic>
        <p:nvPicPr>
          <p:cNvPr id="4100" name="Picture 4" descr="Sầu đông thương nhớ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12" y="1000517"/>
            <a:ext cx="6081586" cy="5657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24571" y="422571"/>
            <a:ext cx="6722593" cy="6423520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80564" y="63504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SVN-The Voice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i="1" dirty="0">
                <a:solidFill>
                  <a:srgbClr val="0000CC"/>
                </a:solidFill>
                <a:latin typeface="SVN-The Voic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SVN-The Voice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i="1" dirty="0">
                <a:solidFill>
                  <a:srgbClr val="0000CC"/>
                </a:solidFill>
                <a:latin typeface="SVN-The Voice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CC"/>
              </a:solidFill>
              <a:latin typeface="SVN-The Voic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9375" y="415742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endParaRPr lang="en-US" altLang="en-US" sz="3200" b="1" i="1" dirty="0">
              <a:solidFill>
                <a:srgbClr val="FF0000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65578" y="2433068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96875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3200" b="1" i="1" dirty="0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tiếp</a:t>
            </a:r>
            <a:endParaRPr lang="en-US" altLang="en-US" sz="3200" b="1" i="1" dirty="0">
              <a:solidFill>
                <a:srgbClr val="FF0000"/>
              </a:solidFill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0108" y="990600"/>
            <a:ext cx="64562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soi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0108" y="3124200"/>
            <a:ext cx="632698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chóc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chồi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lộc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sặc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sỡ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,...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UTM Aptim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7383F14-C9EC-4343-9CBD-2136593F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3C495FF-CD43-435F-BDE1-F14AD72A2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802" y="3601549"/>
            <a:ext cx="3526971" cy="33721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EFFAFA-FFF1-48D7-8462-8727CD9DD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645"/>
            <a:ext cx="4067200" cy="4244035"/>
          </a:xfrm>
          <a:prstGeom prst="rect">
            <a:avLst/>
          </a:prstGeom>
        </p:spPr>
      </p:pic>
      <p:pic>
        <p:nvPicPr>
          <p:cNvPr id="10" name="图片 9" descr="图片包含 鲜花, 植物&#10;&#10;自动生成的说明">
            <a:extLst>
              <a:ext uri="{FF2B5EF4-FFF2-40B4-BE49-F238E27FC236}">
                <a16:creationId xmlns:a16="http://schemas.microsoft.com/office/drawing/2014/main" id="{A8BEDD5C-0AD2-4F07-AB03-615DEA582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7585"/>
            <a:ext cx="4326340" cy="5404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2005" y="2915419"/>
            <a:ext cx="6868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</a:p>
        </p:txBody>
      </p:sp>
    </p:spTree>
    <p:extLst>
      <p:ext uri="{BB962C8B-B14F-4D97-AF65-F5344CB8AC3E}">
        <p14:creationId xmlns:p14="http://schemas.microsoft.com/office/powerpoint/2010/main" val="12191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AAC19-7589-4905-BB79-F7B826F2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5C5309-D3B0-44D3-8FF8-0A32B33F5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40" y="779522"/>
            <a:ext cx="3248167" cy="32564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8BD14D-EDB1-412C-82AF-8E72DAC3E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5271"/>
            <a:ext cx="2153857" cy="27227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E70254-8B2B-47D1-AAC8-2007213D89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214" y="3084393"/>
            <a:ext cx="2285785" cy="3773606"/>
          </a:xfrm>
          <a:prstGeom prst="rect">
            <a:avLst/>
          </a:prstGeom>
        </p:spPr>
      </p:pic>
      <p:pic>
        <p:nvPicPr>
          <p:cNvPr id="13" name="图片 12" descr="图片包含 鲜花, 植物&#10;&#10;自动生成的说明">
            <a:extLst>
              <a:ext uri="{FF2B5EF4-FFF2-40B4-BE49-F238E27FC236}">
                <a16:creationId xmlns:a16="http://schemas.microsoft.com/office/drawing/2014/main" id="{5BAE8FE2-54B6-403F-9920-05317A87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966" y="0"/>
            <a:ext cx="4355034" cy="54045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12442" y="923208"/>
            <a:ext cx="3588937" cy="1033181"/>
            <a:chOff x="1286189" y="673239"/>
            <a:chExt cx="3337728" cy="94622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1490506" y="815591"/>
              <a:ext cx="3084844" cy="80386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1286189" y="673239"/>
              <a:ext cx="3084844" cy="803868"/>
            </a:xfrm>
            <a:prstGeom prst="round2DiagRect">
              <a:avLst/>
            </a:prstGeom>
            <a:noFill/>
            <a:ln w="57150">
              <a:solidFill>
                <a:srgbClr val="71B28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541" y="673239"/>
              <a:ext cx="319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Tập</a:t>
              </a:r>
              <a:r>
                <a:rPr 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làm</a:t>
              </a:r>
              <a:r>
                <a:rPr 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văn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1439" y="2223412"/>
            <a:ext cx="10786677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XÂY DỰNG MỞ BÀI 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BÀI VĂN MIÊU TẢ CÂY CỐI</a:t>
            </a:r>
          </a:p>
        </p:txBody>
      </p:sp>
      <p:pic>
        <p:nvPicPr>
          <p:cNvPr id="14" name="图片 12">
            <a:extLst>
              <a:ext uri="{FF2B5EF4-FFF2-40B4-BE49-F238E27FC236}">
                <a16:creationId xmlns:a16="http://schemas.microsoft.com/office/drawing/2014/main" id="{DE8C91BC-4506-4CD8-AEFB-90E3468EA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46881" y="-210727"/>
            <a:ext cx="3700653" cy="3700653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DE8C91BC-4506-4CD8-AEFB-90E3468EA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676742" y="-177853"/>
            <a:ext cx="3700653" cy="37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AAC19-7589-4905-BB79-F7B826F2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5C5309-D3B0-44D3-8FF8-0A32B33F5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275" y="619510"/>
            <a:ext cx="3248167" cy="3256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B052A-8451-4EEC-8B6B-D58456E1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1627" l="3171" r="98415">
                        <a14:foregroundMark x1="21707" y1="57895" x2="21707" y2="57895"/>
                        <a14:foregroundMark x1="45854" y1="63876" x2="45854" y2="63876"/>
                        <a14:foregroundMark x1="55732" y1="50478" x2="55732" y2="50478"/>
                        <a14:foregroundMark x1="90244" y1="71770" x2="90244" y2="71770"/>
                        <a14:foregroundMark x1="89268" y1="84450" x2="89268" y2="84450"/>
                        <a14:foregroundMark x1="80244" y1="88038" x2="80244" y2="88038"/>
                        <a14:foregroundMark x1="68293" y1="89952" x2="68293" y2="89952"/>
                        <a14:foregroundMark x1="50732" y1="89713" x2="50732" y2="89713"/>
                        <a14:foregroundMark x1="44634" y1="89474" x2="44634" y2="89474"/>
                        <a14:foregroundMark x1="40976" y1="87560" x2="40976" y2="87560"/>
                        <a14:foregroundMark x1="33171" y1="83493" x2="33171" y2="83493"/>
                        <a14:foregroundMark x1="20610" y1="87081" x2="20610" y2="87081"/>
                        <a14:foregroundMark x1="17073" y1="88756" x2="15488" y2="87560"/>
                        <a14:foregroundMark x1="10488" y1="77990" x2="9878" y2="77512"/>
                        <a14:foregroundMark x1="4878" y1="75837" x2="4878" y2="75837"/>
                        <a14:foregroundMark x1="7927" y1="59569" x2="7927" y2="59569"/>
                        <a14:foregroundMark x1="9268" y1="48804" x2="9268" y2="48804"/>
                        <a14:foregroundMark x1="16098" y1="51675" x2="16341" y2="52632"/>
                        <a14:foregroundMark x1="23537" y1="57177" x2="23537" y2="57177"/>
                        <a14:foregroundMark x1="29878" y1="54545" x2="37683" y2="51914"/>
                        <a14:foregroundMark x1="55244" y1="43541" x2="58780" y2="42584"/>
                        <a14:foregroundMark x1="58659" y1="51914" x2="56341" y2="59091"/>
                        <a14:foregroundMark x1="57683" y1="60048" x2="64634" y2="58134"/>
                        <a14:foregroundMark x1="73537" y1="52871" x2="74878" y2="51675"/>
                        <a14:foregroundMark x1="77073" y1="49043" x2="83537" y2="48804"/>
                        <a14:foregroundMark x1="85000" y1="48804" x2="85610" y2="48804"/>
                        <a14:foregroundMark x1="86220" y1="51196" x2="88293" y2="55981"/>
                        <a14:foregroundMark x1="88902" y1="56459" x2="90122" y2="59091"/>
                        <a14:foregroundMark x1="91951" y1="63158" x2="91951" y2="63158"/>
                        <a14:foregroundMark x1="94878" y1="70096" x2="94878" y2="70096"/>
                        <a14:foregroundMark x1="95000" y1="70096" x2="95000" y2="70096"/>
                        <a14:foregroundMark x1="95366" y1="70096" x2="95488" y2="71053"/>
                        <a14:foregroundMark x1="94390" y1="78469" x2="93171" y2="78947"/>
                        <a14:foregroundMark x1="88415" y1="79426" x2="85244" y2="79426"/>
                        <a14:foregroundMark x1="75122" y1="75598" x2="72439" y2="75598"/>
                        <a14:foregroundMark x1="64268" y1="72488" x2="32927" y2="81818"/>
                        <a14:foregroundMark x1="32927" y1="81818" x2="13049" y2="70096"/>
                        <a14:foregroundMark x1="13049" y1="70096" x2="35976" y2="66746"/>
                        <a14:foregroundMark x1="35976" y1="66746" x2="44878" y2="69139"/>
                        <a14:foregroundMark x1="75122" y1="55981" x2="80366" y2="72727"/>
                        <a14:foregroundMark x1="80366" y1="72727" x2="78780" y2="58852"/>
                        <a14:foregroundMark x1="93914" y1="80727" x2="95000" y2="82297"/>
                        <a14:foregroundMark x1="78780" y1="58852" x2="93755" y2="80497"/>
                        <a14:foregroundMark x1="95000" y1="82297" x2="89878" y2="57177"/>
                        <a14:foregroundMark x1="89878" y1="57177" x2="87073" y2="59569"/>
                        <a14:foregroundMark x1="78537" y1="74880" x2="79268" y2="78947"/>
                        <a14:foregroundMark x1="78415" y1="87560" x2="78415" y2="87560"/>
                        <a14:foregroundMark x1="70488" y1="85646" x2="70488" y2="85646"/>
                        <a14:foregroundMark x1="85244" y1="92105" x2="85244" y2="92105"/>
                        <a14:foregroundMark x1="94756" y1="80861" x2="94756" y2="80861"/>
                        <a14:foregroundMark x1="96829" y1="71053" x2="96829" y2="71053"/>
                        <a14:foregroundMark x1="98415" y1="71053" x2="98415" y2="71053"/>
                        <a14:foregroundMark x1="19146" y1="70574" x2="19146" y2="70574"/>
                        <a14:foregroundMark x1="12805" y1="59091" x2="12805" y2="59091"/>
                        <a14:foregroundMark x1="10976" y1="52871" x2="10976" y2="52871"/>
                        <a14:foregroundMark x1="9268" y1="46890" x2="9268" y2="46890"/>
                        <a14:foregroundMark x1="6220" y1="67943" x2="6220" y2="67943"/>
                        <a14:foregroundMark x1="3659" y1="69139" x2="3659" y2="69139"/>
                        <a14:foregroundMark x1="5366" y1="75120" x2="5244" y2="73684"/>
                        <a14:foregroundMark x1="4390" y1="77751" x2="4390" y2="77751"/>
                        <a14:foregroundMark x1="3780" y1="80622" x2="3780" y2="80622"/>
                        <a14:foregroundMark x1="3293" y1="85885" x2="3293" y2="85885"/>
                        <a14:foregroundMark x1="6829" y1="85167" x2="6829" y2="85167"/>
                        <a14:foregroundMark x1="10244" y1="83732" x2="10854" y2="83732"/>
                        <a14:foregroundMark x1="10244" y1="83732" x2="10244" y2="83732"/>
                        <a14:foregroundMark x1="4390" y1="55024" x2="4390" y2="55024"/>
                        <a14:foregroundMark x1="3171" y1="61722" x2="3171" y2="61722"/>
                        <a14:foregroundMark x1="35976" y1="11244" x2="35976" y2="11244"/>
                        <a14:foregroundMark x1="43415" y1="8134" x2="43415" y2="8134"/>
                        <a14:foregroundMark x1="57683" y1="10526" x2="57683" y2="10526"/>
                        <a14:foregroundMark x1="57683" y1="7895" x2="57683" y2="7895"/>
                        <a14:backgroundMark x1="4268" y1="82057" x2="4268" y2="82057"/>
                        <a14:backgroundMark x1="1829" y1="55024" x2="1829" y2="55024"/>
                        <a14:backgroundMark x1="610" y1="61483" x2="610" y2="61483"/>
                        <a14:backgroundMark x1="3171" y1="61483" x2="3171" y2="61483"/>
                        <a14:backgroundMark x1="854" y1="79426" x2="854" y2="79426"/>
                        <a14:backgroundMark x1="3902" y1="85885" x2="3902" y2="85885"/>
                        <a14:backgroundMark x1="5732" y1="86603" x2="5732" y2="86603"/>
                        <a14:backgroundMark x1="854" y1="67943" x2="854" y2="67943"/>
                        <a14:backgroundMark x1="97317" y1="53110" x2="97317" y2="53110"/>
                        <a14:backgroundMark x1="99268" y1="60526" x2="99268" y2="60526"/>
                        <a14:backgroundMark x1="98293" y1="83732" x2="98293" y2="83732"/>
                        <a14:backgroundMark x1="90854" y1="85646" x2="92317" y2="85646"/>
                        <a14:backgroundMark x1="98415" y1="79665" x2="98415" y2="79665"/>
                        <a14:backgroundMark x1="99756" y1="66029" x2="99756" y2="66029"/>
                        <a14:backgroundMark x1="98780" y1="72010" x2="98780" y2="72010"/>
                        <a14:backgroundMark x1="732" y1="71770" x2="732" y2="74163"/>
                        <a14:backgroundMark x1="4146" y1="87560" x2="4146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56" flipV="1">
            <a:off x="4202121" y="-1484155"/>
            <a:ext cx="8235499" cy="420732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83C495FF-CD43-435F-BDE1-F14AD72A25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802" y="3601549"/>
            <a:ext cx="3526971" cy="3372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2823" y="3091133"/>
            <a:ext cx="894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UVN Ly Do" panose="03020702040505070503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992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2738" y="2610683"/>
            <a:ext cx="11849262" cy="4389700"/>
          </a:xfrm>
          <a:prstGeom prst="roundRect">
            <a:avLst/>
          </a:prstGeom>
          <a:solidFill>
            <a:srgbClr val="DBEA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D338ED-40AD-4146-81CD-6FBECB608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3" y="-583023"/>
            <a:ext cx="9634040" cy="3658732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33600" y="184514"/>
            <a:ext cx="706581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17525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9600" y="2610683"/>
            <a:ext cx="1169323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2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658565" y="0"/>
            <a:ext cx="11284053" cy="2992582"/>
            <a:chOff x="2677480" y="252064"/>
            <a:chExt cx="6575934" cy="4824537"/>
          </a:xfrm>
        </p:grpSpPr>
        <p:sp>
          <p:nvSpPr>
            <p:cNvPr id="3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01437" y="712348"/>
            <a:ext cx="96358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0000CC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738" y="2840181"/>
            <a:ext cx="11849262" cy="4160201"/>
          </a:xfrm>
          <a:prstGeom prst="roundRect">
            <a:avLst/>
          </a:prstGeom>
          <a:solidFill>
            <a:srgbClr val="DBEA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6246" y="3329150"/>
            <a:ext cx="107531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AAC19-7589-4905-BB79-F7B826F2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5C5309-D3B0-44D3-8FF8-0A32B33F5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40" y="779522"/>
            <a:ext cx="3248167" cy="32564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8BD14D-EDB1-412C-82AF-8E72DAC3E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5271"/>
            <a:ext cx="2153857" cy="27227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E70254-8B2B-47D1-AAC8-2007213D89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214" y="3084393"/>
            <a:ext cx="2285785" cy="3773606"/>
          </a:xfrm>
          <a:prstGeom prst="rect">
            <a:avLst/>
          </a:prstGeom>
        </p:spPr>
      </p:pic>
      <p:pic>
        <p:nvPicPr>
          <p:cNvPr id="13" name="图片 12" descr="图片包含 鲜花, 植物&#10;&#10;自动生成的说明">
            <a:extLst>
              <a:ext uri="{FF2B5EF4-FFF2-40B4-BE49-F238E27FC236}">
                <a16:creationId xmlns:a16="http://schemas.microsoft.com/office/drawing/2014/main" id="{5BAE8FE2-54B6-403F-9920-05317A87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966" y="0"/>
            <a:ext cx="4355034" cy="54045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12442" y="923208"/>
            <a:ext cx="3588937" cy="1033181"/>
            <a:chOff x="1286189" y="673239"/>
            <a:chExt cx="3337728" cy="94622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1490506" y="815591"/>
              <a:ext cx="3084844" cy="80386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1286189" y="673239"/>
              <a:ext cx="3084844" cy="803868"/>
            </a:xfrm>
            <a:prstGeom prst="round2DiagRect">
              <a:avLst/>
            </a:prstGeom>
            <a:noFill/>
            <a:ln w="57150">
              <a:solidFill>
                <a:srgbClr val="71B28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541" y="673239"/>
              <a:ext cx="319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rench Vanilla" panose="02040603050506020204" pitchFamily="18" charset="0"/>
                  <a:ea typeface="+mn-ea"/>
                  <a:cs typeface="+mn-cs"/>
                </a:rPr>
                <a:t>Tập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rench Vanill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rench Vanilla" panose="02040603050506020204" pitchFamily="18" charset="0"/>
                  <a:ea typeface="+mn-ea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rench Vanill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rench Vanilla" panose="02040603050506020204" pitchFamily="18" charset="0"/>
                  <a:ea typeface="+mn-ea"/>
                  <a:cs typeface="+mn-cs"/>
                </a:rPr>
                <a:t>văn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1938" y="2319305"/>
            <a:ext cx="10685077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XÂY DỰNG MỞ BÀI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BÀI VĂN MIÊU TẢ CÂY CỐI</a:t>
            </a:r>
          </a:p>
        </p:txBody>
      </p:sp>
      <p:pic>
        <p:nvPicPr>
          <p:cNvPr id="14" name="图片 12">
            <a:extLst>
              <a:ext uri="{FF2B5EF4-FFF2-40B4-BE49-F238E27FC236}">
                <a16:creationId xmlns:a16="http://schemas.microsoft.com/office/drawing/2014/main" id="{DE8C91BC-4506-4CD8-AEFB-90E3468EA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46881" y="-210727"/>
            <a:ext cx="3700653" cy="3700653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DE8C91BC-4506-4CD8-AEFB-90E3468EA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107635" y="-127157"/>
            <a:ext cx="3700653" cy="37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15878" y="661182"/>
            <a:ext cx="6722593" cy="5928593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41ABAF7-9634-494D-8698-F61C98AC82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616" y="0"/>
            <a:ext cx="4865642" cy="38925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9FADB0-9C28-4F3E-A121-FD906C1FD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6410">
            <a:off x="4816545" y="1068225"/>
            <a:ext cx="829438" cy="8186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AF86C9-1E37-44C1-A846-11E130A75F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6410">
            <a:off x="8651732" y="1197708"/>
            <a:ext cx="617265" cy="441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97370" y="6334780"/>
            <a:ext cx="153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UTM Wedding K&amp;T" panose="02040603050506020204" pitchFamily="18" charset="0"/>
              </a:rPr>
              <a:t>Bích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UTM Wedding K&amp;T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34780"/>
            <a:ext cx="147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UTM Wedding K&amp;T" panose="02040603050506020204" pitchFamily="18" charset="0"/>
              </a:rPr>
              <a:t>Măng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UTM Wedding K&amp;T" panose="02040603050506020204" pitchFamily="18" charset="0"/>
              </a:rPr>
              <a:t> non</a:t>
            </a:r>
          </a:p>
        </p:txBody>
      </p:sp>
      <p:pic>
        <p:nvPicPr>
          <p:cNvPr id="16" name="Picture 2" descr="Sâu đục thân gây hại trên cây hoa hồng | AGRIOLY Vietna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5" y="1685408"/>
            <a:ext cx="6037243" cy="4649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94441" y="1294228"/>
            <a:ext cx="597364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(SGK/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75). Hai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50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âu đục thân gây hại trên cây hoa hồng | AGRIOLY Vietna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70" y="1329481"/>
            <a:ext cx="6037243" cy="4649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5420" y="618978"/>
            <a:ext cx="9596725" cy="6056142"/>
          </a:xfrm>
          <a:prstGeom prst="roundRect">
            <a:avLst/>
          </a:prstGeom>
          <a:solidFill>
            <a:srgbClr val="DBEAF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7578" y="1005775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1378" y="2369905"/>
            <a:ext cx="8763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75" indent="-396875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组合 10"/>
          <p:cNvGrpSpPr/>
          <p:nvPr/>
        </p:nvGrpSpPr>
        <p:grpSpPr>
          <a:xfrm>
            <a:off x="632627" y="5124313"/>
            <a:ext cx="9040501" cy="1457175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9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0382" y="5463150"/>
            <a:ext cx="8549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0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âu đục thân gây hại trên cây hoa hồng | AGRIOLY Vietna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33" y="1544732"/>
            <a:ext cx="6037243" cy="4649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5420" y="618978"/>
            <a:ext cx="11688762" cy="605614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295420" y="2625409"/>
            <a:ext cx="6424035" cy="42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20414" y="477002"/>
            <a:ext cx="5785323" cy="21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9759" y="826249"/>
            <a:ext cx="47496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5420" y="2603180"/>
            <a:ext cx="60353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75" indent="-396875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UTM Aptima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304917" y="1005901"/>
            <a:ext cx="790503" cy="4987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46232" y="826249"/>
            <a:ext cx="4613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trực</a:t>
            </a:r>
            <a:r>
              <a:rPr lang="en-US" sz="3200" b="1" dirty="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tiếp</a:t>
            </a:r>
            <a:endParaRPr lang="en-US" sz="3200" b="1" dirty="0">
              <a:solidFill>
                <a:srgbClr val="FF0000"/>
              </a:solidFill>
              <a:latin typeface="UTM Aptima" panose="02040603050506020204" pitchFamily="18" charset="0"/>
            </a:endParaRPr>
          </a:p>
          <a:p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B050"/>
              </a:solidFill>
              <a:latin typeface="UTM Aptima" panose="0204060305050602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700168" y="3148285"/>
            <a:ext cx="654120" cy="4987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30945" y="3049456"/>
            <a:ext cx="4613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gián</a:t>
            </a:r>
            <a:r>
              <a:rPr lang="en-US" sz="3200" b="1" dirty="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ptima" panose="02040603050506020204" pitchFamily="18" charset="0"/>
              </a:rPr>
              <a:t>tiếp</a:t>
            </a:r>
            <a:endParaRPr lang="en-US" sz="3200" b="1" dirty="0">
              <a:solidFill>
                <a:srgbClr val="FF0000"/>
              </a:solidFill>
              <a:latin typeface="UTM Aptima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B050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4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1051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Calibri Light</vt:lpstr>
      <vt:lpstr>SVN-The Voice</vt:lpstr>
      <vt:lpstr>Tahoma</vt:lpstr>
      <vt:lpstr>Times New Roman</vt:lpstr>
      <vt:lpstr>UTM Aptima</vt:lpstr>
      <vt:lpstr>UTM French Vanilla</vt:lpstr>
      <vt:lpstr>UTM Wedding K&amp;T</vt:lpstr>
      <vt:lpstr>UVN Ly 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2022-02-21T08:17:58Z</dcterms:created>
  <dcterms:modified xsi:type="dcterms:W3CDTF">2022-02-21T08:19:11Z</dcterms:modified>
</cp:coreProperties>
</file>