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7EAC-99FB-45C6-8E15-C24C7F06B9A3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0DD50-8451-4A53-89F6-4BA80B6B9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162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79AF4-268A-4314-B4E6-5DF36247AF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6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79AF4-268A-4314-B4E6-5DF36247AF6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6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B905-18F4-4740-8AC1-743B9616AD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3DD3-04B3-4CF2-8CD8-369DBCF447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124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B905-18F4-4740-8AC1-743B9616AD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3DD3-04B3-4CF2-8CD8-369DBCF447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798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B905-18F4-4740-8AC1-743B9616AD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3DD3-04B3-4CF2-8CD8-369DBCF447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45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B905-18F4-4740-8AC1-743B9616AD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3DD3-04B3-4CF2-8CD8-369DBCF447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69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B905-18F4-4740-8AC1-743B9616AD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3DD3-04B3-4CF2-8CD8-369DBCF447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78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B905-18F4-4740-8AC1-743B9616AD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3DD3-04B3-4CF2-8CD8-369DBCF447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712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B905-18F4-4740-8AC1-743B9616AD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3DD3-04B3-4CF2-8CD8-369DBCF447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920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B905-18F4-4740-8AC1-743B9616AD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3DD3-04B3-4CF2-8CD8-369DBCF447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419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B905-18F4-4740-8AC1-743B9616AD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3DD3-04B3-4CF2-8CD8-369DBCF447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8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B905-18F4-4740-8AC1-743B9616AD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3DD3-04B3-4CF2-8CD8-369DBCF447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259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B905-18F4-4740-8AC1-743B9616AD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3DD3-04B3-4CF2-8CD8-369DBCF447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128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B905-18F4-4740-8AC1-743B9616AD9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3DD3-04B3-4CF2-8CD8-369DBCF447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46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microsoft.com/office/2007/relationships/hdphoto" Target="../media/hdphoto11.wdp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microsoft.com/office/2007/relationships/hdphoto" Target="../media/hdphoto10.wdp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8B22D-6774-49EF-8B0A-01FCB35D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website&#10;&#10;Description automatically generated">
            <a:extLst>
              <a:ext uri="{FF2B5EF4-FFF2-40B4-BE49-F238E27FC236}">
                <a16:creationId xmlns:a16="http://schemas.microsoft.com/office/drawing/2014/main" xmlns="" id="{1C215D97-F7B1-44EF-93EB-6BDF13D63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823" r="4831" b="5280"/>
          <a:stretch/>
        </p:blipFill>
        <p:spPr>
          <a:xfrm>
            <a:off x="0" y="0"/>
            <a:ext cx="9144000" cy="6858000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DE2378A-2BB8-4700-8E2C-3744CE6E1539}"/>
              </a:ext>
            </a:extLst>
          </p:cNvPr>
          <p:cNvSpPr/>
          <p:nvPr/>
        </p:nvSpPr>
        <p:spPr>
          <a:xfrm>
            <a:off x="4545034" y="1255486"/>
            <a:ext cx="3314700" cy="22787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5781BE-BA23-484C-90F4-A8BF2E7204FF}"/>
              </a:ext>
            </a:extLst>
          </p:cNvPr>
          <p:cNvSpPr txBox="1"/>
          <p:nvPr/>
        </p:nvSpPr>
        <p:spPr>
          <a:xfrm>
            <a:off x="4215989" y="1117434"/>
            <a:ext cx="3643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CB4B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</a:rPr>
              <a:t>CÂU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02310F-4B4F-4438-A450-71709244E805}"/>
              </a:ext>
            </a:extLst>
          </p:cNvPr>
          <p:cNvSpPr txBox="1"/>
          <p:nvPr/>
        </p:nvSpPr>
        <p:spPr>
          <a:xfrm>
            <a:off x="4947805" y="2325831"/>
            <a:ext cx="36437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CB4B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</a:rPr>
              <a:t>KHIẾN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CB1D3C-26A3-4ACA-BDB6-999A0FBA0855}"/>
              </a:ext>
            </a:extLst>
          </p:cNvPr>
          <p:cNvSpPr txBox="1"/>
          <p:nvPr/>
        </p:nvSpPr>
        <p:spPr>
          <a:xfrm>
            <a:off x="4126306" y="1124608"/>
            <a:ext cx="3643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A3CBD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</a:rPr>
              <a:t>CÂU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1A475D-8568-48AB-9E2F-F13AE49883F2}"/>
              </a:ext>
            </a:extLst>
          </p:cNvPr>
          <p:cNvSpPr txBox="1"/>
          <p:nvPr/>
        </p:nvSpPr>
        <p:spPr>
          <a:xfrm>
            <a:off x="4858122" y="2333005"/>
            <a:ext cx="43620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A3CBD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</a:rPr>
              <a:t>KHIẾN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E5450C-7B7C-4735-963B-30256C285038}"/>
              </a:ext>
            </a:extLst>
          </p:cNvPr>
          <p:cNvSpPr txBox="1"/>
          <p:nvPr/>
        </p:nvSpPr>
        <p:spPr>
          <a:xfrm>
            <a:off x="2723533" y="152410"/>
            <a:ext cx="2860964" cy="833834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"/>
              </a:avLst>
            </a:prstTxWarp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UTM Netmuc KT" panose="02040603050506020204" pitchFamily="18" charset="0"/>
              </a:rPr>
              <a:t>Luyện</a:t>
            </a:r>
            <a:r>
              <a:rPr lang="en-US" sz="3600" dirty="0">
                <a:solidFill>
                  <a:schemeClr val="bg1"/>
                </a:solidFill>
                <a:latin typeface="UTM Netmuc KT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Netmuc KT" panose="02040603050506020204" pitchFamily="18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UTM Netmuc KT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Netmuc KT" panose="020406030505060202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UTM Netmuc KT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Netmuc KT" panose="02040603050506020204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UTM Netmuc KT" panose="02040603050506020204" pitchFamily="18" charset="0"/>
              </a:rPr>
              <a:t>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9B78C7-92FE-45B8-878D-4AD3C7F24CE2}"/>
              </a:ext>
            </a:extLst>
          </p:cNvPr>
          <p:cNvSpPr txBox="1"/>
          <p:nvPr/>
        </p:nvSpPr>
        <p:spPr>
          <a:xfrm>
            <a:off x="2668115" y="161539"/>
            <a:ext cx="2916382" cy="833833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8695"/>
                <a:gd name="adj2" fmla="val -1"/>
              </a:avLst>
            </a:prstTxWarp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từ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và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câu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571165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xmlns="" id="{62387CBE-F41E-4119-B4B6-D334CD0E9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D7C82C5A-4977-46E2-B91B-928485879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8" r="1" b="35582"/>
          <a:stretch/>
        </p:blipFill>
        <p:spPr>
          <a:xfrm>
            <a:off x="0" y="-147714"/>
            <a:ext cx="4572000" cy="5216965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54AA86B5-0B09-4F1C-B140-FE1918840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58" y="907741"/>
            <a:ext cx="325438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xmlns="" id="{CB9887CE-3E0F-4CD8-9994-1717AF3AB3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63" b="69604" l="4972" r="46362">
                        <a14:foregroundMark x1="45271" y1="62247" x2="45271" y2="62247"/>
                        <a14:backgroundMark x1="45756" y1="65521" x2="45756" y2="65521"/>
                        <a14:backgroundMark x1="46241" y1="65764" x2="45635" y2="6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52" r="50232" b="29164"/>
          <a:stretch/>
        </p:blipFill>
        <p:spPr>
          <a:xfrm>
            <a:off x="3632291" y="-104091"/>
            <a:ext cx="5671244" cy="1851145"/>
          </a:xfrm>
          <a:prstGeom prst="rect">
            <a:avLst/>
          </a:prstGeom>
        </p:spPr>
      </p:pic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xmlns="" id="{5DB389BE-0438-4B09-ADA0-2724E5BE73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776" b="82683" l="7256" r="46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7" t="70413" r="48743" b="15954"/>
          <a:stretch/>
        </p:blipFill>
        <p:spPr>
          <a:xfrm>
            <a:off x="3806908" y="1450955"/>
            <a:ext cx="5773478" cy="2083670"/>
          </a:xfrm>
          <a:prstGeom prst="rect">
            <a:avLst/>
          </a:prstGeom>
        </p:spPr>
      </p:pic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xmlns="" id="{DD845625-9C09-4472-902E-64F4F462CB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11" b="93452" l="10065" r="46403">
                        <a14:foregroundMark x1="10833" y1="86136" x2="10711" y2="85772"/>
                        <a14:foregroundMark x1="10954" y1="91916" x2="10711" y2="91431"/>
                        <a14:foregroundMark x1="10105" y1="90137" x2="10105" y2="90137"/>
                        <a14:foregroundMark x1="43290" y1="86257" x2="44341" y2="91552"/>
                        <a14:foregroundMark x1="45311" y1="88925" x2="45311" y2="88561"/>
                        <a14:foregroundMark x1="45554" y1="85772" x2="45554" y2="85772"/>
                        <a14:foregroundMark x1="45190" y1="85530" x2="45796" y2="85044"/>
                        <a14:foregroundMark x1="45918" y1="88561" x2="46403" y2="88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0" t="82534" r="52249" b="5282"/>
          <a:stretch/>
        </p:blipFill>
        <p:spPr>
          <a:xfrm>
            <a:off x="4341605" y="3110145"/>
            <a:ext cx="4562296" cy="1752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3268D4-339B-4BD2-A266-23A83AFE2CCE}"/>
              </a:ext>
            </a:extLst>
          </p:cNvPr>
          <p:cNvSpPr txBox="1"/>
          <p:nvPr/>
        </p:nvSpPr>
        <p:spPr>
          <a:xfrm>
            <a:off x="5119576" y="304586"/>
            <a:ext cx="3692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ndrogyne" panose="02040603050506020204" pitchFamily="18" charset="0"/>
              </a:rPr>
              <a:t>Nam ơi, </a:t>
            </a:r>
            <a:r>
              <a:rPr lang="en-US" sz="3200" dirty="0" err="1">
                <a:latin typeface="UTM Androgyne" panose="02040603050506020204" pitchFamily="18" charset="0"/>
              </a:rPr>
              <a:t>cho</a:t>
            </a:r>
            <a:r>
              <a:rPr lang="en-US" sz="3200" dirty="0">
                <a:latin typeface="UTM Androgyne" panose="02040603050506020204" pitchFamily="18" charset="0"/>
              </a:rPr>
              <a:t> mình </a:t>
            </a:r>
            <a:r>
              <a:rPr lang="en-US" sz="3200" dirty="0" err="1">
                <a:latin typeface="UTM Androgyne" panose="02040603050506020204" pitchFamily="18" charset="0"/>
              </a:rPr>
              <a:t>mượn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quyển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vở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của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bạn</a:t>
            </a:r>
            <a:r>
              <a:rPr lang="en-US" sz="3200" dirty="0">
                <a:latin typeface="UTM Androgyne" panose="02040603050506020204" pitchFamily="18" charset="0"/>
              </a:rPr>
              <a:t> đi!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2D3EC1-825A-4175-B052-6E0950DDBDE7}"/>
              </a:ext>
            </a:extLst>
          </p:cNvPr>
          <p:cNvSpPr txBox="1"/>
          <p:nvPr/>
        </p:nvSpPr>
        <p:spPr>
          <a:xfrm>
            <a:off x="4799323" y="1954181"/>
            <a:ext cx="4233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ndrogyne" panose="02040603050506020204" pitchFamily="18" charset="0"/>
              </a:rPr>
              <a:t>Làm </a:t>
            </a:r>
            <a:r>
              <a:rPr lang="en-US" sz="3200" dirty="0" err="1">
                <a:latin typeface="UTM Androgyne" panose="02040603050506020204" pitchFamily="18" charset="0"/>
              </a:rPr>
              <a:t>ơn</a:t>
            </a:r>
            <a:r>
              <a:rPr lang="en-US" sz="3200" dirty="0">
                <a:latin typeface="UTM Androgyne" panose="02040603050506020204" pitchFamily="18" charset="0"/>
              </a:rPr>
              <a:t>, </a:t>
            </a:r>
            <a:r>
              <a:rPr lang="en-US" sz="3200" dirty="0" err="1">
                <a:latin typeface="UTM Androgyne" panose="02040603050506020204" pitchFamily="18" charset="0"/>
              </a:rPr>
              <a:t>cho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tớ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mượn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quyển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vở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của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cậu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một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lát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nhé</a:t>
            </a:r>
            <a:r>
              <a:rPr lang="en-US" sz="3200" dirty="0">
                <a:latin typeface="UTM Androgyne" panose="02040603050506020204" pitchFamily="18" charset="0"/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721F01-583B-4C61-A6B7-8A4F0C03A069}"/>
              </a:ext>
            </a:extLst>
          </p:cNvPr>
          <p:cNvSpPr txBox="1"/>
          <p:nvPr/>
        </p:nvSpPr>
        <p:spPr>
          <a:xfrm>
            <a:off x="4860575" y="3487673"/>
            <a:ext cx="3832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ndrogyne" panose="02040603050506020204" pitchFamily="18" charset="0"/>
              </a:rPr>
              <a:t>Cho mình </a:t>
            </a:r>
            <a:r>
              <a:rPr lang="en-US" sz="3200" dirty="0" err="1">
                <a:latin typeface="UTM Androgyne" panose="02040603050506020204" pitchFamily="18" charset="0"/>
              </a:rPr>
              <a:t>mượn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quyển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vở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của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bạn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với</a:t>
            </a:r>
            <a:r>
              <a:rPr lang="en-US" sz="3200" dirty="0">
                <a:latin typeface="UTM Androgyne" panose="02040603050506020204" pitchFamily="18" charset="0"/>
              </a:rPr>
              <a:t>!</a:t>
            </a:r>
          </a:p>
        </p:txBody>
      </p:sp>
      <p:pic>
        <p:nvPicPr>
          <p:cNvPr id="5" name="Content Placeholder 4" descr="A group of figurines&#10;&#10;Description automatically generated with medium confidence">
            <a:extLst>
              <a:ext uri="{FF2B5EF4-FFF2-40B4-BE49-F238E27FC236}">
                <a16:creationId xmlns:a16="http://schemas.microsoft.com/office/drawing/2014/main" xmlns="" id="{59952DC3-8E55-49E6-9587-CA5F11847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386" y="2995866"/>
            <a:ext cx="6771782" cy="4561024"/>
          </a:xfrm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9F21F1AD-9A11-48C7-B589-826485F46B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4"/>
          <a:stretch/>
        </p:blipFill>
        <p:spPr>
          <a:xfrm flipV="1">
            <a:off x="-1128" y="-44437"/>
            <a:ext cx="633235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5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xmlns="" id="{EB1B2327-391A-4571-A0E7-65DAF760C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DD80D554-BE3A-45F8-BB96-1FD26F5F6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4"/>
          <a:stretch/>
        </p:blipFill>
        <p:spPr>
          <a:xfrm>
            <a:off x="-1128" y="1282"/>
            <a:ext cx="6332354" cy="4748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223F7F-04E0-4CB4-A69A-F8D6188FB47E}"/>
              </a:ext>
            </a:extLst>
          </p:cNvPr>
          <p:cNvSpPr txBox="1"/>
          <p:nvPr/>
        </p:nvSpPr>
        <p:spPr>
          <a:xfrm>
            <a:off x="715619" y="185530"/>
            <a:ext cx="51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Câu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khiến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dùng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để làm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gì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?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Dấu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hiệu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nào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để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nhận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ra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câu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khiến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?</a:t>
            </a: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xmlns="" id="{543F6DC3-D54C-47D4-8F3E-8C9ADB8550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232" b="61739" l="69884" r="94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2" t="33043" r="2464" b="35073"/>
          <a:stretch/>
        </p:blipFill>
        <p:spPr>
          <a:xfrm>
            <a:off x="8410923" y="7010399"/>
            <a:ext cx="593930" cy="424070"/>
          </a:xfrm>
          <a:prstGeom prst="rect">
            <a:avLst/>
          </a:prstGeom>
        </p:spPr>
      </p:pic>
      <p:pic>
        <p:nvPicPr>
          <p:cNvPr id="8" name="Picture 7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06DBAE37-CE0F-4078-A7E4-FDE4B9D2F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66" y="1260989"/>
            <a:ext cx="4343399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56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xmlns="" id="{F922384F-188E-4E5E-B27F-FAB1368B1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xmlns="" id="{26149A30-3EBA-4C65-9F36-80B0C487A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32" b="61739" l="69884" r="94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2" t="33043" r="2464" b="35073"/>
          <a:stretch/>
        </p:blipFill>
        <p:spPr>
          <a:xfrm>
            <a:off x="-1143000" y="-901149"/>
            <a:ext cx="11897140" cy="87199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8E7AB4-9232-45FC-85DD-C4A60F6F8550}"/>
              </a:ext>
            </a:extLst>
          </p:cNvPr>
          <p:cNvSpPr/>
          <p:nvPr/>
        </p:nvSpPr>
        <p:spPr>
          <a:xfrm>
            <a:off x="2515177" y="-186418"/>
            <a:ext cx="3970960" cy="16158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cap="none" spc="0" dirty="0">
                <a:ln w="0"/>
                <a:solidFill>
                  <a:schemeClr val="bg1"/>
                </a:solidFill>
                <a:latin typeface="UTM Androgyne" panose="02040603050506020204" pitchFamily="18" charset="0"/>
              </a:rPr>
              <a:t>GHI NHỚ</a:t>
            </a:r>
          </a:p>
        </p:txBody>
      </p:sp>
      <p:sp>
        <p:nvSpPr>
          <p:cNvPr id="8" name="Text Box 20503">
            <a:extLst>
              <a:ext uri="{FF2B5EF4-FFF2-40B4-BE49-F238E27FC236}">
                <a16:creationId xmlns:a16="http://schemas.microsoft.com/office/drawing/2014/main" xmlns="" id="{E1FACFE7-DFCA-4B94-92FF-BE09DDB6D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27" y="3802501"/>
            <a:ext cx="85606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*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Khi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viết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cuối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có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dấu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chấm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than ( ! )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hoặc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dấu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chấm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.</a:t>
            </a:r>
          </a:p>
        </p:txBody>
      </p:sp>
      <p:sp>
        <p:nvSpPr>
          <p:cNvPr id="9" name="Text Box 20505">
            <a:extLst>
              <a:ext uri="{FF2B5EF4-FFF2-40B4-BE49-F238E27FC236}">
                <a16:creationId xmlns:a16="http://schemas.microsoft.com/office/drawing/2014/main" xmlns="" id="{85773265-F16C-402D-8412-EE4AA489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27" y="1439414"/>
            <a:ext cx="807305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* 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Câu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khiến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(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câu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cầu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khiến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)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dùng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để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nêu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yêu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cầu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đề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nghị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mong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muốn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,…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của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người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nói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người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viết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với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người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khác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7ADB88-C047-4E20-9FCA-353D8F8F8F9F}"/>
              </a:ext>
            </a:extLst>
          </p:cNvPr>
          <p:cNvSpPr/>
          <p:nvPr/>
        </p:nvSpPr>
        <p:spPr>
          <a:xfrm>
            <a:off x="2425724" y="-173195"/>
            <a:ext cx="3970960" cy="16158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cap="none" spc="0" dirty="0">
                <a:ln w="0"/>
                <a:solidFill>
                  <a:srgbClr val="40799C"/>
                </a:solidFill>
                <a:latin typeface="UTM Androgyne" panose="02040603050506020204" pitchFamily="18" charset="0"/>
              </a:rPr>
              <a:t>GHI NHỚ</a:t>
            </a:r>
          </a:p>
        </p:txBody>
      </p:sp>
      <p:pic>
        <p:nvPicPr>
          <p:cNvPr id="14" name="Picture 13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xmlns="" id="{BAED97B5-4D44-4F88-B5D6-CE205E4DCF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" b="50000"/>
          <a:stretch/>
        </p:blipFill>
        <p:spPr>
          <a:xfrm>
            <a:off x="3798434" y="4505409"/>
            <a:ext cx="5405201" cy="26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0419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4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4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7" dur="8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8" dur="8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8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24" dur="8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25" dur="8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" dur="8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4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4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7" dur="8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8" dur="8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8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24" dur="8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25" dur="8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" dur="8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/>
          <p:bldP spid="1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C8505-AA8B-4DA8-87F1-95E3B18B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D196DC32-F67A-4B13-BACA-7890365B2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5" descr="A picture containing text, cake, piece&#10;&#10;Description automatically generated">
            <a:extLst>
              <a:ext uri="{FF2B5EF4-FFF2-40B4-BE49-F238E27FC236}">
                <a16:creationId xmlns:a16="http://schemas.microsoft.com/office/drawing/2014/main" xmlns="" id="{3E0B4179-B3CC-4C75-B479-7B41837BA6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9" b="47738"/>
          <a:stretch/>
        </p:blipFill>
        <p:spPr>
          <a:xfrm>
            <a:off x="1938131" y="-794600"/>
            <a:ext cx="5115195" cy="7423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11BF6A-EAC4-4B71-B4EC-D2D07DD2B86B}"/>
              </a:ext>
            </a:extLst>
          </p:cNvPr>
          <p:cNvSpPr txBox="1"/>
          <p:nvPr/>
        </p:nvSpPr>
        <p:spPr>
          <a:xfrm>
            <a:off x="2950268" y="1690689"/>
            <a:ext cx="474593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Erika Ormig" panose="020B0609050302020204" pitchFamily="49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73337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xmlns="" id="{A43945A4-2668-4F64-AF46-5E660641A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366" r="7632" b="12419"/>
          <a:stretch/>
        </p:blipFill>
        <p:spPr>
          <a:xfrm>
            <a:off x="-40342" y="23498"/>
            <a:ext cx="9224683" cy="6834502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77427563-63AF-4C0E-9167-E0ED609C0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6" y="-89389"/>
            <a:ext cx="6534979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b="1" dirty="0">
                <a:cs typeface="Times New Roman" pitchFamily="18" charset="0"/>
              </a:rPr>
              <a:t>II. Luyện tập</a:t>
            </a:r>
            <a:endParaRPr lang="vi-VN" sz="3200" dirty="0">
              <a:cs typeface="Times New Roman" pitchFamily="18" charset="0"/>
            </a:endParaRPr>
          </a:p>
          <a:p>
            <a:r>
              <a:rPr lang="vi-VN" sz="3200" b="1" dirty="0">
                <a:cs typeface="Times New Roman" pitchFamily="18" charset="0"/>
              </a:rPr>
              <a:t>1. Tìm câu khiến trong những đoạn trích </a:t>
            </a:r>
            <a:r>
              <a:rPr lang="en-US" sz="3200" b="1" dirty="0" err="1">
                <a:cs typeface="Times New Roman" pitchFamily="18" charset="0"/>
              </a:rPr>
              <a:t>sau</a:t>
            </a:r>
            <a:r>
              <a:rPr lang="vi-VN" sz="3200" b="1" dirty="0">
                <a:cs typeface="Times New Roman" pitchFamily="18" charset="0"/>
              </a:rPr>
              <a:t>:</a:t>
            </a:r>
            <a:endParaRPr lang="vi-VN" sz="3200" dirty="0"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08E6B3-B9D1-43DB-8FC3-2E708FCD9A35}"/>
              </a:ext>
            </a:extLst>
          </p:cNvPr>
          <p:cNvSpPr txBox="1"/>
          <p:nvPr/>
        </p:nvSpPr>
        <p:spPr>
          <a:xfrm>
            <a:off x="70986" y="1734658"/>
            <a:ext cx="61012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a) Cuối cùng, nàng quay lại bảo thị nữ:</a:t>
            </a:r>
            <a:br>
              <a:rPr lang="vi-VN" sz="2800" dirty="0">
                <a:cs typeface="Times New Roman" pitchFamily="18" charset="0"/>
              </a:rPr>
            </a:br>
            <a:r>
              <a:rPr lang="en-US" sz="2800" dirty="0">
                <a:cs typeface="Times New Roman" pitchFamily="18" charset="0"/>
              </a:rPr>
              <a:t>     - </a:t>
            </a:r>
            <a:r>
              <a:rPr lang="vi-VN" sz="2800" dirty="0">
                <a:cs typeface="Times New Roman" pitchFamily="18" charset="0"/>
              </a:rPr>
              <a:t>Hãy gọi người hàng hành vào cho ta!</a:t>
            </a:r>
          </a:p>
          <a:p>
            <a:pPr algn="ctr"/>
            <a:r>
              <a:rPr lang="en-US" sz="2800" b="1" dirty="0">
                <a:cs typeface="Times New Roman" pitchFamily="18" charset="0"/>
              </a:rPr>
              <a:t>                                     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vi-VN" sz="2800" b="1" dirty="0">
                <a:cs typeface="Times New Roman" pitchFamily="18" charset="0"/>
              </a:rPr>
              <a:t>LỌ NƯỚC THẦN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BD2D95-3753-4009-8B55-39926C0C00E6}"/>
              </a:ext>
            </a:extLst>
          </p:cNvPr>
          <p:cNvSpPr txBox="1"/>
          <p:nvPr/>
        </p:nvSpPr>
        <p:spPr>
          <a:xfrm>
            <a:off x="70986" y="3906946"/>
            <a:ext cx="61661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b) Một anh chiến sĩ đến nâng con cá lên hai bàn tay nói nựng: “Có đau không, chú mình? Lần sau, khi nhảy múa phải chú ý nhé! Đừng có nhảy lên boong tàu!”</a:t>
            </a:r>
          </a:p>
          <a:p>
            <a:pPr algn="ctr"/>
            <a:r>
              <a:rPr lang="en-US" sz="2800" b="1" dirty="0">
                <a:cs typeface="Times New Roman" pitchFamily="18" charset="0"/>
              </a:rPr>
              <a:t>                                      </a:t>
            </a:r>
            <a:r>
              <a:rPr lang="vi-VN" sz="2800" b="1" dirty="0" smtClean="0">
                <a:cs typeface="Times New Roman" pitchFamily="18" charset="0"/>
              </a:rPr>
              <a:t>HÀ </a:t>
            </a:r>
            <a:r>
              <a:rPr lang="vi-VN" sz="2800" b="1" dirty="0">
                <a:cs typeface="Times New Roman" pitchFamily="18" charset="0"/>
              </a:rPr>
              <a:t>ĐÌNH CẨN</a:t>
            </a:r>
            <a:endParaRPr lang="vi-VN" sz="2800" dirty="0">
              <a:cs typeface="Times New Roman" pitchFamily="18" charset="0"/>
            </a:endParaRPr>
          </a:p>
        </p:txBody>
      </p:sp>
      <p:pic>
        <p:nvPicPr>
          <p:cNvPr id="13" name="Picture 5" descr="https://img.loigiaihay.com/picture/2020/0222/t17.PNG">
            <a:extLst>
              <a:ext uri="{FF2B5EF4-FFF2-40B4-BE49-F238E27FC236}">
                <a16:creationId xmlns:a16="http://schemas.microsoft.com/office/drawing/2014/main" xmlns="" id="{3CE43B6B-3D45-4CDC-A37F-3C2E74A4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49" y="1184922"/>
            <a:ext cx="2372644" cy="2244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Picture 7" descr="https://img.loigiaihay.com/picture/2020/0222/t18.PNG">
            <a:extLst>
              <a:ext uri="{FF2B5EF4-FFF2-40B4-BE49-F238E27FC236}">
                <a16:creationId xmlns:a16="http://schemas.microsoft.com/office/drawing/2014/main" xmlns="" id="{D7B7B2A4-C076-426E-A07E-6EC8F883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360">
            <a:off x="6293515" y="4252133"/>
            <a:ext cx="2348162" cy="2199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12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D6A33F98-8C89-44E5-ACD2-7448D797C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366" r="7632" b="12419"/>
          <a:stretch/>
        </p:blipFill>
        <p:spPr>
          <a:xfrm>
            <a:off x="-40342" y="23498"/>
            <a:ext cx="9224683" cy="683450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9994ED-B3C1-480A-B917-EDCE8E1F914B}"/>
              </a:ext>
            </a:extLst>
          </p:cNvPr>
          <p:cNvSpPr txBox="1"/>
          <p:nvPr/>
        </p:nvSpPr>
        <p:spPr>
          <a:xfrm>
            <a:off x="2923674" y="1344139"/>
            <a:ext cx="61493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Con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nhô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SỰ TÍCH HỒ GƯƠM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82EC20-CD99-45C9-9D1C-24650111BF89}"/>
              </a:ext>
            </a:extLst>
          </p:cNvPr>
          <p:cNvSpPr txBox="1"/>
          <p:nvPr/>
        </p:nvSpPr>
        <p:spPr>
          <a:xfrm>
            <a:off x="1" y="4821363"/>
            <a:ext cx="58690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xong,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Con đi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đây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CÂY TRE TRĂM ĐỐT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2927CB49-AC2D-4BD6-81C4-0CE7006C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6" y="-89389"/>
            <a:ext cx="6534979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b="1" dirty="0">
                <a:cs typeface="Times New Roman" pitchFamily="18" charset="0"/>
              </a:rPr>
              <a:t>II. Luyện tập</a:t>
            </a:r>
            <a:endParaRPr lang="vi-VN" sz="3200" dirty="0">
              <a:cs typeface="Times New Roman" pitchFamily="18" charset="0"/>
            </a:endParaRPr>
          </a:p>
          <a:p>
            <a:r>
              <a:rPr lang="vi-VN" sz="3200" b="1" dirty="0">
                <a:cs typeface="Times New Roman" pitchFamily="18" charset="0"/>
              </a:rPr>
              <a:t>1. Tìm câu khiến trong những đoạn trích </a:t>
            </a:r>
            <a:r>
              <a:rPr lang="en-US" sz="3200" b="1" dirty="0" err="1">
                <a:cs typeface="Times New Roman" pitchFamily="18" charset="0"/>
              </a:rPr>
              <a:t>sau</a:t>
            </a:r>
            <a:r>
              <a:rPr lang="vi-VN" sz="3200" b="1" dirty="0">
                <a:cs typeface="Times New Roman" pitchFamily="18" charset="0"/>
              </a:rPr>
              <a:t>:</a:t>
            </a:r>
            <a:endParaRPr lang="vi-VN" sz="3200" dirty="0"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Picture 2" descr="https://img.loigiaihay.com/picture/2020/0222/t19.PNG">
            <a:extLst>
              <a:ext uri="{FF2B5EF4-FFF2-40B4-BE49-F238E27FC236}">
                <a16:creationId xmlns:a16="http://schemas.microsoft.com/office/drawing/2014/main" xmlns="" id="{E63A6EC5-A34E-4558-B13C-168D9562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" y="1767494"/>
            <a:ext cx="2766062" cy="2354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3" descr="https://img.loigiaihay.com/picture/2020/0222/t20.PNG">
            <a:extLst>
              <a:ext uri="{FF2B5EF4-FFF2-40B4-BE49-F238E27FC236}">
                <a16:creationId xmlns:a16="http://schemas.microsoft.com/office/drawing/2014/main" xmlns="" id="{93D1263E-78FF-4AE0-9422-29C9F13D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44" y="3429001"/>
            <a:ext cx="2649354" cy="2963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708AC5-D01E-49F5-8563-292FFB8B688F}"/>
              </a:ext>
            </a:extLst>
          </p:cNvPr>
          <p:cNvSpPr txBox="1"/>
          <p:nvPr/>
        </p:nvSpPr>
        <p:spPr>
          <a:xfrm>
            <a:off x="684069" y="6869613"/>
            <a:ext cx="711887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00" dirty="0">
                <a:cs typeface="Times New Roman" pitchFamily="18" charset="0"/>
              </a:rPr>
              <a:t>a) Cuối cùng, nàng quay lại bảo thị nữ:</a:t>
            </a:r>
            <a:br>
              <a:rPr lang="vi-VN" sz="100" dirty="0">
                <a:cs typeface="Times New Roman" pitchFamily="18" charset="0"/>
              </a:rPr>
            </a:br>
            <a:r>
              <a:rPr lang="en-US" sz="100" dirty="0">
                <a:cs typeface="Times New Roman" pitchFamily="18" charset="0"/>
              </a:rPr>
              <a:t>     - </a:t>
            </a:r>
            <a:r>
              <a:rPr lang="vi-VN" sz="100" dirty="0">
                <a:cs typeface="Times New Roman" pitchFamily="18" charset="0"/>
              </a:rPr>
              <a:t>Hãy gọi người hàng hành vào cho ta!</a:t>
            </a:r>
          </a:p>
          <a:p>
            <a:pPr algn="ctr"/>
            <a:r>
              <a:rPr lang="en-US" sz="100" b="1" dirty="0">
                <a:cs typeface="Times New Roman" pitchFamily="18" charset="0"/>
              </a:rPr>
              <a:t>                                                    </a:t>
            </a:r>
            <a:r>
              <a:rPr lang="vi-VN" sz="100" b="1" dirty="0">
                <a:cs typeface="Times New Roman" pitchFamily="18" charset="0"/>
              </a:rPr>
              <a:t>LỌ NƯỚC THẦN</a:t>
            </a:r>
            <a:endParaRPr lang="en-US" sz="1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92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C4AE6AE2-F2F7-4842-A42E-3725CF6C5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545" y="-554182"/>
            <a:ext cx="10349345" cy="7359315"/>
          </a:xfrm>
          <a:prstGeom prst="rect">
            <a:avLst/>
          </a:prstGeom>
        </p:spPr>
      </p:pic>
      <p:pic>
        <p:nvPicPr>
          <p:cNvPr id="12" name="Content Placeholder 11" descr="A picture containing dining table&#10;&#10;Description automatically generated">
            <a:extLst>
              <a:ext uri="{FF2B5EF4-FFF2-40B4-BE49-F238E27FC236}">
                <a16:creationId xmlns:a16="http://schemas.microsoft.com/office/drawing/2014/main" xmlns="" id="{CBF0FF74-1095-428B-9A39-68F21C1F9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78" y="3872723"/>
            <a:ext cx="3241868" cy="276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925E142-34C9-4E48-AD23-DF07CD70B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67" y="145743"/>
            <a:ext cx="653497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b="1" dirty="0">
                <a:cs typeface="Times New Roman" pitchFamily="18" charset="0"/>
              </a:rPr>
              <a:t>II. Luyện tập</a:t>
            </a:r>
            <a:endParaRPr lang="vi-VN" sz="3200" dirty="0">
              <a:cs typeface="Times New Roman" pitchFamily="18" charset="0"/>
            </a:endParaRPr>
          </a:p>
          <a:p>
            <a:r>
              <a:rPr lang="vi-VN" sz="3200" b="1" dirty="0">
                <a:cs typeface="Times New Roman" pitchFamily="18" charset="0"/>
              </a:rPr>
              <a:t>1. Tìm câu khiến trong những đoạn trích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cs typeface="Times New Roman" pitchFamily="18" charset="0"/>
              </a:rPr>
              <a:t>: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7F9D36-CFA2-4932-89D8-566887082D97}"/>
              </a:ext>
            </a:extLst>
          </p:cNvPr>
          <p:cNvSpPr txBox="1"/>
          <p:nvPr/>
        </p:nvSpPr>
        <p:spPr>
          <a:xfrm>
            <a:off x="480341" y="1376848"/>
            <a:ext cx="80384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cs typeface="Times New Roman" pitchFamily="18" charset="0"/>
              </a:rPr>
              <a:t>a) Cuối cùng, nàng quay lại bảo thị nữ:</a:t>
            </a:r>
            <a:br>
              <a:rPr lang="vi-VN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>     - </a:t>
            </a:r>
            <a:r>
              <a:rPr lang="vi-VN" sz="3600" dirty="0">
                <a:cs typeface="Times New Roman" pitchFamily="18" charset="0"/>
              </a:rPr>
              <a:t>Hãy gọi người hàng hành vào cho ta!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cs typeface="Times New Roman" pitchFamily="18" charset="0"/>
              </a:rPr>
              <a:t>                                                    </a:t>
            </a:r>
            <a:r>
              <a:rPr lang="vi-VN" sz="3600" b="1" dirty="0">
                <a:cs typeface="Times New Roman" pitchFamily="18" charset="0"/>
              </a:rPr>
              <a:t>LỌ NƯỚC THẦN</a:t>
            </a:r>
            <a:endParaRPr lang="en-US" sz="3600" b="1" dirty="0">
              <a:cs typeface="Times New Roman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xmlns="" id="{D11C6357-5AE8-4D03-84D4-8AB554EDD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1" y="3872724"/>
            <a:ext cx="2978727" cy="2768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78B84D-2C98-4E11-B5B1-DA02F4CA3378}"/>
              </a:ext>
            </a:extLst>
          </p:cNvPr>
          <p:cNvSpPr/>
          <p:nvPr/>
        </p:nvSpPr>
        <p:spPr>
          <a:xfrm>
            <a:off x="531197" y="2302915"/>
            <a:ext cx="6722919" cy="822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người hàng hành vào cho ta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2A8CC3-0FFC-42E9-8A0C-9638AC6F25A0}"/>
              </a:ext>
            </a:extLst>
          </p:cNvPr>
          <p:cNvSpPr txBox="1"/>
          <p:nvPr/>
        </p:nvSpPr>
        <p:spPr>
          <a:xfrm>
            <a:off x="0" y="6912949"/>
            <a:ext cx="6166185" cy="123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00" dirty="0">
                <a:cs typeface="Times New Roman" pitchFamily="18" charset="0"/>
              </a:rPr>
              <a:t>b) Một anh chiến sĩ đến nâng con cá lên hai bàn tay nói nựng: “Có đau không, chú mình? Lần sau, khi nhảy múa phải chú ý nhé! Đừng có nhảy lên boong tàu!”</a:t>
            </a:r>
          </a:p>
          <a:p>
            <a:pPr algn="ctr"/>
            <a:r>
              <a:rPr lang="en-US" sz="100" b="1" dirty="0">
                <a:cs typeface="Times New Roman" pitchFamily="18" charset="0"/>
              </a:rPr>
              <a:t>                                             </a:t>
            </a:r>
            <a:r>
              <a:rPr lang="vi-VN" sz="100" b="1" dirty="0">
                <a:cs typeface="Times New Roman" pitchFamily="18" charset="0"/>
              </a:rPr>
              <a:t>HÀ ĐÌNH CẨN</a:t>
            </a:r>
            <a:endParaRPr lang="vi-VN" sz="1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07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C4AE6AE2-F2F7-4842-A42E-3725CF6C5E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5" t="7531" r="12840" b="22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97830DD-4EE9-4471-B83C-1062C8FD00D3}"/>
              </a:ext>
            </a:extLst>
          </p:cNvPr>
          <p:cNvSpPr/>
          <p:nvPr/>
        </p:nvSpPr>
        <p:spPr>
          <a:xfrm>
            <a:off x="5235925" y="2143552"/>
            <a:ext cx="2900156" cy="76894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0FC9DB0-57E4-445E-9ADE-EE4382EE0482}"/>
              </a:ext>
            </a:extLst>
          </p:cNvPr>
          <p:cNvSpPr/>
          <p:nvPr/>
        </p:nvSpPr>
        <p:spPr>
          <a:xfrm>
            <a:off x="114052" y="2912492"/>
            <a:ext cx="8022029" cy="84332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925E142-34C9-4E48-AD23-DF07CD70B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13" y="43537"/>
            <a:ext cx="653497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b="1" dirty="0">
                <a:cs typeface="Times New Roman" pitchFamily="18" charset="0"/>
              </a:rPr>
              <a:t>II. Luyện tập</a:t>
            </a:r>
            <a:endParaRPr lang="vi-VN" sz="3200" dirty="0">
              <a:cs typeface="Times New Roman" pitchFamily="18" charset="0"/>
            </a:endParaRPr>
          </a:p>
          <a:p>
            <a:r>
              <a:rPr lang="vi-VN" sz="3200" b="1" dirty="0">
                <a:cs typeface="Times New Roman" pitchFamily="18" charset="0"/>
              </a:rPr>
              <a:t>1. Tìm câu khiến trong những đoạn trích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cs typeface="Times New Roman" pitchFamily="18" charset="0"/>
              </a:rPr>
              <a:t>: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A790E0-0D64-4A82-BFA9-90DB8F084F16}"/>
              </a:ext>
            </a:extLst>
          </p:cNvPr>
          <p:cNvSpPr txBox="1"/>
          <p:nvPr/>
        </p:nvSpPr>
        <p:spPr>
          <a:xfrm>
            <a:off x="114053" y="1274643"/>
            <a:ext cx="85710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cs typeface="Times New Roman" pitchFamily="18" charset="0"/>
              </a:rPr>
              <a:t>b) Một anh chiến sĩ đến nâng con cá lên hai bàn tay nói nựng: “Có đau không, chú mình? Lần sau, khi nhảy múa phải chú ý nhé! Đừng có nhảy lên boong tàu!”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cs typeface="Times New Roman" pitchFamily="18" charset="0"/>
              </a:rPr>
              <a:t>                                             </a:t>
            </a:r>
            <a:r>
              <a:rPr lang="vi-VN" sz="3600" b="1" dirty="0">
                <a:cs typeface="Times New Roman" pitchFamily="18" charset="0"/>
              </a:rPr>
              <a:t>HÀ ĐÌNH CẨN</a:t>
            </a:r>
            <a:endParaRPr lang="vi-VN" sz="3600" dirty="0">
              <a:cs typeface="Times New Roman" pitchFamily="18" charset="0"/>
            </a:endParaRPr>
          </a:p>
        </p:txBody>
      </p:sp>
      <p:pic>
        <p:nvPicPr>
          <p:cNvPr id="11" name="Picture 7" descr="https://img.loigiaihay.com/picture/2020/0222/t18.PNG">
            <a:extLst>
              <a:ext uri="{FF2B5EF4-FFF2-40B4-BE49-F238E27FC236}">
                <a16:creationId xmlns:a16="http://schemas.microsoft.com/office/drawing/2014/main" xmlns="" id="{71DDD3FE-85DD-4018-A3E4-20AD56DF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11" y="3781402"/>
            <a:ext cx="2752782" cy="257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16C161F-E859-4031-B8A3-0B12D46A70C8}"/>
              </a:ext>
            </a:extLst>
          </p:cNvPr>
          <p:cNvSpPr txBox="1"/>
          <p:nvPr/>
        </p:nvSpPr>
        <p:spPr>
          <a:xfrm>
            <a:off x="1324901" y="6968734"/>
            <a:ext cx="614934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Con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nhô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SỰ TÍCH HỒ GƯƠM</a:t>
            </a:r>
            <a:endParaRPr kumimoji="0" 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68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C4AE6AE2-F2F7-4842-A42E-3725CF6C5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1315"/>
            <a:ext cx="10349345" cy="735931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ABB6F1D-5643-48D7-8168-5B200347BFD0}"/>
              </a:ext>
            </a:extLst>
          </p:cNvPr>
          <p:cNvSpPr/>
          <p:nvPr/>
        </p:nvSpPr>
        <p:spPr>
          <a:xfrm>
            <a:off x="1288472" y="2715113"/>
            <a:ext cx="6993082" cy="53989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CBF0FF74-1095-428B-9A39-68F21C1F9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b="9176"/>
          <a:stretch/>
        </p:blipFill>
        <p:spPr>
          <a:xfrm>
            <a:off x="1195678" y="3872723"/>
            <a:ext cx="3241868" cy="276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925E142-34C9-4E48-AD23-DF07CD70B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67" y="145743"/>
            <a:ext cx="653497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b="1" dirty="0">
                <a:cs typeface="Times New Roman" pitchFamily="18" charset="0"/>
              </a:rPr>
              <a:t>II. Luyện tập</a:t>
            </a:r>
            <a:endParaRPr lang="vi-VN" sz="3200" dirty="0">
              <a:cs typeface="Times New Roman" pitchFamily="18" charset="0"/>
            </a:endParaRPr>
          </a:p>
          <a:p>
            <a:r>
              <a:rPr lang="vi-VN" sz="3200" b="1" dirty="0">
                <a:cs typeface="Times New Roman" pitchFamily="18" charset="0"/>
              </a:rPr>
              <a:t>1. Tìm câu khiến trong những đoạn trích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cs typeface="Times New Roman" pitchFamily="18" charset="0"/>
              </a:rPr>
              <a:t>: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1C6357-5AE8-4D03-84D4-8AB554EDD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0" b="15150"/>
          <a:stretch/>
        </p:blipFill>
        <p:spPr>
          <a:xfrm>
            <a:off x="4620491" y="3872724"/>
            <a:ext cx="2978727" cy="2768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5D75BE-C914-4D35-BA73-FCF7A1CC8840}"/>
              </a:ext>
            </a:extLst>
          </p:cNvPr>
          <p:cNvSpPr txBox="1"/>
          <p:nvPr/>
        </p:nvSpPr>
        <p:spPr>
          <a:xfrm>
            <a:off x="1020986" y="1564399"/>
            <a:ext cx="79637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Con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SỰ TÍCH HỒ GƯƠM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5665F9-4F16-47A1-967C-1BFE001B7540}"/>
              </a:ext>
            </a:extLst>
          </p:cNvPr>
          <p:cNvSpPr txBox="1"/>
          <p:nvPr/>
        </p:nvSpPr>
        <p:spPr>
          <a:xfrm>
            <a:off x="625167" y="7135779"/>
            <a:ext cx="9601200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xong,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Con đi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đây </a:t>
            </a:r>
            <a:r>
              <a:rPr kumimoji="0" lang="en-US" sz="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kumimoji="0" 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               CÂY TRE TRĂM ĐỐT</a:t>
            </a:r>
            <a:endParaRPr kumimoji="0" 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3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7E2CB73C-6C2B-447B-AE53-6BEC059D87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5" t="7531" r="12840" b="22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925E142-34C9-4E48-AD23-DF07CD70B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67" y="145743"/>
            <a:ext cx="653497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b="1" dirty="0">
                <a:cs typeface="Times New Roman" pitchFamily="18" charset="0"/>
              </a:rPr>
              <a:t>II. Luyện tập</a:t>
            </a:r>
            <a:endParaRPr lang="vi-VN" sz="3200" dirty="0">
              <a:cs typeface="Times New Roman" pitchFamily="18" charset="0"/>
            </a:endParaRPr>
          </a:p>
          <a:p>
            <a:r>
              <a:rPr lang="vi-VN" sz="3200" b="1" dirty="0">
                <a:cs typeface="Times New Roman" pitchFamily="18" charset="0"/>
              </a:rPr>
              <a:t>1. Tìm câu khiến trong những đoạn trích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cs typeface="Times New Roman" pitchFamily="18" charset="0"/>
              </a:rPr>
              <a:t>: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D47329-E2F0-4B4F-B47F-8DE81A3324AB}"/>
              </a:ext>
            </a:extLst>
          </p:cNvPr>
          <p:cNvSpPr txBox="1"/>
          <p:nvPr/>
        </p:nvSpPr>
        <p:spPr>
          <a:xfrm>
            <a:off x="0" y="1522699"/>
            <a:ext cx="9601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xong,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Con đi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đây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               CÂY TRE TRĂM ĐỐT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3837E7F-751D-4670-BF0A-F470DFF1A01A}"/>
              </a:ext>
            </a:extLst>
          </p:cNvPr>
          <p:cNvSpPr/>
          <p:nvPr/>
        </p:nvSpPr>
        <p:spPr>
          <a:xfrm>
            <a:off x="28576" y="2478405"/>
            <a:ext cx="9086849" cy="749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Con đi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đây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</a:p>
        </p:txBody>
      </p:sp>
      <p:pic>
        <p:nvPicPr>
          <p:cNvPr id="13" name="Picture 3" descr="https://img.loigiaihay.com/picture/2020/0222/t20.PNG">
            <a:extLst>
              <a:ext uri="{FF2B5EF4-FFF2-40B4-BE49-F238E27FC236}">
                <a16:creationId xmlns:a16="http://schemas.microsoft.com/office/drawing/2014/main" xmlns="" id="{381045E0-C1B4-4C1B-B2EE-53B5FA8B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4" y="3762507"/>
            <a:ext cx="2649354" cy="2963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14" descr="A picture containing text, toy&#10;&#10;Description automatically generated">
            <a:extLst>
              <a:ext uri="{FF2B5EF4-FFF2-40B4-BE49-F238E27FC236}">
                <a16:creationId xmlns:a16="http://schemas.microsoft.com/office/drawing/2014/main" xmlns="" id="{C6CE27B9-2C69-459F-BC3C-46C1D17024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28" y="3948546"/>
            <a:ext cx="3514826" cy="2757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3658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C8505-AA8B-4DA8-87F1-95E3B18B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D196DC32-F67A-4B13-BACA-7890365B2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8" name="Picture 17" descr="A picture containing text, cake, piece&#10;&#10;Description automatically generated">
            <a:extLst>
              <a:ext uri="{FF2B5EF4-FFF2-40B4-BE49-F238E27FC236}">
                <a16:creationId xmlns:a16="http://schemas.microsoft.com/office/drawing/2014/main" xmlns="" id="{BF21E6EA-8E6C-49CA-B2F2-EEB3D7F900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9" b="47738"/>
          <a:stretch/>
        </p:blipFill>
        <p:spPr>
          <a:xfrm>
            <a:off x="1699591" y="-761225"/>
            <a:ext cx="5019278" cy="7103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4803D5-AF04-4883-9F74-AC43C6830768}"/>
              </a:ext>
            </a:extLst>
          </p:cNvPr>
          <p:cNvSpPr txBox="1"/>
          <p:nvPr/>
        </p:nvSpPr>
        <p:spPr>
          <a:xfrm>
            <a:off x="2960209" y="1564426"/>
            <a:ext cx="375866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Erika Ormig" panose="020B0609050302020204" pitchFamily="49" charset="0"/>
              </a:rPr>
              <a:t>K</a:t>
            </a:r>
            <a:r>
              <a:rPr lang="en-US" sz="115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Erika Ormig" panose="020B0609050302020204" pitchFamily="49" charset="0"/>
              </a:rPr>
              <a:t>H</a:t>
            </a:r>
            <a:r>
              <a:rPr lang="en-US" sz="115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Erika Ormig" panose="020B0609050302020204" pitchFamily="49" charset="0"/>
              </a:rPr>
              <a:t>ỞI </a:t>
            </a:r>
          </a:p>
          <a:p>
            <a:pPr algn="ctr"/>
            <a:r>
              <a:rPr lang="en-US" sz="115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Erika Ormig" panose="020B0609050302020204" pitchFamily="49" charset="0"/>
              </a:rPr>
              <a:t>ĐỘNG</a:t>
            </a:r>
            <a:endParaRPr lang="en-US" sz="115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SVNErika Ormig" panose="020B0609050302020204" pitchFamily="49" charset="0"/>
            </a:endParaRPr>
          </a:p>
        </p:txBody>
      </p:sp>
      <p:pic>
        <p:nvPicPr>
          <p:cNvPr id="12" name="图片 18">
            <a:extLst>
              <a:ext uri="{FF2B5EF4-FFF2-40B4-BE49-F238E27FC236}">
                <a16:creationId xmlns:a16="http://schemas.microsoft.com/office/drawing/2014/main" xmlns="" id="{ECB4B44F-0AAB-48D4-A22E-6B22C2A88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618" y="3332861"/>
            <a:ext cx="830981" cy="1107974"/>
          </a:xfrm>
          <a:prstGeom prst="rect">
            <a:avLst/>
          </a:prstGeom>
        </p:spPr>
      </p:pic>
      <p:sp>
        <p:nvSpPr>
          <p:cNvPr id="19" name="云形 5">
            <a:extLst>
              <a:ext uri="{FF2B5EF4-FFF2-40B4-BE49-F238E27FC236}">
                <a16:creationId xmlns:a16="http://schemas.microsoft.com/office/drawing/2014/main" xmlns="" id="{6A3A0DE0-F816-4183-9BC0-ACC854193BCB}"/>
              </a:ext>
            </a:extLst>
          </p:cNvPr>
          <p:cNvSpPr/>
          <p:nvPr/>
        </p:nvSpPr>
        <p:spPr>
          <a:xfrm>
            <a:off x="2824777" y="-1683298"/>
            <a:ext cx="1747223" cy="684893"/>
          </a:xfrm>
          <a:prstGeom prst="cloud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983029A-86DF-4657-8874-6FE2FC2780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8592" y="-1832466"/>
            <a:ext cx="966539" cy="418687"/>
          </a:xfrm>
          <a:prstGeom prst="rect">
            <a:avLst/>
          </a:prstGeom>
        </p:spPr>
      </p:pic>
      <p:pic>
        <p:nvPicPr>
          <p:cNvPr id="21" name="Picture 20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D0BAFEE3-1F8D-4CF2-8D3B-04D9FB2BA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6760613"/>
            <a:ext cx="9315450" cy="51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7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xmlns="" id="{EAEF26BE-EDCA-4A85-8430-E2CC84259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DD80D554-BE3A-45F8-BB96-1FD26F5F6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4"/>
          <a:stretch/>
        </p:blipFill>
        <p:spPr>
          <a:xfrm>
            <a:off x="-1128" y="1282"/>
            <a:ext cx="6332354" cy="4748386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xmlns="" id="{543F6DC3-D54C-47D4-8F3E-8C9ADB8550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232" b="61739" l="69884" r="94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2" t="33043" r="2464" b="35073"/>
          <a:stretch/>
        </p:blipFill>
        <p:spPr>
          <a:xfrm>
            <a:off x="8410923" y="7010399"/>
            <a:ext cx="593930" cy="424070"/>
          </a:xfrm>
          <a:prstGeom prst="rect">
            <a:avLst/>
          </a:prstGeom>
        </p:spPr>
      </p:pic>
      <p:pic>
        <p:nvPicPr>
          <p:cNvPr id="8" name="Picture 7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06DBAE37-CE0F-4078-A7E4-FDE4B9D2F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66" y="1260989"/>
            <a:ext cx="4343399" cy="5791199"/>
          </a:xfrm>
          <a:prstGeom prst="rect">
            <a:avLst/>
          </a:prstGeom>
        </p:spPr>
      </p:pic>
      <p:sp>
        <p:nvSpPr>
          <p:cNvPr id="12" name="Text Box 9232">
            <a:extLst>
              <a:ext uri="{FF2B5EF4-FFF2-40B4-BE49-F238E27FC236}">
                <a16:creationId xmlns:a16="http://schemas.microsoft.com/office/drawing/2014/main" xmlns="" id="{A470AE29-73A0-483D-A97D-E76EC0AB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446" y="214459"/>
            <a:ext cx="430217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khiến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khoa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Việt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586295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xmlns="" id="{EB1B2327-391A-4571-A0E7-65DAF760C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DD80D554-BE3A-45F8-BB96-1FD26F5F6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4"/>
          <a:stretch/>
        </p:blipFill>
        <p:spPr>
          <a:xfrm>
            <a:off x="-1128" y="1282"/>
            <a:ext cx="7087728" cy="3102136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xmlns="" id="{543F6DC3-D54C-47D4-8F3E-8C9ADB8550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232" b="61739" l="69884" r="94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2" t="33043" r="2464" b="35073"/>
          <a:stretch/>
        </p:blipFill>
        <p:spPr>
          <a:xfrm>
            <a:off x="8410923" y="7010399"/>
            <a:ext cx="593930" cy="424070"/>
          </a:xfrm>
          <a:prstGeom prst="rect">
            <a:avLst/>
          </a:prstGeom>
        </p:spPr>
      </p:pic>
      <p:sp>
        <p:nvSpPr>
          <p:cNvPr id="12" name="Text Box 9232">
            <a:extLst>
              <a:ext uri="{FF2B5EF4-FFF2-40B4-BE49-F238E27FC236}">
                <a16:creationId xmlns:a16="http://schemas.microsoft.com/office/drawing/2014/main" xmlns="" id="{A470AE29-73A0-483D-A97D-E76EC0AB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962" y="0"/>
            <a:ext cx="486729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khiến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khoa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Việt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UTM Androgyne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altLang="en-US" sz="4400" b="1" dirty="0">
                <a:latin typeface="UTM Androgyne" panose="02040603050506020204" pitchFamily="18" charset="0"/>
                <a:cs typeface="Arial" panose="020B0604020202020204" pitchFamily="34" charset="0"/>
              </a:rPr>
              <a:t> .</a:t>
            </a:r>
          </a:p>
        </p:txBody>
      </p:sp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xmlns="" id="{52BB460D-A20B-46C5-B6EA-FC909C42CB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863" b="69604" l="4972" r="46362">
                        <a14:foregroundMark x1="45271" y1="62247" x2="45271" y2="62247"/>
                        <a14:backgroundMark x1="45756" y1="65521" x2="45756" y2="65521"/>
                        <a14:backgroundMark x1="46241" y1="65764" x2="45635" y2="6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52" r="50232" b="29164"/>
          <a:stretch/>
        </p:blipFill>
        <p:spPr>
          <a:xfrm>
            <a:off x="2057401" y="1889871"/>
            <a:ext cx="5671244" cy="1851145"/>
          </a:xfrm>
          <a:prstGeom prst="rect">
            <a:avLst/>
          </a:prstGeom>
        </p:spPr>
      </p:pic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xmlns="" id="{264FCF9B-F7F0-4C31-A2D5-6D64BD6D97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776" b="82683" l="7256" r="46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7" t="70413" r="48743" b="15954"/>
          <a:stretch/>
        </p:blipFill>
        <p:spPr>
          <a:xfrm>
            <a:off x="2232017" y="3444916"/>
            <a:ext cx="5893674" cy="2083670"/>
          </a:xfrm>
          <a:prstGeom prst="rect">
            <a:avLst/>
          </a:prstGeom>
        </p:spPr>
      </p:pic>
      <p:pic>
        <p:nvPicPr>
          <p:cNvPr id="13" name="Picture 12" descr="Chart, bubble chart&#10;&#10;Description automatically generated">
            <a:extLst>
              <a:ext uri="{FF2B5EF4-FFF2-40B4-BE49-F238E27FC236}">
                <a16:creationId xmlns:a16="http://schemas.microsoft.com/office/drawing/2014/main" xmlns="" id="{8478CBB2-810E-4E49-BD59-421BB27669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711" b="93452" l="10065" r="46403">
                        <a14:foregroundMark x1="10833" y1="86136" x2="10711" y2="85772"/>
                        <a14:foregroundMark x1="10954" y1="91916" x2="10711" y2="91431"/>
                        <a14:foregroundMark x1="10105" y1="90137" x2="10105" y2="90137"/>
                        <a14:foregroundMark x1="43290" y1="86257" x2="44341" y2="91552"/>
                        <a14:foregroundMark x1="45311" y1="88925" x2="45311" y2="88561"/>
                        <a14:foregroundMark x1="45554" y1="85772" x2="45554" y2="85772"/>
                        <a14:foregroundMark x1="45190" y1="85530" x2="45796" y2="85044"/>
                        <a14:foregroundMark x1="45918" y1="88561" x2="46403" y2="88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0" t="82534" r="52249" b="5282"/>
          <a:stretch/>
        </p:blipFill>
        <p:spPr>
          <a:xfrm>
            <a:off x="2766714" y="5104106"/>
            <a:ext cx="4562296" cy="1752612"/>
          </a:xfrm>
          <a:prstGeom prst="rect">
            <a:avLst/>
          </a:prstGeom>
        </p:spPr>
      </p:pic>
      <p:sp>
        <p:nvSpPr>
          <p:cNvPr id="17" name="Text Box 9233">
            <a:extLst>
              <a:ext uri="{FF2B5EF4-FFF2-40B4-BE49-F238E27FC236}">
                <a16:creationId xmlns:a16="http://schemas.microsoft.com/office/drawing/2014/main" xmlns="" id="{B928A84F-EC3B-4C8A-95EF-5A7DE06BA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822" y="5328366"/>
            <a:ext cx="38785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UTM Androgyne" panose="02040603050506020204" pitchFamily="18" charset="0"/>
              </a:rPr>
              <a:t>-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Hãy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kể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về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những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đổi</a:t>
            </a:r>
            <a:r>
              <a:rPr lang="en-US" altLang="en-US" sz="3600" b="1" dirty="0">
                <a:latin typeface="UTM Androgyne" panose="02040603050506020204" pitchFamily="18" charset="0"/>
              </a:rPr>
              <a:t> mới ở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quê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em</a:t>
            </a:r>
            <a:r>
              <a:rPr lang="en-US" altLang="en-US" sz="3600" b="1" dirty="0">
                <a:latin typeface="UTM Androgyne" panose="02040603050506020204" pitchFamily="18" charset="0"/>
              </a:rPr>
              <a:t>.</a:t>
            </a:r>
          </a:p>
        </p:txBody>
      </p:sp>
      <p:sp>
        <p:nvSpPr>
          <p:cNvPr id="18" name="Text Box 9234">
            <a:extLst>
              <a:ext uri="{FF2B5EF4-FFF2-40B4-BE49-F238E27FC236}">
                <a16:creationId xmlns:a16="http://schemas.microsoft.com/office/drawing/2014/main" xmlns="" id="{AAFACA00-921F-414D-8FF4-EB80745E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936" y="3883300"/>
            <a:ext cx="42596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UTM Androgyne" panose="02040603050506020204" pitchFamily="18" charset="0"/>
              </a:rPr>
              <a:t>-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Hãy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tính</a:t>
            </a:r>
            <a:r>
              <a:rPr lang="en-US" altLang="en-US" sz="3600" b="1" dirty="0">
                <a:latin typeface="UTM Androgyne" panose="02040603050506020204" pitchFamily="18" charset="0"/>
              </a:rPr>
              <a:t> chu vi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và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diện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tích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của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hình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chữ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nhật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đó</a:t>
            </a:r>
            <a:r>
              <a:rPr lang="en-US" altLang="en-US" sz="3600" b="1" dirty="0">
                <a:latin typeface="UTM Androgyne" panose="02040603050506020204" pitchFamily="18" charset="0"/>
              </a:rPr>
              <a:t>.</a:t>
            </a:r>
          </a:p>
        </p:txBody>
      </p:sp>
      <p:sp>
        <p:nvSpPr>
          <p:cNvPr id="19" name="Text Box 9235">
            <a:extLst>
              <a:ext uri="{FF2B5EF4-FFF2-40B4-BE49-F238E27FC236}">
                <a16:creationId xmlns:a16="http://schemas.microsoft.com/office/drawing/2014/main" xmlns="" id="{3A946401-EE24-4A60-9B8B-AFE5BF495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608" y="2286421"/>
            <a:ext cx="386702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latin typeface="UTM Androgyne" panose="02040603050506020204" pitchFamily="18" charset="0"/>
              </a:rPr>
              <a:t>-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Vào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ngay</a:t>
            </a:r>
            <a:r>
              <a:rPr lang="en-US" altLang="en-US" sz="3600" b="1" dirty="0">
                <a:latin typeface="UTM Androgyne" panose="02040603050506020204" pitchFamily="18" charset="0"/>
              </a:rPr>
              <a:t> ! ( Ga -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vrốt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ngoài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chiến</a:t>
            </a:r>
            <a:r>
              <a:rPr lang="en-US" altLang="en-US" sz="3600" b="1" dirty="0">
                <a:latin typeface="UTM Androgyne" panose="02040603050506020204" pitchFamily="18" charset="0"/>
              </a:rPr>
              <a:t> </a:t>
            </a:r>
            <a:r>
              <a:rPr lang="en-US" altLang="en-US" sz="3600" b="1" dirty="0" err="1">
                <a:latin typeface="UTM Androgyne" panose="02040603050506020204" pitchFamily="18" charset="0"/>
              </a:rPr>
              <a:t>luỹ</a:t>
            </a:r>
            <a:r>
              <a:rPr lang="en-US" altLang="en-US" sz="3600" b="1" dirty="0">
                <a:latin typeface="UTM Androgyne" panose="02040603050506020204" pitchFamily="18" charset="0"/>
              </a:rPr>
              <a:t>)</a:t>
            </a:r>
          </a:p>
        </p:txBody>
      </p:sp>
      <p:pic>
        <p:nvPicPr>
          <p:cNvPr id="20" name="Picture 19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7D3572CC-F922-438C-966E-C1742A50D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5927" y="6454000"/>
            <a:ext cx="345821" cy="3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84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and white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50D18E7A-DCBF-4069-8E9D-17F74C1E7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0" name="图片 1">
            <a:extLst>
              <a:ext uri="{FF2B5EF4-FFF2-40B4-BE49-F238E27FC236}">
                <a16:creationId xmlns:a16="http://schemas.microsoft.com/office/drawing/2014/main" xmlns="" id="{976E7393-1F5F-41CF-BBA8-6D6FB44343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 b="22418"/>
          <a:stretch/>
        </p:blipFill>
        <p:spPr>
          <a:xfrm>
            <a:off x="-5532" y="2061360"/>
            <a:ext cx="9155063" cy="48782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CC98E7-8FDB-4C26-8DA8-461FDE9EA822}"/>
              </a:ext>
            </a:extLst>
          </p:cNvPr>
          <p:cNvSpPr txBox="1"/>
          <p:nvPr/>
        </p:nvSpPr>
        <p:spPr>
          <a:xfrm>
            <a:off x="191739" y="152401"/>
            <a:ext cx="8073736" cy="2554545"/>
          </a:xfrm>
          <a:prstGeom prst="rect">
            <a:avLst/>
          </a:prstGeom>
          <a:solidFill>
            <a:srgbClr val="FFCC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Bài 3: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đặt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khiến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để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, </a:t>
            </a:r>
          </a:p>
          <a:p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anh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chị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(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C42549"/>
                </a:solidFill>
                <a:latin typeface="UTM Androgyne" panose="02040603050506020204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7" name="Picture 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CD0D26EC-DA28-49E7-885E-85DB5BB1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8607" y="0"/>
            <a:ext cx="7516041" cy="7700706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xmlns="" id="{EB30F241-36ED-4A33-9CCC-96B7E5A84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232" b="61739" l="69884" r="94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2" t="33043" r="2464" b="35073"/>
          <a:stretch/>
        </p:blipFill>
        <p:spPr>
          <a:xfrm>
            <a:off x="-5532" y="1164101"/>
            <a:ext cx="2649191" cy="3953364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xmlns="" id="{76CBE6D2-4012-4AC8-AFB5-7176FF74DE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232" b="61739" l="69884" r="94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2" t="33043" r="2464" b="35073"/>
          <a:stretch/>
        </p:blipFill>
        <p:spPr>
          <a:xfrm>
            <a:off x="2363886" y="1904160"/>
            <a:ext cx="2649191" cy="3953364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xmlns="" id="{ADED02AC-54A1-43D4-ACAD-EDCB98FB5E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32" b="61739" l="69884" r="94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2" t="33043" r="2464" b="35073"/>
          <a:stretch/>
        </p:blipFill>
        <p:spPr>
          <a:xfrm>
            <a:off x="4569211" y="3140783"/>
            <a:ext cx="3265535" cy="39533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8C51A8F-27A1-4C05-89DE-A093DB39AA31}"/>
              </a:ext>
            </a:extLst>
          </p:cNvPr>
          <p:cNvSpPr txBox="1"/>
          <p:nvPr/>
        </p:nvSpPr>
        <p:spPr>
          <a:xfrm>
            <a:off x="577121" y="1290917"/>
            <a:ext cx="14838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63768A5-C35E-4365-A471-A492529878B8}"/>
              </a:ext>
            </a:extLst>
          </p:cNvPr>
          <p:cNvSpPr txBox="1"/>
          <p:nvPr/>
        </p:nvSpPr>
        <p:spPr>
          <a:xfrm>
            <a:off x="326990" y="2252300"/>
            <a:ext cx="18001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để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UTM Androgyne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50C653C-03C8-45CF-926A-03913C9B623F}"/>
              </a:ext>
            </a:extLst>
          </p:cNvPr>
          <p:cNvSpPr txBox="1"/>
          <p:nvPr/>
        </p:nvSpPr>
        <p:spPr>
          <a:xfrm>
            <a:off x="2898748" y="2110196"/>
            <a:ext cx="14838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87856C-22AD-43C3-8921-06039AD90301}"/>
              </a:ext>
            </a:extLst>
          </p:cNvPr>
          <p:cNvSpPr txBox="1"/>
          <p:nvPr/>
        </p:nvSpPr>
        <p:spPr>
          <a:xfrm>
            <a:off x="2691088" y="2983263"/>
            <a:ext cx="18306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để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UTM Androgyne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F97AF2-1AE6-4777-8092-142342506FED}"/>
              </a:ext>
            </a:extLst>
          </p:cNvPr>
          <p:cNvSpPr txBox="1"/>
          <p:nvPr/>
        </p:nvSpPr>
        <p:spPr>
          <a:xfrm>
            <a:off x="5315957" y="3431989"/>
            <a:ext cx="14838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672743D-518F-4472-B323-7964E01D54E8}"/>
              </a:ext>
            </a:extLst>
          </p:cNvPr>
          <p:cNvSpPr txBox="1"/>
          <p:nvPr/>
        </p:nvSpPr>
        <p:spPr>
          <a:xfrm>
            <a:off x="4879046" y="4230156"/>
            <a:ext cx="25698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để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).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UTM 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26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5" grpId="0"/>
      <p:bldP spid="26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xmlns="" id="{ABBDD56E-1805-48D7-A2B7-A92DD0225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232" b="61739" l="69884" r="94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2" t="33043" r="2464" b="35073"/>
          <a:stretch/>
        </p:blipFill>
        <p:spPr>
          <a:xfrm>
            <a:off x="-115923" y="-110651"/>
            <a:ext cx="6057900" cy="2978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F1B94C-BEE0-4325-9EC3-05E140921A55}"/>
              </a:ext>
            </a:extLst>
          </p:cNvPr>
          <p:cNvSpPr txBox="1"/>
          <p:nvPr/>
        </p:nvSpPr>
        <p:spPr>
          <a:xfrm>
            <a:off x="1818559" y="1"/>
            <a:ext cx="1877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3AD9BE-E0E9-435B-AE2F-69916A3E5B41}"/>
              </a:ext>
            </a:extLst>
          </p:cNvPr>
          <p:cNvSpPr txBox="1"/>
          <p:nvPr/>
        </p:nvSpPr>
        <p:spPr>
          <a:xfrm>
            <a:off x="660636" y="908819"/>
            <a:ext cx="41930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Đặt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khiến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để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UTM Androgyne" panose="02040603050506020204" pitchFamily="18" charset="0"/>
            </a:endParaRPr>
          </a:p>
        </p:txBody>
      </p:sp>
      <p:pic>
        <p:nvPicPr>
          <p:cNvPr id="8" name="Picture 7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xmlns="" id="{C4A52E4C-EEC0-454D-882C-E5A357DDD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65" y="1674613"/>
            <a:ext cx="5008747" cy="54818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D3F46C-E539-4257-90FF-A6A17B1E2B79}"/>
              </a:ext>
            </a:extLst>
          </p:cNvPr>
          <p:cNvSpPr txBox="1"/>
          <p:nvPr/>
        </p:nvSpPr>
        <p:spPr>
          <a:xfrm>
            <a:off x="4632647" y="2629790"/>
            <a:ext cx="44836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- Cho mình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mượn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cây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lát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nhé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B99FAC5-6FEF-4762-A363-D97AE3DB5036}"/>
              </a:ext>
            </a:extLst>
          </p:cNvPr>
          <p:cNvSpPr txBox="1"/>
          <p:nvPr/>
        </p:nvSpPr>
        <p:spPr>
          <a:xfrm>
            <a:off x="4175447" y="4141704"/>
            <a:ext cx="43070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- Cho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B22AE0-F8C3-4128-88D6-C65D7DC47DE7}"/>
              </a:ext>
            </a:extLst>
          </p:cNvPr>
          <p:cNvSpPr txBox="1"/>
          <p:nvPr/>
        </p:nvSpPr>
        <p:spPr>
          <a:xfrm>
            <a:off x="4632647" y="5653617"/>
            <a:ext cx="43070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altLang="en-US" sz="4000" b="1" dirty="0" err="1">
                <a:solidFill>
                  <a:srgbClr val="7030A0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4000" b="1" dirty="0">
                <a:solidFill>
                  <a:srgbClr val="7030A0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đi </a:t>
            </a:r>
            <a:r>
              <a:rPr lang="en-US" altLang="en-US" sz="4000" b="1" dirty="0" err="1">
                <a:solidFill>
                  <a:srgbClr val="7030A0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altLang="en-US" sz="4000" b="1" dirty="0">
                <a:solidFill>
                  <a:srgbClr val="7030A0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lên</a:t>
            </a:r>
            <a:r>
              <a:rPr lang="en-US" altLang="en-US" sz="4000" b="1" dirty="0">
                <a:solidFill>
                  <a:srgbClr val="7030A0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đi! </a:t>
            </a:r>
          </a:p>
        </p:txBody>
      </p:sp>
      <p:pic>
        <p:nvPicPr>
          <p:cNvPr id="15" name="Picture 14" descr="A picture containing writing implement, stationary, pencil&#10;&#10;Description automatically generated">
            <a:extLst>
              <a:ext uri="{FF2B5EF4-FFF2-40B4-BE49-F238E27FC236}">
                <a16:creationId xmlns:a16="http://schemas.microsoft.com/office/drawing/2014/main" xmlns="" id="{4674A103-4C35-44F2-A8C4-7C180C132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91" y="322087"/>
            <a:ext cx="1872676" cy="24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42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xmlns="" id="{A19D8BF5-4972-436C-9F67-80F3D0C45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232" b="61739" l="69884" r="94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2" t="33043" r="2464" b="35073"/>
          <a:stretch/>
        </p:blipFill>
        <p:spPr>
          <a:xfrm>
            <a:off x="3553690" y="-199524"/>
            <a:ext cx="4929950" cy="3249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EF7487-9B8E-4E0A-8413-8B47E4E87228}"/>
              </a:ext>
            </a:extLst>
          </p:cNvPr>
          <p:cNvSpPr txBox="1"/>
          <p:nvPr/>
        </p:nvSpPr>
        <p:spPr>
          <a:xfrm>
            <a:off x="4582640" y="-3638"/>
            <a:ext cx="276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9834BA-956D-4B3B-BA78-C5D40EB300AA}"/>
              </a:ext>
            </a:extLst>
          </p:cNvPr>
          <p:cNvSpPr txBox="1"/>
          <p:nvPr/>
        </p:nvSpPr>
        <p:spPr>
          <a:xfrm>
            <a:off x="4055625" y="696134"/>
            <a:ext cx="34067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Đặt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khiến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để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anh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chị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UTM Androgyne" panose="02040603050506020204" pitchFamily="18" charset="0"/>
            </a:endParaRPr>
          </a:p>
        </p:txBody>
      </p:sp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7034266E-5B8F-41D6-889E-9AF6FA510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4282" y="1425342"/>
            <a:ext cx="4434054" cy="59120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5AC575-FBC1-43A9-9466-EED81AF8FBD1}"/>
              </a:ext>
            </a:extLst>
          </p:cNvPr>
          <p:cNvSpPr txBox="1"/>
          <p:nvPr/>
        </p:nvSpPr>
        <p:spPr>
          <a:xfrm>
            <a:off x="444747" y="4040028"/>
            <a:ext cx="52910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- Anh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sửa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D808B9-818B-4E22-950A-35401D59CE83}"/>
              </a:ext>
            </a:extLst>
          </p:cNvPr>
          <p:cNvSpPr txBox="1"/>
          <p:nvPr/>
        </p:nvSpPr>
        <p:spPr>
          <a:xfrm>
            <a:off x="54227" y="5147716"/>
            <a:ext cx="55276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Chị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giảng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bài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này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nhé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13" name="Picture 1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0875311B-3CF6-435C-9263-49531192B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137" y="567399"/>
            <a:ext cx="5017954" cy="368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8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xmlns="" id="{D517DC6B-D3AA-4504-AAB2-93BDC7CF5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232" b="61739" l="69884" r="94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2" t="33043" r="2464" b="35073"/>
          <a:stretch/>
        </p:blipFill>
        <p:spPr>
          <a:xfrm>
            <a:off x="-52175" y="-284361"/>
            <a:ext cx="5312544" cy="4329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F7DDB8-C83C-405F-9C2B-D856C1A17DC0}"/>
              </a:ext>
            </a:extLst>
          </p:cNvPr>
          <p:cNvSpPr txBox="1"/>
          <p:nvPr/>
        </p:nvSpPr>
        <p:spPr>
          <a:xfrm>
            <a:off x="1779028" y="1"/>
            <a:ext cx="14838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8603D2-45B2-4223-94C7-845BBF0C3C86}"/>
              </a:ext>
            </a:extLst>
          </p:cNvPr>
          <p:cNvSpPr txBox="1"/>
          <p:nvPr/>
        </p:nvSpPr>
        <p:spPr>
          <a:xfrm>
            <a:off x="400564" y="631913"/>
            <a:ext cx="39947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Đặt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khiến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để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UTM Androgyne" panose="02040603050506020204" pitchFamily="18" charset="0"/>
                <a:cs typeface="Times New Roman" pitchFamily="18" charset="0"/>
              </a:rPr>
              <a:t>).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UTM Androgyne" panose="02040603050506020204" pitchFamily="18" charset="0"/>
            </a:endParaRPr>
          </a:p>
        </p:txBody>
      </p:sp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B063400D-0677-48F7-BEDA-9144D6CCB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43" y="1940977"/>
            <a:ext cx="5733333" cy="5257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7C7888-554A-4C15-8510-DEFCC0936ADC}"/>
              </a:ext>
            </a:extLst>
          </p:cNvPr>
          <p:cNvSpPr txBox="1"/>
          <p:nvPr/>
        </p:nvSpPr>
        <p:spPr>
          <a:xfrm>
            <a:off x="4641376" y="798168"/>
            <a:ext cx="43070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xin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cô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4000" b="1" dirty="0">
                <a:solidFill>
                  <a:srgbClr val="C42549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F2A6B7-A0C4-4896-A6EC-79C4FD2C68CC}"/>
              </a:ext>
            </a:extLst>
          </p:cNvPr>
          <p:cNvSpPr txBox="1"/>
          <p:nvPr/>
        </p:nvSpPr>
        <p:spPr>
          <a:xfrm>
            <a:off x="109106" y="4218840"/>
            <a:ext cx="39745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Thưa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cô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cô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giảng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bài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này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val="4092479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xmlns="" id="{37ECFA77-D0F2-44FE-889A-504BD5844F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C8505-AA8B-4DA8-87F1-95E3B18B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D196DC32-F67A-4B13-BACA-7890365B2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" name="Picture 15" descr="A picture containing text, cake, piece&#10;&#10;Description automatically generated">
            <a:extLst>
              <a:ext uri="{FF2B5EF4-FFF2-40B4-BE49-F238E27FC236}">
                <a16:creationId xmlns:a16="http://schemas.microsoft.com/office/drawing/2014/main" xmlns="" id="{245D521A-B57D-47E3-AD13-7C6DDF103B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9" b="47738"/>
          <a:stretch/>
        </p:blipFill>
        <p:spPr>
          <a:xfrm>
            <a:off x="2298047" y="-334783"/>
            <a:ext cx="4547906" cy="68276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4A9728-9FF7-4FB2-B2D5-03CF56EE31A9}"/>
              </a:ext>
            </a:extLst>
          </p:cNvPr>
          <p:cNvSpPr txBox="1"/>
          <p:nvPr/>
        </p:nvSpPr>
        <p:spPr>
          <a:xfrm>
            <a:off x="2988289" y="1690689"/>
            <a:ext cx="346280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Erika Ormig" panose="020B0609050302020204" pitchFamily="49" charset="0"/>
              </a:rPr>
              <a:t>DẶN DÒ</a:t>
            </a:r>
          </a:p>
        </p:txBody>
      </p:sp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F6DCFF7E-CBD0-4C17-B375-62A8AE679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44911" y="1"/>
            <a:ext cx="114367" cy="1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14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xmlns="" id="{C008E330-064B-4111-A468-8AC5853220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7B80E21F-552C-47CA-9BFE-56F373BDF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" y="152490"/>
            <a:ext cx="1017986" cy="1357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3B8DDA-6675-4055-8D48-A5882581EB9A}"/>
              </a:ext>
            </a:extLst>
          </p:cNvPr>
          <p:cNvSpPr txBox="1"/>
          <p:nvPr/>
        </p:nvSpPr>
        <p:spPr>
          <a:xfrm>
            <a:off x="740775" y="224855"/>
            <a:ext cx="34628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Erika Ormig" panose="020B0609050302020204" pitchFamily="49" charset="0"/>
              </a:rPr>
              <a:t>DẶN DÒ</a:t>
            </a:r>
          </a:p>
        </p:txBody>
      </p:sp>
      <p:pic>
        <p:nvPicPr>
          <p:cNvPr id="19" name="Picture 18" descr="Chart, bubble chart&#10;&#10;Description automatically generated">
            <a:extLst>
              <a:ext uri="{FF2B5EF4-FFF2-40B4-BE49-F238E27FC236}">
                <a16:creationId xmlns:a16="http://schemas.microsoft.com/office/drawing/2014/main" xmlns="" id="{22B0C1E2-81DB-4518-A7D1-B6A339D01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63" b="69604" l="4972" r="46362">
                        <a14:foregroundMark x1="45271" y1="62247" x2="45271" y2="62247"/>
                        <a14:backgroundMark x1="45756" y1="65521" x2="45756" y2="65521"/>
                        <a14:backgroundMark x1="46241" y1="65764" x2="45635" y2="6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52" r="50232" b="29164"/>
          <a:stretch/>
        </p:blipFill>
        <p:spPr>
          <a:xfrm>
            <a:off x="209639" y="1149610"/>
            <a:ext cx="5671244" cy="3183706"/>
          </a:xfrm>
          <a:prstGeom prst="rect">
            <a:avLst/>
          </a:prstGeom>
        </p:spPr>
      </p:pic>
      <p:pic>
        <p:nvPicPr>
          <p:cNvPr id="20" name="Picture 19" descr="Chart, bubble chart&#10;&#10;Description automatically generated">
            <a:extLst>
              <a:ext uri="{FF2B5EF4-FFF2-40B4-BE49-F238E27FC236}">
                <a16:creationId xmlns:a16="http://schemas.microsoft.com/office/drawing/2014/main" xmlns="" id="{581D2093-01ED-40E6-9881-102DB4A766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776" b="82683" l="7256" r="46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7" t="70413" r="48743" b="15954"/>
          <a:stretch/>
        </p:blipFill>
        <p:spPr>
          <a:xfrm>
            <a:off x="3370522" y="3429000"/>
            <a:ext cx="6085205" cy="36538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E38CAE-5001-47D9-8F8C-A72C01CA5703}"/>
              </a:ext>
            </a:extLst>
          </p:cNvPr>
          <p:cNvSpPr txBox="1"/>
          <p:nvPr/>
        </p:nvSpPr>
        <p:spPr>
          <a:xfrm>
            <a:off x="1524166" y="1909753"/>
            <a:ext cx="3692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UTM Androgyne" panose="02040603050506020204" pitchFamily="18" charset="0"/>
              </a:rPr>
              <a:t>Viết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một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đoạn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văn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trong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đó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sử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dụng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câu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khiến</a:t>
            </a:r>
            <a:r>
              <a:rPr lang="en-US" sz="4000" dirty="0">
                <a:latin typeface="UTM Androgyne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AC0C5E-CDF8-42A5-9261-7ABF6C4AEE8D}"/>
              </a:ext>
            </a:extLst>
          </p:cNvPr>
          <p:cNvSpPr txBox="1"/>
          <p:nvPr/>
        </p:nvSpPr>
        <p:spPr>
          <a:xfrm>
            <a:off x="4415516" y="4458864"/>
            <a:ext cx="4182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UTM Androgyne" panose="02040603050506020204" pitchFamily="18" charset="0"/>
              </a:rPr>
              <a:t>Chuẩn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bị</a:t>
            </a:r>
            <a:r>
              <a:rPr lang="en-US" sz="4000" dirty="0">
                <a:latin typeface="UTM Androgyne" panose="02040603050506020204" pitchFamily="18" charset="0"/>
              </a:rPr>
              <a:t> bài </a:t>
            </a:r>
            <a:r>
              <a:rPr lang="en-US" sz="4000" dirty="0" err="1">
                <a:latin typeface="UTM Androgyne" panose="02040603050506020204" pitchFamily="18" charset="0"/>
              </a:rPr>
              <a:t>sau</a:t>
            </a:r>
            <a:r>
              <a:rPr lang="en-US" sz="4000" dirty="0">
                <a:latin typeface="UTM Androgyne" panose="02040603050506020204" pitchFamily="18" charset="0"/>
              </a:rPr>
              <a:t>: </a:t>
            </a:r>
            <a:r>
              <a:rPr lang="en-US" sz="4000" dirty="0" err="1">
                <a:latin typeface="UTM Androgyne" panose="02040603050506020204" pitchFamily="18" charset="0"/>
              </a:rPr>
              <a:t>Luyện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tập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về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câu</a:t>
            </a:r>
            <a:r>
              <a:rPr lang="en-US" sz="4000" dirty="0">
                <a:latin typeface="UTM Androgyne" panose="02040603050506020204" pitchFamily="18" charset="0"/>
              </a:rPr>
              <a:t> </a:t>
            </a:r>
            <a:r>
              <a:rPr lang="en-US" sz="4000" dirty="0" err="1">
                <a:latin typeface="UTM Androgyne" panose="02040603050506020204" pitchFamily="18" charset="0"/>
              </a:rPr>
              <a:t>khiến</a:t>
            </a:r>
            <a:endParaRPr lang="en-US" sz="4000" dirty="0">
              <a:latin typeface="UTM 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52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ouquet, plant, flower&#10;&#10;Description automatically generated">
            <a:extLst>
              <a:ext uri="{FF2B5EF4-FFF2-40B4-BE49-F238E27FC236}">
                <a16:creationId xmlns:a16="http://schemas.microsoft.com/office/drawing/2014/main" xmlns="" id="{94787211-4950-4A51-9795-D2730FA7B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6D4145-4659-4E68-81DA-5C74546D2D13}"/>
              </a:ext>
            </a:extLst>
          </p:cNvPr>
          <p:cNvSpPr/>
          <p:nvPr/>
        </p:nvSpPr>
        <p:spPr>
          <a:xfrm>
            <a:off x="2400300" y="665019"/>
            <a:ext cx="4644737" cy="1939637"/>
          </a:xfrm>
          <a:prstGeom prst="rect">
            <a:avLst/>
          </a:prstGeom>
          <a:solidFill>
            <a:srgbClr val="C2E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5F8E6F-BAA0-42AD-80CC-3E5FE0285318}"/>
              </a:ext>
            </a:extLst>
          </p:cNvPr>
          <p:cNvSpPr txBox="1"/>
          <p:nvPr/>
        </p:nvSpPr>
        <p:spPr>
          <a:xfrm>
            <a:off x="779222" y="1390696"/>
            <a:ext cx="7886893" cy="101679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8000" b="1" dirty="0" err="1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#9Slide07 IcielStormtrooper" panose="020B0500000000000000" pitchFamily="34" charset="0"/>
                <a:ea typeface="+mj-ea"/>
                <a:cs typeface="+mj-cs"/>
              </a:rPr>
              <a:t>Tạm</a:t>
            </a: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#9Slide07 IcielStormtrooper" panose="020B0500000000000000" pitchFamily="34" charset="0"/>
                <a:ea typeface="+mj-ea"/>
                <a:cs typeface="+mj-cs"/>
              </a:rPr>
              <a:t> </a:t>
            </a:r>
            <a:r>
              <a:rPr lang="en-US" sz="8000" b="1" dirty="0" err="1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#9Slide07 IcielStormtrooper" panose="020B0500000000000000" pitchFamily="34" charset="0"/>
                <a:ea typeface="+mj-ea"/>
                <a:cs typeface="+mj-cs"/>
              </a:rPr>
              <a:t>biệt</a:t>
            </a: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#9Slide07 IcielStormtrooper" panose="020B0500000000000000" pitchFamily="34" charset="0"/>
                <a:ea typeface="+mj-ea"/>
                <a:cs typeface="+mj-cs"/>
              </a:rPr>
              <a:t> </a:t>
            </a:r>
            <a:r>
              <a:rPr lang="en-US" sz="8000" b="1" dirty="0" err="1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#9Slide07 IcielStormtrooper" panose="020B0500000000000000" pitchFamily="34" charset="0"/>
                <a:ea typeface="+mj-ea"/>
                <a:cs typeface="+mj-cs"/>
              </a:rPr>
              <a:t>các</a:t>
            </a: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#9Slide07 IcielStormtrooper" panose="020B0500000000000000" pitchFamily="34" charset="0"/>
                <a:ea typeface="+mj-ea"/>
                <a:cs typeface="+mj-cs"/>
              </a:rPr>
              <a:t> </a:t>
            </a:r>
            <a:r>
              <a:rPr lang="en-US" sz="8000" b="1" dirty="0" err="1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#9Slide07 IcielStormtrooper" panose="020B0500000000000000" pitchFamily="34" charset="0"/>
                <a:ea typeface="+mj-ea"/>
                <a:cs typeface="+mj-cs"/>
              </a:rPr>
              <a:t>em</a:t>
            </a: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#9Slide07 IcielStormtrooper" panose="020B0500000000000000" pitchFamily="34" charset="0"/>
                <a:ea typeface="+mj-ea"/>
                <a:cs typeface="+mj-cs"/>
              </a:rPr>
              <a:t>!</a:t>
            </a:r>
            <a:endParaRPr kumimoji="0" lang="en-US" sz="8000" b="1" i="0" u="none" strike="noStrike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  <a:uLnTx/>
              <a:uFillTx/>
              <a:latin typeface="#9Slide07 IcielStormtrooper" panose="020B0500000000000000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0475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5">
            <a:extLst>
              <a:ext uri="{FF2B5EF4-FFF2-40B4-BE49-F238E27FC236}">
                <a16:creationId xmlns:a16="http://schemas.microsoft.com/office/drawing/2014/main" xmlns="" id="{A1DAD87F-A337-4A33-826F-C25E7E5EFD93}"/>
              </a:ext>
            </a:extLst>
          </p:cNvPr>
          <p:cNvSpPr/>
          <p:nvPr/>
        </p:nvSpPr>
        <p:spPr>
          <a:xfrm>
            <a:off x="2352935" y="725743"/>
            <a:ext cx="4162239" cy="3789888"/>
          </a:xfrm>
          <a:prstGeom prst="cloud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18">
            <a:extLst>
              <a:ext uri="{FF2B5EF4-FFF2-40B4-BE49-F238E27FC236}">
                <a16:creationId xmlns:a16="http://schemas.microsoft.com/office/drawing/2014/main" xmlns="" id="{A67259BD-49A7-40D6-A47C-D6EC5D604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8079"/>
            <a:ext cx="3522560" cy="469674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xmlns="" id="{7E1EBD79-E064-4DC6-BD38-1A10F9093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751" y="576575"/>
            <a:ext cx="1428423" cy="1197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67D993-BF9F-415C-AE24-7CB3301754C0}"/>
              </a:ext>
            </a:extLst>
          </p:cNvPr>
          <p:cNvSpPr txBox="1"/>
          <p:nvPr/>
        </p:nvSpPr>
        <p:spPr>
          <a:xfrm>
            <a:off x="2604905" y="1491534"/>
            <a:ext cx="3399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Khi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quên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bút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ở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nhà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muốn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mượn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bút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của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bạn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thì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sẽ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nói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như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thế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nào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?</a:t>
            </a:r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68AE7E58-E990-40B2-ADAC-EB20F6745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048"/>
            <a:ext cx="9144000" cy="5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70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5">
            <a:extLst>
              <a:ext uri="{FF2B5EF4-FFF2-40B4-BE49-F238E27FC236}">
                <a16:creationId xmlns:a16="http://schemas.microsoft.com/office/drawing/2014/main" xmlns="" id="{A1DAD87F-A337-4A33-826F-C25E7E5EFD93}"/>
              </a:ext>
            </a:extLst>
          </p:cNvPr>
          <p:cNvSpPr/>
          <p:nvPr/>
        </p:nvSpPr>
        <p:spPr>
          <a:xfrm>
            <a:off x="1587391" y="149168"/>
            <a:ext cx="4162239" cy="3789888"/>
          </a:xfrm>
          <a:prstGeom prst="cloud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18">
            <a:extLst>
              <a:ext uri="{FF2B5EF4-FFF2-40B4-BE49-F238E27FC236}">
                <a16:creationId xmlns:a16="http://schemas.microsoft.com/office/drawing/2014/main" xmlns="" id="{A67259BD-49A7-40D6-A47C-D6EC5D604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34" y="-296926"/>
            <a:ext cx="2998381" cy="3997841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xmlns="" id="{7E1EBD79-E064-4DC6-BD38-1A10F9093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1207" y="0"/>
            <a:ext cx="1428423" cy="1197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67D993-BF9F-415C-AE24-7CB3301754C0}"/>
              </a:ext>
            </a:extLst>
          </p:cNvPr>
          <p:cNvSpPr txBox="1"/>
          <p:nvPr/>
        </p:nvSpPr>
        <p:spPr>
          <a:xfrm>
            <a:off x="1839361" y="914959"/>
            <a:ext cx="3399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Khi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quên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bút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ở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nhà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muốn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mượn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bút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của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bạn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thì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sẽ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nói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như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thế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nào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UTM Androgyne" panose="02040603050506020204" pitchFamily="18" charset="0"/>
              </a:rPr>
              <a:t>?</a:t>
            </a:r>
          </a:p>
        </p:txBody>
      </p:sp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xmlns="" id="{36A2E47C-87C4-444B-9D39-23DF3DADA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63" b="69604" l="4972" r="46362">
                        <a14:foregroundMark x1="45271" y1="62247" x2="45271" y2="62247"/>
                        <a14:backgroundMark x1="45756" y1="65521" x2="45756" y2="65521"/>
                        <a14:backgroundMark x1="46241" y1="65764" x2="45635" y2="6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52" r="50232" b="29164"/>
          <a:stretch/>
        </p:blipFill>
        <p:spPr>
          <a:xfrm>
            <a:off x="2914008" y="2853703"/>
            <a:ext cx="5671244" cy="1851145"/>
          </a:xfrm>
          <a:prstGeom prst="rect">
            <a:avLst/>
          </a:prstGeom>
        </p:spPr>
      </p:pic>
      <p:pic>
        <p:nvPicPr>
          <p:cNvPr id="12" name="Picture 11" descr="Chart, bubble chart&#10;&#10;Description automatically generated">
            <a:extLst>
              <a:ext uri="{FF2B5EF4-FFF2-40B4-BE49-F238E27FC236}">
                <a16:creationId xmlns:a16="http://schemas.microsoft.com/office/drawing/2014/main" xmlns="" id="{A7DE8840-32F6-4B81-B5F9-F54D5F85E1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776" b="82683" l="7256" r="46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7" t="70413" r="48743" b="15954"/>
          <a:stretch/>
        </p:blipFill>
        <p:spPr>
          <a:xfrm>
            <a:off x="-653902" y="4147009"/>
            <a:ext cx="5773478" cy="2083670"/>
          </a:xfrm>
          <a:prstGeom prst="rect">
            <a:avLst/>
          </a:prstGeom>
        </p:spPr>
      </p:pic>
      <p:pic>
        <p:nvPicPr>
          <p:cNvPr id="13" name="Picture 12" descr="Chart, bubble chart&#10;&#10;Description automatically generated">
            <a:extLst>
              <a:ext uri="{FF2B5EF4-FFF2-40B4-BE49-F238E27FC236}">
                <a16:creationId xmlns:a16="http://schemas.microsoft.com/office/drawing/2014/main" xmlns="" id="{B73C6C0D-DF4B-4A5C-8982-C60385468B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11" b="93452" l="10065" r="46403">
                        <a14:foregroundMark x1="10833" y1="86136" x2="10711" y2="85772"/>
                        <a14:foregroundMark x1="10954" y1="91916" x2="10711" y2="91431"/>
                        <a14:foregroundMark x1="10105" y1="90137" x2="10105" y2="90137"/>
                        <a14:foregroundMark x1="43290" y1="86257" x2="44341" y2="91552"/>
                        <a14:foregroundMark x1="45311" y1="88925" x2="45311" y2="88561"/>
                        <a14:foregroundMark x1="45554" y1="85772" x2="45554" y2="85772"/>
                        <a14:foregroundMark x1="45190" y1="85530" x2="45796" y2="85044"/>
                        <a14:foregroundMark x1="45918" y1="88561" x2="46403" y2="88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0" t="82534" r="52249" b="5282"/>
          <a:stretch/>
        </p:blipFill>
        <p:spPr>
          <a:xfrm>
            <a:off x="4321207" y="5188844"/>
            <a:ext cx="4562296" cy="1752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3107A7-9087-4539-94DE-3115C5397514}"/>
              </a:ext>
            </a:extLst>
          </p:cNvPr>
          <p:cNvSpPr txBox="1"/>
          <p:nvPr/>
        </p:nvSpPr>
        <p:spPr>
          <a:xfrm>
            <a:off x="4401292" y="3262379"/>
            <a:ext cx="3692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ndrogyne" panose="02040603050506020204" pitchFamily="18" charset="0"/>
              </a:rPr>
              <a:t>Bạn</a:t>
            </a:r>
            <a:r>
              <a:rPr lang="en-US" sz="3200" dirty="0">
                <a:latin typeface="UTM Androgyne" panose="02040603050506020204" pitchFamily="18" charset="0"/>
              </a:rPr>
              <a:t> có </a:t>
            </a:r>
            <a:r>
              <a:rPr lang="en-US" sz="3200" dirty="0" err="1">
                <a:latin typeface="UTM Androgyne" panose="02040603050506020204" pitchFamily="18" charset="0"/>
              </a:rPr>
              <a:t>thể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cho</a:t>
            </a:r>
            <a:r>
              <a:rPr lang="en-US" sz="3200" dirty="0">
                <a:latin typeface="UTM Androgyne" panose="02040603050506020204" pitchFamily="18" charset="0"/>
              </a:rPr>
              <a:t> mình </a:t>
            </a:r>
            <a:r>
              <a:rPr lang="en-US" sz="3200" dirty="0" err="1">
                <a:latin typeface="UTM Androgyne" panose="02040603050506020204" pitchFamily="18" charset="0"/>
              </a:rPr>
              <a:t>mượn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bút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được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không</a:t>
            </a:r>
            <a:r>
              <a:rPr lang="en-US" sz="3200" dirty="0">
                <a:latin typeface="UTM Androgyne" panose="02040603050506020204" pitchFamily="18" charset="0"/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F40753-B1AE-4210-A372-F6510B3BC2F3}"/>
              </a:ext>
            </a:extLst>
          </p:cNvPr>
          <p:cNvSpPr txBox="1"/>
          <p:nvPr/>
        </p:nvSpPr>
        <p:spPr>
          <a:xfrm>
            <a:off x="338512" y="4650235"/>
            <a:ext cx="4233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ndrogyne" panose="02040603050506020204" pitchFamily="18" charset="0"/>
              </a:rPr>
              <a:t>Nga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 smtClean="0">
                <a:latin typeface="UTM Androgyne" panose="02040603050506020204" pitchFamily="18" charset="0"/>
              </a:rPr>
              <a:t>ơi</a:t>
            </a:r>
            <a:r>
              <a:rPr lang="en-US" sz="3200" dirty="0" smtClean="0">
                <a:latin typeface="UTM Androgyne" panose="02040603050506020204" pitchFamily="18" charset="0"/>
              </a:rPr>
              <a:t>! Cho </a:t>
            </a:r>
            <a:r>
              <a:rPr lang="en-US" sz="3200" dirty="0">
                <a:latin typeface="UTM Androgyne" panose="02040603050506020204" pitchFamily="18" charset="0"/>
              </a:rPr>
              <a:t>mình </a:t>
            </a:r>
            <a:r>
              <a:rPr lang="en-US" sz="3200" dirty="0" err="1">
                <a:latin typeface="UTM Androgyne" panose="02040603050506020204" pitchFamily="18" charset="0"/>
              </a:rPr>
              <a:t>mượn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chiếc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bút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của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cậu</a:t>
            </a:r>
            <a:r>
              <a:rPr lang="en-US" sz="3200" dirty="0">
                <a:latin typeface="UTM Androgyne" panose="02040603050506020204" pitchFamily="18" charset="0"/>
              </a:rPr>
              <a:t> chưa </a:t>
            </a:r>
            <a:r>
              <a:rPr lang="en-US" sz="3200" dirty="0" err="1">
                <a:latin typeface="UTM Androgyne" panose="02040603050506020204" pitchFamily="18" charset="0"/>
              </a:rPr>
              <a:t>dùng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với</a:t>
            </a:r>
            <a:r>
              <a:rPr lang="en-US" sz="3200" dirty="0">
                <a:latin typeface="UTM Androgyne" panose="02040603050506020204" pitchFamily="18" charset="0"/>
              </a:rPr>
              <a:t>!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D7FE06-C37D-4E42-AA37-01AB70167C82}"/>
              </a:ext>
            </a:extLst>
          </p:cNvPr>
          <p:cNvSpPr txBox="1"/>
          <p:nvPr/>
        </p:nvSpPr>
        <p:spPr>
          <a:xfrm>
            <a:off x="4840177" y="5566372"/>
            <a:ext cx="3832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ndrogyne" panose="02040603050506020204" pitchFamily="18" charset="0"/>
              </a:rPr>
              <a:t>Bạn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cho</a:t>
            </a:r>
            <a:r>
              <a:rPr lang="en-US" sz="3200" dirty="0">
                <a:latin typeface="UTM Androgyne" panose="02040603050506020204" pitchFamily="18" charset="0"/>
              </a:rPr>
              <a:t> mình </a:t>
            </a:r>
            <a:r>
              <a:rPr lang="en-US" sz="3200" dirty="0" err="1">
                <a:latin typeface="UTM Androgyne" panose="02040603050506020204" pitchFamily="18" charset="0"/>
              </a:rPr>
              <a:t>mượn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chiếc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bút</a:t>
            </a:r>
            <a:r>
              <a:rPr lang="en-US" sz="3200" dirty="0">
                <a:latin typeface="UTM Androgyne" panose="02040603050506020204" pitchFamily="18" charset="0"/>
              </a:rPr>
              <a:t> chưa </a:t>
            </a:r>
            <a:r>
              <a:rPr lang="en-US" sz="3200" dirty="0" err="1">
                <a:latin typeface="UTM Androgyne" panose="02040603050506020204" pitchFamily="18" charset="0"/>
              </a:rPr>
              <a:t>dùng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này</a:t>
            </a:r>
            <a:r>
              <a:rPr lang="en-US" sz="3200" dirty="0">
                <a:latin typeface="UTM Androgyne" panose="02040603050506020204" pitchFamily="18" charset="0"/>
              </a:rPr>
              <a:t> </a:t>
            </a:r>
            <a:r>
              <a:rPr lang="en-US" sz="3200" dirty="0" err="1">
                <a:latin typeface="UTM Androgyne" panose="02040603050506020204" pitchFamily="18" charset="0"/>
              </a:rPr>
              <a:t>nhé</a:t>
            </a:r>
            <a:r>
              <a:rPr lang="en-US" sz="3200" dirty="0">
                <a:latin typeface="UTM Androgyne" panose="02040603050506020204" pitchFamily="18" charset="0"/>
              </a:rPr>
              <a:t>!</a:t>
            </a: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xmlns="" id="{557A4E48-2F4B-46BA-84B0-48D46884F2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085" b="62207" l="3557" r="35166">
                        <a14:foregroundMark x1="23484" y1="36863" x2="23484" y2="36863"/>
                        <a14:foregroundMark x1="31609" y1="47090" x2="32464" y2="51468"/>
                        <a14:foregroundMark x1="32660" y1="47736" x2="31609" y2="52102"/>
                        <a14:foregroundMark x1="30598" y1="43533" x2="29786" y2="39081"/>
                        <a14:foregroundMark x1="29588" y1="37995" x2="25344" y2="39369"/>
                        <a14:foregroundMark x1="28496" y1="39369" x2="31932" y2="45837"/>
                        <a14:foregroundMark x1="31932" y1="45837" x2="30800" y2="46888"/>
                        <a14:foregroundMark x1="30154" y1="39167" x2="31083" y2="45432"/>
                        <a14:foregroundMark x1="31083" y1="45432" x2="30800" y2="46039"/>
                        <a14:foregroundMark x1="30154" y1="39572" x2="31205" y2="44382"/>
                        <a14:foregroundMark x1="31407" y1="46039" x2="33401" y2="50780"/>
                        <a14:foregroundMark x1="33391" y1="50787" x2="32741" y2="46807"/>
                        <a14:foregroundMark x1="32741" y1="46807" x2="31851" y2="45837"/>
                        <a14:foregroundMark x1="32053" y1="45837" x2="34751" y2="50006"/>
                        <a14:foregroundMark x1="30495" y1="59100" x2="24737" y2="59135"/>
                        <a14:foregroundMark x1="24737" y1="59135" x2="24091" y2="58610"/>
                        <a14:foregroundMark x1="26192" y1="58165" x2="20534" y2="62207"/>
                        <a14:foregroundMark x1="20534" y1="62207" x2="15926" y2="58165"/>
                        <a14:foregroundMark x1="16572" y1="58165" x2="10267" y2="55538"/>
                        <a14:foregroundMark x1="10267" y1="55538" x2="11964" y2="52546"/>
                        <a14:foregroundMark x1="11964" y1="53355" x2="8138" y2="50314"/>
                        <a14:foregroundMark x1="8204" y1="48922" x2="11035" y2="45837"/>
                        <a14:foregroundMark x1="11035" y1="45837" x2="12167" y2="45837"/>
                        <a14:foregroundMark x1="11964" y1="53597" x2="13781" y2="59757"/>
                        <a14:foregroundMark x1="14567" y1="59738" x2="17825" y2="59014"/>
                        <a14:foregroundMark x1="8387" y1="47629" x2="9198" y2="45343"/>
                        <a14:foregroundMark x1="10428" y1="41876" x2="16936" y2="39733"/>
                        <a14:foregroundMark x1="16936" y1="39733" x2="18027" y2="40825"/>
                        <a14:foregroundMark x1="18027" y1="41673" x2="19286" y2="35975"/>
                        <a14:foregroundMark x1="20019" y1="35407" x2="24535" y2="38116"/>
                        <a14:foregroundMark x1="24535" y1="38116" x2="24737" y2="38925"/>
                        <a14:backgroundMark x1="35287" y1="51536" x2="33145" y2="54163"/>
                        <a14:backgroundMark x1="34964" y1="50889" x2="31609" y2="53355"/>
                        <a14:backgroundMark x1="31609" y1="53355" x2="31164" y2="53517"/>
                        <a14:backgroundMark x1="32175" y1="53678" x2="32175" y2="57639"/>
                        <a14:backgroundMark x1="31973" y1="59135" x2="30517" y2="59135"/>
                        <a14:backgroundMark x1="35125" y1="50728" x2="35125" y2="49879"/>
                        <a14:backgroundMark x1="9054" y1="42118" x2="8529" y2="45109"/>
                        <a14:backgroundMark x1="9378" y1="43290" x2="10348" y2="44584"/>
                        <a14:backgroundMark x1="9701" y1="44099" x2="9054" y2="45271"/>
                        <a14:backgroundMark x1="10509" y1="44260" x2="9216" y2="41633"/>
                        <a14:backgroundMark x1="9863" y1="41795" x2="10024" y2="44584"/>
                        <a14:backgroundMark x1="18108" y1="35368" x2="20251" y2="35004"/>
                        <a14:backgroundMark x1="28698" y1="37833" x2="30194" y2="38642"/>
                        <a14:backgroundMark x1="35449" y1="50040" x2="35287" y2="53355"/>
                        <a14:backgroundMark x1="14834" y1="60469" x2="14470" y2="59620"/>
                        <a14:backgroundMark x1="14834" y1="60792" x2="12813" y2="60307"/>
                        <a14:backgroundMark x1="7235" y1="47575" x2="7033" y2="51859"/>
                        <a14:backgroundMark x1="7033" y1="51859" x2="7033" y2="51859"/>
                        <a14:backgroundMark x1="9863" y1="44422" x2="7720" y2="45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674" r="64309" b="34786"/>
          <a:stretch/>
        </p:blipFill>
        <p:spPr>
          <a:xfrm>
            <a:off x="5533058" y="-163757"/>
            <a:ext cx="3087436" cy="36378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97F064-5EF1-4633-9369-B4C38DCFF17E}"/>
              </a:ext>
            </a:extLst>
          </p:cNvPr>
          <p:cNvSpPr txBox="1"/>
          <p:nvPr/>
        </p:nvSpPr>
        <p:spPr>
          <a:xfrm>
            <a:off x="6521941" y="520245"/>
            <a:ext cx="1689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#9Slide07 SVNErika Ormig" panose="020B0609050302020204" pitchFamily="49" charset="0"/>
              </a:rPr>
              <a:t>Câu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#9Slide07 SVNErika Ormig" panose="020B0609050302020204" pitchFamily="49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#9Slide07 SVNErika Ormig" panose="020B0609050302020204" pitchFamily="49" charset="0"/>
              </a:rPr>
              <a:t>khiến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#9Slide07 SVNErika Ormig" panose="020B06090503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10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8B22D-6774-49EF-8B0A-01FCB35D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website&#10;&#10;Description automatically generated">
            <a:extLst>
              <a:ext uri="{FF2B5EF4-FFF2-40B4-BE49-F238E27FC236}">
                <a16:creationId xmlns:a16="http://schemas.microsoft.com/office/drawing/2014/main" xmlns="" id="{1C215D97-F7B1-44EF-93EB-6BDF13D63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823" r="4831" b="5280"/>
          <a:stretch/>
        </p:blipFill>
        <p:spPr>
          <a:xfrm>
            <a:off x="0" y="0"/>
            <a:ext cx="9144000" cy="6858000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DE2378A-2BB8-4700-8E2C-3744CE6E1539}"/>
              </a:ext>
            </a:extLst>
          </p:cNvPr>
          <p:cNvSpPr/>
          <p:nvPr/>
        </p:nvSpPr>
        <p:spPr>
          <a:xfrm>
            <a:off x="4545034" y="1255486"/>
            <a:ext cx="3314700" cy="22787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5781BE-BA23-484C-90F4-A8BF2E7204FF}"/>
              </a:ext>
            </a:extLst>
          </p:cNvPr>
          <p:cNvSpPr txBox="1"/>
          <p:nvPr/>
        </p:nvSpPr>
        <p:spPr>
          <a:xfrm>
            <a:off x="4215989" y="1117434"/>
            <a:ext cx="3643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CB4B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</a:rPr>
              <a:t>CÂU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02310F-4B4F-4438-A450-71709244E805}"/>
              </a:ext>
            </a:extLst>
          </p:cNvPr>
          <p:cNvSpPr txBox="1"/>
          <p:nvPr/>
        </p:nvSpPr>
        <p:spPr>
          <a:xfrm>
            <a:off x="4947805" y="2325831"/>
            <a:ext cx="36437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CB4B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</a:rPr>
              <a:t>KHIẾN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CB1D3C-26A3-4ACA-BDB6-999A0FBA0855}"/>
              </a:ext>
            </a:extLst>
          </p:cNvPr>
          <p:cNvSpPr txBox="1"/>
          <p:nvPr/>
        </p:nvSpPr>
        <p:spPr>
          <a:xfrm>
            <a:off x="4126306" y="1124608"/>
            <a:ext cx="3643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A3CBD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</a:rPr>
              <a:t>CÂU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1A475D-8568-48AB-9E2F-F13AE49883F2}"/>
              </a:ext>
            </a:extLst>
          </p:cNvPr>
          <p:cNvSpPr txBox="1"/>
          <p:nvPr/>
        </p:nvSpPr>
        <p:spPr>
          <a:xfrm>
            <a:off x="4858122" y="2333005"/>
            <a:ext cx="39810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A3CBD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</a:rPr>
              <a:t>KHIẾN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E5450C-7B7C-4735-963B-30256C285038}"/>
              </a:ext>
            </a:extLst>
          </p:cNvPr>
          <p:cNvSpPr txBox="1"/>
          <p:nvPr/>
        </p:nvSpPr>
        <p:spPr>
          <a:xfrm>
            <a:off x="2723533" y="152410"/>
            <a:ext cx="2860964" cy="833834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"/>
              </a:avLst>
            </a:prstTxWarp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UTM Netmuc KT" panose="02040603050506020204" pitchFamily="18" charset="0"/>
              </a:rPr>
              <a:t>Luyện</a:t>
            </a:r>
            <a:r>
              <a:rPr lang="en-US" sz="3600" dirty="0">
                <a:solidFill>
                  <a:schemeClr val="bg1"/>
                </a:solidFill>
                <a:latin typeface="UTM Netmuc KT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Netmuc KT" panose="02040603050506020204" pitchFamily="18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UTM Netmuc KT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Netmuc KT" panose="020406030505060202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UTM Netmuc KT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UTM Netmuc KT" panose="02040603050506020204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UTM Netmuc KT" panose="02040603050506020204" pitchFamily="18" charset="0"/>
              </a:rPr>
              <a:t>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9B78C7-92FE-45B8-878D-4AD3C7F24CE2}"/>
              </a:ext>
            </a:extLst>
          </p:cNvPr>
          <p:cNvSpPr txBox="1"/>
          <p:nvPr/>
        </p:nvSpPr>
        <p:spPr>
          <a:xfrm>
            <a:off x="2668115" y="161539"/>
            <a:ext cx="2916382" cy="833833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8695"/>
                <a:gd name="adj2" fmla="val -1"/>
              </a:avLst>
            </a:prstTxWarp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từ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và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câu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UTM Netmuc KT" panose="02040603050506020204" pitchFamily="18" charset="0"/>
              </a:rPr>
              <a:t> 4</a:t>
            </a:r>
          </a:p>
        </p:txBody>
      </p:sp>
      <p:pic>
        <p:nvPicPr>
          <p:cNvPr id="4" name="Picture 3" descr="A picture containing white&#10;&#10;Description automatically generated">
            <a:extLst>
              <a:ext uri="{FF2B5EF4-FFF2-40B4-BE49-F238E27FC236}">
                <a16:creationId xmlns:a16="http://schemas.microsoft.com/office/drawing/2014/main" xmlns="" id="{89D43FEF-43A3-4F8A-9F6F-E7AA30592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99" y="632119"/>
            <a:ext cx="807508" cy="1076677"/>
          </a:xfrm>
          <a:prstGeom prst="rect">
            <a:avLst/>
          </a:prstGeom>
        </p:spPr>
      </p:pic>
      <p:pic>
        <p:nvPicPr>
          <p:cNvPr id="16" name="Picture 15" descr="A white and orange flower&#10;&#10;Description automatically generated with low confidence">
            <a:extLst>
              <a:ext uri="{FF2B5EF4-FFF2-40B4-BE49-F238E27FC236}">
                <a16:creationId xmlns:a16="http://schemas.microsoft.com/office/drawing/2014/main" xmlns="" id="{92D51801-F3FF-4ABA-9824-0A552EF922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52" y="1671582"/>
            <a:ext cx="1084913" cy="1446550"/>
          </a:xfrm>
          <a:prstGeom prst="rect">
            <a:avLst/>
          </a:prstGeom>
        </p:spPr>
      </p:pic>
      <p:pic>
        <p:nvPicPr>
          <p:cNvPr id="18" name="Picture 17" descr="A white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B431014B-AB54-4EF6-978E-030A4BF514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11" y="753485"/>
            <a:ext cx="589223" cy="785630"/>
          </a:xfrm>
          <a:prstGeom prst="rect">
            <a:avLst/>
          </a:prstGeom>
        </p:spPr>
      </p:pic>
      <p:pic>
        <p:nvPicPr>
          <p:cNvPr id="24" name="Picture 23" descr="A group of white clouds&#10;&#10;Description automatically generated with low confidence">
            <a:extLst>
              <a:ext uri="{FF2B5EF4-FFF2-40B4-BE49-F238E27FC236}">
                <a16:creationId xmlns:a16="http://schemas.microsoft.com/office/drawing/2014/main" xmlns="" id="{03A42734-0DDE-4CB2-9075-80BFEFFD7E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495" r="67711" b="-9136"/>
          <a:stretch/>
        </p:blipFill>
        <p:spPr>
          <a:xfrm>
            <a:off x="5417349" y="128535"/>
            <a:ext cx="1171751" cy="1344285"/>
          </a:xfrm>
          <a:prstGeom prst="rect">
            <a:avLst/>
          </a:prstGeom>
        </p:spPr>
      </p:pic>
      <p:pic>
        <p:nvPicPr>
          <p:cNvPr id="25" name="Picture 24" descr="A group of white clouds&#10;&#10;Description automatically generated with low confidence">
            <a:extLst>
              <a:ext uri="{FF2B5EF4-FFF2-40B4-BE49-F238E27FC236}">
                <a16:creationId xmlns:a16="http://schemas.microsoft.com/office/drawing/2014/main" xmlns="" id="{418422D1-5431-4C39-8912-A852E21C26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7" b="49692"/>
          <a:stretch/>
        </p:blipFill>
        <p:spPr>
          <a:xfrm>
            <a:off x="-186908" y="-417685"/>
            <a:ext cx="1432961" cy="1413056"/>
          </a:xfrm>
          <a:prstGeom prst="rect">
            <a:avLst/>
          </a:prstGeom>
        </p:spPr>
      </p:pic>
      <p:pic>
        <p:nvPicPr>
          <p:cNvPr id="26" name="Picture 25" descr="A group of white clouds&#10;&#10;Description automatically generated with low confidence">
            <a:extLst>
              <a:ext uri="{FF2B5EF4-FFF2-40B4-BE49-F238E27FC236}">
                <a16:creationId xmlns:a16="http://schemas.microsoft.com/office/drawing/2014/main" xmlns="" id="{B3DD88D4-DF5F-4888-9BDE-70A830362C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-1" r="35593" b="47287"/>
          <a:stretch/>
        </p:blipFill>
        <p:spPr>
          <a:xfrm>
            <a:off x="2712042" y="457259"/>
            <a:ext cx="1034749" cy="1251536"/>
          </a:xfrm>
          <a:prstGeom prst="rect">
            <a:avLst/>
          </a:prstGeom>
        </p:spPr>
      </p:pic>
      <p:pic>
        <p:nvPicPr>
          <p:cNvPr id="27" name="Picture 26" descr="A group of white clouds&#10;&#10;Description automatically generated with low confidence">
            <a:extLst>
              <a:ext uri="{FF2B5EF4-FFF2-40B4-BE49-F238E27FC236}">
                <a16:creationId xmlns:a16="http://schemas.microsoft.com/office/drawing/2014/main" xmlns="" id="{546E9C43-77F6-4A67-93D9-74EEC2431F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495" r="67711" b="-9136"/>
          <a:stretch/>
        </p:blipFill>
        <p:spPr>
          <a:xfrm>
            <a:off x="7749484" y="952619"/>
            <a:ext cx="920153" cy="10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29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C8505-AA8B-4DA8-87F1-95E3B18B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D196DC32-F67A-4B13-BACA-7890365B2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" name="Picture 14" descr="A picture containing text, cake, piece&#10;&#10;Description automatically generated">
            <a:extLst>
              <a:ext uri="{FF2B5EF4-FFF2-40B4-BE49-F238E27FC236}">
                <a16:creationId xmlns:a16="http://schemas.microsoft.com/office/drawing/2014/main" xmlns="" id="{59E1012F-3A72-47D3-981F-8ED0BC0D3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9" b="47738"/>
          <a:stretch/>
        </p:blipFill>
        <p:spPr>
          <a:xfrm>
            <a:off x="1868557" y="-778986"/>
            <a:ext cx="5050346" cy="7413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429D3C-4650-4F9C-AC2E-9B6498C5D8A0}"/>
              </a:ext>
            </a:extLst>
          </p:cNvPr>
          <p:cNvSpPr txBox="1"/>
          <p:nvPr/>
        </p:nvSpPr>
        <p:spPr>
          <a:xfrm>
            <a:off x="3060881" y="1690689"/>
            <a:ext cx="385802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SVNErika Ormig" panose="020B0609050302020204" pitchFamily="49" charset="0"/>
              </a:rPr>
              <a:t>KHÁM PHÁ</a:t>
            </a:r>
            <a:endParaRPr lang="en-US" sz="115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SVNErika Ormig" panose="020B06090503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34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E607CFD-4AA6-4F7B-BD46-56ECDC495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r="21340" b="-2"/>
          <a:stretch/>
        </p:blipFill>
        <p:spPr>
          <a:xfrm>
            <a:off x="5399447" y="18288"/>
            <a:ext cx="3742267" cy="683970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F3FC6E-B4BB-4735-9C7C-81BAF0292046}"/>
              </a:ext>
            </a:extLst>
          </p:cNvPr>
          <p:cNvSpPr txBox="1"/>
          <p:nvPr/>
        </p:nvSpPr>
        <p:spPr>
          <a:xfrm>
            <a:off x="380669" y="345559"/>
            <a:ext cx="3276452" cy="1079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I.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Nhận</a:t>
            </a:r>
            <a:r>
              <a:rPr lang="en-US" sz="5400" b="1" dirty="0"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xét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C43AC4-2822-4F6D-9A5F-D82B25F0E8C8}"/>
              </a:ext>
            </a:extLst>
          </p:cNvPr>
          <p:cNvSpPr txBox="1"/>
          <p:nvPr/>
        </p:nvSpPr>
        <p:spPr>
          <a:xfrm>
            <a:off x="102059" y="2029639"/>
            <a:ext cx="54160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đây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làm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mẹ,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- Mẹ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đây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con 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D2A1EB-37D8-47FC-8CAB-4C8131DA3214}"/>
              </a:ext>
            </a:extLst>
          </p:cNvPr>
          <p:cNvSpPr/>
          <p:nvPr/>
        </p:nvSpPr>
        <p:spPr>
          <a:xfrm>
            <a:off x="102060" y="4189678"/>
            <a:ext cx="5242523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500" i="1" dirty="0">
                <a:solidFill>
                  <a:srgbClr val="FF0000"/>
                </a:solidFill>
              </a:rPr>
              <a:t>- Mẹ mời sứ giả vào đây cho con</a:t>
            </a:r>
            <a:r>
              <a:rPr lang="en-US" sz="3500" i="1" dirty="0">
                <a:solidFill>
                  <a:srgbClr val="FF0000"/>
                </a:solidFill>
              </a:rPr>
              <a:t> </a:t>
            </a:r>
            <a:r>
              <a:rPr lang="vi-VN" sz="3500" i="1" dirty="0">
                <a:solidFill>
                  <a:srgbClr val="FF0000"/>
                </a:solidFill>
              </a:rPr>
              <a:t>!</a:t>
            </a:r>
            <a:endParaRPr lang="en-US" sz="3500" i="1" dirty="0">
              <a:solidFill>
                <a:srgbClr val="FF0000"/>
              </a:solidFill>
            </a:endParaRPr>
          </a:p>
        </p:txBody>
      </p:sp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xmlns="" id="{B59E8716-E3DE-4574-B663-FA109E239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63" b="69604" l="4972" r="46362">
                        <a14:foregroundMark x1="45271" y1="62247" x2="45271" y2="62247"/>
                        <a14:backgroundMark x1="45756" y1="65521" x2="45756" y2="65521"/>
                        <a14:backgroundMark x1="46241" y1="65764" x2="45635" y2="6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52" r="50232" b="29164"/>
          <a:stretch/>
        </p:blipFill>
        <p:spPr>
          <a:xfrm>
            <a:off x="-824556" y="1507693"/>
            <a:ext cx="5686901" cy="2102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653C9BA-04C7-4E7F-A25D-A9C4C61047A1}"/>
              </a:ext>
            </a:extLst>
          </p:cNvPr>
          <p:cNvCxnSpPr/>
          <p:nvPr/>
        </p:nvCxnSpPr>
        <p:spPr>
          <a:xfrm>
            <a:off x="655983" y="2597426"/>
            <a:ext cx="4134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F9AFC2C-1807-4585-A38F-53CD1A9EA3FA}"/>
              </a:ext>
            </a:extLst>
          </p:cNvPr>
          <p:cNvCxnSpPr>
            <a:cxnSpLocks/>
          </p:cNvCxnSpPr>
          <p:nvPr/>
        </p:nvCxnSpPr>
        <p:spPr>
          <a:xfrm>
            <a:off x="282786" y="3054626"/>
            <a:ext cx="19038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92987276-69B0-4295-9C44-BBE88C51B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95" y="5286097"/>
            <a:ext cx="51186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Gióng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E607CFD-4AA6-4F7B-BD46-56ECDC495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r="21340" b="-2"/>
          <a:stretch/>
        </p:blipFill>
        <p:spPr>
          <a:xfrm>
            <a:off x="5307270" y="18288"/>
            <a:ext cx="3834443" cy="683970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F3FC6E-B4BB-4735-9C7C-81BAF0292046}"/>
              </a:ext>
            </a:extLst>
          </p:cNvPr>
          <p:cNvSpPr txBox="1"/>
          <p:nvPr/>
        </p:nvSpPr>
        <p:spPr>
          <a:xfrm>
            <a:off x="380669" y="345559"/>
            <a:ext cx="3276452" cy="1079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I.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Nhận</a:t>
            </a:r>
            <a:r>
              <a:rPr lang="en-US" sz="5400" b="1" dirty="0"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xét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C43AC4-2822-4F6D-9A5F-D82B25F0E8C8}"/>
              </a:ext>
            </a:extLst>
          </p:cNvPr>
          <p:cNvSpPr txBox="1"/>
          <p:nvPr/>
        </p:nvSpPr>
        <p:spPr>
          <a:xfrm>
            <a:off x="41867" y="3082609"/>
            <a:ext cx="5376237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Gióng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mẹ,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- Mẹ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đây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con !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D2A1EB-37D8-47FC-8CAB-4C8131DA3214}"/>
              </a:ext>
            </a:extLst>
          </p:cNvPr>
          <p:cNvSpPr/>
          <p:nvPr/>
        </p:nvSpPr>
        <p:spPr>
          <a:xfrm>
            <a:off x="22444" y="4152900"/>
            <a:ext cx="5245295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500" i="1" dirty="0">
                <a:solidFill>
                  <a:srgbClr val="FF0000"/>
                </a:solidFill>
              </a:rPr>
              <a:t>- Mẹ mời sứ giả vào đây cho con</a:t>
            </a:r>
            <a:r>
              <a:rPr lang="en-US" sz="3500" i="1" dirty="0">
                <a:solidFill>
                  <a:srgbClr val="FF0000"/>
                </a:solidFill>
              </a:rPr>
              <a:t>  </a:t>
            </a:r>
            <a:r>
              <a:rPr lang="vi-VN" sz="3500" i="1" dirty="0">
                <a:solidFill>
                  <a:srgbClr val="FF0000"/>
                </a:solidFill>
              </a:rPr>
              <a:t>!</a:t>
            </a:r>
            <a:endParaRPr lang="en-US" sz="3500" i="1" dirty="0">
              <a:solidFill>
                <a:srgbClr val="FF0000"/>
              </a:solidFill>
            </a:endParaRPr>
          </a:p>
        </p:txBody>
      </p:sp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xmlns="" id="{B59E8716-E3DE-4574-B663-FA109E239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63" b="69604" l="4972" r="46362">
                        <a14:foregroundMark x1="45271" y1="62247" x2="45271" y2="62247"/>
                        <a14:backgroundMark x1="45756" y1="65521" x2="45756" y2="65521"/>
                        <a14:backgroundMark x1="46241" y1="65764" x2="45635" y2="6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52" r="50232" b="29164"/>
          <a:stretch/>
        </p:blipFill>
        <p:spPr>
          <a:xfrm>
            <a:off x="-824556" y="1507693"/>
            <a:ext cx="5686901" cy="210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6025F7-C470-4B2B-9B82-E9732861A7AC}"/>
              </a:ext>
            </a:extLst>
          </p:cNvPr>
          <p:cNvSpPr txBox="1"/>
          <p:nvPr/>
        </p:nvSpPr>
        <p:spPr>
          <a:xfrm>
            <a:off x="41867" y="2092478"/>
            <a:ext cx="59051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548BAAA-6D48-45B3-BD14-D6D196AD467C}"/>
              </a:ext>
            </a:extLst>
          </p:cNvPr>
          <p:cNvSpPr/>
          <p:nvPr/>
        </p:nvSpPr>
        <p:spPr>
          <a:xfrm>
            <a:off x="4938074" y="4219419"/>
            <a:ext cx="30754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xmlns="" id="{EE7219EE-1180-4C48-832B-D74D6C859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8" y="5244675"/>
            <a:ext cx="47353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lang="vi-V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Content Placeholder 4" descr="A group of figurines&#10;&#10;Description automatically generated with medium confidence">
            <a:extLst>
              <a:ext uri="{FF2B5EF4-FFF2-40B4-BE49-F238E27FC236}">
                <a16:creationId xmlns:a16="http://schemas.microsoft.com/office/drawing/2014/main" xmlns="" id="{712B8A19-B334-4C1F-BFDA-C574CF681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61922" y="7977121"/>
            <a:ext cx="71351" cy="45719"/>
          </a:xfrm>
        </p:spPr>
      </p:pic>
    </p:spTree>
    <p:extLst>
      <p:ext uri="{BB962C8B-B14F-4D97-AF65-F5344CB8AC3E}">
        <p14:creationId xmlns:p14="http://schemas.microsoft.com/office/powerpoint/2010/main" val="2130005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xmlns="" id="{62387CBE-F41E-4119-B4B6-D334CD0E9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 descr="A group of figurines&#10;&#10;Description automatically generated with medium confidence">
            <a:extLst>
              <a:ext uri="{FF2B5EF4-FFF2-40B4-BE49-F238E27FC236}">
                <a16:creationId xmlns:a16="http://schemas.microsoft.com/office/drawing/2014/main" xmlns="" id="{59952DC3-8E55-49E6-9587-CA5F11847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08" y="2637185"/>
            <a:ext cx="7444409" cy="4770093"/>
          </a:xfr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D7C82C5A-4977-46E2-B91B-9284858799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8" r="1" b="35582"/>
          <a:stretch/>
        </p:blipFill>
        <p:spPr>
          <a:xfrm>
            <a:off x="0" y="-106018"/>
            <a:ext cx="4572000" cy="5972554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54AA86B5-0B09-4F1C-B140-FE1918840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4793"/>
            <a:ext cx="325438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35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1087</Words>
  <Application>Microsoft Office PowerPoint</Application>
  <PresentationFormat>Trình chiếu trên màn hình (4:3)</PresentationFormat>
  <Paragraphs>126</Paragraphs>
  <Slides>28</Slides>
  <Notes>2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28</vt:i4>
      </vt:variant>
    </vt:vector>
  </HeadingPairs>
  <TitlesOfParts>
    <vt:vector size="29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2022-03-18T12:23:46Z</dcterms:created>
  <dcterms:modified xsi:type="dcterms:W3CDTF">2022-03-18T12:27:43Z</dcterms:modified>
</cp:coreProperties>
</file>