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A460-1F6A-4F08-9ACA-EFC36CF48554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35F5-8B13-4B17-9042-C045D6A7E1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5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9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9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9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5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4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1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2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1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1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140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51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88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66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31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44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82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2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82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10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15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2305D-5A18-443E-9FB1-E475B4663D9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7A32-10D8-49A2-8A07-E2B6F2C0EE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18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0875311B-3CF6-435C-9263-49531192B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7610" y="3516787"/>
            <a:ext cx="5017954" cy="3684658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 rot="21158388">
            <a:off x="1393035" y="1750827"/>
            <a:ext cx="4379119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00" dirty="0" err="1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Luyện</a:t>
            </a:r>
            <a:r>
              <a:rPr lang="en-US" sz="300" dirty="0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 </a:t>
            </a:r>
            <a:r>
              <a:rPr lang="en-US" sz="300" dirty="0" err="1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từ</a:t>
            </a:r>
            <a:r>
              <a:rPr lang="en-US" sz="300" dirty="0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 </a:t>
            </a:r>
            <a:r>
              <a:rPr lang="en-US" sz="300" dirty="0" err="1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và</a:t>
            </a:r>
            <a:r>
              <a:rPr lang="en-US" sz="300" dirty="0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 </a:t>
            </a:r>
            <a:r>
              <a:rPr lang="en-US" sz="300" dirty="0" err="1">
                <a:solidFill>
                  <a:srgbClr val="FFC000"/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câu</a:t>
            </a:r>
            <a:endParaRPr lang="en-US" sz="300" dirty="0">
              <a:solidFill>
                <a:srgbClr val="FFC000"/>
              </a:solidFill>
              <a:effectLst>
                <a:glow rad="228600">
                  <a:schemeClr val="bg1">
                    <a:alpha val="94000"/>
                  </a:schemeClr>
                </a:glow>
              </a:effectLst>
              <a:latin typeface="UTM Flamenco" panose="02040603050506020204" pitchFamily="18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 rot="21208672">
            <a:off x="2178850" y="2493125"/>
            <a:ext cx="5564981" cy="264378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8754"/>
              </a:avLst>
            </a:prstTxWarp>
            <a:spAutoFit/>
          </a:bodyPr>
          <a:lstStyle/>
          <a:p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CÁCH ĐẶT </a:t>
            </a:r>
          </a:p>
          <a:p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bg1">
                      <a:alpha val="94000"/>
                    </a:schemeClr>
                  </a:glow>
                </a:effectLst>
                <a:latin typeface="UTM Flamenco" panose="02040603050506020204" pitchFamily="18" charset="0"/>
              </a:rPr>
              <a:t>CÂU KHIẾN</a:t>
            </a:r>
          </a:p>
        </p:txBody>
      </p:sp>
    </p:spTree>
    <p:extLst>
      <p:ext uri="{BB962C8B-B14F-4D97-AF65-F5344CB8AC3E}">
        <p14:creationId xmlns:p14="http://schemas.microsoft.com/office/powerpoint/2010/main" val="26006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736187" y="665892"/>
            <a:ext cx="5005615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Muốn đặt câu khiến, có thể dùng một trong những cách sau đây: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1.Thêm </a:t>
            </a:r>
            <a:r>
              <a:rPr lang="vi-VN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hãy, đừng, chớ, nên, phải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,....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trước động từ.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Thêm các từ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lên, đi, thôi, nào,....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cuối câu.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Thêm các từ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nghị, xin, mong,....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câu.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Dùng giọng điệu phù hợp với câu khiến.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38294" y="2047875"/>
            <a:ext cx="3974475" cy="5086350"/>
            <a:chOff x="-108175" y="1771650"/>
            <a:chExt cx="5299300" cy="5086350"/>
          </a:xfrm>
        </p:grpSpPr>
        <p:grpSp>
          <p:nvGrpSpPr>
            <p:cNvPr id="5" name="Group 4"/>
            <p:cNvGrpSpPr/>
            <p:nvPr/>
          </p:nvGrpSpPr>
          <p:grpSpPr>
            <a:xfrm>
              <a:off x="-108175" y="1771650"/>
              <a:ext cx="5299300" cy="5086350"/>
              <a:chOff x="-108175" y="2046534"/>
              <a:chExt cx="4811466" cy="4811466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="" id="{9C82F936-5F21-40C6-A1A4-D68F8ADE1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08175" y="2046534"/>
                <a:ext cx="4811466" cy="4811466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2319145" y="3705225"/>
                <a:ext cx="1695450" cy="885825"/>
              </a:xfrm>
              <a:prstGeom prst="roundRect">
                <a:avLst/>
              </a:prstGeom>
              <a:solidFill>
                <a:srgbClr val="4B81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904291" y="3433092"/>
                <a:ext cx="1131801" cy="885825"/>
              </a:xfrm>
              <a:prstGeom prst="roundRect">
                <a:avLst/>
              </a:prstGeom>
              <a:solidFill>
                <a:srgbClr val="4B81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26292" y="3105474"/>
              <a:ext cx="2345268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UTM Cancel" panose="02040603050506020204" pitchFamily="18" charset="0"/>
                  <a:ea typeface="字魂59号-创粗黑" panose="00000500000000000000" charset="-122"/>
                </a:rPr>
                <a:t>Ghi</a:t>
              </a:r>
              <a:r>
                <a:rPr kumimoji="0" lang="en-US" altLang="zh-CN" sz="3600" b="1" i="0" u="none" strike="noStrike" kern="1200" cap="none" spc="0" normalizeH="0" baseline="0" noProof="0" dirty="0">
                  <a:ln w="19050"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UTM Cancel" panose="02040603050506020204" pitchFamily="18" charset="0"/>
                  <a:ea typeface="字魂59号-创粗黑" panose="00000500000000000000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UTM Cancel" panose="02040603050506020204" pitchFamily="18" charset="0"/>
                  <a:ea typeface="字魂59号-创粗黑" panose="00000500000000000000" charset="-122"/>
                </a:rPr>
                <a:t>nhớ</a:t>
              </a:r>
              <a:endParaRPr kumimoji="0" lang="zh-CN" altLang="en-US" sz="3600" b="1" i="0" u="none" strike="noStrike" kern="1200" cap="none" spc="0" normalizeH="0" baseline="0" noProof="0" dirty="0">
                <a:ln w="19050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UTM Cancel" panose="02040603050506020204" pitchFamily="18" charset="0"/>
                <a:ea typeface="字魂59号-创粗黑" panose="00000500000000000000" charset="-122"/>
              </a:endParaRPr>
            </a:p>
          </p:txBody>
        </p:sp>
      </p:grpSp>
      <p:pic>
        <p:nvPicPr>
          <p:cNvPr id="14" name="图片 10">
            <a:extLst>
              <a:ext uri="{FF2B5EF4-FFF2-40B4-BE49-F238E27FC236}">
                <a16:creationId xmlns:a16="http://schemas.microsoft.com/office/drawing/2014/main" xmlns="" id="{FABE5DD4-AE19-443B-A53C-BC3086D7E8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192" y="5126514"/>
            <a:ext cx="1192280" cy="1589707"/>
          </a:xfrm>
          <a:prstGeom prst="rect">
            <a:avLst/>
          </a:prstGeom>
        </p:spPr>
      </p:pic>
      <p:pic>
        <p:nvPicPr>
          <p:cNvPr id="15" name="图片 27">
            <a:extLst>
              <a:ext uri="{FF2B5EF4-FFF2-40B4-BE49-F238E27FC236}">
                <a16:creationId xmlns:a16="http://schemas.microsoft.com/office/drawing/2014/main" xmlns="" id="{8EE94A94-D114-4EF0-9AC4-D132DF7BB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235115" y="884919"/>
            <a:ext cx="1840168" cy="1351609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xmlns="" id="{58742714-3BA8-402A-BD1D-818967DDA5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04" y="223665"/>
            <a:ext cx="669941" cy="9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27764" y="1596256"/>
            <a:ext cx="53590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7030A0"/>
                </a:solidFill>
                <a:latin typeface="SVN-Vanessas Valentine" panose="02040603050506020204" pitchFamily="18" charset="0"/>
              </a:rPr>
              <a:t>LUYỆN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Vanessas Valentine" panose="02040603050506020204" pitchFamily="18" charset="0"/>
                <a:ea typeface="+mn-ea"/>
                <a:cs typeface="+mn-cs"/>
              </a:rPr>
              <a:t>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00" b="29150" l="40000" r="54950">
                        <a14:foregroundMark x1="45950" y1="9450" x2="45950" y2="9450"/>
                        <a14:foregroundMark x1="46650" y1="9150" x2="46650" y2="9150"/>
                        <a14:foregroundMark x1="46800" y1="8350" x2="46800" y2="8350"/>
                        <a14:foregroundMark x1="47800" y1="8750" x2="47800" y2="8750"/>
                        <a14:foregroundMark x1="46950" y1="10000" x2="45950" y2="9050"/>
                        <a14:foregroundMark x1="47650" y1="8750" x2="45150" y2="12100"/>
                        <a14:foregroundMark x1="45150" y1="7350" x2="45700" y2="1110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1" t="4861" r="43194" b="70417"/>
          <a:stretch/>
        </p:blipFill>
        <p:spPr>
          <a:xfrm>
            <a:off x="2455942" y="1788173"/>
            <a:ext cx="81491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339025" y="607143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82593" y="791399"/>
            <a:ext cx="7829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49798" y="4114124"/>
            <a:ext cx="637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en-US" sz="28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!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!</a:t>
            </a:r>
          </a:p>
          <a:p>
            <a:pPr lvl="4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!</a:t>
            </a:r>
            <a:endParaRPr lang="vi-VN" altLang="en-US" sz="28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364696" y="1621968"/>
            <a:ext cx="63722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Nam đi học.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Thanh đi lao động.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Ngân chăm chỉ.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vi-V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Giang phấn đấu học giỏi.</a:t>
            </a: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0875311B-3CF6-435C-9263-49531192B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7610" y="3516787"/>
            <a:ext cx="5017954" cy="36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27153" y="316865"/>
            <a:ext cx="1886561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5401" y="433350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98005" y="688054"/>
            <a:ext cx="7829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40839"/>
              </p:ext>
            </p:extLst>
          </p:nvPr>
        </p:nvGraphicFramePr>
        <p:xfrm>
          <a:off x="4076778" y="1654963"/>
          <a:ext cx="4700587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0587">
                  <a:extLst>
                    <a:ext uri="{9D8B030D-6E8A-4147-A177-3AD203B41FA5}">
                      <a16:colId xmlns:a16="http://schemas.microsoft.com/office/drawing/2014/main" xmlns="" val="390870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4000" baseline="0" dirty="0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khiến</a:t>
                      </a:r>
                      <a:endParaRPr lang="en-US" sz="4000" dirty="0">
                        <a:solidFill>
                          <a:srgbClr val="8278CF"/>
                        </a:solidFill>
                        <a:latin typeface="UTM Cookies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4179794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5964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126" y="2766741"/>
            <a:ext cx="359759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126" y="1890000"/>
            <a:ext cx="1682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45" y="3337575"/>
            <a:ext cx="3497926" cy="46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303856" y="553395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98005" y="688054"/>
            <a:ext cx="7829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51524"/>
              </p:ext>
            </p:extLst>
          </p:nvPr>
        </p:nvGraphicFramePr>
        <p:xfrm>
          <a:off x="3876590" y="1856542"/>
          <a:ext cx="4700587" cy="664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0587">
                  <a:extLst>
                    <a:ext uri="{9D8B030D-6E8A-4147-A177-3AD203B41FA5}">
                      <a16:colId xmlns:a16="http://schemas.microsoft.com/office/drawing/2014/main" xmlns="" val="390870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4000" baseline="0" dirty="0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khiến</a:t>
                      </a:r>
                      <a:endParaRPr lang="en-US" sz="4000" dirty="0">
                        <a:solidFill>
                          <a:srgbClr val="8278CF"/>
                        </a:solidFill>
                        <a:latin typeface="UTM Cookies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4179794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 chăm chỉ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chăm chỉ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chăm chỉ </a:t>
                      </a:r>
                      <a:r>
                        <a:rPr lang="vi-VN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457200" indent="-457200" eaLnBrk="1" hangingPunct="1"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5964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3535" y="2682643"/>
            <a:ext cx="3045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538" y="1856128"/>
            <a:ext cx="1682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89" y="3163582"/>
            <a:ext cx="2631292" cy="3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259894" y="517299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42387" y="17690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98005" y="688054"/>
            <a:ext cx="7829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E675C4"/>
                </a:solidFill>
                <a:latin typeface="+mn-lt"/>
                <a:cs typeface="Times New Roman" panose="02020603050405020304" pitchFamily="18" charset="0"/>
              </a:rPr>
              <a:t>Chuyển các câu kể sau thành câu khiến.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60470"/>
              </p:ext>
            </p:extLst>
          </p:nvPr>
        </p:nvGraphicFramePr>
        <p:xfrm>
          <a:off x="3930614" y="1805298"/>
          <a:ext cx="4700587" cy="676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0587">
                  <a:extLst>
                    <a:ext uri="{9D8B030D-6E8A-4147-A177-3AD203B41FA5}">
                      <a16:colId xmlns:a16="http://schemas.microsoft.com/office/drawing/2014/main" xmlns="" val="390870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4000" baseline="0" dirty="0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8278CF"/>
                          </a:solidFill>
                          <a:latin typeface="UTM Cookies" panose="02040603050506020204" pitchFamily="18" charset="0"/>
                          <a:cs typeface="Arial" panose="020B0604020202020204" pitchFamily="34" charset="0"/>
                        </a:rPr>
                        <a:t>khiến</a:t>
                      </a:r>
                      <a:endParaRPr lang="en-US" sz="4000" dirty="0">
                        <a:solidFill>
                          <a:srgbClr val="8278CF"/>
                        </a:solidFill>
                        <a:latin typeface="UTM Cookies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4179794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phấn đấu học giỏi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phấn đấu học giỏi! 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phấn đấu học giỏi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 nào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285750" indent="-285750" eaLnBrk="1" hangingPunct="1">
                        <a:buFontTx/>
                        <a:buChar char="-"/>
                        <a:defRPr/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phấn đấu học giỏi !</a:t>
                      </a:r>
                    </a:p>
                  </a:txBody>
                  <a:tcPr marL="68580" marR="68580"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59648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0880" y="2593637"/>
            <a:ext cx="3063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815" y="1823761"/>
            <a:ext cx="1682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srgbClr val="8278CF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079" y="3754074"/>
            <a:ext cx="1371600" cy="3083170"/>
            <a:chOff x="57504" y="3443277"/>
            <a:chExt cx="3846280" cy="6767771"/>
          </a:xfrm>
        </p:grpSpPr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xmlns="" id="{96582DAD-2F27-43B1-926F-8B8BC5D8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7504" y="3443277"/>
              <a:ext cx="3846280" cy="67677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24708" y="5498123"/>
              <a:ext cx="339969" cy="86695"/>
            </a:xfrm>
            <a:prstGeom prst="rect">
              <a:avLst/>
            </a:prstGeom>
            <a:solidFill>
              <a:srgbClr val="CA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27153" y="316865"/>
            <a:ext cx="1886561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5401" y="433350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11194" y="697720"/>
            <a:ext cx="78299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1356" y="1616023"/>
            <a:ext cx="8466992" cy="5509200"/>
          </a:xfrm>
          <a:prstGeom prst="rect">
            <a:avLst/>
          </a:prstGeom>
          <a:noFill/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 Vào giờ kiểm tra, chẳng may bút của em bị hỏng. Em biết bạn em có hai bút. Hãy nói với bạn một câu để mượn bút.</a:t>
            </a:r>
          </a:p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Em gọi điện thoại cho bạn, gặp người ở đầu dây bên kia là bố của bạn. Em hãy nói một câu với bác để bác chuyển máy cho em nói chuyện với bạn em.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Em đang tìm nhà bạn bỗng gặp một chú từ trong nhà gần đấy bước ra. Hãy nói một câu nhờ chú ấy chỉ đường.</a:t>
            </a:r>
            <a:endParaRPr lang="vi-VN" alt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27153" y="316865"/>
            <a:ext cx="1886561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5401" y="433350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11194" y="697720"/>
            <a:ext cx="78299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1356" y="1616017"/>
            <a:ext cx="8466992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 Vào giờ kiểm tra, chẳng may bút của em bị hỏng. Em biết bạn em có hai bút. Hãy nói với bạn một câu để mượn bút.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466" y="2889182"/>
            <a:ext cx="62155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xmlns="" id="{E3CC7129-C38F-4987-8E74-5615A7918A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920" y="3044916"/>
            <a:ext cx="3773772" cy="36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27153" y="316865"/>
            <a:ext cx="1886561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5401" y="433350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11194" y="697720"/>
            <a:ext cx="78299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1356" y="1616022"/>
            <a:ext cx="8466992" cy="2062103"/>
          </a:xfrm>
          <a:prstGeom prst="rect">
            <a:avLst/>
          </a:prstGeom>
          <a:solidFill>
            <a:schemeClr val="bg1"/>
          </a:solidFill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Em gọi điện thoại cho bạn, gặp người ở đầu dây bên kia là bố của bạn. Em hãy nói một câu với bác để bác chuyển máy cho em nói chuyện với bạn em.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3149" y="3519206"/>
            <a:ext cx="82715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27153" y="316865"/>
            <a:ext cx="1886561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5401" y="433350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E675C4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E675C4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pic>
        <p:nvPicPr>
          <p:cNvPr id="7" name="图片 6" descr="背背景景"/>
          <p:cNvPicPr>
            <a:picLocks noChangeAspect="1"/>
          </p:cNvPicPr>
          <p:nvPr/>
        </p:nvPicPr>
        <p:blipFill>
          <a:blip r:embed="rId3"/>
          <a:srcRect b="83485"/>
          <a:stretch>
            <a:fillRect/>
          </a:stretch>
        </p:blipFill>
        <p:spPr>
          <a:xfrm>
            <a:off x="0" y="81658"/>
            <a:ext cx="9101614" cy="8305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11194" y="697720"/>
            <a:ext cx="78299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phù hợp với các tình huống sau: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1356" y="1616017"/>
            <a:ext cx="8466992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8278CF"/>
            </a:solidFill>
            <a:prstDash val="dash"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Em đang tìm nhà bạn bỗng gặp một chú từ trong nhà gần đấy bước ra. Hãy nói một câu nhờ chú ấy chỉ đường.</a:t>
            </a:r>
            <a:endParaRPr lang="vi-VN" alt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430" y="3347042"/>
            <a:ext cx="645322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12322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0" b="29150" l="2200" r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0" r="77778" b="70417"/>
          <a:stretch/>
        </p:blipFill>
        <p:spPr>
          <a:xfrm>
            <a:off x="2184763" y="1526177"/>
            <a:ext cx="1143000" cy="1771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7764" y="1596251"/>
            <a:ext cx="52066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latin typeface="SVN-Vanessas Valentine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466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27959" y="453954"/>
            <a:ext cx="63907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khiến theo những yêu cầu dưới đây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5269" y="2594953"/>
            <a:ext cx="78867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a/ Câu khiến có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ở trước động từ.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b/ Câu khiến có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ở sau động từ.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c/ Câu khiến có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ở trước chủ ngữ.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-56962" y="552940"/>
            <a:ext cx="27761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19050">
                  <a:solidFill>
                    <a:prstClr val="black"/>
                  </a:solidFill>
                </a:ln>
                <a:solidFill>
                  <a:srgbClr val="CAECFF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0000000000000" charset="-122"/>
              </a:rPr>
              <a:t> 3, 4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CAECFF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0000000000000" charset="-122"/>
            </a:endParaRPr>
          </a:p>
        </p:txBody>
      </p:sp>
      <p:sp>
        <p:nvSpPr>
          <p:cNvPr id="5" name="图文框 3"/>
          <p:cNvSpPr/>
          <p:nvPr/>
        </p:nvSpPr>
        <p:spPr>
          <a:xfrm>
            <a:off x="185068" y="416836"/>
            <a:ext cx="2128592" cy="1103205"/>
          </a:xfrm>
          <a:prstGeom prst="frame">
            <a:avLst>
              <a:gd name="adj1" fmla="val 8329"/>
            </a:avLst>
          </a:prstGeom>
          <a:solidFill>
            <a:schemeClr val="bg1"/>
          </a:solidFill>
          <a:ln>
            <a:noFill/>
          </a:ln>
          <a:effectLst>
            <a:outerShdw blurRad="63500" dist="63500" dir="30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14965"/>
              </p:ext>
            </p:extLst>
          </p:nvPr>
        </p:nvGraphicFramePr>
        <p:xfrm>
          <a:off x="334113" y="286617"/>
          <a:ext cx="8317523" cy="6345901"/>
        </p:xfrm>
        <a:graphic>
          <a:graphicData uri="http://schemas.openxmlformats.org/drawingml/2006/table">
            <a:tbl>
              <a:tblPr/>
              <a:tblGrid>
                <a:gridCol w="2135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7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4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2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78CF"/>
                          </a:solidFill>
                          <a:effectLst/>
                          <a:latin typeface="Tahoma" pitchFamily="34" charset="0"/>
                        </a:rPr>
                        <a:t>Cách thêm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78CF"/>
                          </a:solidFill>
                          <a:effectLst/>
                          <a:latin typeface="Tahoma" pitchFamily="34" charset="0"/>
                        </a:rPr>
                        <a:t>Câu khiến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278CF"/>
                          </a:solidFill>
                          <a:effectLst/>
                          <a:latin typeface="Tahoma" pitchFamily="34" charset="0"/>
                        </a:rPr>
                        <a:t>Tình huống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35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D06D57"/>
                          </a:solidFill>
                          <a:effectLst/>
                          <a:latin typeface="+mn-lt"/>
                        </a:rPr>
                        <a:t>hãy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ở trước động từ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18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D06D57"/>
                          </a:solidFill>
                          <a:effectLst/>
                          <a:latin typeface="+mn-lt"/>
                        </a:rPr>
                        <a:t>đi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hoặc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D06D57"/>
                          </a:solidFill>
                          <a:effectLst/>
                          <a:latin typeface="+mn-lt"/>
                        </a:rPr>
                        <a:t>nào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ở sau động từ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74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D06D57"/>
                          </a:solidFill>
                          <a:effectLst/>
                          <a:latin typeface="+mn-lt"/>
                        </a:rPr>
                        <a:t>xin</a:t>
                      </a:r>
                      <a:r>
                        <a:rPr kumimoji="0" 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hoặc </a:t>
                      </a:r>
                      <a:r>
                        <a:rPr kumimoji="0" 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D06D57"/>
                          </a:solidFill>
                          <a:effectLst/>
                          <a:latin typeface="+mn-lt"/>
                        </a:rPr>
                        <a:t>mong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ở trước chủ ngữ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534108" y="2543980"/>
            <a:ext cx="30789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Chúng mình cùng chơi nhảy dây </a:t>
            </a:r>
            <a:r>
              <a:rPr lang="en-US" altLang="en-US" sz="2800" b="1" i="1" dirty="0" err="1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587687" y="3441304"/>
            <a:ext cx="31873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Chúng mình cùng làm bài đó </a:t>
            </a:r>
            <a:r>
              <a:rPr lang="en-US" altLang="en-US" sz="2800" b="1" i="1" dirty="0" err="1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723428" y="2817587"/>
            <a:ext cx="30436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rủ bạn cùng làm một việc gì  đó...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587685" y="1234995"/>
            <a:ext cx="30789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 </a:t>
            </a:r>
            <a:r>
              <a:rPr lang="vi-VN" altLang="en-US" sz="32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giúp mình giải bà</a:t>
            </a:r>
            <a:r>
              <a:rPr lang="en-US" alt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toán này nhé!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774995" y="1249856"/>
            <a:ext cx="28766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bạn hướng dẫn giải bài khó.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587690" y="4471428"/>
            <a:ext cx="3025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vi-VN" alt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bỏ qua cho mình! 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587687" y="5444770"/>
            <a:ext cx="34426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i="1" dirty="0">
                <a:solidFill>
                  <a:srgbClr val="D06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vi-VN" alt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hãy tha lỗi cho con! 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762898" y="4793457"/>
            <a:ext cx="28218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có lỗi, muốn xin lỗi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39900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133600"/>
            <a:ext cx="5741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SVN-Vanessas Valentine" panose="02040603050506020204" pitchFamily="18" charset="0"/>
              </a:rPr>
              <a:t>Hoàn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thành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bài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tập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đã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giao</a:t>
            </a:r>
            <a:endParaRPr lang="en-US" sz="5400" b="1" dirty="0">
              <a:latin typeface="SVN-Vanessas Valentine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81000"/>
            <a:ext cx="5243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VN-Vanessas Valentine" panose="02040603050506020204" pitchFamily="18" charset="0"/>
              </a:rPr>
              <a:t>DẶN DÒ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2733" y="4584834"/>
            <a:ext cx="3607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SVN-Vanessas Valentine" panose="02040603050506020204" pitchFamily="18" charset="0"/>
              </a:rPr>
              <a:t>Chuẩn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bị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bài</a:t>
            </a:r>
            <a:r>
              <a:rPr lang="en-US" sz="5400" b="1" dirty="0">
                <a:latin typeface="SVN-Vanessas Valentine" panose="02040603050506020204" pitchFamily="18" charset="0"/>
              </a:rPr>
              <a:t> </a:t>
            </a:r>
            <a:r>
              <a:rPr lang="en-US" sz="5400" b="1" dirty="0" err="1">
                <a:latin typeface="SVN-Vanessas Valentine" panose="02040603050506020204" pitchFamily="18" charset="0"/>
              </a:rPr>
              <a:t>sau</a:t>
            </a:r>
            <a:endParaRPr lang="en-US" sz="5400" b="1" dirty="0">
              <a:latin typeface="SVN-Vanessas Valenti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2040" y="1303171"/>
            <a:ext cx="48603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7030A0"/>
                </a:solidFill>
                <a:latin typeface="SVN-Vanessas Valentine" panose="02040603050506020204" pitchFamily="18" charset="0"/>
              </a:rPr>
              <a:t>Chúc</a:t>
            </a:r>
            <a:r>
              <a:rPr lang="en-US" sz="11500" b="1" dirty="0">
                <a:solidFill>
                  <a:srgbClr val="7030A0"/>
                </a:solidFill>
                <a:latin typeface="SVN-Vanessas Valentine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7030A0"/>
                </a:solidFill>
                <a:latin typeface="SVN-Vanessas Valentine" panose="02040603050506020204" pitchFamily="18" charset="0"/>
              </a:rPr>
              <a:t>các</a:t>
            </a:r>
            <a:r>
              <a:rPr lang="en-US" sz="11500" b="1" dirty="0">
                <a:solidFill>
                  <a:srgbClr val="7030A0"/>
                </a:solidFill>
                <a:latin typeface="SVN-Vanessas Valentine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7030A0"/>
                </a:solidFill>
                <a:latin typeface="SVN-Vanessas Valentine" panose="02040603050506020204" pitchFamily="18" charset="0"/>
              </a:rPr>
              <a:t>em</a:t>
            </a:r>
            <a:r>
              <a:rPr lang="en-US" sz="11500" b="1" dirty="0">
                <a:solidFill>
                  <a:srgbClr val="7030A0"/>
                </a:solidFill>
                <a:latin typeface="SVN-Vanessas Valentine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7030A0"/>
                </a:solidFill>
                <a:latin typeface="SVN-Vanessas Valentine" panose="02040603050506020204" pitchFamily="18" charset="0"/>
              </a:rPr>
              <a:t>học</a:t>
            </a:r>
            <a:r>
              <a:rPr lang="en-US" sz="11500" b="1" dirty="0">
                <a:solidFill>
                  <a:srgbClr val="7030A0"/>
                </a:solidFill>
                <a:latin typeface="SVN-Vanessas Valentine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7030A0"/>
                </a:solidFill>
                <a:latin typeface="SVN-Vanessas Valentine" panose="02040603050506020204" pitchFamily="18" charset="0"/>
              </a:rPr>
              <a:t>tốt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Vanessas Valentin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5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8840" y="816780"/>
            <a:ext cx="5136356" cy="923925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1.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khiến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0362" y="2047886"/>
            <a:ext cx="4658275" cy="136207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Cancel" panose="02040603050506020204" pitchFamily="18" charset="0"/>
              </a:rPr>
              <a:t>hỏi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điều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chưa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biết</a:t>
            </a:r>
            <a:r>
              <a:rPr lang="en-US" sz="3200" dirty="0">
                <a:latin typeface="UTM Cancel" panose="020406030505060202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50355" y="3614748"/>
            <a:ext cx="4658276" cy="136207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UTM Cancel" panose="02040603050506020204" pitchFamily="18" charset="0"/>
              </a:rPr>
              <a:t>nêu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yêu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cầu</a:t>
            </a:r>
            <a:r>
              <a:rPr lang="en-US" sz="2600" dirty="0">
                <a:latin typeface="UTM Cancel" panose="02040603050506020204" pitchFamily="18" charset="0"/>
              </a:rPr>
              <a:t>, </a:t>
            </a:r>
            <a:r>
              <a:rPr lang="en-US" sz="2600" dirty="0" err="1">
                <a:latin typeface="UTM Cancel" panose="02040603050506020204" pitchFamily="18" charset="0"/>
              </a:rPr>
              <a:t>đề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nghị</a:t>
            </a:r>
            <a:r>
              <a:rPr lang="en-US" sz="2600" dirty="0">
                <a:latin typeface="UTM Cancel" panose="02040603050506020204" pitchFamily="18" charset="0"/>
              </a:rPr>
              <a:t>, </a:t>
            </a:r>
            <a:r>
              <a:rPr lang="en-US" sz="2600" dirty="0" err="1">
                <a:latin typeface="UTM Cancel" panose="02040603050506020204" pitchFamily="18" charset="0"/>
              </a:rPr>
              <a:t>mong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muốn</a:t>
            </a:r>
            <a:r>
              <a:rPr lang="en-US" sz="2600" dirty="0">
                <a:latin typeface="UTM Cancel" panose="02040603050506020204" pitchFamily="18" charset="0"/>
              </a:rPr>
              <a:t>,...    </a:t>
            </a:r>
            <a:r>
              <a:rPr lang="en-US" sz="2600" dirty="0" err="1">
                <a:latin typeface="UTM Cancel" panose="02040603050506020204" pitchFamily="18" charset="0"/>
              </a:rPr>
              <a:t>của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người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nói</a:t>
            </a:r>
            <a:r>
              <a:rPr lang="en-US" sz="2600" dirty="0">
                <a:latin typeface="UTM Cancel" panose="02040603050506020204" pitchFamily="18" charset="0"/>
              </a:rPr>
              <a:t>, </a:t>
            </a:r>
            <a:r>
              <a:rPr lang="en-US" sz="2600" dirty="0" err="1">
                <a:latin typeface="UTM Cancel" panose="02040603050506020204" pitchFamily="18" charset="0"/>
              </a:rPr>
              <a:t>người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viết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với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người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khác</a:t>
            </a:r>
            <a:r>
              <a:rPr lang="en-US" sz="2600" dirty="0">
                <a:latin typeface="UTM Cancel" panose="020406030505060202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0355" y="5181610"/>
            <a:ext cx="4658276" cy="136207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Cancel" panose="02040603050506020204" pitchFamily="18" charset="0"/>
              </a:rPr>
              <a:t>khẳng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định</a:t>
            </a:r>
            <a:r>
              <a:rPr lang="en-US" sz="3200" dirty="0">
                <a:latin typeface="UTM Cancel" panose="02040603050506020204" pitchFamily="18" charset="0"/>
              </a:rPr>
              <a:t>, </a:t>
            </a:r>
            <a:r>
              <a:rPr lang="en-US" sz="3200" dirty="0" err="1">
                <a:latin typeface="UTM Cancel" panose="02040603050506020204" pitchFamily="18" charset="0"/>
              </a:rPr>
              <a:t>nêu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quan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điểm</a:t>
            </a:r>
            <a:r>
              <a:rPr lang="en-US" sz="3200" dirty="0">
                <a:latin typeface="UTM Cancel" panose="02040603050506020204" pitchFamily="18" charset="0"/>
              </a:rPr>
              <a:t>, </a:t>
            </a:r>
            <a:r>
              <a:rPr lang="en-US" sz="3200" dirty="0" err="1">
                <a:latin typeface="UTM Cancel" panose="02040603050506020204" pitchFamily="18" charset="0"/>
              </a:rPr>
              <a:t>nhận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định</a:t>
            </a:r>
            <a:r>
              <a:rPr lang="en-US" sz="3200" dirty="0">
                <a:latin typeface="UTM Cancel" panose="02040603050506020204" pitchFamily="18" charset="0"/>
              </a:rPr>
              <a:t>.</a:t>
            </a:r>
          </a:p>
        </p:txBody>
      </p:sp>
      <p:sp>
        <p:nvSpPr>
          <p:cNvPr id="8" name="Teardrop 7"/>
          <p:cNvSpPr/>
          <p:nvPr/>
        </p:nvSpPr>
        <p:spPr>
          <a:xfrm rot="2424123">
            <a:off x="2143636" y="1969555"/>
            <a:ext cx="106011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Cooper Black" panose="0208090404030B020404" pitchFamily="18" charset="0"/>
              </a:rPr>
              <a:t>A</a:t>
            </a:r>
          </a:p>
        </p:txBody>
      </p:sp>
      <p:sp>
        <p:nvSpPr>
          <p:cNvPr id="9" name="Teardrop 8"/>
          <p:cNvSpPr/>
          <p:nvPr/>
        </p:nvSpPr>
        <p:spPr>
          <a:xfrm rot="2424123">
            <a:off x="2143635" y="3531655"/>
            <a:ext cx="106011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Cooper Black" panose="0208090404030B020404" pitchFamily="18" charset="0"/>
              </a:rPr>
              <a:t>B</a:t>
            </a:r>
          </a:p>
        </p:txBody>
      </p:sp>
      <p:sp>
        <p:nvSpPr>
          <p:cNvPr id="10" name="Teardrop 9"/>
          <p:cNvSpPr/>
          <p:nvPr/>
        </p:nvSpPr>
        <p:spPr>
          <a:xfrm rot="2424123">
            <a:off x="2143636" y="5046767"/>
            <a:ext cx="106011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Cooper Black" panose="0208090404030B0204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9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8840" y="375139"/>
            <a:ext cx="5136356" cy="1365556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2.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cuối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cầu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khiến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…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hoặc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Cancel" panose="02040603050506020204" pitchFamily="18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UTM Cancel" panose="02040603050506020204" pitchFamily="18" charset="0"/>
              </a:rPr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0360" y="3555779"/>
            <a:ext cx="4658275" cy="1362075"/>
          </a:xfrm>
          <a:prstGeom prst="roundRect">
            <a:avLst/>
          </a:prstGeom>
          <a:solidFill>
            <a:srgbClr val="D06D57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Cancel" panose="02040603050506020204" pitchFamily="18" charset="0"/>
              </a:rPr>
              <a:t>Dấu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chấm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hỏi</a:t>
            </a:r>
            <a:r>
              <a:rPr lang="en-US" sz="3200" dirty="0">
                <a:latin typeface="UTM Cancel" panose="02040603050506020204" pitchFamily="18" charset="0"/>
              </a:rPr>
              <a:t> – </a:t>
            </a:r>
            <a:r>
              <a:rPr lang="en-US" sz="3200" dirty="0" err="1">
                <a:latin typeface="UTM Cancel" panose="02040603050506020204" pitchFamily="18" charset="0"/>
              </a:rPr>
              <a:t>dấu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chấm</a:t>
            </a:r>
            <a:endParaRPr lang="en-US" sz="3200" dirty="0">
              <a:latin typeface="UTM Cancel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0355" y="1991221"/>
            <a:ext cx="4658276" cy="1362075"/>
          </a:xfrm>
          <a:prstGeom prst="roundRect">
            <a:avLst/>
          </a:prstGeom>
          <a:solidFill>
            <a:srgbClr val="D06D57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UTM Cancel" panose="02040603050506020204" pitchFamily="18" charset="0"/>
              </a:rPr>
              <a:t>Dấu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chấm</a:t>
            </a:r>
            <a:r>
              <a:rPr lang="en-US" sz="2600" dirty="0">
                <a:latin typeface="UTM Cancel" panose="02040603050506020204" pitchFamily="18" charset="0"/>
              </a:rPr>
              <a:t> than – </a:t>
            </a:r>
            <a:r>
              <a:rPr lang="en-US" sz="2600" dirty="0" err="1">
                <a:latin typeface="UTM Cancel" panose="02040603050506020204" pitchFamily="18" charset="0"/>
              </a:rPr>
              <a:t>dấu</a:t>
            </a:r>
            <a:r>
              <a:rPr lang="en-US" sz="2600" dirty="0">
                <a:latin typeface="UTM Cancel" panose="02040603050506020204" pitchFamily="18" charset="0"/>
              </a:rPr>
              <a:t> </a:t>
            </a:r>
            <a:r>
              <a:rPr lang="en-US" sz="2600" dirty="0" err="1">
                <a:latin typeface="UTM Cancel" panose="02040603050506020204" pitchFamily="18" charset="0"/>
              </a:rPr>
              <a:t>chấm</a:t>
            </a:r>
            <a:endParaRPr lang="en-US" sz="2600" dirty="0">
              <a:latin typeface="UTM Cancel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0355" y="5181610"/>
            <a:ext cx="4658276" cy="1362075"/>
          </a:xfrm>
          <a:prstGeom prst="roundRect">
            <a:avLst/>
          </a:prstGeom>
          <a:solidFill>
            <a:srgbClr val="D06D57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Cancel" panose="02040603050506020204" pitchFamily="18" charset="0"/>
              </a:rPr>
              <a:t>Dấu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chấm</a:t>
            </a:r>
            <a:r>
              <a:rPr lang="en-US" sz="3200" dirty="0">
                <a:latin typeface="UTM Cancel" panose="02040603050506020204" pitchFamily="18" charset="0"/>
              </a:rPr>
              <a:t> than – </a:t>
            </a:r>
            <a:r>
              <a:rPr lang="en-US" sz="3200" dirty="0" err="1">
                <a:latin typeface="UTM Cancel" panose="02040603050506020204" pitchFamily="18" charset="0"/>
              </a:rPr>
              <a:t>dấu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chấm</a:t>
            </a:r>
            <a:r>
              <a:rPr lang="en-US" sz="3200" dirty="0">
                <a:latin typeface="UTM Cancel" panose="02040603050506020204" pitchFamily="18" charset="0"/>
              </a:rPr>
              <a:t> </a:t>
            </a:r>
            <a:r>
              <a:rPr lang="en-US" sz="3200" dirty="0" err="1">
                <a:latin typeface="UTM Cancel" panose="02040603050506020204" pitchFamily="18" charset="0"/>
              </a:rPr>
              <a:t>hỏi</a:t>
            </a:r>
            <a:endParaRPr lang="en-US" sz="3200" dirty="0">
              <a:latin typeface="UTM Cancel" panose="02040603050506020204" pitchFamily="18" charset="0"/>
            </a:endParaRPr>
          </a:p>
        </p:txBody>
      </p:sp>
      <p:sp>
        <p:nvSpPr>
          <p:cNvPr id="8" name="Teardrop 7"/>
          <p:cNvSpPr/>
          <p:nvPr/>
        </p:nvSpPr>
        <p:spPr>
          <a:xfrm rot="2424123">
            <a:off x="2143634" y="3477448"/>
            <a:ext cx="106011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06D57"/>
                </a:solidFill>
                <a:latin typeface="Cooper Black" panose="0208090404030B020404" pitchFamily="18" charset="0"/>
              </a:rPr>
              <a:t>B</a:t>
            </a:r>
          </a:p>
        </p:txBody>
      </p:sp>
      <p:sp>
        <p:nvSpPr>
          <p:cNvPr id="9" name="Teardrop 8"/>
          <p:cNvSpPr/>
          <p:nvPr/>
        </p:nvSpPr>
        <p:spPr>
          <a:xfrm rot="2424123">
            <a:off x="2143635" y="1908128"/>
            <a:ext cx="106011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06D57"/>
                </a:solidFill>
                <a:latin typeface="Cooper Black" panose="0208090404030B020404" pitchFamily="18" charset="0"/>
              </a:rPr>
              <a:t>A</a:t>
            </a:r>
          </a:p>
        </p:txBody>
      </p:sp>
      <p:sp>
        <p:nvSpPr>
          <p:cNvPr id="10" name="Teardrop 9"/>
          <p:cNvSpPr/>
          <p:nvPr/>
        </p:nvSpPr>
        <p:spPr>
          <a:xfrm rot="2424123">
            <a:off x="2143636" y="5046767"/>
            <a:ext cx="1060111" cy="1528261"/>
          </a:xfrm>
          <a:prstGeom prst="teardrop">
            <a:avLst>
              <a:gd name="adj" fmla="val 20635"/>
            </a:avLst>
          </a:prstGeom>
          <a:solidFill>
            <a:schemeClr val="bg1"/>
          </a:solidFill>
          <a:ln w="38100">
            <a:solidFill>
              <a:srgbClr val="D06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D06D57"/>
                </a:solidFill>
                <a:latin typeface="Cooper Black" panose="0208090404030B0204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107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27764" y="1596256"/>
            <a:ext cx="52066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SVN-Vanessas Valentine" panose="02040603050506020204" pitchFamily="18" charset="0"/>
              </a:rPr>
              <a:t>KHÁM </a:t>
            </a:r>
          </a:p>
          <a:p>
            <a:pPr algn="ctr"/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SVN-Vanessas Valentine" panose="02040603050506020204" pitchFamily="18" charset="0"/>
              </a:rPr>
              <a:t>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0" b="29150" l="21550" r="38900">
                        <a14:foregroundMark x1="26250" y1="10700" x2="26250" y2="10700"/>
                        <a14:foregroundMark x1="27100" y1="10700" x2="27100" y2="10700"/>
                        <a14:foregroundMark x1="26100" y1="12650" x2="26100" y2="1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5000" r="61389" b="70555"/>
          <a:stretch/>
        </p:blipFill>
        <p:spPr>
          <a:xfrm>
            <a:off x="2524919" y="1596245"/>
            <a:ext cx="86439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648" y="5705253"/>
            <a:ext cx="1099393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6703573" y="5625568"/>
            <a:ext cx="1179662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6" y="5719607"/>
            <a:ext cx="840294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0" y="261686"/>
            <a:ext cx="928526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3154531" y="-457426"/>
            <a:ext cx="1804943" cy="143937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7537472" y="4487396"/>
            <a:ext cx="1688688" cy="1919163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7385" y="3266727"/>
            <a:ext cx="85756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</a:t>
            </a:r>
            <a:r>
              <a:rPr lang="vi-V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đừng</a:t>
            </a:r>
            <a:r>
              <a:rPr 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chớ</a:t>
            </a:r>
            <a:r>
              <a:rPr 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316" y="4379004"/>
            <a:ext cx="8741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02092" y="5105563"/>
            <a:ext cx="82797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 </a:t>
            </a:r>
            <a:r>
              <a:rPr lang="vi-VN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 nghị, xin, mong,...</a:t>
            </a:r>
            <a:r>
              <a:rPr lang="en-US" altLang="en-US" sz="3200" b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 đầu câu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</a:t>
            </a:r>
            <a:endParaRPr lang="vi-VN" alt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6428" y="2066398"/>
            <a:ext cx="881277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83"/>
          <p:cNvSpPr txBox="1">
            <a:spLocks noChangeArrowheads="1"/>
          </p:cNvSpPr>
          <p:nvPr/>
        </p:nvSpPr>
        <p:spPr bwMode="auto">
          <a:xfrm>
            <a:off x="0" y="1409103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7385" y="6182781"/>
            <a:ext cx="6453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đổi giọng điệu.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800642" y="762991"/>
            <a:ext cx="651271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8391" y="116660"/>
            <a:ext cx="3975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0644" y="1418430"/>
            <a:ext cx="3789485" cy="601501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83"/>
          <p:cNvSpPr txBox="1">
            <a:spLocks noChangeArrowheads="1"/>
          </p:cNvSpPr>
          <p:nvPr/>
        </p:nvSpPr>
        <p:spPr bwMode="auto">
          <a:xfrm>
            <a:off x="1086950" y="2019939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01437" y="436332"/>
            <a:ext cx="2538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61391" y="1395466"/>
            <a:ext cx="1169377" cy="601501"/>
          </a:xfrm>
          <a:prstGeom prst="rect">
            <a:avLst/>
          </a:prstGeom>
          <a:solidFill>
            <a:srgbClr val="8278C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333" y="1412187"/>
            <a:ext cx="81944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đừng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chớ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354" y="2026185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Left Arrow Callout 14"/>
          <p:cNvSpPr/>
          <p:nvPr/>
        </p:nvSpPr>
        <p:spPr>
          <a:xfrm rot="5400000">
            <a:off x="2553673" y="2677058"/>
            <a:ext cx="1288165" cy="1262966"/>
          </a:xfrm>
          <a:prstGeom prst="leftArrowCallout">
            <a:avLst>
              <a:gd name="adj1" fmla="val 22357"/>
              <a:gd name="adj2" fmla="val 8457"/>
              <a:gd name="adj3" fmla="val 25000"/>
              <a:gd name="adj4" fmla="val 4992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283"/>
          <p:cNvSpPr txBox="1">
            <a:spLocks noChangeArrowheads="1"/>
          </p:cNvSpPr>
          <p:nvPr/>
        </p:nvSpPr>
        <p:spPr bwMode="auto">
          <a:xfrm>
            <a:off x="475890" y="2912711"/>
            <a:ext cx="76701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 Box 283"/>
          <p:cNvSpPr txBox="1">
            <a:spLocks noChangeArrowheads="1"/>
          </p:cNvSpPr>
          <p:nvPr/>
        </p:nvSpPr>
        <p:spPr bwMode="auto">
          <a:xfrm>
            <a:off x="475885" y="3531698"/>
            <a:ext cx="7991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Text Box 283"/>
          <p:cNvSpPr txBox="1">
            <a:spLocks noChangeArrowheads="1"/>
          </p:cNvSpPr>
          <p:nvPr/>
        </p:nvSpPr>
        <p:spPr bwMode="auto">
          <a:xfrm>
            <a:off x="475885" y="4135646"/>
            <a:ext cx="7991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Text Box 283"/>
          <p:cNvSpPr txBox="1">
            <a:spLocks noChangeArrowheads="1"/>
          </p:cNvSpPr>
          <p:nvPr/>
        </p:nvSpPr>
        <p:spPr bwMode="auto">
          <a:xfrm>
            <a:off x="475885" y="4770616"/>
            <a:ext cx="7991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Text Box 283"/>
          <p:cNvSpPr txBox="1">
            <a:spLocks noChangeArrowheads="1"/>
          </p:cNvSpPr>
          <p:nvPr/>
        </p:nvSpPr>
        <p:spPr bwMode="auto">
          <a:xfrm>
            <a:off x="475885" y="5374556"/>
            <a:ext cx="7991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2" name="图片 34">
            <a:extLst>
              <a:ext uri="{FF2B5EF4-FFF2-40B4-BE49-F238E27FC236}">
                <a16:creationId xmlns:a16="http://schemas.microsoft.com/office/drawing/2014/main" xmlns="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6" y="5719607"/>
            <a:ext cx="840294" cy="1017143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xmlns="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0" y="261686"/>
            <a:ext cx="928526" cy="995606"/>
          </a:xfrm>
          <a:prstGeom prst="rect">
            <a:avLst/>
          </a:prstGeom>
        </p:spPr>
      </p:pic>
      <p:pic>
        <p:nvPicPr>
          <p:cNvPr id="24" name="图片 37">
            <a:extLst>
              <a:ext uri="{FF2B5EF4-FFF2-40B4-BE49-F238E27FC236}">
                <a16:creationId xmlns:a16="http://schemas.microsoft.com/office/drawing/2014/main" xmlns="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3154531" y="-457426"/>
            <a:ext cx="1804943" cy="1439372"/>
          </a:xfrm>
          <a:prstGeom prst="rect">
            <a:avLst/>
          </a:prstGeom>
        </p:spPr>
      </p:pic>
      <p:pic>
        <p:nvPicPr>
          <p:cNvPr id="25" name="图片 38">
            <a:extLst>
              <a:ext uri="{FF2B5EF4-FFF2-40B4-BE49-F238E27FC236}">
                <a16:creationId xmlns:a16="http://schemas.microsoft.com/office/drawing/2014/main" xmlns="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 rot="1282849">
            <a:off x="7886418" y="-243620"/>
            <a:ext cx="1688688" cy="1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01437" y="436332"/>
            <a:ext cx="2538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4">
            <a:extLst>
              <a:ext uri="{FF2B5EF4-FFF2-40B4-BE49-F238E27FC236}">
                <a16:creationId xmlns:a16="http://schemas.microsoft.com/office/drawing/2014/main" xmlns="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6" y="5719607"/>
            <a:ext cx="840294" cy="1017143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xmlns="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0" y="261686"/>
            <a:ext cx="928526" cy="995606"/>
          </a:xfrm>
          <a:prstGeom prst="rect">
            <a:avLst/>
          </a:prstGeom>
        </p:spPr>
      </p:pic>
      <p:pic>
        <p:nvPicPr>
          <p:cNvPr id="24" name="图片 37">
            <a:extLst>
              <a:ext uri="{FF2B5EF4-FFF2-40B4-BE49-F238E27FC236}">
                <a16:creationId xmlns:a16="http://schemas.microsoft.com/office/drawing/2014/main" xmlns="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3154531" y="-457426"/>
            <a:ext cx="1804943" cy="1439372"/>
          </a:xfrm>
          <a:prstGeom prst="rect">
            <a:avLst/>
          </a:prstGeom>
        </p:spPr>
      </p:pic>
      <p:pic>
        <p:nvPicPr>
          <p:cNvPr id="25" name="图片 38">
            <a:extLst>
              <a:ext uri="{FF2B5EF4-FFF2-40B4-BE49-F238E27FC236}">
                <a16:creationId xmlns:a16="http://schemas.microsoft.com/office/drawing/2014/main" xmlns="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 rot="1282849">
            <a:off x="7886418" y="-243620"/>
            <a:ext cx="1688688" cy="19191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84928" y="1571019"/>
            <a:ext cx="2022230" cy="601501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83"/>
          <p:cNvSpPr txBox="1">
            <a:spLocks noChangeArrowheads="1"/>
          </p:cNvSpPr>
          <p:nvPr/>
        </p:nvSpPr>
        <p:spPr bwMode="auto">
          <a:xfrm>
            <a:off x="1101237" y="2172529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05127" y="1538008"/>
            <a:ext cx="1169377" cy="601501"/>
          </a:xfrm>
          <a:prstGeom prst="rect">
            <a:avLst/>
          </a:prstGeom>
          <a:solidFill>
            <a:srgbClr val="8278C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50619" y="1555458"/>
            <a:ext cx="81944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en-US" sz="32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cuối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i="1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3640" y="2178775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 Box 283"/>
          <p:cNvSpPr txBox="1">
            <a:spLocks noChangeArrowheads="1"/>
          </p:cNvSpPr>
          <p:nvPr/>
        </p:nvSpPr>
        <p:spPr bwMode="auto">
          <a:xfrm>
            <a:off x="490177" y="3065291"/>
            <a:ext cx="82548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83"/>
          <p:cNvSpPr txBox="1">
            <a:spLocks noChangeArrowheads="1"/>
          </p:cNvSpPr>
          <p:nvPr/>
        </p:nvSpPr>
        <p:spPr bwMode="auto">
          <a:xfrm>
            <a:off x="462695" y="3990356"/>
            <a:ext cx="83439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283"/>
          <p:cNvSpPr txBox="1">
            <a:spLocks noChangeArrowheads="1"/>
          </p:cNvSpPr>
          <p:nvPr/>
        </p:nvSpPr>
        <p:spPr bwMode="auto">
          <a:xfrm>
            <a:off x="462695" y="4731003"/>
            <a:ext cx="84230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4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2065" y="1551778"/>
            <a:ext cx="2892669" cy="601501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83"/>
          <p:cNvSpPr txBox="1">
            <a:spLocks noChangeArrowheads="1"/>
          </p:cNvSpPr>
          <p:nvPr/>
        </p:nvSpPr>
        <p:spPr bwMode="auto">
          <a:xfrm>
            <a:off x="1058375" y="2153289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3760" y="1538092"/>
            <a:ext cx="1169377" cy="601501"/>
          </a:xfrm>
          <a:prstGeom prst="rect">
            <a:avLst/>
          </a:prstGeom>
          <a:solidFill>
            <a:srgbClr val="8278C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2848" y="1533378"/>
            <a:ext cx="81944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endParaRPr lang="vi-VN" sz="3200" b="1" i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 Box 283"/>
          <p:cNvSpPr txBox="1">
            <a:spLocks noChangeArrowheads="1"/>
          </p:cNvSpPr>
          <p:nvPr/>
        </p:nvSpPr>
        <p:spPr bwMode="auto">
          <a:xfrm>
            <a:off x="419832" y="3217978"/>
            <a:ext cx="9072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i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i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1" name="Text Box 283"/>
          <p:cNvSpPr txBox="1">
            <a:spLocks noChangeArrowheads="1"/>
          </p:cNvSpPr>
          <p:nvPr/>
        </p:nvSpPr>
        <p:spPr bwMode="auto">
          <a:xfrm>
            <a:off x="441814" y="3956829"/>
            <a:ext cx="823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Text Box 283"/>
          <p:cNvSpPr txBox="1">
            <a:spLocks noChangeArrowheads="1"/>
          </p:cNvSpPr>
          <p:nvPr/>
        </p:nvSpPr>
        <p:spPr bwMode="auto">
          <a:xfrm>
            <a:off x="419838" y="4603160"/>
            <a:ext cx="80449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 err="1">
                <a:solidFill>
                  <a:srgbClr val="D06D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17462" y="5330930"/>
            <a:ext cx="6453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đổi giọng điệu.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01437" y="436332"/>
            <a:ext cx="2538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34">
            <a:extLst>
              <a:ext uri="{FF2B5EF4-FFF2-40B4-BE49-F238E27FC236}">
                <a16:creationId xmlns:a16="http://schemas.microsoft.com/office/drawing/2014/main" xmlns="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6" y="5719607"/>
            <a:ext cx="840294" cy="1017143"/>
          </a:xfrm>
          <a:prstGeom prst="rect">
            <a:avLst/>
          </a:prstGeom>
        </p:spPr>
      </p:pic>
      <p:pic>
        <p:nvPicPr>
          <p:cNvPr id="18" name="图片 35">
            <a:extLst>
              <a:ext uri="{FF2B5EF4-FFF2-40B4-BE49-F238E27FC236}">
                <a16:creationId xmlns:a16="http://schemas.microsoft.com/office/drawing/2014/main" xmlns="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0" y="261686"/>
            <a:ext cx="928526" cy="995606"/>
          </a:xfrm>
          <a:prstGeom prst="rect">
            <a:avLst/>
          </a:prstGeom>
        </p:spPr>
      </p:pic>
      <p:pic>
        <p:nvPicPr>
          <p:cNvPr id="19" name="图片 37">
            <a:extLst>
              <a:ext uri="{FF2B5EF4-FFF2-40B4-BE49-F238E27FC236}">
                <a16:creationId xmlns:a16="http://schemas.microsoft.com/office/drawing/2014/main" xmlns="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4410403">
            <a:off x="3154531" y="-457426"/>
            <a:ext cx="1804943" cy="1439372"/>
          </a:xfrm>
          <a:prstGeom prst="rect">
            <a:avLst/>
          </a:prstGeom>
        </p:spPr>
      </p:pic>
      <p:pic>
        <p:nvPicPr>
          <p:cNvPr id="20" name="图片 38">
            <a:extLst>
              <a:ext uri="{FF2B5EF4-FFF2-40B4-BE49-F238E27FC236}">
                <a16:creationId xmlns:a16="http://schemas.microsoft.com/office/drawing/2014/main" xmlns="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 rot="1282849">
            <a:off x="7886418" y="-243620"/>
            <a:ext cx="1688688" cy="1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/>
      <p:bldP spid="21" grpId="0"/>
      <p:bldP spid="22" grpId="0"/>
      <p:bldP spid="1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1182</Words>
  <Application>Microsoft Office PowerPoint</Application>
  <PresentationFormat>Trình chiếu trên màn hình (4:3)</PresentationFormat>
  <Paragraphs>161</Paragraphs>
  <Slides>23</Slides>
  <Notes>10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23</vt:i4>
      </vt:variant>
    </vt:vector>
  </HeadingPairs>
  <TitlesOfParts>
    <vt:vector size="24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2022-03-18T12:14:09Z</dcterms:created>
  <dcterms:modified xsi:type="dcterms:W3CDTF">2022-03-18T12:22:28Z</dcterms:modified>
</cp:coreProperties>
</file>