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18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1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2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73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04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56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2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54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59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94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24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D55B-9514-4DA7-87FC-4EF55233A688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21D7-0D6C-4BDC-8838-65440C335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5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4.wmf"/><Relationship Id="rId3" Type="http://schemas.openxmlformats.org/officeDocument/2006/relationships/image" Target="../media/image11.jp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1.jp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11.jp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10" Type="http://schemas.openxmlformats.org/officeDocument/2006/relationships/image" Target="../media/image14.wmf"/><Relationship Id="rId4" Type="http://schemas.openxmlformats.org/officeDocument/2006/relationships/image" Target="../media/image11.jp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10" Type="http://schemas.microsoft.com/office/2007/relationships/hdphoto" Target="../media/hdphoto6.wdp"/><Relationship Id="rId4" Type="http://schemas.openxmlformats.org/officeDocument/2006/relationships/image" Target="../media/image11.jp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10" Type="http://schemas.openxmlformats.org/officeDocument/2006/relationships/image" Target="../media/image27.wmf"/><Relationship Id="rId4" Type="http://schemas.openxmlformats.org/officeDocument/2006/relationships/image" Target="../media/image11.jp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D3E7FB0-7E35-467F-BEF5-98E1A161B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" y="4060344"/>
            <a:ext cx="9281160" cy="27976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78075BD-EBD4-40A5-B740-6CD0763C2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" y="-316"/>
            <a:ext cx="9281160" cy="609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E4CB1B7-1794-4D8E-988C-CB40FCBC2F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" y="-33207"/>
            <a:ext cx="9281160" cy="6891207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533" y="194766"/>
            <a:ext cx="1820792" cy="161972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7773C64-EA6C-43FE-9F81-3539DE2D0445}"/>
              </a:ext>
            </a:extLst>
          </p:cNvPr>
          <p:cNvGrpSpPr/>
          <p:nvPr/>
        </p:nvGrpSpPr>
        <p:grpSpPr>
          <a:xfrm>
            <a:off x="-523875" y="-582990"/>
            <a:ext cx="1019175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750B5433-D16D-4F51-BDD8-808E9DB0262E}"/>
                </a:ext>
              </a:extLst>
            </p:cNvPr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xmlns="" id="{F8967190-370F-4CAE-ACBE-2AAED606EAD7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xmlns="" id="{41CA0E2C-2D2C-4898-9E42-96259DE0F6A6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CC2BBFCD-014F-4D8B-9391-D731BF89EFB1}"/>
                </a:ext>
              </a:extLst>
            </p:cNvPr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9762FE8C-4BD4-42A9-A0F1-7D0424B79FBB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03997588-ADD8-404B-A001-10D17D8466BC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B957523-FC27-41B6-9EC6-23330CCDA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782" y="4160655"/>
            <a:ext cx="1825602" cy="32653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F9C1ACC-5811-4F38-B51D-AAAA7BAD47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777" y="2851298"/>
            <a:ext cx="987424" cy="1251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2CC52D2-F1C2-4E74-AB8D-E83D3D9AA3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175" y="3938674"/>
            <a:ext cx="1825602" cy="30360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D269F57-8316-43F6-B146-19A63AA7F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5735" y="170777"/>
            <a:ext cx="3075087" cy="6613559"/>
          </a:xfrm>
          <a:prstGeom prst="rect">
            <a:avLst/>
          </a:prstGeom>
        </p:spPr>
      </p:pic>
      <p:pic>
        <p:nvPicPr>
          <p:cNvPr id="28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96818" y="170777"/>
            <a:ext cx="998507" cy="2093453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4508150" y="3381678"/>
            <a:ext cx="30750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Ciaobella" pitchFamily="2" charset="0"/>
                <a:ea typeface="微软雅黑" panose="020B0503020204020204" pitchFamily="34" charset="-122"/>
                <a:cs typeface="+mj-cs"/>
              </a:rPr>
              <a:t>Trang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Ciaobella" pitchFamily="2" charset="0"/>
                <a:ea typeface="微软雅黑" panose="020B0503020204020204" pitchFamily="34" charset="-122"/>
                <a:cs typeface="+mj-cs"/>
              </a:rPr>
              <a:t> 1</a:t>
            </a:r>
            <a:r>
              <a:rPr kumimoji="0" lang="vi-VN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Ciaobella" pitchFamily="2" charset="0"/>
                <a:ea typeface="微软雅黑" panose="020B0503020204020204" pitchFamily="34" charset="-122"/>
                <a:cs typeface="+mj-cs"/>
              </a:rPr>
              <a:t>38</a:t>
            </a:r>
            <a:endParaRPr kumimoji="0" lang="en-US" altLang="zh-CN" sz="4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#9Slide05 Ciaobella" pitchFamily="2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0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19126" y="531171"/>
            <a:ext cx="1488770" cy="19850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803F728-1955-454C-B85E-3BD0C5051896}"/>
              </a:ext>
            </a:extLst>
          </p:cNvPr>
          <p:cNvGrpSpPr/>
          <p:nvPr/>
        </p:nvGrpSpPr>
        <p:grpSpPr>
          <a:xfrm>
            <a:off x="847016" y="2286000"/>
            <a:ext cx="8199032" cy="3191906"/>
            <a:chOff x="1049218" y="1694517"/>
            <a:chExt cx="10932043" cy="3191906"/>
          </a:xfrm>
        </p:grpSpPr>
        <p:sp>
          <p:nvSpPr>
            <p:cNvPr id="24" name="矩形 25">
              <a:extLst>
                <a:ext uri="{FF2B5EF4-FFF2-40B4-BE49-F238E27FC236}">
                  <a16:creationId xmlns:a16="http://schemas.microsoft.com/office/drawing/2014/main" xmlns="" id="{83A8038F-07BC-457A-9675-7B7331D155A1}"/>
                </a:ext>
              </a:extLst>
            </p:cNvPr>
            <p:cNvSpPr/>
            <p:nvPr/>
          </p:nvSpPr>
          <p:spPr>
            <a:xfrm>
              <a:off x="1049218" y="1839435"/>
              <a:ext cx="1093204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Luyện</a:t>
              </a: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tập</a:t>
              </a:r>
              <a:r>
                <a:rPr kumimoji="0" lang="vi-VN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chung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Brankovic" panose="0200000000000000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5">
              <a:extLst>
                <a:ext uri="{FF2B5EF4-FFF2-40B4-BE49-F238E27FC236}">
                  <a16:creationId xmlns:a16="http://schemas.microsoft.com/office/drawing/2014/main" xmlns="" id="{E663A422-7B4D-4321-BA75-B6059F831164}"/>
                </a:ext>
              </a:extLst>
            </p:cNvPr>
            <p:cNvSpPr/>
            <p:nvPr/>
          </p:nvSpPr>
          <p:spPr>
            <a:xfrm>
              <a:off x="1476094" y="1694517"/>
              <a:ext cx="1005669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Luyện</a:t>
              </a: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tập</a:t>
              </a:r>
              <a:r>
                <a:rPr kumimoji="0" lang="vi-VN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7 Brankovic" panose="02000000000000000000" pitchFamily="2" charset="0"/>
                  <a:ea typeface="微软雅黑" panose="020B0503020204020204" pitchFamily="34" charset="-122"/>
                  <a:cs typeface="+mn-cs"/>
                </a:rPr>
                <a:t> chung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Brankovic" panose="0200000000000000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xmlns="" id="{3E5080FF-74BF-42D7-A1C5-5AF923C2DF32}"/>
              </a:ext>
            </a:extLst>
          </p:cNvPr>
          <p:cNvSpPr txBox="1">
            <a:spLocks/>
          </p:cNvSpPr>
          <p:nvPr/>
        </p:nvSpPr>
        <p:spPr>
          <a:xfrm>
            <a:off x="2781841" y="1379102"/>
            <a:ext cx="30750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>
                <a:ln>
                  <a:noFill/>
                </a:ln>
                <a:solidFill>
                  <a:srgbClr val="F95A02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#9Slide05 IcielButterScotch" pitchFamily="2" charset="0"/>
                <a:ea typeface="微软雅黑" panose="020B0503020204020204" pitchFamily="34" charset="-122"/>
                <a:cs typeface="+mj-cs"/>
              </a:rPr>
              <a:t>Toán</a:t>
            </a:r>
            <a:endParaRPr kumimoji="0" lang="en-US" altLang="zh-CN" sz="9600" b="1" i="1" u="none" strike="noStrike" kern="1200" cap="none" spc="0" normalizeH="0" baseline="0" noProof="0" dirty="0">
              <a:ln>
                <a:noFill/>
              </a:ln>
              <a:solidFill>
                <a:srgbClr val="F95A02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#9Slide05 IcielButterScotch" pitchFamily="2" charset="0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90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8886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vi-VN" sz="4000" b="1" u="sng" dirty="0">
                <a:latin typeface="#9Slide03 Arima Madurai Black" panose="020B0604020202020204" charset="0"/>
                <a:cs typeface="#9Slide03 Arima Madurai Black" panose="020B0604020202020204" charset="0"/>
              </a:rPr>
              <a:t>3: Tính</a:t>
            </a:r>
            <a:endParaRPr lang="en-US" sz="4000" b="1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3010" y="2295493"/>
            <a:ext cx="723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675478"/>
              </p:ext>
            </p:extLst>
          </p:nvPr>
        </p:nvGraphicFramePr>
        <p:xfrm>
          <a:off x="967256" y="1945558"/>
          <a:ext cx="2141313" cy="156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256" y="1945558"/>
                        <a:ext cx="2141313" cy="1560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24399"/>
              </p:ext>
            </p:extLst>
          </p:nvPr>
        </p:nvGraphicFramePr>
        <p:xfrm>
          <a:off x="3021276" y="1945558"/>
          <a:ext cx="1821289" cy="156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276" y="1945558"/>
                        <a:ext cx="1821289" cy="156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38413"/>
              </p:ext>
            </p:extLst>
          </p:nvPr>
        </p:nvGraphicFramePr>
        <p:xfrm>
          <a:off x="4779954" y="1955589"/>
          <a:ext cx="3369469" cy="156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939600" imgH="393480" progId="Equation.3">
                  <p:embed/>
                </p:oleObj>
              </mc:Choice>
              <mc:Fallback>
                <p:oleObj name="Equation" r:id="rId8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54" y="1955589"/>
                        <a:ext cx="3369469" cy="156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3009" y="4527525"/>
            <a:ext cx="6511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42468"/>
              </p:ext>
            </p:extLst>
          </p:nvPr>
        </p:nvGraphicFramePr>
        <p:xfrm>
          <a:off x="1015309" y="3965013"/>
          <a:ext cx="1790633" cy="173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558720" imgH="393480" progId="Equation.3">
                  <p:embed/>
                </p:oleObj>
              </mc:Choice>
              <mc:Fallback>
                <p:oleObj name="Equation" r:id="rId10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309" y="3965013"/>
                        <a:ext cx="1790633" cy="1736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08965"/>
              </p:ext>
            </p:extLst>
          </p:nvPr>
        </p:nvGraphicFramePr>
        <p:xfrm>
          <a:off x="2896428" y="4050462"/>
          <a:ext cx="2070984" cy="16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711000" imgH="393480" progId="Equation.3">
                  <p:embed/>
                </p:oleObj>
              </mc:Choice>
              <mc:Fallback>
                <p:oleObj name="Equation" r:id="rId12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428" y="4050462"/>
                        <a:ext cx="2070984" cy="16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01386"/>
              </p:ext>
            </p:extLst>
          </p:nvPr>
        </p:nvGraphicFramePr>
        <p:xfrm>
          <a:off x="5120989" y="3053882"/>
          <a:ext cx="1478630" cy="268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507960" imgH="634680" progId="Equation.3">
                  <p:embed/>
                </p:oleObj>
              </mc:Choice>
              <mc:Fallback>
                <p:oleObj name="Equation" r:id="rId14" imgW="507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989" y="3053882"/>
                        <a:ext cx="1478630" cy="2680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307116"/>
              </p:ext>
            </p:extLst>
          </p:nvPr>
        </p:nvGraphicFramePr>
        <p:xfrm>
          <a:off x="6537008" y="3046585"/>
          <a:ext cx="2366409" cy="265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812520" imgH="634680" progId="Equation.3">
                  <p:embed/>
                </p:oleObj>
              </mc:Choice>
              <mc:Fallback>
                <p:oleObj name="Equation" r:id="rId16" imgW="8125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008" y="3046585"/>
                        <a:ext cx="2366409" cy="265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9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00050" y="533401"/>
            <a:ext cx="83439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3531394" y="1287463"/>
          <a:ext cx="354806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394" y="1287463"/>
                        <a:ext cx="354806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7892654" y="1287464"/>
          <a:ext cx="330994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654" y="1287464"/>
                        <a:ext cx="330994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71563" y="3160554"/>
            <a:ext cx="171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altLang="en-US" i="1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tắt</a:t>
            </a:r>
            <a:endParaRPr lang="en-US" altLang="en-US" i="1" dirty="0"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57213" y="3922554"/>
            <a:ext cx="1714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Lần 1</a:t>
            </a:r>
            <a:r>
              <a:rPr lang="en-US" altLang="en-US" i="1">
                <a:latin typeface="#9Slide03 AmpleSoft" panose="02000000000000000000" pitchFamily="2" charset="0"/>
              </a:rPr>
              <a:t>:         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endParaRPr lang="en-US" altLang="en-US" i="1">
              <a:latin typeface="#9Slide03 AmpleSoft" panose="02000000000000000000" pitchFamily="2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7213" y="4684555"/>
            <a:ext cx="1885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Lần 2:</a:t>
            </a:r>
            <a:r>
              <a:rPr lang="en-US" altLang="en-US" i="1">
                <a:latin typeface="#9Slide03 AmpleSoft" panose="02000000000000000000" pitchFamily="2" charset="0"/>
              </a:rPr>
              <a:t>          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endParaRPr lang="en-US" altLang="en-US" i="1">
              <a:latin typeface="#9Slide03 AmpleSoft" panose="02000000000000000000" pitchFamily="2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57213" y="5446554"/>
            <a:ext cx="411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Còn:   ….. phần bể ch</a:t>
            </a:r>
            <a:r>
              <a:rPr lang="vi-VN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a có n</a:t>
            </a:r>
            <a:r>
              <a:rPr lang="vi-VN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i="1">
                <a:latin typeface="#9Slide03 AmpleSoft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31095"/>
              </p:ext>
            </p:extLst>
          </p:nvPr>
        </p:nvGraphicFramePr>
        <p:xfrm>
          <a:off x="1528763" y="3679666"/>
          <a:ext cx="26789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3679666"/>
                        <a:ext cx="26789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451574"/>
              </p:ext>
            </p:extLst>
          </p:nvPr>
        </p:nvGraphicFramePr>
        <p:xfrm>
          <a:off x="1528762" y="4517866"/>
          <a:ext cx="24407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2" y="4517866"/>
                        <a:ext cx="24407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5522119" y="2611438"/>
            <a:ext cx="2536031" cy="3392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 rot="10800000" flipV="1">
            <a:off x="5522119" y="4800656"/>
            <a:ext cx="2536031" cy="12033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5522119" y="3420111"/>
            <a:ext cx="2536031" cy="13701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724091"/>
              </p:ext>
            </p:extLst>
          </p:nvPr>
        </p:nvGraphicFramePr>
        <p:xfrm>
          <a:off x="6228159" y="4793927"/>
          <a:ext cx="389051" cy="121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59" y="4793927"/>
                        <a:ext cx="389051" cy="1216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09762"/>
              </p:ext>
            </p:extLst>
          </p:nvPr>
        </p:nvGraphicFramePr>
        <p:xfrm>
          <a:off x="6228159" y="3572545"/>
          <a:ext cx="411394" cy="106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59" y="3572545"/>
                        <a:ext cx="411394" cy="106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588160" y="2759572"/>
            <a:ext cx="2403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514600" y="2286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altLang="en-US" sz="4000" u="sng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giải</a:t>
            </a:r>
            <a:endParaRPr lang="en-US" altLang="en-US" sz="4000" u="sng" dirty="0">
              <a:solidFill>
                <a:srgbClr val="000000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35919" y="2965941"/>
            <a:ext cx="60507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</a:t>
            </a:r>
            <a:r>
              <a:rPr lang="vi-VN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a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n</a:t>
            </a:r>
            <a:r>
              <a:rPr lang="vi-VN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143000" y="914400"/>
            <a:ext cx="52363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n</a:t>
            </a:r>
            <a:r>
              <a:rPr lang="vi-VN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508511" y="5366919"/>
            <a:ext cx="2571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#9Slide03 AmpleSoft" panose="02000000000000000000" pitchFamily="2" charset="0"/>
              </a:rPr>
              <a:t>  </a:t>
            </a:r>
            <a:r>
              <a:rPr lang="en-US" altLang="en-US" sz="40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92703"/>
              </p:ext>
            </p:extLst>
          </p:nvPr>
        </p:nvGraphicFramePr>
        <p:xfrm>
          <a:off x="2219392" y="1524000"/>
          <a:ext cx="3381308" cy="137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736280" imgH="393529" progId="Equation.3">
                  <p:embed/>
                </p:oleObj>
              </mc:Choice>
              <mc:Fallback>
                <p:oleObj name="Equation" r:id="rId4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92" y="1524000"/>
                        <a:ext cx="3381308" cy="1377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543550" y="1600200"/>
            <a:ext cx="1214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508"/>
              </p:ext>
            </p:extLst>
          </p:nvPr>
        </p:nvGraphicFramePr>
        <p:xfrm>
          <a:off x="2295756" y="3552835"/>
          <a:ext cx="3005606" cy="150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748975" imgH="393529" progId="Equation.3">
                  <p:embed/>
                </p:oleObj>
              </mc:Choice>
              <mc:Fallback>
                <p:oleObj name="Equation" r:id="rId6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756" y="3552835"/>
                        <a:ext cx="3005606" cy="150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301362" y="3950292"/>
            <a:ext cx="141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8044"/>
              </p:ext>
            </p:extLst>
          </p:nvPr>
        </p:nvGraphicFramePr>
        <p:xfrm>
          <a:off x="5094424" y="5008413"/>
          <a:ext cx="584858" cy="139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215713" imgH="393359" progId="Equation.3">
                  <p:embed/>
                </p:oleObj>
              </mc:Choice>
              <mc:Fallback>
                <p:oleObj name="Equation" r:id="rId8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424" y="5008413"/>
                        <a:ext cx="584858" cy="1390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673328" y="5349614"/>
            <a:ext cx="141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en-US" sz="4000" dirty="0">
                <a:solidFill>
                  <a:srgbClr val="00000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67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9" grpId="0" autoUpdateAnimBg="0"/>
      <p:bldP spid="41" grpId="0" autoUpdateAnimBg="0"/>
      <p:bldP spid="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pic>
        <p:nvPicPr>
          <p:cNvPr id="1026" name="Picture 2" descr="Funny brown bear cartoon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48" l="3899" r="98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98" y="1699405"/>
            <a:ext cx="3802331" cy="57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4472208" y="465826"/>
            <a:ext cx="3844637" cy="2268747"/>
          </a:xfrm>
          <a:prstGeom prst="wedgeRoundRectCallout">
            <a:avLst>
              <a:gd name="adj1" fmla="val -47788"/>
              <a:gd name="adj2" fmla="val 65441"/>
              <a:gd name="adj3" fmla="val 16667"/>
            </a:avLst>
          </a:prstGeom>
          <a:solidFill>
            <a:srgbClr val="FFE1E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cháu rất nhiều! Các cháu thật giỏi!!!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78075BD-EBD4-40A5-B740-6CD0763C2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7773C64-EA6C-43FE-9F81-3539DE2D0445}"/>
              </a:ext>
            </a:extLst>
          </p:cNvPr>
          <p:cNvGrpSpPr/>
          <p:nvPr/>
        </p:nvGrpSpPr>
        <p:grpSpPr>
          <a:xfrm>
            <a:off x="-523875" y="-582990"/>
            <a:ext cx="1019175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750B5433-D16D-4F51-BDD8-808E9DB0262E}"/>
                </a:ext>
              </a:extLst>
            </p:cNvPr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xmlns="" id="{F8967190-370F-4CAE-ACBE-2AAED606EAD7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xmlns="" id="{41CA0E2C-2D2C-4898-9E42-96259DE0F6A6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CC2BBFCD-014F-4D8B-9391-D731BF89EFB1}"/>
                </a:ext>
              </a:extLst>
            </p:cNvPr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9762FE8C-4BD4-42A9-A0F1-7D0424B79FBB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03997588-ADD8-404B-A001-10D17D8466BC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D3E7FB0-7E35-467F-BEF5-98E1A161B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0344"/>
            <a:ext cx="9144000" cy="27976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B957523-FC27-41B6-9EC6-23330CCDAD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128" y="4838700"/>
            <a:ext cx="1087206" cy="19445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E4CB1B7-1794-4D8E-988C-CB40FCBC2F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6522"/>
            <a:ext cx="9144000" cy="60314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F9C1ACC-5811-4F38-B51D-AAAA7BAD47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3" y="2264230"/>
            <a:ext cx="987424" cy="1251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2CC52D2-F1C2-4E74-AB8D-E83D3D9AA3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7" y="4595558"/>
            <a:ext cx="1229497" cy="20447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D269F57-8316-43F6-B146-19A63AA7F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19" y="3786529"/>
            <a:ext cx="1151491" cy="2476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75461" y="521379"/>
            <a:ext cx="389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微软雅黑 Light" panose="020B0502040204020203" pitchFamily="34" charset="-122"/>
              </a:rPr>
              <a:t>DẶN DÒ</a:t>
            </a:r>
            <a:endParaRPr lang="zh-CN" altLang="en-US" sz="60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97000" y="1704070"/>
            <a:ext cx="7048785" cy="2810376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502625" y="2304737"/>
            <a:ext cx="8886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Hoàn thành bài tập.</a:t>
            </a:r>
          </a:p>
          <a:p>
            <a:endParaRPr lang="vi-VN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Chuẩn bị bài: Luyện tập chung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78075BD-EBD4-40A5-B740-6CD0763C2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7773C64-EA6C-43FE-9F81-3539DE2D0445}"/>
              </a:ext>
            </a:extLst>
          </p:cNvPr>
          <p:cNvGrpSpPr/>
          <p:nvPr/>
        </p:nvGrpSpPr>
        <p:grpSpPr>
          <a:xfrm>
            <a:off x="-523875" y="-582990"/>
            <a:ext cx="1019175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750B5433-D16D-4F51-BDD8-808E9DB0262E}"/>
                </a:ext>
              </a:extLst>
            </p:cNvPr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xmlns="" id="{F8967190-370F-4CAE-ACBE-2AAED606EAD7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xmlns="" id="{41CA0E2C-2D2C-4898-9E42-96259DE0F6A6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CC2BBFCD-014F-4D8B-9391-D731BF89EFB1}"/>
                </a:ext>
              </a:extLst>
            </p:cNvPr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9762FE8C-4BD4-42A9-A0F1-7D0424B79FBB}"/>
                  </a:ext>
                </a:extLst>
              </p:cNvPr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03997588-ADD8-404B-A001-10D17D8466BC}"/>
                  </a:ext>
                </a:extLst>
              </p:cNvPr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D3E7FB0-7E35-467F-BEF5-98E1A161BF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0344"/>
            <a:ext cx="9144000" cy="27976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B957523-FC27-41B6-9EC6-23330CCDAD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128" y="4838700"/>
            <a:ext cx="1087206" cy="19445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E4CB1B7-1794-4D8E-988C-CB40FCBC2F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6522"/>
            <a:ext cx="9144000" cy="60314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F9C1ACC-5811-4F38-B51D-AAAA7BAD47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3" y="2264230"/>
            <a:ext cx="987424" cy="1251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2CC52D2-F1C2-4E74-AB8D-E83D3D9AA3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7" y="4595558"/>
            <a:ext cx="1229497" cy="20447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D269F57-8316-43F6-B146-19A63AA7FC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19" y="3786529"/>
            <a:ext cx="1151491" cy="2476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54785" y="1247454"/>
            <a:ext cx="5257799" cy="45243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UVF Valentine" panose="02000603000000000000" pitchFamily="2" charset="0"/>
                <a:ea typeface="UVF Valentine" panose="02000603000000000000" pitchFamily="2" charset="0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10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pic>
        <p:nvPicPr>
          <p:cNvPr id="1026" name="Picture 2" descr="Funny brown bear cartoon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48" l="3899" r="98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98" y="1699405"/>
            <a:ext cx="3802331" cy="57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4472208" y="465826"/>
            <a:ext cx="3844637" cy="2268747"/>
          </a:xfrm>
          <a:prstGeom prst="wedgeRoundRectCallout">
            <a:avLst>
              <a:gd name="adj1" fmla="val -47788"/>
              <a:gd name="adj2" fmla="val 65441"/>
              <a:gd name="adj3" fmla="val 16667"/>
            </a:avLst>
          </a:prstGeom>
          <a:solidFill>
            <a:srgbClr val="FFE1E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chào các cháu,</a:t>
            </a: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nay, các con vật trong rừng tranh nhau thử sức các bài toán. Các cháu hãy giúp ta tìm ra những bài toán đúng nhé!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775" y="103741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9175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7170" name="Picture 2" descr="dễ thương phim hoạt hình hươu cao cổ bé, công chúa.png - những người khác  png tải về - Miễn phí trong suốt Con Hươu Cao Cổ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27" y="2755953"/>
            <a:ext cx="3048378" cy="38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737337" y="1941165"/>
            <a:ext cx="6005356" cy="2682983"/>
            <a:chOff x="1292225" y="1595110"/>
            <a:chExt cx="4102100" cy="1143328"/>
          </a:xfrm>
          <a:solidFill>
            <a:schemeClr val="accent2"/>
          </a:solidFill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292225" y="1595438"/>
            <a:ext cx="162877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7" imgW="647419" imgH="393529" progId="Equation.3">
                    <p:embed/>
                  </p:oleObj>
                </mc:Choice>
                <mc:Fallback>
                  <p:oleObj name="Equation" r:id="rId7" imgW="64741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225" y="1595438"/>
                          <a:ext cx="162877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2921000" y="1595110"/>
            <a:ext cx="1671638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9" imgW="596641" imgH="393529" progId="Equation.3">
                    <p:embed/>
                  </p:oleObj>
                </mc:Choice>
                <mc:Fallback>
                  <p:oleObj name="Equation" r:id="rId9" imgW="59664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1595110"/>
                          <a:ext cx="1671638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4648200" y="1595438"/>
            <a:ext cx="74612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11" imgW="266469" imgH="393359" progId="Equation.3">
                    <p:embed/>
                  </p:oleObj>
                </mc:Choice>
                <mc:Fallback>
                  <p:oleObj name="Equation" r:id="rId11" imgW="266469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595438"/>
                          <a:ext cx="74612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Multiplication Sign 304">
            <a:extLst>
              <a:ext uri="{FF2B5EF4-FFF2-40B4-BE49-F238E27FC236}">
                <a16:creationId xmlns:a16="http://schemas.microsoft.com/office/drawing/2014/main" xmlns="" id="{84D62661-8E21-409D-A732-C80C1F722A36}"/>
              </a:ext>
            </a:extLst>
          </p:cNvPr>
          <p:cNvSpPr/>
          <p:nvPr/>
        </p:nvSpPr>
        <p:spPr>
          <a:xfrm>
            <a:off x="3145452" y="4624383"/>
            <a:ext cx="1742026" cy="20315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775" y="103741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8886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 lại nào!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80918"/>
              </p:ext>
            </p:extLst>
          </p:nvPr>
        </p:nvGraphicFramePr>
        <p:xfrm>
          <a:off x="3113112" y="2114868"/>
          <a:ext cx="5131967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206500" imgH="431800" progId="Equation.3">
                  <p:embed/>
                </p:oleObj>
              </mc:Choice>
              <mc:Fallback>
                <p:oleObj name="Equation" r:id="rId4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112" y="2114868"/>
                        <a:ext cx="5131967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Beautiful Owl Teacher Wooden Pointer Blue: Vector có sẵn (miễn phí bản  quyền) 14893489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9907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 bwMode="auto">
          <a:xfrm>
            <a:off x="30804" y="2275041"/>
            <a:ext cx="3276600" cy="42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912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88232"/>
              </p:ext>
            </p:extLst>
          </p:nvPr>
        </p:nvGraphicFramePr>
        <p:xfrm>
          <a:off x="112035" y="2225625"/>
          <a:ext cx="6277937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320227" imgH="431613" progId="Equation.3">
                  <p:embed/>
                </p:oleObj>
              </mc:Choice>
              <mc:Fallback>
                <p:oleObj name="Equation" r:id="rId5" imgW="132022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35" y="2225625"/>
                        <a:ext cx="6277937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Chim phim Hoạt hình Clip nghệ thuật - con chim png tải về - Miễn phí trong  suốt Con Chim png Tải về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33" l="0" r="98889">
                        <a14:foregroundMark x1="30333" y1="31667" x2="30333" y2="31667"/>
                        <a14:foregroundMark x1="29778" y1="35667" x2="29778" y2="35667"/>
                        <a14:foregroundMark x1="18222" y1="38556" x2="18222" y2="38556"/>
                        <a14:foregroundMark x1="14556" y1="41556" x2="14556" y2="41556"/>
                        <a14:foregroundMark x1="44778" y1="65778" x2="44778" y2="65778"/>
                        <a14:foregroundMark x1="42000" y1="58667" x2="42778" y2="58667"/>
                        <a14:foregroundMark x1="49222" y1="66000" x2="49222" y2="66000"/>
                        <a14:foregroundMark x1="35222" y1="58444" x2="35222" y2="58444"/>
                        <a14:foregroundMark x1="42000" y1="60889" x2="42000" y2="60889"/>
                        <a14:foregroundMark x1="43222" y1="61333" x2="43222" y2="61333"/>
                        <a14:foregroundMark x1="46778" y1="62111" x2="46778" y2="62111"/>
                        <a14:foregroundMark x1="48667" y1="62778" x2="48667" y2="62778"/>
                        <a14:foregroundMark x1="42111" y1="64778" x2="42111" y2="64778"/>
                        <a14:foregroundMark x1="41556" y1="65000" x2="41556" y2="65000"/>
                        <a14:foregroundMark x1="40778" y1="65000" x2="40778" y2="65000"/>
                        <a14:foregroundMark x1="39889" y1="62111" x2="39889" y2="62111"/>
                        <a14:foregroundMark x1="39889" y1="62111" x2="39889" y2="62111"/>
                        <a14:foregroundMark x1="39889" y1="61667" x2="39889" y2="61667"/>
                        <a14:foregroundMark x1="39889" y1="61667" x2="40889" y2="61556"/>
                        <a14:foregroundMark x1="44333" y1="61111" x2="44333" y2="61111"/>
                        <a14:foregroundMark x1="33667" y1="31000" x2="33667" y2="31000"/>
                        <a14:foregroundMark x1="13444" y1="42000" x2="13444" y2="42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57" y="2933700"/>
            <a:ext cx="294322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ication Sign 304">
            <a:extLst>
              <a:ext uri="{FF2B5EF4-FFF2-40B4-BE49-F238E27FC236}">
                <a16:creationId xmlns:a16="http://schemas.microsoft.com/office/drawing/2014/main" xmlns="" id="{84D62661-8E21-409D-A732-C80C1F722A36}"/>
              </a:ext>
            </a:extLst>
          </p:cNvPr>
          <p:cNvSpPr/>
          <p:nvPr/>
        </p:nvSpPr>
        <p:spPr>
          <a:xfrm>
            <a:off x="3145452" y="4624383"/>
            <a:ext cx="1742026" cy="20315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8886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 lại nào!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76134"/>
              </p:ext>
            </p:extLst>
          </p:nvPr>
        </p:nvGraphicFramePr>
        <p:xfrm>
          <a:off x="2929344" y="2291035"/>
          <a:ext cx="4674757" cy="241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344" y="2291035"/>
                        <a:ext cx="4674757" cy="2412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22534"/>
              </p:ext>
            </p:extLst>
          </p:nvPr>
        </p:nvGraphicFramePr>
        <p:xfrm>
          <a:off x="7514162" y="2054237"/>
          <a:ext cx="1444871" cy="264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66469" imgH="393359" progId="Equation.3">
                  <p:embed/>
                </p:oleObj>
              </mc:Choice>
              <mc:Fallback>
                <p:oleObj name="Equation" r:id="rId6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162" y="2054237"/>
                        <a:ext cx="1444871" cy="2648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Beautiful Owl Teacher Wooden Pointer Blue: Vector có sẵn (miễn phí bản  quyền) 148934892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129" l="0" r="9907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 bwMode="auto">
          <a:xfrm>
            <a:off x="30804" y="2275041"/>
            <a:ext cx="3276600" cy="42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9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91915"/>
              </p:ext>
            </p:extLst>
          </p:nvPr>
        </p:nvGraphicFramePr>
        <p:xfrm>
          <a:off x="492919" y="2472009"/>
          <a:ext cx="6657886" cy="239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1244600" imgH="393700" progId="Equation.3">
                  <p:embed/>
                </p:oleObj>
              </mc:Choice>
              <mc:Fallback>
                <p:oleObj name="Equation" r:id="rId5" imgW="124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" y="2472009"/>
                        <a:ext cx="6657886" cy="239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Sóc bản Quyền Hoạt hình Clip nghệ thuật - con sóc png tải về - Miễn phí  trong suốt động Vật Có Vú png Tải về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5" l="10000" r="90000">
                        <a14:foregroundMark x1="31222" y1="22258" x2="31222" y2="22258"/>
                        <a14:foregroundMark x1="42667" y1="18871" x2="42667" y2="18871"/>
                        <a14:foregroundMark x1="36556" y1="37581" x2="36556" y2="37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55" y="3452558"/>
            <a:ext cx="4263022" cy="39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68" y="4581536"/>
            <a:ext cx="2876550" cy="22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7"/>
            <a:ext cx="888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1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Trong các phép tính sau, phép tính nào đúng?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4100" name="Picture 4" descr="Tiger Stock minh họa đồ họa Vector Cartoon - png tải về - Miễn phí trong  suốt Con Hổ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89">
                        <a14:foregroundMark x1="26444" y1="15769" x2="26444" y2="15769"/>
                        <a14:foregroundMark x1="26778" y1="13718" x2="26778" y2="13718"/>
                        <a14:foregroundMark x1="36667" y1="20641" x2="36667" y2="2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14" y="3708040"/>
            <a:ext cx="3167465" cy="36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57200" y="2324100"/>
            <a:ext cx="7515225" cy="1930400"/>
            <a:chOff x="1200150" y="4503738"/>
            <a:chExt cx="4972051" cy="1111250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1200150" y="4503738"/>
            <a:ext cx="1812925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7" imgW="660113" imgH="406224" progId="Equation.3">
                    <p:embed/>
                  </p:oleObj>
                </mc:Choice>
                <mc:Fallback>
                  <p:oleObj name="Equation" r:id="rId7" imgW="660113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150" y="4503738"/>
                          <a:ext cx="1812925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581055"/>
                </p:ext>
              </p:extLst>
            </p:nvPr>
          </p:nvGraphicFramePr>
          <p:xfrm>
            <a:off x="3048001" y="4503738"/>
            <a:ext cx="3124200" cy="1068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9" imgW="1104900" imgH="393700" progId="Equation.3">
                    <p:embed/>
                  </p:oleObj>
                </mc:Choice>
                <mc:Fallback>
                  <p:oleObj name="Equation" r:id="rId9" imgW="1104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1" y="4503738"/>
                          <a:ext cx="3124200" cy="1068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Multiplication Sign 304">
            <a:extLst>
              <a:ext uri="{FF2B5EF4-FFF2-40B4-BE49-F238E27FC236}">
                <a16:creationId xmlns:a16="http://schemas.microsoft.com/office/drawing/2014/main" xmlns="" id="{84D62661-8E21-409D-A732-C80C1F722A36}"/>
              </a:ext>
            </a:extLst>
          </p:cNvPr>
          <p:cNvSpPr/>
          <p:nvPr/>
        </p:nvSpPr>
        <p:spPr>
          <a:xfrm>
            <a:off x="3145452" y="4624383"/>
            <a:ext cx="1742026" cy="20315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25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905" y="146649"/>
            <a:ext cx="8823254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112034" y="955386"/>
            <a:ext cx="8886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chemeClr val="accent2">
                    <a:lumMod val="5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Sửa lại nào!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20982"/>
              </p:ext>
            </p:extLst>
          </p:nvPr>
        </p:nvGraphicFramePr>
        <p:xfrm>
          <a:off x="2064545" y="2192338"/>
          <a:ext cx="6772275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917360" imgH="431640" progId="Equation.3">
                  <p:embed/>
                </p:oleObj>
              </mc:Choice>
              <mc:Fallback>
                <p:oleObj name="Equation" r:id="rId4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545" y="2192338"/>
                        <a:ext cx="6772275" cy="257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Beautiful Owl Teacher Wooden Pointer Blue: Vector có sẵn (miễn phí bản  quyền) 14893489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9907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 bwMode="auto">
          <a:xfrm>
            <a:off x="-133502" y="3522375"/>
            <a:ext cx="2769546" cy="35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Trình chiếu trên màn hình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7" baseType="lpstr">
      <vt:lpstr>Chủ đề của Office</vt:lpstr>
      <vt:lpstr>Equation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2022-03-12T08:27:32Z</dcterms:created>
  <dcterms:modified xsi:type="dcterms:W3CDTF">2022-03-12T08:28:15Z</dcterms:modified>
</cp:coreProperties>
</file>