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85" r:id="rId5"/>
    <p:sldId id="286" r:id="rId6"/>
    <p:sldId id="272" r:id="rId7"/>
    <p:sldId id="263" r:id="rId8"/>
    <p:sldId id="278" r:id="rId9"/>
    <p:sldId id="265" r:id="rId10"/>
    <p:sldId id="266" r:id="rId11"/>
    <p:sldId id="279" r:id="rId12"/>
    <p:sldId id="280" r:id="rId13"/>
    <p:sldId id="259" r:id="rId14"/>
    <p:sldId id="282" r:id="rId15"/>
    <p:sldId id="268" r:id="rId16"/>
    <p:sldId id="281" r:id="rId17"/>
    <p:sldId id="269" r:id="rId18"/>
    <p:sldId id="283" r:id="rId19"/>
    <p:sldId id="270" r:id="rId20"/>
    <p:sldId id="276" r:id="rId21"/>
    <p:sldId id="271" r:id="rId22"/>
    <p:sldId id="267" r:id="rId23"/>
    <p:sldId id="274" r:id="rId24"/>
    <p:sldId id="284" r:id="rId25"/>
    <p:sldId id="273" r:id="rId26"/>
    <p:sldId id="275" r:id="rId27"/>
    <p:sldId id="287" r:id="rId28"/>
    <p:sldId id="277" r:id="rId29"/>
    <p:sldId id="288" r:id="rId30"/>
    <p:sldId id="26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7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4A14-C3C4-4BCE-BF05-3F33DE5992B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4136" y="1207440"/>
            <a:ext cx="203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/>
              <a:t>Kỹ</a:t>
            </a:r>
            <a:r>
              <a:rPr lang="en-US" sz="3600" u="sng" dirty="0"/>
              <a:t> </a:t>
            </a:r>
            <a:r>
              <a:rPr lang="en-US" sz="3600" u="sng" dirty="0" err="1"/>
              <a:t>thuật</a:t>
            </a:r>
            <a:r>
              <a:rPr lang="en-US" sz="3600" u="sng" dirty="0"/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6561" y="36576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783" y="2667000"/>
            <a:ext cx="9143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 CHI TIẾT VÀ DỤNG CỤ CỦA BỘ LẮP GHÉP MÔN KỸ THUẬT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03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828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3: Các loại thanh chữ U và  chữ L                                                    (gồm 4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34183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6019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0894" y="300336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U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20894" y="1905000"/>
            <a:ext cx="26231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0894" y="40386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0894" y="60960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ngắn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098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336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Nhóm 4: Bánh xe,bánh đai và các chi tiết khác                                                   (gồm 5 chi tiết)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40552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63235"/>
            <a:ext cx="28225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51" y="225097"/>
            <a:ext cx="3200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30275" y="3771900"/>
            <a:ext cx="2590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2736" y="2089666"/>
            <a:ext cx="11604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82736" y="3952295"/>
            <a:ext cx="1312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đai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93427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Đai</a:t>
            </a:r>
            <a:r>
              <a:rPr lang="en-US" sz="2400" dirty="0"/>
              <a:t> </a:t>
            </a:r>
            <a:r>
              <a:rPr lang="en-US" sz="2400" dirty="0" err="1"/>
              <a:t>chuyền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886199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gai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0960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móc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2271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20574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5: Các loại trục (gồm 4 chi tiết)</a:t>
            </a:r>
          </a:p>
          <a:p>
            <a:pPr algn="ctr"/>
            <a:r>
              <a:rPr lang="vi-VN" sz="3600" dirty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41680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138108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3389668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844396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6373321"/>
            <a:ext cx="16833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222767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981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6: Ốc, vít và vòng hãm </a:t>
            </a:r>
          </a:p>
          <a:p>
            <a:pPr lvl="0" algn="ctr"/>
            <a:r>
              <a:rPr lang="vi-VN" sz="3600" dirty="0">
                <a:solidFill>
                  <a:prstClr val="black"/>
                </a:solidFill>
              </a:rPr>
              <a:t>(gồm 5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064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243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07242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699266"/>
            <a:ext cx="1219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Vít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98864" y="4791437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Vít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699266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Ốc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9909" y="4796134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hãm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5902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2880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7: Cờ-lê, tua-vít </a:t>
            </a:r>
            <a:r>
              <a:rPr lang="vi-VN" sz="3600" dirty="0">
                <a:solidFill>
                  <a:prstClr val="black"/>
                </a:solidFill>
              </a:rPr>
              <a:t>(gồm 2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139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7036"/>
            <a:ext cx="6858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2127" y="3255819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Tua</a:t>
            </a:r>
            <a:r>
              <a:rPr lang="en-US" sz="2400" dirty="0"/>
              <a:t> - </a:t>
            </a:r>
            <a:r>
              <a:rPr lang="en-US" sz="2400" dirty="0" err="1"/>
              <a:t>vit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5700" y="6049971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Cờ</a:t>
            </a:r>
            <a:r>
              <a:rPr lang="en-US" dirty="0"/>
              <a:t> - </a:t>
            </a:r>
            <a:r>
              <a:rPr lang="en-US" dirty="0" err="1"/>
              <a:t>lê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35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18449"/>
            <a:ext cx="6324600" cy="3505200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314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503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6" y="202981"/>
            <a:ext cx="5791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496991"/>
            <a:ext cx="2890551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124200" y="3407580"/>
            <a:ext cx="3713018" cy="2155020"/>
          </a:xfrm>
          <a:prstGeom prst="cloudCallout">
            <a:avLst>
              <a:gd name="adj1" fmla="val 55325"/>
              <a:gd name="adj2" fmla="val 614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8218" y="401155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/>
              <a:t>Đố bạn biết các chi tiết này có tên là gì?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18727" y="5220401"/>
            <a:ext cx="129251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0673" y="4488604"/>
            <a:ext cx="11810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44636" y="2436167"/>
            <a:ext cx="14547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745"/>
            <a:ext cx="3060700" cy="2809875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00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2018"/>
            <a:ext cx="3451225" cy="47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05200" y="1295400"/>
            <a:ext cx="51816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cờ-lê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tua-vít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04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3.Cách </a:t>
            </a:r>
            <a:r>
              <a:rPr lang="en-US" sz="3200" u="sng" dirty="0" err="1"/>
              <a:t>sử</a:t>
            </a:r>
            <a:r>
              <a:rPr lang="en-US" sz="3200" u="sng" dirty="0"/>
              <a:t> </a:t>
            </a:r>
            <a:r>
              <a:rPr lang="en-US" sz="3200" u="sng" dirty="0" err="1"/>
              <a:t>dụng</a:t>
            </a:r>
            <a:r>
              <a:rPr lang="en-US" sz="3200" u="sng" dirty="0"/>
              <a:t> </a:t>
            </a:r>
            <a:r>
              <a:rPr lang="en-US" sz="3200" u="sng" dirty="0" err="1"/>
              <a:t>cờ-lê</a:t>
            </a:r>
            <a:r>
              <a:rPr lang="en-US" sz="3200" u="sng" dirty="0"/>
              <a:t>, </a:t>
            </a:r>
            <a:r>
              <a:rPr lang="en-US" sz="3200" u="sng" dirty="0" err="1"/>
              <a:t>tua</a:t>
            </a:r>
            <a:r>
              <a:rPr lang="en-US" sz="3200" u="sng" dirty="0"/>
              <a:t>-v</a:t>
            </a:r>
            <a:r>
              <a:rPr lang="vi-VN" sz="3200" u="sng" dirty="0" err="1"/>
              <a:t>it</a:t>
            </a:r>
            <a:r>
              <a:rPr lang="en-US" sz="3200" u="sng" dirty="0"/>
              <a:t> 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a. </a:t>
            </a:r>
            <a:r>
              <a:rPr lang="en-US" sz="3200" u="sng" dirty="0" err="1">
                <a:solidFill>
                  <a:srgbClr val="FF0000"/>
                </a:solidFill>
              </a:rPr>
              <a:t>Lắp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vít</a:t>
            </a:r>
            <a:r>
              <a:rPr lang="en-US" sz="3200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3209328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411479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676400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cờ-lê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tua-vít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vặn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ren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b. </a:t>
            </a:r>
            <a:r>
              <a:rPr lang="en-US" sz="3200" u="sng" dirty="0" err="1">
                <a:solidFill>
                  <a:srgbClr val="FF0000"/>
                </a:solidFill>
              </a:rPr>
              <a:t>Tháo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vít</a:t>
            </a:r>
            <a:r>
              <a:rPr lang="en-US" sz="3200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857196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81000" y="1828800"/>
            <a:ext cx="7010400" cy="3505200"/>
          </a:xfrm>
          <a:prstGeom prst="cloudCallout">
            <a:avLst>
              <a:gd name="adj1" fmla="val 55531"/>
              <a:gd name="adj2" fmla="val 553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94955" y="27432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/>
              <a:t>Để</a:t>
            </a:r>
            <a:r>
              <a:rPr lang="en-US" sz="4000" i="1" dirty="0"/>
              <a:t> </a:t>
            </a:r>
            <a:r>
              <a:rPr lang="en-US" sz="4000" i="1" dirty="0" err="1"/>
              <a:t>tháo</a:t>
            </a:r>
            <a:r>
              <a:rPr lang="en-US" sz="4000" i="1" dirty="0"/>
              <a:t> </a:t>
            </a:r>
            <a:r>
              <a:rPr lang="en-US" sz="4000" i="1" dirty="0" err="1"/>
              <a:t>vít</a:t>
            </a:r>
            <a:r>
              <a:rPr lang="en-US" sz="4000" i="1" dirty="0"/>
              <a:t>, </a:t>
            </a:r>
            <a:r>
              <a:rPr lang="en-US" sz="4000" i="1" dirty="0" err="1"/>
              <a:t>em</a:t>
            </a:r>
            <a:r>
              <a:rPr lang="en-US" sz="4000" i="1" dirty="0"/>
              <a:t> </a:t>
            </a:r>
            <a:r>
              <a:rPr lang="en-US" sz="4000" i="1" dirty="0" err="1"/>
              <a:t>sử</a:t>
            </a:r>
            <a:r>
              <a:rPr lang="en-US" sz="4000" i="1" dirty="0"/>
              <a:t> </a:t>
            </a:r>
            <a:r>
              <a:rPr lang="en-US" sz="4000" i="1" dirty="0" err="1"/>
              <a:t>dụng</a:t>
            </a:r>
            <a:r>
              <a:rPr lang="en-US" sz="4000" i="1" dirty="0"/>
              <a:t> </a:t>
            </a:r>
            <a:r>
              <a:rPr lang="en-US" sz="4000" i="1" dirty="0" err="1"/>
              <a:t>cờ-lê</a:t>
            </a:r>
            <a:r>
              <a:rPr lang="en-US" sz="4000" i="1" dirty="0"/>
              <a:t> </a:t>
            </a:r>
            <a:r>
              <a:rPr lang="en-US" sz="4000" i="1" dirty="0" err="1"/>
              <a:t>và</a:t>
            </a:r>
            <a:r>
              <a:rPr lang="en-US" sz="4000" i="1" dirty="0"/>
              <a:t> </a:t>
            </a:r>
            <a:r>
              <a:rPr lang="en-US" sz="4000" i="1" dirty="0" err="1"/>
              <a:t>tua-vít</a:t>
            </a:r>
            <a:r>
              <a:rPr lang="en-US" sz="4000" i="1" dirty="0"/>
              <a:t> </a:t>
            </a:r>
            <a:r>
              <a:rPr lang="en-US" sz="4000" i="1" dirty="0" err="1"/>
              <a:t>như</a:t>
            </a:r>
            <a:r>
              <a:rPr lang="en-US" sz="4000" i="1" dirty="0"/>
              <a:t> </a:t>
            </a:r>
            <a:r>
              <a:rPr lang="en-US" sz="4000" i="1" dirty="0" err="1"/>
              <a:t>thế</a:t>
            </a:r>
            <a:r>
              <a:rPr lang="en-US" sz="4000" i="1" dirty="0"/>
              <a:t> </a:t>
            </a:r>
            <a:r>
              <a:rPr lang="en-US" sz="4000" i="1" dirty="0" err="1"/>
              <a:t>nào</a:t>
            </a:r>
            <a:r>
              <a:rPr lang="en-US" sz="4000" i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699247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1371600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Thực hành gọi tên và lắp ghép một số chi tiết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3266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59623"/>
            <a:ext cx="6248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33399" y="5012423"/>
            <a:ext cx="8582892" cy="1371600"/>
          </a:xfrm>
          <a:prstGeom prst="wedgeRoundRectCallout">
            <a:avLst>
              <a:gd name="adj1" fmla="val 22776"/>
              <a:gd name="adj2" fmla="val 4864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23655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          Làm việc theo nhóm</a:t>
            </a:r>
          </a:p>
          <a:p>
            <a:r>
              <a:rPr lang="vi-VN" dirty="0">
                <a:sym typeface="Wingdings 3"/>
              </a:rPr>
              <a:t> </a:t>
            </a:r>
            <a:r>
              <a:rPr lang="vi-VN" dirty="0"/>
              <a:t>Em hãy quan sát các mối ghép sau</a:t>
            </a:r>
          </a:p>
          <a:p>
            <a:r>
              <a:rPr lang="vi-VN" dirty="0">
                <a:solidFill>
                  <a:prstClr val="black"/>
                </a:solidFill>
                <a:sym typeface="Wingdings 3"/>
              </a:rPr>
              <a:t> </a:t>
            </a:r>
            <a:r>
              <a:rPr lang="vi-VN" dirty="0"/>
              <a:t>Gọi tên chi tiết và số lượng chi tiết cần để lắp mối ghép đó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6626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901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/>
              <a:t>Kỹ</a:t>
            </a:r>
            <a:r>
              <a:rPr lang="en-US" sz="3600" u="sng" dirty="0"/>
              <a:t> </a:t>
            </a:r>
            <a:r>
              <a:rPr lang="en-US" sz="3600" u="sng" dirty="0" err="1"/>
              <a:t>thuật</a:t>
            </a:r>
            <a:endParaRPr lang="en-US" sz="3600" u="sng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CÁC CHI TIẾT VÀ DỤNG CỤ CỦA BỘ LẮP GHÉP MÔ HÌNH KỸ THUẬT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280554" y="2687782"/>
            <a:ext cx="7720446" cy="2286000"/>
          </a:xfrm>
          <a:prstGeom prst="wedgeRoundRectCallout">
            <a:avLst>
              <a:gd name="adj1" fmla="val 57955"/>
              <a:gd name="adj2" fmla="val 897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3618" y="2727013"/>
            <a:ext cx="64943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 3"/>
              </a:rPr>
              <a:t>                    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nhân</a:t>
            </a:r>
            <a:endParaRPr lang="en-US" sz="2800" dirty="0">
              <a:latin typeface="Arial" pitchFamily="34" charset="0"/>
              <a:cs typeface="Arial" pitchFamily="34" charset="0"/>
              <a:sym typeface="Wingdings 3"/>
            </a:endParaRP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Quan sát các mối ghép sau</a:t>
            </a: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Em hãy lựa chọn một mối ghép mà em thích và thực hành lắp mối ghép đã chọn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39682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915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 </a:t>
            </a:r>
            <a:r>
              <a:rPr lang="en-US" sz="4400" u="sng" dirty="0" err="1">
                <a:solidFill>
                  <a:srgbClr val="FF0000"/>
                </a:solidFill>
              </a:rPr>
              <a:t>Lưu</a:t>
            </a:r>
            <a:r>
              <a:rPr lang="en-US" sz="4400" u="sng" dirty="0">
                <a:solidFill>
                  <a:srgbClr val="FF0000"/>
                </a:solidFill>
              </a:rPr>
              <a:t> ý: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cờ-lê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9749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27709"/>
            <a:ext cx="7620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9582" y="206906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01820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83067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482612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381" y="618386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31582873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1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</a:t>
            </a:r>
            <a:r>
              <a:rPr lang="en-US" sz="4400" dirty="0" err="1">
                <a:solidFill>
                  <a:srgbClr val="FF0000"/>
                </a:solidFill>
              </a:rPr>
              <a:t>Đánh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sản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phẩm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600" u="sng" dirty="0" err="1">
                <a:solidFill>
                  <a:srgbClr val="0070C0"/>
                </a:solidFill>
              </a:rPr>
              <a:t>Tiêu</a:t>
            </a:r>
            <a:r>
              <a:rPr lang="en-US" sz="3600" u="sng" dirty="0">
                <a:solidFill>
                  <a:srgbClr val="0070C0"/>
                </a:solidFill>
              </a:rPr>
              <a:t> </a:t>
            </a:r>
            <a:r>
              <a:rPr lang="en-US" sz="3600" u="sng" dirty="0" err="1">
                <a:solidFill>
                  <a:srgbClr val="0070C0"/>
                </a:solidFill>
              </a:rPr>
              <a:t>chí</a:t>
            </a:r>
            <a:r>
              <a:rPr lang="en-US" sz="3600" u="sng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3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514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1752600"/>
            <a:ext cx="8915400" cy="762000"/>
          </a:xfrm>
        </p:spPr>
        <p:txBody>
          <a:bodyPr>
            <a:noAutofit/>
          </a:bodyPr>
          <a:lstStyle/>
          <a:p>
            <a:r>
              <a:rPr lang="en-US" sz="3600" u="sng" dirty="0"/>
              <a:t>1.Làm </a:t>
            </a:r>
            <a:r>
              <a:rPr lang="en-US" sz="3600" u="sng" dirty="0" err="1"/>
              <a:t>quen</a:t>
            </a:r>
            <a:r>
              <a:rPr lang="en-US" sz="3600" u="sng" dirty="0"/>
              <a:t> </a:t>
            </a:r>
            <a:r>
              <a:rPr lang="en-US" sz="3600" u="sng" dirty="0" err="1"/>
              <a:t>với</a:t>
            </a:r>
            <a:r>
              <a:rPr lang="en-US" sz="3600" u="sng" dirty="0"/>
              <a:t> </a:t>
            </a:r>
            <a:r>
              <a:rPr lang="en-US" sz="3600" u="sng" dirty="0" err="1"/>
              <a:t>các</a:t>
            </a:r>
            <a:r>
              <a:rPr lang="en-US" sz="3600" u="sng" dirty="0"/>
              <a:t> chi </a:t>
            </a:r>
            <a:r>
              <a:rPr lang="en-US" sz="3600" u="sng" dirty="0" err="1"/>
              <a:t>tiết</a:t>
            </a:r>
            <a:r>
              <a:rPr lang="en-US" sz="3600" u="sng" dirty="0"/>
              <a:t> </a:t>
            </a:r>
            <a:r>
              <a:rPr lang="en-US" sz="3600" u="sng" dirty="0" err="1"/>
              <a:t>và</a:t>
            </a:r>
            <a:r>
              <a:rPr lang="en-US" sz="3600" u="sng" dirty="0"/>
              <a:t> </a:t>
            </a:r>
            <a:r>
              <a:rPr lang="en-US" sz="3600" u="sng" dirty="0" err="1"/>
              <a:t>dụng</a:t>
            </a:r>
            <a:r>
              <a:rPr lang="en-US" sz="3600" u="sng" dirty="0"/>
              <a:t> </a:t>
            </a:r>
            <a:r>
              <a:rPr lang="en-US" sz="3600" u="sng" dirty="0" err="1"/>
              <a:t>cụ</a:t>
            </a:r>
            <a:r>
              <a:rPr lang="en-US" sz="3600" u="sng" dirty="0"/>
              <a:t> </a:t>
            </a:r>
            <a:r>
              <a:rPr lang="en-US" sz="3600" u="sng" dirty="0" err="1"/>
              <a:t>của</a:t>
            </a:r>
            <a:r>
              <a:rPr lang="en-US" sz="3600" u="sng" dirty="0"/>
              <a:t> </a:t>
            </a:r>
            <a:r>
              <a:rPr lang="en-US" sz="3600" u="sng" dirty="0" err="1"/>
              <a:t>bộ</a:t>
            </a:r>
            <a:r>
              <a:rPr lang="en-US" sz="3600" u="sng" dirty="0"/>
              <a:t> </a:t>
            </a:r>
            <a:r>
              <a:rPr lang="en-US" sz="3600" u="sng" dirty="0" err="1"/>
              <a:t>lắp</a:t>
            </a:r>
            <a:r>
              <a:rPr lang="en-US" sz="3600" u="sng" dirty="0"/>
              <a:t> </a:t>
            </a:r>
            <a:r>
              <a:rPr lang="en-US" sz="3600" u="sng" dirty="0" err="1"/>
              <a:t>ghép</a:t>
            </a:r>
            <a:r>
              <a:rPr lang="en-US" sz="3600" u="sng" dirty="0"/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7" y="2730439"/>
            <a:ext cx="8756073" cy="32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33400" y="35052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>
                <a:solidFill>
                  <a:srgbClr val="C00000"/>
                </a:solidFill>
              </a:rPr>
              <a:t>Bộ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lắp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ghép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kỹ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thuật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có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bao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nhiêu</a:t>
            </a:r>
            <a:r>
              <a:rPr lang="en-US" i="1" dirty="0">
                <a:solidFill>
                  <a:srgbClr val="C00000"/>
                </a:solidFill>
              </a:rPr>
              <a:t> chi </a:t>
            </a:r>
            <a:r>
              <a:rPr lang="en-US" i="1" dirty="0" err="1">
                <a:solidFill>
                  <a:srgbClr val="C00000"/>
                </a:solidFill>
              </a:rPr>
              <a:t>tiết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và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được</a:t>
            </a:r>
            <a:r>
              <a:rPr lang="en-US" i="1" dirty="0">
                <a:solidFill>
                  <a:srgbClr val="C00000"/>
                </a:solidFill>
              </a:rPr>
              <a:t> chia </a:t>
            </a:r>
            <a:r>
              <a:rPr lang="en-US" i="1" dirty="0" err="1">
                <a:solidFill>
                  <a:srgbClr val="C00000"/>
                </a:solidFill>
              </a:rPr>
              <a:t>thành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mấy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nhóm</a:t>
            </a:r>
            <a:r>
              <a:rPr lang="en-US" i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826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838200"/>
            <a:ext cx="8534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br>
              <a:rPr lang="vi-VN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2098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cảm ơn quý thầy cô   và các em!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7119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8492" y="1295400"/>
            <a:ext cx="9525000" cy="1473137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   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34 </a:t>
            </a:r>
            <a:r>
              <a:rPr lang="en-US" sz="2800" dirty="0" err="1"/>
              <a:t>loại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7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514600"/>
            <a:ext cx="8752608" cy="3785652"/>
          </a:xfrm>
          <a:prstGeom prst="rect">
            <a:avLst/>
          </a:prstGeom>
          <a:noFill/>
        </p:spPr>
        <p:txBody>
          <a:bodyPr wrap="square" tIns="91440" rIns="91440" bIns="0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nền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L.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bánh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đai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trục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vi-VN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và v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òng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hãm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lê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8492" y="-457200"/>
            <a:ext cx="9192491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1.Làm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chi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ghép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02185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7710" y="2438400"/>
            <a:ext cx="9171709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gọi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dạng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lượng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chi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cụ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64035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2133600"/>
            <a:ext cx="816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1:</a:t>
            </a:r>
            <a:r>
              <a:rPr lang="en-US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tấm nền (gồm 8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4473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61390" cy="22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3705"/>
            <a:ext cx="4431039" cy="34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82" y="69271"/>
            <a:ext cx="4259667" cy="647397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85900" y="2291216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8600" y="1124302"/>
            <a:ext cx="10985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5176" y="2314843"/>
            <a:ext cx="12300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25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8136" y="3874716"/>
            <a:ext cx="28367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Ba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494937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cabin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6419397"/>
            <a:ext cx="120534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5900" y="6234545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2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0" y="4407932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3 </a:t>
            </a:r>
            <a:r>
              <a:rPr lang="en-US" dirty="0" err="1"/>
              <a:t>lỗ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6937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905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2: Các loại thanh thẳng</a:t>
            </a:r>
          </a:p>
          <a:p>
            <a:r>
              <a:rPr lang="vi-VN" sz="3600" dirty="0"/>
              <a:t>              (gồm 7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4800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55"/>
            <a:ext cx="5257800" cy="6781800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4038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524000"/>
            <a:ext cx="2133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11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185754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9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4876800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7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6476999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6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82590" y="2195621"/>
            <a:ext cx="21232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5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82591" y="3675920"/>
            <a:ext cx="20470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3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82591" y="5338465"/>
            <a:ext cx="22756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2 </a:t>
            </a:r>
            <a:r>
              <a:rPr lang="en-US" sz="2000" dirty="0" err="1"/>
              <a:t>lỗ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7443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704</Words>
  <Application>Microsoft Office PowerPoint</Application>
  <PresentationFormat>Trình chiếu Trên màn hình (4:3)</PresentationFormat>
  <Paragraphs>97</Paragraphs>
  <Slides>30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1.Làm quen với các chi tiết và dụng cụ của bộ lắp ghép:</vt:lpstr>
      <vt:lpstr>    Bộ lắp ghép có 34 loại chi tiết và dụng cụ khác nhau, được chia thành 7 nhóm chính:</vt:lpstr>
      <vt:lpstr>2. Tên gọi, hình dạng, số lượng của các chi tiết và dụng cụ: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48</cp:revision>
  <dcterms:created xsi:type="dcterms:W3CDTF">2017-12-12T11:32:19Z</dcterms:created>
  <dcterms:modified xsi:type="dcterms:W3CDTF">2021-03-15T15:13:20Z</dcterms:modified>
</cp:coreProperties>
</file>