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3" r:id="rId4"/>
    <p:sldId id="259" r:id="rId5"/>
    <p:sldId id="260" r:id="rId6"/>
    <p:sldId id="261" r:id="rId7"/>
    <p:sldId id="262" r:id="rId8"/>
    <p:sldId id="263" r:id="rId9"/>
    <p:sldId id="279" r:id="rId10"/>
    <p:sldId id="280" r:id="rId11"/>
    <p:sldId id="274" r:id="rId12"/>
    <p:sldId id="265" r:id="rId13"/>
    <p:sldId id="276" r:id="rId14"/>
    <p:sldId id="266" r:id="rId15"/>
    <p:sldId id="267" r:id="rId16"/>
    <p:sldId id="268" r:id="rId17"/>
    <p:sldId id="270" r:id="rId18"/>
    <p:sldId id="278" r:id="rId19"/>
    <p:sldId id="272" r:id="rId20"/>
    <p:sldId id="281" r:id="rId21"/>
    <p:sldId id="284" r:id="rId22"/>
    <p:sldId id="282" r:id="rId23"/>
    <p:sldId id="283"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202"/>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6" d="100"/>
          <a:sy n="66" d="100"/>
        </p:scale>
        <p:origin x="142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D6934-D30C-4708-B0C8-27D94B33AB13}" type="datetimeFigureOut">
              <a:rPr lang="en-US" smtClean="0"/>
              <a:pPr/>
              <a:t>3/8/2022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0AD2F-2681-4083-9D0F-B2E62258C0CA}" type="slidenum">
              <a:rPr lang="en-US" smtClean="0"/>
              <a:pPr/>
              <a:t>‹#›</a:t>
            </a:fld>
            <a:endParaRPr lang="en-US"/>
          </a:p>
        </p:txBody>
      </p:sp>
    </p:spTree>
    <p:extLst>
      <p:ext uri="{BB962C8B-B14F-4D97-AF65-F5344CB8AC3E}">
        <p14:creationId xmlns:p14="http://schemas.microsoft.com/office/powerpoint/2010/main" val="424100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14</a:t>
            </a:fld>
            <a:endParaRPr lang="en-US"/>
          </a:p>
        </p:txBody>
      </p:sp>
    </p:spTree>
    <p:extLst>
      <p:ext uri="{BB962C8B-B14F-4D97-AF65-F5344CB8AC3E}">
        <p14:creationId xmlns:p14="http://schemas.microsoft.com/office/powerpoint/2010/main" val="20609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40AD2F-2681-4083-9D0F-B2E62258C0CA}" type="slidenum">
              <a:rPr lang="en-US" smtClean="0"/>
              <a:pPr/>
              <a:t>19</a:t>
            </a:fld>
            <a:endParaRPr lang="en-US"/>
          </a:p>
        </p:txBody>
      </p:sp>
    </p:spTree>
    <p:extLst>
      <p:ext uri="{BB962C8B-B14F-4D97-AF65-F5344CB8AC3E}">
        <p14:creationId xmlns:p14="http://schemas.microsoft.com/office/powerpoint/2010/main" val="343224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475127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64877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209625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7B939-BFC5-4679-87D4-1F8220944E6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72511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7B939-BFC5-4679-87D4-1F8220944E61}"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42191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7B939-BFC5-4679-87D4-1F8220944E6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4164956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7B939-BFC5-4679-87D4-1F8220944E61}"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649623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7B939-BFC5-4679-87D4-1F8220944E61}"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079408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7B939-BFC5-4679-87D4-1F8220944E61}"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2237605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1713688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7B939-BFC5-4679-87D4-1F8220944E61}"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2CB9-A59C-4577-9C44-AEDAA3E04C2D}" type="slidenum">
              <a:rPr lang="en-US" smtClean="0"/>
              <a:pPr/>
              <a:t>‹#›</a:t>
            </a:fld>
            <a:endParaRPr lang="en-US"/>
          </a:p>
        </p:txBody>
      </p:sp>
    </p:spTree>
    <p:extLst>
      <p:ext uri="{BB962C8B-B14F-4D97-AF65-F5344CB8AC3E}">
        <p14:creationId xmlns:p14="http://schemas.microsoft.com/office/powerpoint/2010/main" val="35620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7B939-BFC5-4679-87D4-1F8220944E61}" type="datetimeFigureOut">
              <a:rPr lang="en-US" smtClean="0"/>
              <a:pPr/>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E2CB9-A59C-4577-9C44-AEDAA3E04C2D}" type="slidenum">
              <a:rPr lang="en-US" smtClean="0"/>
              <a:pPr/>
              <a:t>‹#›</a:t>
            </a:fld>
            <a:endParaRPr lang="en-US"/>
          </a:p>
        </p:txBody>
      </p:sp>
    </p:spTree>
    <p:extLst>
      <p:ext uri="{BB962C8B-B14F-4D97-AF65-F5344CB8AC3E}">
        <p14:creationId xmlns:p14="http://schemas.microsoft.com/office/powerpoint/2010/main" val="427593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4.xml"/><Relationship Id="rId7" Type="http://schemas.microsoft.com/office/2007/relationships/hdphoto" Target="../media/hdphoto1.wdp"/><Relationship Id="rId12"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19.xml"/><Relationship Id="rId5" Type="http://schemas.openxmlformats.org/officeDocument/2006/relationships/slide" Target="slide15.xml"/><Relationship Id="rId10" Type="http://schemas.openxmlformats.org/officeDocument/2006/relationships/image" Target="../media/image12.png"/><Relationship Id="rId4" Type="http://schemas.openxmlformats.org/officeDocument/2006/relationships/image" Target="../media/image10.jpeg"/><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4.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slide" Target="slide1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bin"/><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bin"/><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209800" y="1980962"/>
            <a:ext cx="6466656"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cap="none" spc="50" dirty="0" smtClean="0">
                <a:ln w="11430"/>
                <a:solidFill>
                  <a:srgbClr val="FF0000"/>
                </a:solidFill>
                <a:effectLst>
                  <a:outerShdw blurRad="60007" dist="310007" dir="7680000" sy="30000" kx="1300200" algn="ctr" rotWithShape="0">
                    <a:prstClr val="black">
                      <a:alpha val="32000"/>
                    </a:prstClr>
                  </a:outerShdw>
                </a:effectLst>
                <a:latin typeface="+mj-lt"/>
              </a:rPr>
              <a:t> </a:t>
            </a:r>
            <a:r>
              <a:rPr lang="vi-VN" sz="4400" b="1" cap="none" spc="50" dirty="0" smtClean="0">
                <a:ln w="11430"/>
                <a:solidFill>
                  <a:srgbClr val="FF0000"/>
                </a:solidFill>
                <a:effectLst>
                  <a:outerShdw blurRad="60007" dist="310007" dir="7680000" sy="30000" kx="1300200" algn="ctr" rotWithShape="0">
                    <a:prstClr val="black">
                      <a:alpha val="32000"/>
                    </a:prstClr>
                  </a:outerShdw>
                </a:effectLst>
                <a:latin typeface="+mj-lt"/>
              </a:rPr>
              <a:t>Vật dẫn nhiệt và vật cách nhiệt</a:t>
            </a:r>
            <a:endParaRPr lang="en-US" sz="4400" b="1" cap="none" spc="50" dirty="0">
              <a:ln w="11430"/>
              <a:solidFill>
                <a:srgbClr val="FF0000"/>
              </a:solidFill>
              <a:effectLst>
                <a:outerShdw blurRad="60007" dist="310007" dir="7680000" sy="30000" kx="1300200" algn="ctr" rotWithShape="0">
                  <a:prstClr val="black">
                    <a:alpha val="32000"/>
                  </a:prstClr>
                </a:outerShdw>
              </a:effectLst>
              <a:latin typeface="+mj-lt"/>
            </a:endParaRPr>
          </a:p>
        </p:txBody>
      </p:sp>
      <p:sp>
        <p:nvSpPr>
          <p:cNvPr id="3" name="Rectangle 2"/>
          <p:cNvSpPr/>
          <p:nvPr/>
        </p:nvSpPr>
        <p:spPr>
          <a:xfrm>
            <a:off x="0" y="0"/>
            <a:ext cx="9144000"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cap="none" spc="50" dirty="0" smtClean="0">
                <a:ln w="11430"/>
                <a:solidFill>
                  <a:srgbClr val="FF0000"/>
                </a:solidFill>
                <a:effectLst>
                  <a:outerShdw blurRad="60007" dist="310007" dir="7680000" sy="30000" kx="1300200" algn="ctr" rotWithShape="0">
                    <a:prstClr val="black">
                      <a:alpha val="32000"/>
                    </a:prstClr>
                  </a:outerShdw>
                </a:effectLst>
                <a:latin typeface="+mj-lt"/>
              </a:rPr>
              <a:t> </a:t>
            </a:r>
            <a:endParaRPr lang="en-US" sz="3600" b="1" spc="50" dirty="0" smtClean="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lgn="ctr"/>
            <a:r>
              <a:rPr lang="en-US" sz="4400" b="1" cap="none" spc="50" dirty="0" smtClean="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rPr>
              <a:t>        Khoa học</a:t>
            </a:r>
            <a:endParaRPr lang="en-US" sz="4400" b="1" cap="none" spc="50" dirty="0">
              <a:ln w="11430"/>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3644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899592" y="2420888"/>
            <a:ext cx="7704856" cy="1800200"/>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000" dirty="0" smtClean="0">
                <a:latin typeface="+mj-lt"/>
              </a:rPr>
              <a:t>Nước trong cốc có quấn giấy báo nhăn và lỏng nóng hơn. </a:t>
            </a:r>
            <a:endParaRPr lang="en-US" sz="3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186" y="2179369"/>
            <a:ext cx="2143125" cy="2143125"/>
          </a:xfrm>
          <a:prstGeom prst="rect">
            <a:avLst/>
          </a:prstGeom>
        </p:spPr>
      </p:pic>
      <p:sp>
        <p:nvSpPr>
          <p:cNvPr id="5" name="Cloud Callout 4"/>
          <p:cNvSpPr/>
          <p:nvPr/>
        </p:nvSpPr>
        <p:spPr>
          <a:xfrm>
            <a:off x="4056424" y="932282"/>
            <a:ext cx="4728516" cy="1872208"/>
          </a:xfrm>
          <a:prstGeom prst="cloudCallout">
            <a:avLst>
              <a:gd name="adj1" fmla="val -57824"/>
              <a:gd name="adj2" fmla="val 6301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000" dirty="0">
                <a:latin typeface="+mj-lt"/>
              </a:rPr>
              <a:t>Nước trong cốc nào còn </a:t>
            </a:r>
            <a:r>
              <a:rPr lang="vi-VN" sz="3000" dirty="0" smtClean="0">
                <a:latin typeface="+mj-lt"/>
              </a:rPr>
              <a:t>nóng hơn</a:t>
            </a:r>
            <a:r>
              <a:rPr lang="vi-VN" sz="3000" dirty="0">
                <a:latin typeface="+mj-lt"/>
              </a:rPr>
              <a:t>?</a:t>
            </a:r>
            <a:endParaRPr lang="en-US" sz="3000" dirty="0">
              <a:latin typeface="+mj-lt"/>
            </a:endParaRPr>
          </a:p>
        </p:txBody>
      </p:sp>
    </p:spTree>
    <p:extLst>
      <p:ext uri="{BB962C8B-B14F-4D97-AF65-F5344CB8AC3E}">
        <p14:creationId xmlns:p14="http://schemas.microsoft.com/office/powerpoint/2010/main" val="1370520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95736" y="3410997"/>
            <a:ext cx="5040560" cy="1015663"/>
          </a:xfrm>
          <a:prstGeom prst="rect">
            <a:avLst/>
          </a:prstGeom>
        </p:spPr>
        <p:txBody>
          <a:bodyPr wrap="square">
            <a:spAutoFit/>
          </a:bodyPr>
          <a:lstStyle/>
          <a:p>
            <a:pPr algn="ctr"/>
            <a:r>
              <a:rPr lang="vi-VN" sz="2800" b="1" dirty="0">
                <a:latin typeface="+mj-lt"/>
              </a:rPr>
              <a:t>KẾT </a:t>
            </a:r>
            <a:r>
              <a:rPr lang="vi-VN" sz="2800" b="1" dirty="0" smtClean="0">
                <a:latin typeface="+mj-lt"/>
              </a:rPr>
              <a:t>LUẬN</a:t>
            </a:r>
            <a:endParaRPr lang="vi-VN" sz="2800" b="1" dirty="0">
              <a:latin typeface="+mj-lt"/>
            </a:endParaRPr>
          </a:p>
          <a:p>
            <a:pPr algn="ctr"/>
            <a:r>
              <a:rPr lang="vi-VN" sz="3200" dirty="0" smtClean="0">
                <a:latin typeface="+mj-lt"/>
              </a:rPr>
              <a:t>Không khí là vật cách nhiệt.</a:t>
            </a:r>
            <a:endParaRPr lang="en-US" sz="3200" dirty="0">
              <a:latin typeface="+mj-lt"/>
            </a:endParaRPr>
          </a:p>
        </p:txBody>
      </p:sp>
    </p:spTree>
    <p:extLst>
      <p:ext uri="{BB962C8B-B14F-4D97-AF65-F5344CB8AC3E}">
        <p14:creationId xmlns:p14="http://schemas.microsoft.com/office/powerpoint/2010/main" val="2066469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3568" y="1628800"/>
            <a:ext cx="7848872" cy="24482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b="1" dirty="0" smtClean="0">
                <a:latin typeface="+mj-lt"/>
              </a:rPr>
              <a:t>Hoạt động 3: Kể tên và công dụng của vật cách nhiệt</a:t>
            </a:r>
            <a:endParaRPr lang="en-US" sz="3200" b="1" dirty="0">
              <a:latin typeface="+mj-lt"/>
            </a:endParaRPr>
          </a:p>
        </p:txBody>
      </p:sp>
      <p:pic>
        <p:nvPicPr>
          <p:cNvPr id="4098" name="Picture 2"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22377" y="4434761"/>
            <a:ext cx="3258135" cy="242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561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903" y="2577678"/>
            <a:ext cx="7744429"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pPr algn="ctr"/>
            <a:r>
              <a:rPr lang="vi-V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TRÒ CHƠI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r>
              <a:rPr lang="vi-V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mj-lt"/>
              </a:rPr>
              <a:t>HÁI HOA</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rPr>
              <a:t>”</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50826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flower carto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b="8994"/>
          <a:stretch>
            <a:fillRect/>
          </a:stretch>
        </p:blipFill>
        <p:spPr bwMode="auto">
          <a:xfrm>
            <a:off x="179512" y="165237"/>
            <a:ext cx="8496944" cy="620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hlinkClick r:id="rId5"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2377584" y="1052736"/>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980728"/>
            <a:ext cx="233112" cy="553998"/>
          </a:xfrm>
          <a:prstGeom prst="rect">
            <a:avLst/>
          </a:prstGeom>
          <a:noFill/>
        </p:spPr>
        <p:txBody>
          <a:bodyPr wrap="square" rtlCol="0">
            <a:spAutoFit/>
          </a:bodyPr>
          <a:lstStyle/>
          <a:p>
            <a:r>
              <a:rPr lang="vi-VN" sz="3000" b="1" dirty="0" smtClean="0">
                <a:solidFill>
                  <a:srgbClr val="002060"/>
                </a:solidFill>
              </a:rPr>
              <a:t>1</a:t>
            </a:r>
            <a:endParaRPr lang="en-US" sz="3000" b="1" dirty="0">
              <a:solidFill>
                <a:srgbClr val="002060"/>
              </a:solidFill>
            </a:endParaRPr>
          </a:p>
        </p:txBody>
      </p:sp>
      <p:pic>
        <p:nvPicPr>
          <p:cNvPr id="14" name="Picture 2">
            <a:hlinkClick r:id="rId8" action="ppaction://hlinksldjump"/>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210" b="97984" l="8519" r="98519"/>
                    </a14:imgEffect>
                    <a14:imgEffect>
                      <a14:brightnessContrast bright="20000" contrast="-20000"/>
                    </a14:imgEffect>
                  </a14:imgLayer>
                </a14:imgProps>
              </a:ext>
              <a:ext uri="{28A0092B-C50C-407E-A947-70E740481C1C}">
                <a14:useLocalDpi xmlns:a14="http://schemas.microsoft.com/office/drawing/2010/main" val="0"/>
              </a:ext>
            </a:extLst>
          </a:blip>
          <a:srcRect l="5337" r="-151"/>
          <a:stretch/>
        </p:blipFill>
        <p:spPr bwMode="auto">
          <a:xfrm>
            <a:off x="4969872" y="908720"/>
            <a:ext cx="1330320" cy="115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9912" y="2853015"/>
            <a:ext cx="1411875" cy="1224057"/>
          </a:xfrm>
          <a:prstGeom prst="rect">
            <a:avLst/>
          </a:prstGeom>
        </p:spPr>
      </p:pic>
      <p:pic>
        <p:nvPicPr>
          <p:cNvPr id="22" name="Picture 21">
            <a:hlinkClick r:id="rId11"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6196" y="2853015"/>
            <a:ext cx="1512168" cy="1152049"/>
          </a:xfrm>
          <a:prstGeom prst="rect">
            <a:avLst/>
          </a:prstGeom>
        </p:spPr>
      </p:pic>
      <p:sp>
        <p:nvSpPr>
          <p:cNvPr id="6" name="TextBox 5"/>
          <p:cNvSpPr txBox="1"/>
          <p:nvPr/>
        </p:nvSpPr>
        <p:spPr>
          <a:xfrm>
            <a:off x="5473928" y="836712"/>
            <a:ext cx="198936" cy="553998"/>
          </a:xfrm>
          <a:prstGeom prst="rect">
            <a:avLst/>
          </a:prstGeom>
          <a:noFill/>
        </p:spPr>
        <p:txBody>
          <a:bodyPr wrap="square" rtlCol="0">
            <a:spAutoFit/>
          </a:bodyPr>
          <a:lstStyle/>
          <a:p>
            <a:r>
              <a:rPr lang="vi-VN" sz="3000" b="1" dirty="0">
                <a:solidFill>
                  <a:srgbClr val="002060"/>
                </a:solidFill>
                <a:latin typeface="+mj-lt"/>
              </a:rPr>
              <a:t>2</a:t>
            </a:r>
            <a:endParaRPr lang="en-US" sz="3000" b="1" dirty="0">
              <a:solidFill>
                <a:srgbClr val="002060"/>
              </a:solidFill>
              <a:latin typeface="+mj-lt"/>
            </a:endParaRPr>
          </a:p>
        </p:txBody>
      </p:sp>
      <p:sp>
        <p:nvSpPr>
          <p:cNvPr id="24" name="TextBox 23"/>
          <p:cNvSpPr txBox="1"/>
          <p:nvPr/>
        </p:nvSpPr>
        <p:spPr>
          <a:xfrm>
            <a:off x="4355976" y="2853015"/>
            <a:ext cx="198936" cy="553998"/>
          </a:xfrm>
          <a:prstGeom prst="rect">
            <a:avLst/>
          </a:prstGeom>
          <a:noFill/>
        </p:spPr>
        <p:txBody>
          <a:bodyPr wrap="square" rtlCol="0">
            <a:spAutoFit/>
          </a:bodyPr>
          <a:lstStyle/>
          <a:p>
            <a:r>
              <a:rPr lang="vi-VN" sz="3000" b="1" dirty="0" smtClean="0">
                <a:solidFill>
                  <a:srgbClr val="002060"/>
                </a:solidFill>
                <a:latin typeface="+mj-lt"/>
              </a:rPr>
              <a:t>4</a:t>
            </a:r>
            <a:endParaRPr lang="en-US" sz="3000" b="1" dirty="0">
              <a:solidFill>
                <a:srgbClr val="002060"/>
              </a:solidFill>
              <a:latin typeface="+mj-lt"/>
            </a:endParaRPr>
          </a:p>
        </p:txBody>
      </p:sp>
      <p:sp>
        <p:nvSpPr>
          <p:cNvPr id="25" name="TextBox 24"/>
          <p:cNvSpPr txBox="1"/>
          <p:nvPr/>
        </p:nvSpPr>
        <p:spPr>
          <a:xfrm>
            <a:off x="6948264" y="2802994"/>
            <a:ext cx="226385" cy="553998"/>
          </a:xfrm>
          <a:prstGeom prst="rect">
            <a:avLst/>
          </a:prstGeom>
          <a:noFill/>
        </p:spPr>
        <p:txBody>
          <a:bodyPr wrap="square" rtlCol="0">
            <a:spAutoFit/>
          </a:bodyPr>
          <a:lstStyle/>
          <a:p>
            <a:r>
              <a:rPr lang="vi-VN" sz="3000" b="1" dirty="0" smtClean="0">
                <a:solidFill>
                  <a:srgbClr val="002060"/>
                </a:solidFill>
                <a:latin typeface="+mj-lt"/>
              </a:rPr>
              <a:t>5</a:t>
            </a:r>
            <a:endParaRPr lang="en-US" sz="3000" b="1" dirty="0">
              <a:solidFill>
                <a:srgbClr val="002060"/>
              </a:solidFill>
              <a:latin typeface="+mj-lt"/>
            </a:endParaRPr>
          </a:p>
        </p:txBody>
      </p:sp>
      <p:pic>
        <p:nvPicPr>
          <p:cNvPr id="28" name="Picture 27">
            <a:hlinkClick r:id="rId12"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942" y="2830988"/>
            <a:ext cx="1472834" cy="1152049"/>
          </a:xfrm>
          <a:prstGeom prst="rect">
            <a:avLst/>
          </a:prstGeom>
        </p:spPr>
      </p:pic>
      <p:sp>
        <p:nvSpPr>
          <p:cNvPr id="29" name="TextBox 28"/>
          <p:cNvSpPr txBox="1"/>
          <p:nvPr/>
        </p:nvSpPr>
        <p:spPr>
          <a:xfrm>
            <a:off x="1691680" y="2758980"/>
            <a:ext cx="198936" cy="553998"/>
          </a:xfrm>
          <a:prstGeom prst="rect">
            <a:avLst/>
          </a:prstGeom>
          <a:noFill/>
        </p:spPr>
        <p:txBody>
          <a:bodyPr wrap="square" rtlCol="0">
            <a:spAutoFit/>
          </a:bodyPr>
          <a:lstStyle/>
          <a:p>
            <a:r>
              <a:rPr lang="vi-VN" sz="3000" b="1" dirty="0">
                <a:solidFill>
                  <a:srgbClr val="002060"/>
                </a:solidFill>
                <a:latin typeface="+mj-lt"/>
              </a:rPr>
              <a:t>3</a:t>
            </a:r>
            <a:endParaRPr lang="en-US" sz="3000" b="1" dirty="0">
              <a:solidFill>
                <a:srgbClr val="002060"/>
              </a:solidFill>
              <a:latin typeface="+mj-lt"/>
            </a:endParaRPr>
          </a:p>
        </p:txBody>
      </p:sp>
    </p:spTree>
    <p:extLst>
      <p:ext uri="{BB962C8B-B14F-4D97-AF65-F5344CB8AC3E}">
        <p14:creationId xmlns:p14="http://schemas.microsoft.com/office/powerpoint/2010/main" val="2135615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0 L 0.00174 0.88194 " pathEditMode="relative" rAng="0" ptsTypes="AA">
                                      <p:cBhvr>
                                        <p:cTn id="6" dur="2000" fill="hold"/>
                                        <p:tgtEl>
                                          <p:spTgt spid="1026"/>
                                        </p:tgtEl>
                                        <p:attrNameLst>
                                          <p:attrName>ppt_x</p:attrName>
                                          <p:attrName>ppt_y</p:attrName>
                                        </p:attrNameLst>
                                      </p:cBhvr>
                                      <p:rCtr x="87" y="44097"/>
                                    </p:animMotion>
                                  </p:childTnLst>
                                </p:cTn>
                              </p:par>
                              <p:par>
                                <p:cTn id="7" presetID="42" presetClass="path" presetSubtype="0" accel="50000" decel="50000" fill="hold" grpId="0" nodeType="withEffect">
                                  <p:stCondLst>
                                    <p:cond delay="0"/>
                                  </p:stCondLst>
                                  <p:childTnLst>
                                    <p:animMotion origin="layout" path="M -1.11111E-6 -3.33333E-6 L 0.00313 0.93611 " pathEditMode="relative" rAng="0" ptsTypes="AA">
                                      <p:cBhvr>
                                        <p:cTn id="8" dur="2000" fill="hold"/>
                                        <p:tgtEl>
                                          <p:spTgt spid="4"/>
                                        </p:tgtEl>
                                        <p:attrNameLst>
                                          <p:attrName>ppt_x</p:attrName>
                                          <p:attrName>ppt_y</p:attrName>
                                        </p:attrNameLst>
                                      </p:cBhvr>
                                      <p:rCtr x="156" y="46806"/>
                                    </p:animMotion>
                                  </p:childTnLst>
                                </p:cTn>
                              </p:par>
                            </p:childTnLst>
                          </p:cTn>
                        </p:par>
                      </p:childTnLst>
                    </p:cTn>
                  </p:par>
                </p:childTnLst>
              </p:cTn>
              <p:nextCondLst>
                <p:cond evt="onClick" delay="0">
                  <p:tgtEl>
                    <p:spTgt spid="1026"/>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55556E-7 4.81481E-6 L -0.00608 0.91365 " pathEditMode="relative" rAng="0" ptsTypes="AA">
                                      <p:cBhvr>
                                        <p:cTn id="13" dur="2000" fill="hold"/>
                                        <p:tgtEl>
                                          <p:spTgt spid="14"/>
                                        </p:tgtEl>
                                        <p:attrNameLst>
                                          <p:attrName>ppt_x</p:attrName>
                                          <p:attrName>ppt_y</p:attrName>
                                        </p:attrNameLst>
                                      </p:cBhvr>
                                      <p:rCtr x="-313" y="45671"/>
                                    </p:animMotion>
                                  </p:childTnLst>
                                </p:cTn>
                              </p:par>
                              <p:par>
                                <p:cTn id="14" presetID="42" presetClass="path" presetSubtype="0" accel="50000" decel="50000" fill="hold" grpId="0" nodeType="withEffect">
                                  <p:stCondLst>
                                    <p:cond delay="0"/>
                                  </p:stCondLst>
                                  <p:childTnLst>
                                    <p:animMotion origin="layout" path="M 5E-6 1.48148E-6 L 0.00087 0.94676 " pathEditMode="relative" rAng="0" ptsTypes="AA">
                                      <p:cBhvr>
                                        <p:cTn id="15" dur="2000" fill="hold"/>
                                        <p:tgtEl>
                                          <p:spTgt spid="6"/>
                                        </p:tgtEl>
                                        <p:attrNameLst>
                                          <p:attrName>ppt_x</p:attrName>
                                          <p:attrName>ppt_y</p:attrName>
                                        </p:attrNameLst>
                                      </p:cBhvr>
                                      <p:rCtr x="35" y="47338"/>
                                    </p:animMotion>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05556E-6 4.07407E-6 L -0.00938 0.62476 " pathEditMode="relative" rAng="0" ptsTypes="AA">
                                      <p:cBhvr>
                                        <p:cTn id="20" dur="2000" fill="hold"/>
                                        <p:tgtEl>
                                          <p:spTgt spid="21"/>
                                        </p:tgtEl>
                                        <p:attrNameLst>
                                          <p:attrName>ppt_x</p:attrName>
                                          <p:attrName>ppt_y</p:attrName>
                                        </p:attrNameLst>
                                      </p:cBhvr>
                                      <p:rCtr x="-469" y="31227"/>
                                    </p:animMotion>
                                  </p:childTnLst>
                                </p:cTn>
                              </p:par>
                              <p:par>
                                <p:cTn id="21" presetID="42" presetClass="path" presetSubtype="0" accel="50000" decel="50000" fill="hold" grpId="0" nodeType="withEffect">
                                  <p:stCondLst>
                                    <p:cond delay="0"/>
                                  </p:stCondLst>
                                  <p:childTnLst>
                                    <p:animMotion origin="layout" path="M 4.16667E-6 -3.33333E-6 L -0.00296 0.69468 " pathEditMode="relative" rAng="0" ptsTypes="AA">
                                      <p:cBhvr>
                                        <p:cTn id="22" dur="2000" fill="hold"/>
                                        <p:tgtEl>
                                          <p:spTgt spid="24"/>
                                        </p:tgtEl>
                                        <p:attrNameLst>
                                          <p:attrName>ppt_x</p:attrName>
                                          <p:attrName>ppt_y</p:attrName>
                                        </p:attrNameLst>
                                      </p:cBhvr>
                                      <p:rCtr x="-156" y="34722"/>
                                    </p:animMotion>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05556E-6 3.33333E-6 L -0.00382 0.61967 " pathEditMode="relative" rAng="0" ptsTypes="AA">
                                      <p:cBhvr>
                                        <p:cTn id="27" dur="2000" fill="hold"/>
                                        <p:tgtEl>
                                          <p:spTgt spid="22"/>
                                        </p:tgtEl>
                                        <p:attrNameLst>
                                          <p:attrName>ppt_x</p:attrName>
                                          <p:attrName>ppt_y</p:attrName>
                                        </p:attrNameLst>
                                      </p:cBhvr>
                                      <p:rCtr x="-191" y="30972"/>
                                    </p:animMotion>
                                  </p:childTnLst>
                                </p:cTn>
                              </p:par>
                              <p:par>
                                <p:cTn id="28" presetID="42" presetClass="path" presetSubtype="0" accel="50000" decel="50000" fill="hold" grpId="0" nodeType="withEffect">
                                  <p:stCondLst>
                                    <p:cond delay="0"/>
                                  </p:stCondLst>
                                  <p:childTnLst>
                                    <p:animMotion origin="layout" path="M 2.22222E-6 -7.40741E-7 L 0.00347 0.6706 " pathEditMode="relative" rAng="0" ptsTypes="AA">
                                      <p:cBhvr>
                                        <p:cTn id="29" dur="2000" fill="hold"/>
                                        <p:tgtEl>
                                          <p:spTgt spid="25"/>
                                        </p:tgtEl>
                                        <p:attrNameLst>
                                          <p:attrName>ppt_x</p:attrName>
                                          <p:attrName>ppt_y</p:attrName>
                                        </p:attrNameLst>
                                      </p:cBhvr>
                                      <p:rCtr x="174" y="33519"/>
                                    </p:animMotion>
                                  </p:childTnLst>
                                </p:cTn>
                              </p:par>
                            </p:childTnLst>
                          </p:cTn>
                        </p:par>
                      </p:childTnLst>
                    </p:cTn>
                  </p:par>
                </p:childTnLst>
              </p:cTn>
              <p:nextCondLst>
                <p:cond evt="onClick" delay="0">
                  <p:tgtEl>
                    <p:spTgt spid="22"/>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44444E-6 3.7037E-7 L 0.00625 0.79815 " pathEditMode="relative" rAng="0" ptsTypes="AA">
                                      <p:cBhvr>
                                        <p:cTn id="34" dur="2000" fill="hold"/>
                                        <p:tgtEl>
                                          <p:spTgt spid="28"/>
                                        </p:tgtEl>
                                        <p:attrNameLst>
                                          <p:attrName>ppt_x</p:attrName>
                                          <p:attrName>ppt_y</p:attrName>
                                        </p:attrNameLst>
                                      </p:cBhvr>
                                      <p:rCtr x="313" y="39907"/>
                                    </p:animMotion>
                                  </p:childTnLst>
                                </p:cTn>
                              </p:par>
                              <p:par>
                                <p:cTn id="35" presetID="42" presetClass="path" presetSubtype="0" accel="50000" decel="50000" fill="hold" grpId="0" nodeType="withEffect">
                                  <p:stCondLst>
                                    <p:cond delay="0"/>
                                  </p:stCondLst>
                                  <p:childTnLst>
                                    <p:animMotion origin="layout" path="M 8.33333E-7 -2.96296E-6 L -0.00017 0.84167 " pathEditMode="relative" rAng="0" ptsTypes="AA">
                                      <p:cBhvr>
                                        <p:cTn id="36" dur="2000" fill="hold"/>
                                        <p:tgtEl>
                                          <p:spTgt spid="29"/>
                                        </p:tgtEl>
                                        <p:attrNameLst>
                                          <p:attrName>ppt_x</p:attrName>
                                          <p:attrName>ppt_y</p:attrName>
                                        </p:attrNameLst>
                                      </p:cBhvr>
                                      <p:rCtr x="-17" y="42083"/>
                                    </p:animMotion>
                                  </p:childTnLst>
                                </p:cTn>
                              </p:par>
                            </p:childTnLst>
                          </p:cTn>
                        </p:par>
                      </p:childTnLst>
                    </p:cTn>
                  </p:par>
                </p:childTnLst>
              </p:cTn>
              <p:nextCondLst>
                <p:cond evt="onClick" delay="0">
                  <p:tgtEl>
                    <p:spTgt spid="28"/>
                  </p:tgtEl>
                </p:cond>
              </p:nextCondLst>
            </p:seq>
          </p:childTnLst>
        </p:cTn>
      </p:par>
    </p:tnLst>
    <p:bldLst>
      <p:bldP spid="4" grpId="0"/>
      <p:bldP spid="6" grpId="0"/>
      <p:bldP spid="24"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1115616" y="2924944"/>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040408" y="-27384"/>
            <a:ext cx="5301841" cy="2808312"/>
          </a:xfrm>
          <a:prstGeom prst="cloudCallout">
            <a:avLst>
              <a:gd name="adj1" fmla="val -65556"/>
              <a:gd name="adj2" fmla="val 6815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000" b="1" dirty="0" smtClean="0">
                <a:solidFill>
                  <a:srgbClr val="002060"/>
                </a:solidFill>
                <a:latin typeface="+mj-lt"/>
              </a:rPr>
              <a:t>1. </a:t>
            </a:r>
            <a:r>
              <a:rPr lang="vi-VN" sz="2800" dirty="0" smtClean="0">
                <a:latin typeface="+mj-lt"/>
              </a:rPr>
              <a:t>Tôi </a:t>
            </a:r>
            <a:r>
              <a:rPr lang="vi-VN" sz="2800" dirty="0">
                <a:latin typeface="+mj-lt"/>
              </a:rPr>
              <a:t>giúp mẹ không bị bỏng khi bê xoong từ bếp xuống</a:t>
            </a:r>
            <a:r>
              <a:rPr lang="vi-VN" sz="2800" dirty="0" smtClean="0">
                <a:latin typeface="+mj-lt"/>
              </a:rPr>
              <a:t>.</a:t>
            </a:r>
          </a:p>
          <a:p>
            <a:pPr algn="ctr"/>
            <a:r>
              <a:rPr lang="vi-VN" sz="2800" dirty="0" smtClean="0">
                <a:latin typeface="+mj-lt"/>
              </a:rPr>
              <a:t> </a:t>
            </a:r>
            <a:r>
              <a:rPr lang="vi-VN" sz="2800" dirty="0">
                <a:latin typeface="+mj-lt"/>
              </a:rPr>
              <a:t>Đố bạn tôi là gì?</a:t>
            </a:r>
            <a:endParaRPr lang="en-US" sz="2800" dirty="0">
              <a:latin typeface="+mj-lt"/>
            </a:endParaRPr>
          </a:p>
        </p:txBody>
      </p:sp>
      <p:sp>
        <p:nvSpPr>
          <p:cNvPr id="6" name="AutoShape 6" descr="Káº¿t quáº£ hÃ¬nh áº£nh cho cÃ¡i lÃ³t tay bÃª xo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Káº¿t quáº£ hÃ¬nh áº£nh cho cÃ¡i lÃ³t tay bÃª xo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Káº¿t quáº£ hÃ¬nh áº£nh cho cÃ¡i lÃ³t tay bÃª xoo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Káº¿t quáº£ hÃ¬nh áº£nh cho cÃ¡i lÃ³t tay bÃª xoo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Káº¿t quáº£ hÃ¬nh áº£nh cho cÃ¡i lÃ³t tay bÃª xoo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Káº¿t quáº£ hÃ¬nh áº£nh cho cÃ¡i lÃ³t tay bÃª xoo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8" descr="Káº¿t quáº£ hÃ¬nh áº£nh cho cÃ¡i lÃ³t tay bÃª xoo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Káº¿t quáº£ hÃ¬nh áº£nh cho cÃ¡i lÃ³t tay bÃª xoon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4" descr="Káº¿t quáº£ hÃ¬nh áº£nh cho cÃ¡i lÃ³t tay bÃª xoon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6" descr="Káº¿t quáº£ hÃ¬nh áº£nh cho cÃ¡i lÃ³t tay bÃª xoon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88803"/>
            <a:ext cx="4932040" cy="4932040"/>
          </a:xfrm>
          <a:prstGeom prst="rect">
            <a:avLst/>
          </a:prstGeom>
        </p:spPr>
      </p:pic>
      <p:sp>
        <p:nvSpPr>
          <p:cNvPr id="21" name="Cloud Callout 20"/>
          <p:cNvSpPr/>
          <p:nvPr/>
        </p:nvSpPr>
        <p:spPr>
          <a:xfrm>
            <a:off x="4606784" y="116632"/>
            <a:ext cx="4554225" cy="2232248"/>
          </a:xfrm>
          <a:prstGeom prst="cloudCallout">
            <a:avLst>
              <a:gd name="adj1" fmla="val -63435"/>
              <a:gd name="adj2" fmla="val 1145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smtClean="0">
                <a:latin typeface="+mj-lt"/>
              </a:rPr>
              <a:t>Tôi là cái lót tay</a:t>
            </a:r>
            <a:endParaRPr lang="en-US" sz="2800" dirty="0">
              <a:latin typeface="+mj-lt"/>
            </a:endParaRPr>
          </a:p>
        </p:txBody>
      </p:sp>
      <p:sp>
        <p:nvSpPr>
          <p:cNvPr id="20" name="Left Arrow 19">
            <a:hlinkClick r:id="rId6" action="ppaction://hlinksldjump"/>
          </p:cNvPr>
          <p:cNvSpPr/>
          <p:nvPr/>
        </p:nvSpPr>
        <p:spPr>
          <a:xfrm>
            <a:off x="7452320" y="58582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2" name="Oval 31"/>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smtClean="0">
                <a:latin typeface="+mj-lt"/>
              </a:rPr>
              <a:t>THỜI GIAN</a:t>
            </a:r>
            <a:endParaRPr lang="en-US" sz="2000" b="1" dirty="0">
              <a:latin typeface="+mj-lt"/>
            </a:endParaRPr>
          </a:p>
        </p:txBody>
      </p:sp>
      <p:sp>
        <p:nvSpPr>
          <p:cNvPr id="34" name="Oval 33"/>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HẾT GIỜ</a:t>
            </a:r>
            <a:endParaRPr lang="en-US" sz="2500" b="1" dirty="0">
              <a:latin typeface="+mj-lt"/>
            </a:endParaRPr>
          </a:p>
        </p:txBody>
      </p:sp>
      <p:sp>
        <p:nvSpPr>
          <p:cNvPr id="35" name="Oval 34"/>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ĐÁP ÁN</a:t>
            </a:r>
            <a:endParaRPr lang="en-US" sz="2500" b="1" dirty="0">
              <a:latin typeface="+mj-lt"/>
            </a:endParaRPr>
          </a:p>
        </p:txBody>
      </p:sp>
    </p:spTree>
    <p:extLst>
      <p:ext uri="{BB962C8B-B14F-4D97-AF65-F5344CB8AC3E}">
        <p14:creationId xmlns:p14="http://schemas.microsoft.com/office/powerpoint/2010/main" val="3935555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5000"/>
                                        <p:tgtEl>
                                          <p:spTgt spid="3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600"/>
                                        <p:tgtEl>
                                          <p:spTgt spid="34"/>
                                        </p:tgtEl>
                                      </p:cBhvr>
                                    </p:animEffect>
                                    <p:anim calcmode="lin" valueType="num">
                                      <p:cBhvr>
                                        <p:cTn id="12" dur="600" fill="hold"/>
                                        <p:tgtEl>
                                          <p:spTgt spid="34"/>
                                        </p:tgtEl>
                                        <p:attrNameLst>
                                          <p:attrName>ppt_x</p:attrName>
                                        </p:attrNameLst>
                                      </p:cBhvr>
                                      <p:tavLst>
                                        <p:tav tm="0">
                                          <p:val>
                                            <p:strVal val="#ppt_x"/>
                                          </p:val>
                                        </p:tav>
                                        <p:tav tm="100000">
                                          <p:val>
                                            <p:strVal val="#ppt_x"/>
                                          </p:val>
                                        </p:tav>
                                      </p:tavLst>
                                    </p:anim>
                                    <p:anim calcmode="lin" valueType="num">
                                      <p:cBhvr>
                                        <p:cTn id="13" dur="600" fill="hold"/>
                                        <p:tgtEl>
                                          <p:spTgt spid="3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10" presetClass="exit" presetSubtype="0" fill="hold" nodeType="withEffect">
                                  <p:stCondLst>
                                    <p:cond delay="0"/>
                                  </p:stCondLst>
                                  <p:childTnLst>
                                    <p:animEffect transition="out" filter="fad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32"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395536" y="2924944"/>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4076328" y="476672"/>
            <a:ext cx="5400600" cy="2808312"/>
          </a:xfrm>
          <a:prstGeom prst="cloudCallout">
            <a:avLst>
              <a:gd name="adj1" fmla="val -70240"/>
              <a:gd name="adj2" fmla="val 55323"/>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sz="2800" dirty="0">
              <a:latin typeface="+mj-lt"/>
            </a:endParaRPr>
          </a:p>
          <a:p>
            <a:pPr algn="ctr"/>
            <a:r>
              <a:rPr lang="vi-VN" sz="3000" b="1" dirty="0" smtClean="0">
                <a:solidFill>
                  <a:srgbClr val="002060"/>
                </a:solidFill>
                <a:latin typeface="+mj-lt"/>
              </a:rPr>
              <a:t>2.</a:t>
            </a:r>
            <a:r>
              <a:rPr lang="vi-VN" sz="3000" b="1" dirty="0" smtClean="0">
                <a:latin typeface="+mj-lt"/>
              </a:rPr>
              <a:t> </a:t>
            </a:r>
            <a:r>
              <a:rPr lang="vi-VN" sz="2800" dirty="0" smtClean="0">
                <a:latin typeface="+mj-lt"/>
              </a:rPr>
              <a:t>Tôi </a:t>
            </a:r>
            <a:r>
              <a:rPr lang="vi-VN" sz="2800" dirty="0">
                <a:latin typeface="+mj-lt"/>
              </a:rPr>
              <a:t>giúp mọi người được ấm trong khi </a:t>
            </a:r>
            <a:r>
              <a:rPr lang="vi-VN" sz="2800" dirty="0" smtClean="0">
                <a:latin typeface="+mj-lt"/>
              </a:rPr>
              <a:t>ngủ. </a:t>
            </a:r>
          </a:p>
          <a:p>
            <a:pPr algn="ctr"/>
            <a:r>
              <a:rPr lang="vi-VN" sz="2800" dirty="0">
                <a:latin typeface="+mj-lt"/>
              </a:rPr>
              <a:t>Đ</a:t>
            </a:r>
            <a:r>
              <a:rPr lang="vi-VN" sz="2800" dirty="0" smtClean="0">
                <a:latin typeface="+mj-lt"/>
              </a:rPr>
              <a:t>ố </a:t>
            </a:r>
            <a:r>
              <a:rPr lang="vi-VN" sz="2800" dirty="0">
                <a:latin typeface="+mj-lt"/>
              </a:rPr>
              <a:t>bạn tôi là gì và được làm bằng gì?</a:t>
            </a:r>
            <a:endParaRPr lang="en-US" sz="2800" dirty="0">
              <a:latin typeface="+mj-lt"/>
            </a:endParaRPr>
          </a:p>
          <a:p>
            <a:pPr algn="ctr"/>
            <a:endParaRPr lang="en-US" sz="2800" dirty="0">
              <a:latin typeface="+mj-lt"/>
            </a:endParaRPr>
          </a:p>
        </p:txBody>
      </p:sp>
      <p:sp>
        <p:nvSpPr>
          <p:cNvPr id="5" name="Left Arrow 4">
            <a:hlinkClick r:id="rId5" action="ppaction://hlinksldjump"/>
          </p:cNvPr>
          <p:cNvSpPr/>
          <p:nvPr/>
        </p:nvSpPr>
        <p:spPr>
          <a:xfrm>
            <a:off x="7596336"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6146" name="Picture 2"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47" y="1700808"/>
            <a:ext cx="4850543" cy="41490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4769738" y="476672"/>
            <a:ext cx="4284476" cy="2808312"/>
          </a:xfrm>
          <a:prstGeom prst="cloudCallout">
            <a:avLst>
              <a:gd name="adj1" fmla="val -54395"/>
              <a:gd name="adj2" fmla="val 666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smtClean="0">
                <a:latin typeface="+mj-lt"/>
              </a:rPr>
              <a:t>Tôi là cái chăn.</a:t>
            </a:r>
          </a:p>
          <a:p>
            <a:pPr algn="ctr"/>
            <a:r>
              <a:rPr lang="vi-VN" sz="2800" dirty="0" smtClean="0">
                <a:latin typeface="+mj-lt"/>
              </a:rPr>
              <a:t>Tôi thường được làm bằng bông, len,... </a:t>
            </a:r>
            <a:endParaRPr lang="en-US" sz="2800" dirty="0">
              <a:latin typeface="+mj-lt"/>
            </a:endParaRPr>
          </a:p>
        </p:txBody>
      </p:sp>
      <p:sp>
        <p:nvSpPr>
          <p:cNvPr id="12" name="Oval 11"/>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smtClean="0">
                <a:latin typeface="+mj-lt"/>
              </a:rPr>
              <a:t>THỜI GIAN</a:t>
            </a:r>
            <a:endParaRPr lang="en-US" sz="2000" b="1" dirty="0">
              <a:latin typeface="+mj-lt"/>
            </a:endParaRPr>
          </a:p>
        </p:txBody>
      </p:sp>
      <p:sp>
        <p:nvSpPr>
          <p:cNvPr id="14" name="Oval 13"/>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HẾT GIỜ</a:t>
            </a:r>
            <a:endParaRPr lang="en-US" sz="2500" b="1" dirty="0">
              <a:latin typeface="+mj-lt"/>
            </a:endParaRPr>
          </a:p>
        </p:txBody>
      </p:sp>
      <p:sp>
        <p:nvSpPr>
          <p:cNvPr id="15" name="Oval 14"/>
          <p:cNvSpPr/>
          <p:nvPr/>
        </p:nvSpPr>
        <p:spPr>
          <a:xfrm>
            <a:off x="7091564"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ĐÁP ÁN</a:t>
            </a:r>
            <a:endParaRPr lang="en-US" sz="2500" b="1" dirty="0">
              <a:latin typeface="+mj-lt"/>
            </a:endParaRPr>
          </a:p>
        </p:txBody>
      </p:sp>
    </p:spTree>
    <p:extLst>
      <p:ext uri="{BB962C8B-B14F-4D97-AF65-F5344CB8AC3E}">
        <p14:creationId xmlns:p14="http://schemas.microsoft.com/office/powerpoint/2010/main" val="4277965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0"/>
                                        <p:tgtEl>
                                          <p:spTgt spid="12"/>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600"/>
                                        <p:tgtEl>
                                          <p:spTgt spid="14"/>
                                        </p:tgtEl>
                                      </p:cBhvr>
                                    </p:animEffect>
                                    <p:anim calcmode="lin" valueType="num">
                                      <p:cBhvr>
                                        <p:cTn id="12" dur="600" fill="hold"/>
                                        <p:tgtEl>
                                          <p:spTgt spid="14"/>
                                        </p:tgtEl>
                                        <p:attrNameLst>
                                          <p:attrName>ppt_x</p:attrName>
                                        </p:attrNameLst>
                                      </p:cBhvr>
                                      <p:tavLst>
                                        <p:tav tm="0">
                                          <p:val>
                                            <p:strVal val="#ppt_x"/>
                                          </p:val>
                                        </p:tav>
                                        <p:tav tm="100000">
                                          <p:val>
                                            <p:strVal val="#ppt_x"/>
                                          </p:val>
                                        </p:tav>
                                      </p:tavLst>
                                    </p:anim>
                                    <p:anim calcmode="lin" valueType="num">
                                      <p:cBhvr>
                                        <p:cTn id="13" dur="600" fill="hold"/>
                                        <p:tgtEl>
                                          <p:spTgt spid="14"/>
                                        </p:tgtEl>
                                        <p:attrNameLst>
                                          <p:attrName>ppt_y</p:attrName>
                                        </p:attrNameLst>
                                      </p:cBhvr>
                                      <p:tavLst>
                                        <p:tav tm="0">
                                          <p:val>
                                            <p:strVal val="#ppt_y+.1"/>
                                          </p:val>
                                        </p:tav>
                                        <p:tav tm="100000">
                                          <p:val>
                                            <p:strVal val="#ppt_y"/>
                                          </p:val>
                                        </p:tav>
                                      </p:tavLst>
                                    </p:anim>
                                  </p:childTnLst>
                                  <p:subTnLst>
                                    <p:audio>
                                      <p:cMediaNode vol="70000">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animEffect transition="in" filter="fade">
                                      <p:cBhvr>
                                        <p:cTn id="29" dur="1000"/>
                                        <p:tgtEl>
                                          <p:spTgt spid="6146"/>
                                        </p:tgtEl>
                                      </p:cBhvr>
                                    </p:animEffect>
                                    <p:anim calcmode="lin" valueType="num">
                                      <p:cBhvr>
                                        <p:cTn id="30" dur="1000" fill="hold"/>
                                        <p:tgtEl>
                                          <p:spTgt spid="6146"/>
                                        </p:tgtEl>
                                        <p:attrNameLst>
                                          <p:attrName>ppt_x</p:attrName>
                                        </p:attrNameLst>
                                      </p:cBhvr>
                                      <p:tavLst>
                                        <p:tav tm="0">
                                          <p:val>
                                            <p:strVal val="#ppt_x"/>
                                          </p:val>
                                        </p:tav>
                                        <p:tav tm="100000">
                                          <p:val>
                                            <p:strVal val="#ppt_x"/>
                                          </p:val>
                                        </p:tav>
                                      </p:tavLst>
                                    </p:anim>
                                    <p:anim calcmode="lin" valueType="num">
                                      <p:cBhvr>
                                        <p:cTn id="31" dur="1000" fill="hold"/>
                                        <p:tgtEl>
                                          <p:spTgt spid="6146"/>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a:hlinkClick r:id="rId3" action="ppaction://hlinksldjump"/>
          </p:cNvPr>
          <p:cNvSpPr/>
          <p:nvPr/>
        </p:nvSpPr>
        <p:spPr>
          <a:xfrm>
            <a:off x="7549658"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AutoShape 4"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Ã¬nh áº£nh cÃ³ liÃ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Ã¬nh áº£nh cÃ³ liÃªn qu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HÃ¬nh áº£nh cÃ³ liÃªn qu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HÃ¬nh áº£nh cÃ³ liÃªn qu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HÃ¬nh áº£nh cÃ³ liÃªn qua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HÃ¬nh áº£nh cÃ³ liÃªn qua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5"/>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smtClean="0">
                <a:latin typeface="+mj-lt"/>
              </a:rPr>
              <a:t>THỜI GIAN</a:t>
            </a:r>
            <a:endParaRPr lang="en-US" sz="2000" b="1" dirty="0">
              <a:latin typeface="+mj-lt"/>
            </a:endParaRPr>
          </a:p>
        </p:txBody>
      </p:sp>
      <p:sp>
        <p:nvSpPr>
          <p:cNvPr id="18" name="Oval 17"/>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HẾT GIỜ</a:t>
            </a:r>
            <a:endParaRPr lang="en-US" sz="2500" b="1" dirty="0">
              <a:latin typeface="+mj-lt"/>
            </a:endParaRPr>
          </a:p>
        </p:txBody>
      </p:sp>
      <p:sp>
        <p:nvSpPr>
          <p:cNvPr id="19" name="Oval 18"/>
          <p:cNvSpPr/>
          <p:nvPr/>
        </p:nvSpPr>
        <p:spPr>
          <a:xfrm>
            <a:off x="7091564"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ĐÁP ÁN</a:t>
            </a:r>
            <a:endParaRPr lang="en-US" sz="2500" b="1" dirty="0">
              <a:latin typeface="+mj-lt"/>
            </a:endParaRPr>
          </a:p>
        </p:txBody>
      </p:sp>
      <p:pic>
        <p:nvPicPr>
          <p:cNvPr id="20" name="Picture 18"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7" y="3170455"/>
            <a:ext cx="5851467" cy="3761656"/>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4524459" y="7937"/>
            <a:ext cx="4848591" cy="2979712"/>
          </a:xfrm>
          <a:prstGeom prst="cloudCallout">
            <a:avLst>
              <a:gd name="adj1" fmla="val -61820"/>
              <a:gd name="adj2" fmla="val 78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3000" b="1" dirty="0" smtClean="0">
                <a:solidFill>
                  <a:srgbClr val="002060"/>
                </a:solidFill>
                <a:latin typeface="+mj-lt"/>
              </a:rPr>
              <a:t>4. </a:t>
            </a:r>
            <a:r>
              <a:rPr lang="vi-VN" sz="2800" dirty="0" smtClean="0">
                <a:latin typeface="+mj-lt"/>
              </a:rPr>
              <a:t>Tôi là cái giỏ ấm. </a:t>
            </a:r>
          </a:p>
          <a:p>
            <a:pPr algn="ctr"/>
            <a:r>
              <a:rPr lang="vi-VN" sz="2800" dirty="0" smtClean="0">
                <a:latin typeface="+mj-lt"/>
              </a:rPr>
              <a:t>Đố bạn biết công dụng của tôi?</a:t>
            </a:r>
            <a:endParaRPr lang="vi-VN" sz="2800" dirty="0">
              <a:latin typeface="+mj-lt"/>
            </a:endParaRPr>
          </a:p>
        </p:txBody>
      </p:sp>
      <p:sp>
        <p:nvSpPr>
          <p:cNvPr id="22" name="Cloud Callout 21"/>
          <p:cNvSpPr/>
          <p:nvPr/>
        </p:nvSpPr>
        <p:spPr>
          <a:xfrm>
            <a:off x="4431440" y="698894"/>
            <a:ext cx="4519776" cy="2471561"/>
          </a:xfrm>
          <a:prstGeom prst="cloudCallout">
            <a:avLst>
              <a:gd name="adj1" fmla="val -60106"/>
              <a:gd name="adj2" fmla="val 7440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a:latin typeface="+mj-lt"/>
              </a:rPr>
              <a:t>Tôi giúp cho nước trong bình trà nóng lâu hơn.</a:t>
            </a:r>
          </a:p>
        </p:txBody>
      </p:sp>
    </p:spTree>
    <p:extLst>
      <p:ext uri="{BB962C8B-B14F-4D97-AF65-F5344CB8AC3E}">
        <p14:creationId xmlns:p14="http://schemas.microsoft.com/office/powerpoint/2010/main" val="38491938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0"/>
                                        <p:tgtEl>
                                          <p:spTgt spid="16"/>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600"/>
                                        <p:tgtEl>
                                          <p:spTgt spid="22"/>
                                        </p:tgtEl>
                                      </p:cBhvr>
                                    </p:animEffect>
                                    <p:anim calcmode="lin" valueType="num">
                                      <p:cBhvr>
                                        <p:cTn id="22" dur="600" fill="hold"/>
                                        <p:tgtEl>
                                          <p:spTgt spid="22"/>
                                        </p:tgtEl>
                                        <p:attrNameLst>
                                          <p:attrName>ppt_x</p:attrName>
                                        </p:attrNameLst>
                                      </p:cBhvr>
                                      <p:tavLst>
                                        <p:tav tm="0">
                                          <p:val>
                                            <p:strVal val="#ppt_x"/>
                                          </p:val>
                                        </p:tav>
                                        <p:tav tm="100000">
                                          <p:val>
                                            <p:strVal val="#ppt_x"/>
                                          </p:val>
                                        </p:tav>
                                      </p:tavLst>
                                    </p:anim>
                                    <p:anim calcmode="lin" valueType="num">
                                      <p:cBhvr>
                                        <p:cTn id="23" dur="600" fill="hold"/>
                                        <p:tgtEl>
                                          <p:spTgt spid="22"/>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52" y="2996953"/>
            <a:ext cx="2614968" cy="2816119"/>
          </a:xfrm>
          <a:prstGeom prst="rect">
            <a:avLst/>
          </a:prstGeom>
        </p:spPr>
      </p:pic>
      <p:sp>
        <p:nvSpPr>
          <p:cNvPr id="5" name="Oval Callout 4"/>
          <p:cNvSpPr/>
          <p:nvPr/>
        </p:nvSpPr>
        <p:spPr>
          <a:xfrm>
            <a:off x="3851920" y="404664"/>
            <a:ext cx="4896544" cy="2851154"/>
          </a:xfrm>
          <a:prstGeom prst="wedgeEllipseCallout">
            <a:avLst>
              <a:gd name="adj1" fmla="val -60398"/>
              <a:gd name="adj2" fmla="val 69496"/>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dirty="0" smtClean="0">
                <a:solidFill>
                  <a:srgbClr val="002060"/>
                </a:solidFill>
                <a:latin typeface="Times New Roman" pitchFamily="18" charset="0"/>
                <a:cs typeface="Times New Roman" pitchFamily="18" charset="0"/>
              </a:rPr>
              <a:t>3.</a:t>
            </a:r>
            <a:r>
              <a:rPr lang="vi-VN"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t>
            </a:r>
            <a:r>
              <a:rPr lang="vi-VN" sz="2800" dirty="0" smtClean="0">
                <a:solidFill>
                  <a:schemeClr val="tx1"/>
                </a:solidFill>
                <a:latin typeface="+mj-lt"/>
              </a:rPr>
              <a:t>Mẹ thường hay đội Đi nắng đi mưa </a:t>
            </a:r>
          </a:p>
          <a:p>
            <a:r>
              <a:rPr lang="vi-VN" sz="2800" dirty="0" smtClean="0">
                <a:solidFill>
                  <a:schemeClr val="tx1"/>
                </a:solidFill>
                <a:latin typeface="+mj-lt"/>
              </a:rPr>
              <a:t>Ngự trên đầu đó Người người vẫn ưa</a:t>
            </a:r>
            <a:r>
              <a:rPr lang="en-US" sz="2800" dirty="0" smtClean="0">
                <a:solidFill>
                  <a:schemeClr val="tx1"/>
                </a:solidFill>
                <a:latin typeface="Times New Roman" pitchFamily="18" charset="0"/>
                <a:ea typeface="Tahoma" pitchFamily="34" charset="0"/>
                <a:cs typeface="Times New Roman" pitchFamily="18" charset="0"/>
              </a:rPr>
              <a:t>”</a:t>
            </a:r>
            <a:endParaRPr lang="vi-VN" sz="2800" dirty="0" smtClean="0">
              <a:solidFill>
                <a:schemeClr val="tx1"/>
              </a:solidFill>
              <a:latin typeface="Times New Roman" pitchFamily="18" charset="0"/>
              <a:ea typeface="Tahoma" pitchFamily="34" charset="0"/>
              <a:cs typeface="Times New Roman" pitchFamily="18" charset="0"/>
            </a:endParaRPr>
          </a:p>
          <a:p>
            <a:r>
              <a:rPr lang="vi-VN" sz="2800" dirty="0" smtClean="0">
                <a:solidFill>
                  <a:schemeClr val="tx1"/>
                </a:solidFill>
                <a:latin typeface="+mj-lt"/>
              </a:rPr>
              <a:t>Đố bạn tôi là cái gì?</a:t>
            </a:r>
            <a:endParaRPr lang="vi-VN" sz="2800" dirty="0">
              <a:solidFill>
                <a:schemeClr val="tx1"/>
              </a:solidFill>
              <a:latin typeface="+mj-lt"/>
            </a:endParaRPr>
          </a:p>
        </p:txBody>
      </p:sp>
      <p:grpSp>
        <p:nvGrpSpPr>
          <p:cNvPr id="2" name="Group 1"/>
          <p:cNvGrpSpPr/>
          <p:nvPr/>
        </p:nvGrpSpPr>
        <p:grpSpPr>
          <a:xfrm>
            <a:off x="0" y="3468641"/>
            <a:ext cx="4762500" cy="3389359"/>
            <a:chOff x="0" y="3468641"/>
            <a:chExt cx="4762500" cy="3389359"/>
          </a:xfrm>
        </p:grpSpPr>
        <p:pic>
          <p:nvPicPr>
            <p:cNvPr id="1026" name="Picture 2"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4715" b="100000" l="0" r="80800">
                          <a14:foregroundMark x1="30200" y1="34835" x2="30200" y2="34835"/>
                          <a14:foregroundMark x1="18000" y1="37838" x2="18000" y2="37838"/>
                          <a14:foregroundMark x1="11600" y1="27928" x2="11600" y2="27928"/>
                          <a14:foregroundMark x1="30800" y1="14715" x2="30800" y2="14715"/>
                          <a14:foregroundMark x1="30800" y1="14715" x2="30800" y2="14715"/>
                          <a14:foregroundMark x1="32200" y1="19219" x2="32200" y2="19219"/>
                          <a14:foregroundMark x1="32800" y1="16517" x2="32800" y2="16517"/>
                          <a14:foregroundMark x1="20600" y1="96396" x2="20600" y2="96396"/>
                          <a14:foregroundMark x1="35200" y1="96096" x2="35200" y2="96096"/>
                          <a14:foregroundMark x1="23200" y1="96997" x2="23200" y2="96997"/>
                          <a14:foregroundMark x1="20600" y1="98198" x2="20600" y2="98198"/>
                          <a14:foregroundMark x1="6600" y1="93393" x2="6600" y2="93393"/>
                          <a14:foregroundMark x1="12600" y1="97898" x2="12600" y2="97898"/>
                          <a14:foregroundMark x1="10200" y1="97297" x2="10200" y2="97297"/>
                        </a14:backgroundRemoval>
                      </a14:imgEffect>
                    </a14:imgLayer>
                  </a14:imgProps>
                </a:ext>
                <a:ext uri="{28A0092B-C50C-407E-A947-70E740481C1C}">
                  <a14:useLocalDpi xmlns:a14="http://schemas.microsoft.com/office/drawing/2010/main" val="0"/>
                </a:ext>
              </a:extLst>
            </a:blip>
            <a:srcRect/>
            <a:stretch>
              <a:fillRect/>
            </a:stretch>
          </p:blipFill>
          <p:spPr bwMode="auto">
            <a:xfrm>
              <a:off x="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nh áº£nh cÃ³ liÃªn qua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35231" y1="28802" x2="35231" y2="28802"/>
                          <a14:backgroundMark x1="75538" y1="14055" x2="75538" y2="14055"/>
                          <a14:backgroundMark x1="79231" y1="44931" x2="79231" y2="44931"/>
                        </a14:backgroundRemoval>
                      </a14:imgEffect>
                    </a14:imgLayer>
                  </a14:imgProps>
                </a:ext>
                <a:ext uri="{28A0092B-C50C-407E-A947-70E740481C1C}">
                  <a14:useLocalDpi xmlns:a14="http://schemas.microsoft.com/office/drawing/2010/main" val="0"/>
                </a:ext>
              </a:extLst>
            </a:blip>
            <a:srcRect l="21844" t="8340" r="10127" b="9093"/>
            <a:stretch/>
          </p:blipFill>
          <p:spPr bwMode="auto">
            <a:xfrm rot="835881">
              <a:off x="1725944" y="3468641"/>
              <a:ext cx="3021119" cy="244827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l Callout 9"/>
          <p:cNvSpPr/>
          <p:nvPr/>
        </p:nvSpPr>
        <p:spPr>
          <a:xfrm>
            <a:off x="4211960" y="405529"/>
            <a:ext cx="3375992" cy="2439889"/>
          </a:xfrm>
          <a:prstGeom prst="wedgeEllipseCallout">
            <a:avLst>
              <a:gd name="adj1" fmla="val -58757"/>
              <a:gd name="adj2" fmla="val 8709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smtClean="0">
                <a:solidFill>
                  <a:schemeClr val="tx1"/>
                </a:solidFill>
                <a:latin typeface="Times New Roman" pitchFamily="18" charset="0"/>
                <a:cs typeface="Times New Roman" pitchFamily="18" charset="0"/>
              </a:rPr>
              <a:t>Tôi là cái nón, cái mũ</a:t>
            </a:r>
            <a:endParaRPr lang="vi-VN" sz="2800" dirty="0">
              <a:solidFill>
                <a:schemeClr val="tx1"/>
              </a:solidFill>
              <a:latin typeface="+mj-lt"/>
            </a:endParaRPr>
          </a:p>
        </p:txBody>
      </p:sp>
      <p:sp>
        <p:nvSpPr>
          <p:cNvPr id="11" name="Oval 10"/>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smtClean="0">
                <a:latin typeface="+mj-lt"/>
              </a:rPr>
              <a:t>THỜI GIAN</a:t>
            </a:r>
            <a:endParaRPr lang="en-US" sz="2000" b="1" dirty="0">
              <a:latin typeface="+mj-lt"/>
            </a:endParaRPr>
          </a:p>
        </p:txBody>
      </p:sp>
      <p:sp>
        <p:nvSpPr>
          <p:cNvPr id="13" name="Oval 12"/>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HẾT GIỜ</a:t>
            </a:r>
            <a:endParaRPr lang="en-US" sz="2500" b="1" dirty="0">
              <a:latin typeface="+mj-lt"/>
            </a:endParaRPr>
          </a:p>
        </p:txBody>
      </p:sp>
      <p:sp>
        <p:nvSpPr>
          <p:cNvPr id="14" name="Oval 13"/>
          <p:cNvSpPr/>
          <p:nvPr/>
        </p:nvSpPr>
        <p:spPr>
          <a:xfrm>
            <a:off x="7091564"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ĐÁP ÁN</a:t>
            </a:r>
            <a:endParaRPr lang="en-US" sz="2500" b="1" dirty="0">
              <a:latin typeface="+mj-lt"/>
            </a:endParaRPr>
          </a:p>
        </p:txBody>
      </p:sp>
      <p:sp>
        <p:nvSpPr>
          <p:cNvPr id="15" name="Left Arrow 14">
            <a:hlinkClick r:id="rId8" action="ppaction://hlinksldjump"/>
          </p:cNvPr>
          <p:cNvSpPr/>
          <p:nvPr/>
        </p:nvSpPr>
        <p:spPr>
          <a:xfrm>
            <a:off x="7549658"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99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0"/>
                                        <p:tgtEl>
                                          <p:spTgt spid="11"/>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descr="HÃ¬nh áº£nh cÃ³ liÃªn quan"/>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766" b="98298" l="1556" r="72889">
                        <a14:foregroundMark x1="19111" y1="12766" x2="19111" y2="12766"/>
                        <a14:backgroundMark x1="444" y1="21383" x2="444" y2="21383"/>
                        <a14:backgroundMark x1="58222" y1="33617" x2="58222" y2="33617"/>
                        <a14:backgroundMark x1="13556" y1="34043" x2="13556" y2="34043"/>
                        <a14:backgroundMark x1="8667" y1="77447" x2="8667" y2="77447"/>
                        <a14:backgroundMark x1="64556" y1="83936" x2="64556" y2="83936"/>
                        <a14:backgroundMark x1="54778" y1="86170" x2="54778" y2="86170"/>
                        <a14:backgroundMark x1="33778" y1="24681" x2="33778" y2="24681"/>
                        <a14:backgroundMark x1="22889" y1="27872" x2="22889" y2="27872"/>
                        <a14:backgroundMark x1="65667" y1="42660" x2="65667" y2="42660"/>
                        <a14:backgroundMark x1="69889" y1="59894" x2="69889" y2="59894"/>
                        <a14:backgroundMark x1="69444" y1="69894" x2="69444" y2="69894"/>
                        <a14:backgroundMark x1="17667" y1="86170" x2="17667" y2="86170"/>
                        <a14:backgroundMark x1="7556" y1="42234" x2="7556" y2="42234"/>
                      </a14:backgroundRemoval>
                    </a14:imgEffect>
                  </a14:imgLayer>
                </a14:imgProps>
              </a:ext>
              <a:ext uri="{28A0092B-C50C-407E-A947-70E740481C1C}">
                <a14:useLocalDpi xmlns:a14="http://schemas.microsoft.com/office/drawing/2010/main" val="0"/>
              </a:ext>
            </a:extLst>
          </a:blip>
          <a:srcRect t="26815" r="29030"/>
          <a:stretch/>
        </p:blipFill>
        <p:spPr bwMode="auto">
          <a:xfrm>
            <a:off x="755576" y="3037191"/>
            <a:ext cx="2619284" cy="2821081"/>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a:hlinkClick r:id="rId7" action="ppaction://hlinksldjump"/>
          </p:cNvPr>
          <p:cNvSpPr/>
          <p:nvPr/>
        </p:nvSpPr>
        <p:spPr>
          <a:xfrm>
            <a:off x="7549658" y="5705872"/>
            <a:ext cx="1584176" cy="115212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 name="AutoShape 2" descr="Káº¿t quáº£ hÃ¬nh áº£nh cho ÄÃ´i dÃ©p xá»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Káº¿t quáº£ hÃ¬nh áº£nh cho ÄÃ´i dÃ©p xá»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12" y="2307937"/>
            <a:ext cx="4905728" cy="4550063"/>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691328" y="3933056"/>
            <a:ext cx="2057136" cy="192521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7092280"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000" b="1" dirty="0" smtClean="0">
                <a:latin typeface="+mj-lt"/>
              </a:rPr>
              <a:t>THỜI GIAN</a:t>
            </a:r>
            <a:endParaRPr lang="en-US" sz="2000" b="1" dirty="0">
              <a:latin typeface="+mj-lt"/>
            </a:endParaRPr>
          </a:p>
        </p:txBody>
      </p:sp>
      <p:sp>
        <p:nvSpPr>
          <p:cNvPr id="11" name="Oval 10"/>
          <p:cNvSpPr/>
          <p:nvPr/>
        </p:nvSpPr>
        <p:spPr>
          <a:xfrm>
            <a:off x="7091564" y="4313172"/>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HẾT GIỜ</a:t>
            </a:r>
            <a:endParaRPr lang="en-US" sz="2500" b="1" dirty="0">
              <a:latin typeface="+mj-lt"/>
            </a:endParaRPr>
          </a:p>
        </p:txBody>
      </p:sp>
      <p:sp>
        <p:nvSpPr>
          <p:cNvPr id="12" name="Oval 11"/>
          <p:cNvSpPr/>
          <p:nvPr/>
        </p:nvSpPr>
        <p:spPr>
          <a:xfrm>
            <a:off x="7091564" y="4293096"/>
            <a:ext cx="1224852" cy="127606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500" b="1" dirty="0" smtClean="0">
                <a:latin typeface="+mj-lt"/>
              </a:rPr>
              <a:t>ĐÁP ÁN</a:t>
            </a:r>
            <a:endParaRPr lang="en-US" sz="2500" b="1" dirty="0">
              <a:latin typeface="+mj-lt"/>
            </a:endParaRPr>
          </a:p>
        </p:txBody>
      </p:sp>
      <p:sp>
        <p:nvSpPr>
          <p:cNvPr id="13" name="Oval Callout 12"/>
          <p:cNvSpPr/>
          <p:nvPr/>
        </p:nvSpPr>
        <p:spPr>
          <a:xfrm>
            <a:off x="1547664" y="-343718"/>
            <a:ext cx="8784976" cy="3772718"/>
          </a:xfrm>
          <a:prstGeom prst="wedgeEllipseCallout">
            <a:avLst>
              <a:gd name="adj1" fmla="val -46285"/>
              <a:gd name="adj2" fmla="val 52685"/>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700" b="1" dirty="0" smtClean="0">
                <a:solidFill>
                  <a:srgbClr val="002060"/>
                </a:solidFill>
                <a:latin typeface="+mj-lt"/>
              </a:rPr>
              <a:t>5.</a:t>
            </a:r>
            <a:r>
              <a:rPr lang="en-US" sz="2700" b="1" dirty="0" smtClean="0">
                <a:solidFill>
                  <a:srgbClr val="002060"/>
                </a:solidFill>
                <a:latin typeface="+mj-lt"/>
              </a:rPr>
              <a:t>	</a:t>
            </a:r>
            <a:r>
              <a:rPr lang="en-US" sz="2700" b="1" dirty="0" smtClean="0">
                <a:solidFill>
                  <a:srgbClr val="002060"/>
                </a:solidFill>
                <a:latin typeface="Times New Roman" pitchFamily="18" charset="0"/>
                <a:cs typeface="Times New Roman" pitchFamily="18" charset="0"/>
              </a:rPr>
              <a:t>“</a:t>
            </a:r>
            <a:r>
              <a:rPr lang="vi-VN" sz="2700" dirty="0" smtClean="0">
                <a:latin typeface="+mj-lt"/>
              </a:rPr>
              <a:t>Đi </a:t>
            </a:r>
            <a:r>
              <a:rPr lang="vi-VN" sz="2700" dirty="0">
                <a:latin typeface="+mj-lt"/>
              </a:rPr>
              <a:t>đâu cũng phải có nhau</a:t>
            </a:r>
            <a:r>
              <a:rPr lang="vi-VN" sz="2700" dirty="0" smtClean="0">
                <a:latin typeface="+mj-lt"/>
              </a:rPr>
              <a:t>,</a:t>
            </a:r>
          </a:p>
          <a:p>
            <a:r>
              <a:rPr lang="vi-VN" sz="2700" dirty="0" smtClean="0">
                <a:latin typeface="+mj-lt"/>
              </a:rPr>
              <a:t> </a:t>
            </a:r>
            <a:r>
              <a:rPr lang="vi-VN" sz="2700" dirty="0">
                <a:latin typeface="+mj-lt"/>
              </a:rPr>
              <a:t>Một phải một trái không bao giờ </a:t>
            </a:r>
            <a:r>
              <a:rPr lang="vi-VN" sz="2700" dirty="0" smtClean="0">
                <a:latin typeface="+mj-lt"/>
              </a:rPr>
              <a:t>rời. </a:t>
            </a:r>
          </a:p>
          <a:p>
            <a:r>
              <a:rPr lang="en-US" sz="2700" dirty="0" smtClean="0">
                <a:latin typeface="+mj-lt"/>
              </a:rPr>
              <a:t>	</a:t>
            </a:r>
            <a:r>
              <a:rPr lang="vi-VN" sz="2700" dirty="0" smtClean="0">
                <a:latin typeface="+mj-lt"/>
              </a:rPr>
              <a:t>Cả </a:t>
            </a:r>
            <a:r>
              <a:rPr lang="vi-VN" sz="2700" dirty="0">
                <a:latin typeface="+mj-lt"/>
              </a:rPr>
              <a:t>hai cùng mến yêu </a:t>
            </a:r>
            <a:r>
              <a:rPr lang="vi-VN" sz="2700" dirty="0" smtClean="0">
                <a:latin typeface="+mj-lt"/>
              </a:rPr>
              <a:t>người,</a:t>
            </a:r>
          </a:p>
          <a:p>
            <a:r>
              <a:rPr lang="vi-VN" sz="2700" dirty="0" smtClean="0">
                <a:latin typeface="+mj-lt"/>
              </a:rPr>
              <a:t>Theo </a:t>
            </a:r>
            <a:r>
              <a:rPr lang="vi-VN" sz="2700" dirty="0">
                <a:latin typeface="+mj-lt"/>
              </a:rPr>
              <a:t>chân đi khắp những ngày nắng </a:t>
            </a:r>
            <a:r>
              <a:rPr lang="vi-VN" sz="2700" dirty="0" smtClean="0">
                <a:latin typeface="+mj-lt"/>
              </a:rPr>
              <a:t>mưa</a:t>
            </a:r>
            <a:r>
              <a:rPr lang="en-US" sz="2700" dirty="0" smtClean="0">
                <a:latin typeface="Times New Roman" pitchFamily="18" charset="0"/>
                <a:cs typeface="Times New Roman" pitchFamily="18" charset="0"/>
              </a:rPr>
              <a:t>”</a:t>
            </a:r>
            <a:r>
              <a:rPr lang="en-US" sz="2700" dirty="0" smtClean="0">
                <a:latin typeface="+mj-lt"/>
              </a:rPr>
              <a:t>.</a:t>
            </a:r>
            <a:endParaRPr lang="vi-VN" sz="2700" dirty="0">
              <a:latin typeface="+mj-lt"/>
            </a:endParaRPr>
          </a:p>
          <a:p>
            <a:r>
              <a:rPr lang="en-US" sz="2700" dirty="0" smtClean="0">
                <a:latin typeface="+mj-lt"/>
              </a:rPr>
              <a:t>			</a:t>
            </a:r>
            <a:r>
              <a:rPr lang="vi-VN" sz="2700" dirty="0" smtClean="0">
                <a:latin typeface="+mj-lt"/>
              </a:rPr>
              <a:t>Đố </a:t>
            </a:r>
            <a:r>
              <a:rPr lang="vi-VN" sz="2700" dirty="0">
                <a:latin typeface="+mj-lt"/>
              </a:rPr>
              <a:t>bạn tôi là cái gì</a:t>
            </a:r>
            <a:r>
              <a:rPr lang="vi-VN" sz="2700" dirty="0" smtClean="0">
                <a:latin typeface="+mj-lt"/>
              </a:rPr>
              <a:t>?</a:t>
            </a:r>
          </a:p>
        </p:txBody>
      </p:sp>
      <p:sp>
        <p:nvSpPr>
          <p:cNvPr id="14" name="Cloud Callout 13"/>
          <p:cNvSpPr/>
          <p:nvPr/>
        </p:nvSpPr>
        <p:spPr>
          <a:xfrm>
            <a:off x="2869138" y="-19000"/>
            <a:ext cx="4511174" cy="2007840"/>
          </a:xfrm>
          <a:prstGeom prst="cloudCallout">
            <a:avLst>
              <a:gd name="adj1" fmla="val -58449"/>
              <a:gd name="adj2" fmla="val 11959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dirty="0" smtClean="0">
                <a:latin typeface="+mj-lt"/>
              </a:rPr>
              <a:t>Tôi là đôi dép. </a:t>
            </a:r>
            <a:endParaRPr lang="en-US" sz="2800" dirty="0">
              <a:latin typeface="+mj-lt"/>
            </a:endParaRPr>
          </a:p>
        </p:txBody>
      </p:sp>
    </p:spTree>
    <p:extLst>
      <p:ext uri="{BB962C8B-B14F-4D97-AF65-F5344CB8AC3E}">
        <p14:creationId xmlns:p14="http://schemas.microsoft.com/office/powerpoint/2010/main" val="3881623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par>
                          <p:cTn id="8" fill="hold">
                            <p:stCondLst>
                              <p:cond delay="5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700"/>
                                        <p:tgtEl>
                                          <p:spTgt spid="3076"/>
                                        </p:tgtEl>
                                      </p:cBhvr>
                                    </p:animEffect>
                                    <p:anim calcmode="lin" valueType="num">
                                      <p:cBhvr>
                                        <p:cTn id="25" dur="700" fill="hold"/>
                                        <p:tgtEl>
                                          <p:spTgt spid="3076"/>
                                        </p:tgtEl>
                                        <p:attrNameLst>
                                          <p:attrName>ppt_x</p:attrName>
                                        </p:attrNameLst>
                                      </p:cBhvr>
                                      <p:tavLst>
                                        <p:tav tm="0">
                                          <p:val>
                                            <p:strVal val="#ppt_x"/>
                                          </p:val>
                                        </p:tav>
                                        <p:tav tm="100000">
                                          <p:val>
                                            <p:strVal val="#ppt_x"/>
                                          </p:val>
                                        </p:tav>
                                      </p:tavLst>
                                    </p:anim>
                                    <p:anim calcmode="lin" valueType="num">
                                      <p:cBhvr>
                                        <p:cTn id="26" dur="700" fill="hold"/>
                                        <p:tgtEl>
                                          <p:spTgt spid="3076"/>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00"/>
                                        <p:tgtEl>
                                          <p:spTgt spid="14"/>
                                        </p:tgtEl>
                                      </p:cBhvr>
                                    </p:animEffect>
                                    <p:anim calcmode="lin" valueType="num">
                                      <p:cBhvr>
                                        <p:cTn id="33" dur="700" fill="hold"/>
                                        <p:tgtEl>
                                          <p:spTgt spid="14"/>
                                        </p:tgtEl>
                                        <p:attrNameLst>
                                          <p:attrName>ppt_x</p:attrName>
                                        </p:attrNameLst>
                                      </p:cBhvr>
                                      <p:tavLst>
                                        <p:tav tm="0">
                                          <p:val>
                                            <p:strVal val="#ppt_x"/>
                                          </p:val>
                                        </p:tav>
                                        <p:tav tm="100000">
                                          <p:val>
                                            <p:strVal val="#ppt_x"/>
                                          </p:val>
                                        </p:tav>
                                      </p:tavLst>
                                    </p:anim>
                                    <p:anim calcmode="lin" valueType="num">
                                      <p:cBhvr>
                                        <p:cTn id="34" dur="7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3568" y="1772816"/>
            <a:ext cx="7992888" cy="2232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smtClean="0">
                <a:latin typeface="+mj-lt"/>
              </a:rPr>
              <a:t>Hoạt động 1: Vật dẫn nhiệt, vật cách nhiệt</a:t>
            </a:r>
            <a:endParaRPr lang="en-US" sz="3200" b="1" dirty="0">
              <a:latin typeface="+mj-lt"/>
            </a:endParaRPr>
          </a:p>
        </p:txBody>
      </p:sp>
      <p:sp>
        <p:nvSpPr>
          <p:cNvPr id="2" name="AutoShape 2" descr="Káº¿t quáº£ hÃ¬nh áº£nh cho hÃ¬nh áº£nh Äá»ng dá» thÆ°Æ¡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38060"/>
            <a:ext cx="3240360" cy="24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1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685800"/>
            <a:ext cx="8763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smtClean="0">
                <a:ln>
                  <a:noFill/>
                </a:ln>
                <a:solidFill>
                  <a:srgbClr val="008000"/>
                </a:solidFill>
                <a:effectLst/>
                <a:latin typeface="+mj-lt"/>
              </a:rPr>
              <a:t>Bài 1:</a:t>
            </a:r>
            <a:r>
              <a:rPr kumimoji="0" lang="vi-VN" altLang="vi-VN" sz="2800" b="0" i="0" u="none" strike="noStrike" cap="none" normalizeH="0" baseline="0" dirty="0" smtClean="0">
                <a:ln>
                  <a:noFill/>
                </a:ln>
                <a:solidFill>
                  <a:srgbClr val="000000"/>
                </a:solidFill>
                <a:effectLst/>
                <a:latin typeface="+mj-lt"/>
              </a:rPr>
              <a:t> Khoanh vào chữ cái trước câu trả lời đúng.</a:t>
            </a:r>
            <a:endParaRPr kumimoji="0" lang="vi-VN" altLang="vi-VN" sz="2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00"/>
                </a:solidFill>
                <a:effectLst/>
                <a:latin typeface="+mj-lt"/>
              </a:rPr>
              <a:t>   Tâm muốn pha một cốc sữa nóng, Tâm nên dùng bộ cốc và thìa quấy nào sau đây để sữa còn nóng nhất?</a:t>
            </a:r>
            <a:endParaRPr kumimoji="0" lang="vi-VN" altLang="vi-VN" sz="2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00"/>
                </a:solidFill>
                <a:effectLst/>
                <a:latin typeface="+mj-lt"/>
              </a:rPr>
              <a:t>   a) Cốc thủy tinh và thìa đồng</a:t>
            </a:r>
            <a:endParaRPr kumimoji="0" lang="vi-VN" altLang="vi-VN" sz="2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00"/>
                </a:solidFill>
                <a:effectLst/>
                <a:latin typeface="+mj-lt"/>
              </a:rPr>
              <a:t>  </a:t>
            </a:r>
            <a:r>
              <a:rPr kumimoji="0" lang="vi-VN" altLang="vi-VN" sz="2800" b="1" i="0" u="none" strike="noStrike" cap="none" normalizeH="0" baseline="0" dirty="0" smtClean="0">
                <a:ln>
                  <a:noFill/>
                </a:ln>
                <a:solidFill>
                  <a:srgbClr val="FF0000"/>
                </a:solidFill>
                <a:effectLst/>
                <a:latin typeface="+mj-lt"/>
              </a:rPr>
              <a:t> (b) Cốc nhựa và thìa nhựa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00"/>
                </a:solidFill>
                <a:effectLst/>
                <a:latin typeface="+mj-lt"/>
              </a:rPr>
              <a:t>   c) Cốc thép và thìa thép</a:t>
            </a:r>
            <a:endParaRPr kumimoji="0" lang="vi-VN" altLang="vi-VN" sz="2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00"/>
                </a:solidFill>
                <a:effectLst/>
                <a:latin typeface="+mj-lt"/>
              </a:rPr>
              <a:t>   d) Cốc thép và thìa nhựa</a:t>
            </a:r>
            <a:endParaRPr kumimoji="0" lang="vi-VN" altLang="vi-VN" sz="28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smtClean="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smtClean="0">
                <a:ln>
                  <a:noFill/>
                </a:ln>
                <a:solidFill>
                  <a:srgbClr val="000000"/>
                </a:solidFill>
                <a:effectLst/>
                <a:latin typeface="+mj-lt"/>
              </a:rPr>
              <a:t>  </a:t>
            </a:r>
            <a:endParaRPr kumimoji="0" lang="vi-VN" altLang="vi-VN"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72169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28179"/>
            <a:ext cx="8763000" cy="4401205"/>
          </a:xfrm>
          <a:prstGeom prst="rect">
            <a:avLst/>
          </a:prstGeom>
        </p:spPr>
        <p:txBody>
          <a:bodyPr wrap="square">
            <a:spAutoFit/>
          </a:bodyPr>
          <a:lstStyle/>
          <a:p>
            <a:pPr lvl="0" algn="just" eaLnBrk="0" fontAlgn="base" hangingPunct="0">
              <a:spcBef>
                <a:spcPct val="0"/>
              </a:spcBef>
              <a:spcAft>
                <a:spcPct val="0"/>
              </a:spcAft>
            </a:pPr>
            <a:r>
              <a:rPr lang="vi-VN" altLang="vi-VN" sz="2800" b="1" dirty="0">
                <a:solidFill>
                  <a:srgbClr val="008000"/>
                </a:solidFill>
                <a:latin typeface="Times New Roman" panose="02020603050405020304" pitchFamily="18" charset="0"/>
              </a:rPr>
              <a:t>Bài </a:t>
            </a:r>
            <a:r>
              <a:rPr lang="vi-VN" altLang="vi-VN" sz="2800" b="1" dirty="0" smtClean="0">
                <a:solidFill>
                  <a:srgbClr val="008000"/>
                </a:solidFill>
                <a:latin typeface="Times New Roman" panose="02020603050405020304" pitchFamily="18" charset="0"/>
              </a:rPr>
              <a:t>2:</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a) Tại sao mặc nhiều áo mỏng lại ấm hơn một áo dày (có độ dày bằng tổng độ dày của các áo mỏng)?</a:t>
            </a:r>
          </a:p>
          <a:p>
            <a:pPr lvl="0" algn="just"/>
            <a:r>
              <a:rPr lang="vi-VN" altLang="vi-VN" sz="2800" dirty="0">
                <a:solidFill>
                  <a:srgbClr val="000000"/>
                </a:solidFill>
                <a:latin typeface="Times New Roman" panose="02020603050405020304" pitchFamily="18" charset="0"/>
              </a:rPr>
              <a:t> </a:t>
            </a:r>
            <a:r>
              <a:rPr lang="vi-VN" altLang="vi-VN" sz="2800" b="1" dirty="0">
                <a:solidFill>
                  <a:srgbClr val="FF0000"/>
                </a:solidFill>
                <a:latin typeface="Times New Roman" panose="02020603050405020304" pitchFamily="18" charset="0"/>
              </a:rPr>
              <a:t>Vì khi mặc nhiều áo mỏng thì khả năng truyền nhiệt kém hơn, nhiệt độ được giữ lại nên ấm hơn.</a:t>
            </a:r>
          </a:p>
          <a:p>
            <a:pPr lvl="0" algn="just" eaLnBrk="0" fontAlgn="base" hangingPunct="0">
              <a:spcBef>
                <a:spcPct val="0"/>
              </a:spcBef>
              <a:spcAft>
                <a:spcPct val="0"/>
              </a:spcAft>
            </a:pP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b) Vì sao nên tránh các hành động làm chăn bông mau bị xẹp, giảm xốp (chẳng hạn như giẵm lên chăn, …)?</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a:t>
            </a:r>
            <a:r>
              <a:rPr lang="vi-VN" altLang="vi-VN" sz="2800" b="1" dirty="0" smtClean="0">
                <a:solidFill>
                  <a:srgbClr val="FF0000"/>
                </a:solidFill>
                <a:latin typeface="Times New Roman" panose="02020603050405020304" pitchFamily="18" charset="0"/>
              </a:rPr>
              <a:t>Vì tránh </a:t>
            </a:r>
            <a:r>
              <a:rPr lang="vi-VN" altLang="vi-VN" sz="2800" b="1" dirty="0">
                <a:solidFill>
                  <a:srgbClr val="FF0000"/>
                </a:solidFill>
                <a:latin typeface="Times New Roman" panose="02020603050405020304" pitchFamily="18" charset="0"/>
              </a:rPr>
              <a:t>chăn bị xẹp, giảm xốp để có độ phồng, độ dầy tránh cho nhiệt bị thoát ra hơn, giữ ấm hơn.</a:t>
            </a:r>
          </a:p>
        </p:txBody>
      </p:sp>
    </p:spTree>
    <p:extLst>
      <p:ext uri="{BB962C8B-B14F-4D97-AF65-F5344CB8AC3E}">
        <p14:creationId xmlns:p14="http://schemas.microsoft.com/office/powerpoint/2010/main" val="2037386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02134"/>
            <a:ext cx="8763000" cy="5262979"/>
          </a:xfrm>
          <a:prstGeom prst="rect">
            <a:avLst/>
          </a:prstGeom>
        </p:spPr>
        <p:txBody>
          <a:bodyPr wrap="square">
            <a:spAutoFit/>
          </a:bodyPr>
          <a:lstStyle/>
          <a:p>
            <a:pPr lvl="0" algn="just" eaLnBrk="0" fontAlgn="base" hangingPunct="0">
              <a:spcBef>
                <a:spcPct val="0"/>
              </a:spcBef>
              <a:spcAft>
                <a:spcPct val="0"/>
              </a:spcAft>
            </a:pPr>
            <a:r>
              <a:rPr lang="vi-VN" altLang="vi-VN" sz="2800" b="1" dirty="0">
                <a:solidFill>
                  <a:srgbClr val="008000"/>
                </a:solidFill>
                <a:latin typeface="+mj-lt"/>
              </a:rPr>
              <a:t>Bài </a:t>
            </a:r>
            <a:r>
              <a:rPr lang="vi-VN" altLang="vi-VN" sz="2800" b="1" dirty="0" smtClean="0">
                <a:solidFill>
                  <a:srgbClr val="008000"/>
                </a:solidFill>
                <a:latin typeface="+mj-lt"/>
              </a:rPr>
              <a:t>3: </a:t>
            </a:r>
            <a:r>
              <a:rPr lang="vi-VN" altLang="vi-VN" sz="2800" dirty="0">
                <a:solidFill>
                  <a:srgbClr val="000000"/>
                </a:solidFill>
                <a:latin typeface="+mj-lt"/>
              </a:rPr>
              <a:t> Để tìm hiểu xem thìa bằng nhựa hay thìa bằng nhôm dẫn nhiệt tốt hơn, Nam làm thí nghiệm nhu sau: Đặt thìa bằng nhôm vào cốc nước nóng, sau đó một lúc thì bỏ tiếp thìa bằng nhựa vào cốc. Sau một thời gian, Nam sờ tay vào các cán thìa để xem thìa nào nóng hơn, từ đó rút ra kết luận về vật nào dẫn nhiệt tốt hơn. Cách làm thí nghiệm này có hợp lí không? Nếu không thì không hợp lí ở đâu?</a:t>
            </a:r>
            <a:endParaRPr lang="vi-VN" altLang="vi-VN" sz="2800" dirty="0">
              <a:solidFill>
                <a:prstClr val="black"/>
              </a:solidFill>
              <a:latin typeface="+mj-lt"/>
            </a:endParaRPr>
          </a:p>
          <a:p>
            <a:pPr lvl="0" algn="just" eaLnBrk="0" fontAlgn="base" hangingPunct="0">
              <a:spcBef>
                <a:spcPct val="0"/>
              </a:spcBef>
              <a:spcAft>
                <a:spcPct val="0"/>
              </a:spcAft>
            </a:pPr>
            <a:r>
              <a:rPr lang="vi-VN" altLang="vi-VN" sz="2800" b="1" dirty="0">
                <a:solidFill>
                  <a:srgbClr val="008000"/>
                </a:solidFill>
                <a:latin typeface="+mj-lt"/>
              </a:rPr>
              <a:t>Lời giải:</a:t>
            </a:r>
            <a:endParaRPr lang="vi-VN" altLang="vi-VN" sz="2800" dirty="0">
              <a:solidFill>
                <a:prstClr val="black"/>
              </a:solidFill>
              <a:latin typeface="+mj-lt"/>
            </a:endParaRPr>
          </a:p>
          <a:p>
            <a:pPr lvl="0" algn="just" eaLnBrk="0" fontAlgn="base" hangingPunct="0">
              <a:spcBef>
                <a:spcPct val="0"/>
              </a:spcBef>
              <a:spcAft>
                <a:spcPct val="0"/>
              </a:spcAft>
            </a:pPr>
            <a:r>
              <a:rPr lang="vi-VN" altLang="vi-VN" sz="2800" dirty="0">
                <a:solidFill>
                  <a:srgbClr val="000000"/>
                </a:solidFill>
                <a:latin typeface="+mj-lt"/>
              </a:rPr>
              <a:t>  </a:t>
            </a:r>
            <a:r>
              <a:rPr lang="vi-VN" altLang="vi-VN" sz="2800" dirty="0" smtClean="0">
                <a:solidFill>
                  <a:srgbClr val="000000"/>
                </a:solidFill>
                <a:latin typeface="+mj-lt"/>
              </a:rPr>
              <a:t>               </a:t>
            </a:r>
            <a:r>
              <a:rPr lang="vi-VN" altLang="vi-VN" sz="2800" dirty="0">
                <a:solidFill>
                  <a:srgbClr val="000000"/>
                </a:solidFill>
                <a:latin typeface="+mj-lt"/>
              </a:rPr>
              <a:t> </a:t>
            </a:r>
            <a:r>
              <a:rPr lang="vi-VN" altLang="vi-VN" sz="2800" dirty="0">
                <a:solidFill>
                  <a:srgbClr val="FF0000"/>
                </a:solidFill>
                <a:latin typeface="+mj-lt"/>
              </a:rPr>
              <a:t>- Cách làm thí nghiệm không hợp lí.</a:t>
            </a:r>
          </a:p>
          <a:p>
            <a:pPr lvl="0" algn="just" eaLnBrk="0" fontAlgn="base" hangingPunct="0">
              <a:spcBef>
                <a:spcPct val="0"/>
              </a:spcBef>
              <a:spcAft>
                <a:spcPct val="0"/>
              </a:spcAft>
            </a:pPr>
            <a:r>
              <a:rPr lang="vi-VN" altLang="vi-VN" sz="2800" dirty="0">
                <a:solidFill>
                  <a:srgbClr val="FF0000"/>
                </a:solidFill>
                <a:latin typeface="+mj-lt"/>
              </a:rPr>
              <a:t>  </a:t>
            </a:r>
            <a:r>
              <a:rPr lang="vi-VN" altLang="vi-VN" sz="2800" dirty="0" smtClean="0">
                <a:solidFill>
                  <a:srgbClr val="FF0000"/>
                </a:solidFill>
                <a:latin typeface="+mj-lt"/>
              </a:rPr>
              <a:t>             </a:t>
            </a:r>
            <a:r>
              <a:rPr lang="vi-VN" altLang="vi-VN" sz="2800" dirty="0">
                <a:solidFill>
                  <a:srgbClr val="FF0000"/>
                </a:solidFill>
                <a:latin typeface="+mj-lt"/>
              </a:rPr>
              <a:t> - Nam </a:t>
            </a:r>
            <a:r>
              <a:rPr lang="vi-VN" altLang="vi-VN" sz="2800" dirty="0" smtClean="0">
                <a:solidFill>
                  <a:srgbClr val="FF0000"/>
                </a:solidFill>
                <a:latin typeface="+mj-lt"/>
              </a:rPr>
              <a:t>nên </a:t>
            </a:r>
            <a:r>
              <a:rPr lang="vi-VN" altLang="vi-VN" sz="2800" dirty="0">
                <a:solidFill>
                  <a:srgbClr val="FF0000"/>
                </a:solidFill>
                <a:latin typeface="+mj-lt"/>
              </a:rPr>
              <a:t>cho 2 chiếc thìa vào cùng một lúc </a:t>
            </a:r>
            <a:r>
              <a:rPr lang="vi-VN" altLang="vi-VN" sz="2800" dirty="0" smtClean="0">
                <a:solidFill>
                  <a:srgbClr val="FF0000"/>
                </a:solidFill>
                <a:latin typeface="+mj-lt"/>
              </a:rPr>
              <a:t>     mới </a:t>
            </a:r>
            <a:r>
              <a:rPr lang="vi-VN" altLang="vi-VN" sz="2800" dirty="0" smtClean="0">
                <a:solidFill>
                  <a:srgbClr val="FF0000"/>
                </a:solidFill>
                <a:latin typeface="+mj-lt"/>
              </a:rPr>
              <a:t>kết luận được </a:t>
            </a:r>
            <a:r>
              <a:rPr lang="vi-VN" altLang="vi-VN" sz="2800" dirty="0">
                <a:solidFill>
                  <a:srgbClr val="FF0000"/>
                </a:solidFill>
                <a:latin typeface="+mj-lt"/>
              </a:rPr>
              <a:t>chiếc thìa nào dẫn nhiệt tốt hơn.</a:t>
            </a:r>
          </a:p>
          <a:p>
            <a:pPr lvl="0" algn="just" eaLnBrk="0" fontAlgn="base" hangingPunct="0">
              <a:spcBef>
                <a:spcPct val="0"/>
              </a:spcBef>
              <a:spcAft>
                <a:spcPct val="0"/>
              </a:spcAft>
            </a:pPr>
            <a:endParaRPr lang="vi-VN" sz="2800" dirty="0">
              <a:solidFill>
                <a:srgbClr val="FF0000"/>
              </a:solidFill>
              <a:latin typeface="+mj-lt"/>
            </a:endParaRPr>
          </a:p>
        </p:txBody>
      </p:sp>
    </p:spTree>
    <p:extLst>
      <p:ext uri="{BB962C8B-B14F-4D97-AF65-F5344CB8AC3E}">
        <p14:creationId xmlns:p14="http://schemas.microsoft.com/office/powerpoint/2010/main" val="1750927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0795"/>
            <a:ext cx="8763000" cy="3970318"/>
          </a:xfrm>
          <a:prstGeom prst="rect">
            <a:avLst/>
          </a:prstGeom>
        </p:spPr>
        <p:txBody>
          <a:bodyPr wrap="square">
            <a:spAutoFit/>
          </a:bodyPr>
          <a:lstStyle/>
          <a:p>
            <a:pPr lvl="0" algn="just" eaLnBrk="0" fontAlgn="base" hangingPunct="0">
              <a:spcBef>
                <a:spcPct val="0"/>
              </a:spcBef>
              <a:spcAft>
                <a:spcPct val="0"/>
              </a:spcAft>
            </a:pPr>
            <a:r>
              <a:rPr lang="vi-VN" altLang="vi-VN" sz="2800" b="1" dirty="0">
                <a:solidFill>
                  <a:srgbClr val="008000"/>
                </a:solidFill>
                <a:latin typeface="Times New Roman" panose="02020603050405020304" pitchFamily="18" charset="0"/>
              </a:rPr>
              <a:t>Bài </a:t>
            </a:r>
            <a:r>
              <a:rPr lang="vi-VN" altLang="vi-VN" sz="2800" b="1" dirty="0" smtClean="0">
                <a:solidFill>
                  <a:srgbClr val="008000"/>
                </a:solidFill>
                <a:latin typeface="Times New Roman" panose="02020603050405020304" pitchFamily="18" charset="0"/>
              </a:rPr>
              <a:t>4: </a:t>
            </a:r>
            <a:r>
              <a:rPr lang="vi-VN" altLang="vi-VN" sz="2800" dirty="0">
                <a:solidFill>
                  <a:srgbClr val="000000"/>
                </a:solidFill>
                <a:latin typeface="Times New Roman" panose="02020603050405020304" pitchFamily="18" charset="0"/>
              </a:rPr>
              <a:t> Khoanh vào chữ cái trước câu trả lời đúng.</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Vì sao khi trời rét, đặt tay vào một vật bằng đồng ta thấy lạnh hơn so với đặt tay vào vật bằng gỗ?</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b="1" dirty="0">
                <a:solidFill>
                  <a:srgbClr val="008000"/>
                </a:solidFill>
                <a:latin typeface="Times New Roman" panose="02020603050405020304" pitchFamily="18" charset="0"/>
              </a:rPr>
              <a:t>Lời giải:</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a) Vật bằng đồng có nhiệt độ thấp hơn vật bằng gỗ</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b) Đồng tỏa nhiệt lạnh cho tay nhiều hơn gỗ</a:t>
            </a:r>
            <a:endParaRPr lang="vi-VN" altLang="vi-VN" sz="2800" dirty="0">
              <a:solidFill>
                <a:prstClr val="black"/>
              </a:solidFill>
              <a:latin typeface="Times New Roman" panose="02020603050405020304" pitchFamily="18" charset="0"/>
            </a:endParaRPr>
          </a:p>
          <a:p>
            <a:pPr lvl="0" algn="just" eaLnBrk="0" fontAlgn="base" hangingPunct="0">
              <a:spcBef>
                <a:spcPct val="0"/>
              </a:spcBef>
              <a:spcAft>
                <a:spcPct val="0"/>
              </a:spcAft>
            </a:pPr>
            <a:r>
              <a:rPr lang="vi-VN" altLang="vi-VN" sz="2800" dirty="0">
                <a:solidFill>
                  <a:srgbClr val="000000"/>
                </a:solidFill>
                <a:latin typeface="Times New Roman" panose="02020603050405020304" pitchFamily="18" charset="0"/>
              </a:rPr>
              <a:t>  </a:t>
            </a:r>
            <a:r>
              <a:rPr lang="vi-VN" altLang="vi-VN" sz="2800" b="1" dirty="0">
                <a:solidFill>
                  <a:srgbClr val="FF0000"/>
                </a:solidFill>
                <a:latin typeface="Times New Roman" panose="02020603050405020304" pitchFamily="18" charset="0"/>
              </a:rPr>
              <a:t> (c) Đồng dẫn nhiệt tốt hơn gỗ nên nhiệt từ tay ta truyền cho đồng nhiều hơn truyền cho gỗ. Vì vậy, tay ta có cảm giác lạnh hơn khi chạm vào vật bằng đồng.</a:t>
            </a:r>
            <a:endParaRPr lang="vi-VN" b="1" dirty="0">
              <a:solidFill>
                <a:srgbClr val="FF0000"/>
              </a:solidFill>
            </a:endParaRPr>
          </a:p>
        </p:txBody>
      </p:sp>
      <p:sp>
        <p:nvSpPr>
          <p:cNvPr id="3" name="Rectangle 2"/>
          <p:cNvSpPr/>
          <p:nvPr/>
        </p:nvSpPr>
        <p:spPr>
          <a:xfrm>
            <a:off x="457200" y="4684693"/>
            <a:ext cx="8534400" cy="954107"/>
          </a:xfrm>
          <a:prstGeom prst="rect">
            <a:avLst/>
          </a:prstGeom>
        </p:spPr>
        <p:txBody>
          <a:bodyPr wrap="square">
            <a:spAutoFit/>
          </a:bodyPr>
          <a:lstStyle/>
          <a:p>
            <a:r>
              <a:rPr lang="vi-VN" dirty="0">
                <a:solidFill>
                  <a:srgbClr val="000000"/>
                </a:solidFill>
                <a:latin typeface="Open Sans"/>
              </a:rPr>
              <a:t> </a:t>
            </a:r>
            <a:r>
              <a:rPr lang="vi-VN" sz="2800" dirty="0">
                <a:solidFill>
                  <a:srgbClr val="000000"/>
                </a:solidFill>
                <a:latin typeface="+mj-lt"/>
                <a:ea typeface="Microsoft Yi Baiti" panose="03000500000000000000" pitchFamily="66" charset="0"/>
              </a:rPr>
              <a:t>d) Đồng có chất lạnh, gỗ không có chất lạnh nên chạm tay vào vật bằng đồng khi trời rét ta có cảm giác lạnh hơn</a:t>
            </a:r>
            <a:endParaRPr lang="vi-VN" sz="2800" dirty="0">
              <a:latin typeface="+mj-lt"/>
              <a:ea typeface="Microsoft Yi Baiti" panose="03000500000000000000" pitchFamily="66" charset="0"/>
            </a:endParaRPr>
          </a:p>
        </p:txBody>
      </p:sp>
    </p:spTree>
    <p:extLst>
      <p:ext uri="{BB962C8B-B14F-4D97-AF65-F5344CB8AC3E}">
        <p14:creationId xmlns:p14="http://schemas.microsoft.com/office/powerpoint/2010/main" val="3053850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PINE-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solidFill>
            <a:srgbClr val="99CCFF"/>
          </a:solidFill>
        </p:spPr>
      </p:pic>
      <p:pic>
        <p:nvPicPr>
          <p:cNvPr id="152579" name="Picture 3" descr="két thú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2580" name="WordArt 4"/>
          <p:cNvSpPr>
            <a:spLocks noChangeArrowheads="1" noChangeShapeType="1" noTextEdit="1"/>
          </p:cNvSpPr>
          <p:nvPr/>
        </p:nvSpPr>
        <p:spPr bwMode="auto">
          <a:xfrm>
            <a:off x="899592" y="3573016"/>
            <a:ext cx="7857306" cy="1981200"/>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vi-VN" sz="3600" b="1" kern="10" dirty="0">
                <a:ln w="9525">
                  <a:solidFill>
                    <a:schemeClr val="accent1"/>
                  </a:solidFill>
                  <a:round/>
                  <a:headEnd/>
                  <a:tailEnd/>
                </a:ln>
                <a:solidFill>
                  <a:srgbClr val="00B0F0"/>
                </a:solidFill>
                <a:latin typeface="Times New Roman"/>
                <a:cs typeface="Times New Roman"/>
              </a:rPr>
              <a:t>Chúc các em chăm ngoan, học giỏi.</a:t>
            </a:r>
            <a:endParaRPr lang="en-US" sz="3600" b="1" kern="10" dirty="0">
              <a:ln w="9525">
                <a:solidFill>
                  <a:schemeClr val="accent1"/>
                </a:solidFill>
                <a:round/>
                <a:headEnd/>
                <a:tailEnd/>
              </a:ln>
              <a:solidFill>
                <a:srgbClr val="00B0F0"/>
              </a:solidFill>
              <a:latin typeface="Times New Roman"/>
              <a:cs typeface="Times New Roman"/>
            </a:endParaRPr>
          </a:p>
        </p:txBody>
      </p:sp>
      <p:pic>
        <p:nvPicPr>
          <p:cNvPr id="152582" name="Picture 6"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2590800" y="38100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83" name="Picture 7"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3429000" y="1981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84" name="Picture 8"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1828800" y="1524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85" name="Picture 9"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6705600" y="1219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86" name="Picture 10"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5334000" y="35814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87" name="Picture 11"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34000"/>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2588" name="Picture 12"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486400"/>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2589" name="Picture 13"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524000"/>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2590" name="Picture 14"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52591" name="Picture 15"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685800" y="1981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92" name="Picture 16" descr="bird"/>
          <p:cNvPicPr>
            <a:picLocks noChangeAspect="1" noChangeArrowheads="1" noCrop="1"/>
          </p:cNvPicPr>
          <p:nvPr/>
        </p:nvPicPr>
        <p:blipFill>
          <a:blip r:embed="rId4">
            <a:lum bright="-42000"/>
            <a:extLst>
              <a:ext uri="{28A0092B-C50C-407E-A947-70E740481C1C}">
                <a14:useLocalDpi xmlns:a14="http://schemas.microsoft.com/office/drawing/2010/main" val="0"/>
              </a:ext>
            </a:extLst>
          </a:blip>
          <a:srcRect/>
          <a:stretch>
            <a:fillRect/>
          </a:stretch>
        </p:blipFill>
        <p:spPr bwMode="auto">
          <a:xfrm>
            <a:off x="838200" y="3505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2593" name="Picture 17" descr="untitled h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100" y="0"/>
            <a:ext cx="1485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52594" name="Picture 18" descr="untitled h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257800"/>
            <a:ext cx="13557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2595" name="Picture 19" descr="untitled h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752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52596" name="Picture 20" descr="untitled ho"/>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5502275"/>
            <a:ext cx="1600200" cy="1355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96" y="5026998"/>
            <a:ext cx="9144000" cy="2074410"/>
          </a:xfrm>
          <a:prstGeom prst="rect">
            <a:avLst/>
          </a:prstGeom>
        </p:spPr>
      </p:pic>
      <p:sp>
        <p:nvSpPr>
          <p:cNvPr id="21" name="Rectangle 20"/>
          <p:cNvSpPr/>
          <p:nvPr/>
        </p:nvSpPr>
        <p:spPr>
          <a:xfrm>
            <a:off x="1115616" y="57398"/>
            <a:ext cx="7218643"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 HỌC KẾT THÚC</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48152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2580"/>
                                        </p:tgtEl>
                                        <p:attrNameLst>
                                          <p:attrName>style.visibility</p:attrName>
                                        </p:attrNameLst>
                                      </p:cBhvr>
                                      <p:to>
                                        <p:strVal val="visible"/>
                                      </p:to>
                                    </p:set>
                                    <p:anim from="(-#ppt_w/2)" to="(#ppt_x)" calcmode="lin" valueType="num">
                                      <p:cBhvr>
                                        <p:cTn id="7" dur="600" fill="hold">
                                          <p:stCondLst>
                                            <p:cond delay="0"/>
                                          </p:stCondLst>
                                        </p:cTn>
                                        <p:tgtEl>
                                          <p:spTgt spid="152580"/>
                                        </p:tgtEl>
                                        <p:attrNameLst>
                                          <p:attrName>ppt_x</p:attrName>
                                        </p:attrNameLst>
                                      </p:cBhvr>
                                    </p:anim>
                                    <p:anim from="0" to="-1.0" calcmode="lin" valueType="num">
                                      <p:cBhvr>
                                        <p:cTn id="8" dur="200" decel="50000" autoRev="1" fill="hold">
                                          <p:stCondLst>
                                            <p:cond delay="600"/>
                                          </p:stCondLst>
                                        </p:cTn>
                                        <p:tgtEl>
                                          <p:spTgt spid="152580"/>
                                        </p:tgtEl>
                                        <p:attrNameLst>
                                          <p:attrName>xshear</p:attrName>
                                        </p:attrNameLst>
                                      </p:cBhvr>
                                    </p:anim>
                                    <p:animScale>
                                      <p:cBhvr>
                                        <p:cTn id="9" dur="200" decel="100000" autoRev="1" fill="hold">
                                          <p:stCondLst>
                                            <p:cond delay="600"/>
                                          </p:stCondLst>
                                        </p:cTn>
                                        <p:tgtEl>
                                          <p:spTgt spid="152580"/>
                                        </p:tgtEl>
                                      </p:cBhvr>
                                      <p:from x="100000" y="100000"/>
                                      <p:to x="80000" y="100000"/>
                                    </p:animScale>
                                    <p:anim by="(#ppt_h/3+#ppt_w*0.1)" calcmode="lin" valueType="num">
                                      <p:cBhvr additive="sum">
                                        <p:cTn id="10" dur="200" decel="100000" autoRev="1" fill="hold">
                                          <p:stCondLst>
                                            <p:cond delay="600"/>
                                          </p:stCondLst>
                                        </p:cTn>
                                        <p:tgtEl>
                                          <p:spTgt spid="152580"/>
                                        </p:tgtEl>
                                        <p:attrNameLst>
                                          <p:attrName>ppt_x</p:attrName>
                                        </p:attrNameLst>
                                      </p:cBhvr>
                                    </p:anim>
                                  </p:childTnLst>
                                </p:cTn>
                              </p:par>
                            </p:childTnLst>
                          </p:cTn>
                        </p:par>
                        <p:par>
                          <p:cTn id="11" fill="hold" nodeType="afterGroup">
                            <p:stCondLst>
                              <p:cond delay="1000"/>
                            </p:stCondLst>
                            <p:childTnLst>
                              <p:par>
                                <p:cTn id="12" presetID="0" presetClass="path" presetSubtype="0" accel="50000" decel="50000" fill="hold" nodeType="afterEffect">
                                  <p:stCondLst>
                                    <p:cond delay="0"/>
                                  </p:stCondLst>
                                  <p:childTnLst>
                                    <p:animMotion origin="layout" path="M 0.04878 -0.01064 C 0.03333 -0.0363 -0.00347 -0.14844 -0.03455 -0.1385 C -0.06597 -0.12855 -0.07396 0.02752 -0.13872 0.04856 C -0.20365 0.0696 -0.3349 0.00162 -0.42361 -0.01248 C -0.51233 -0.02659 -0.63108 -0.0467 -0.67083 -0.03653 C -0.71059 -0.02636 -0.65347 0.02613 -0.6625 0.04856 C -0.67118 0.07098 -0.70608 0.10497 -0.72361 0.09873 C -0.74115 0.09249 -0.775 0.03838 -0.76788 0.01156 C -0.76094 -0.01526 -0.70972 -0.06705 -0.68038 -0.06243 C -0.65104 -0.0578 -0.59757 0.00809 -0.59149 0.03931 C -0.58542 0.07052 -0.65833 0.1015 -0.64427 0.12462 C -0.63021 0.14775 -0.57552 0.1748 -0.50677 0.17827 C -0.43819 0.18173 -0.28819 0.15445 -0.23177 0.14497 C -0.17552 0.13549 -0.19618 0.11237 -0.16806 0.12093 C -0.13958 0.12948 -0.10243 0.20254 -0.06233 0.19676 C -0.02222 0.19098 0.05243 0.11607 0.0724 0.08555 C 0.09219 0.05526 0.06059 0.03006 0.05694 0.01526 C 0.05365 0.00046 0.06406 0.01503 0.04878 -0.01064 Z " pathEditMode="relative" rAng="0" ptsTypes="aaaaaaaaaaaaaaaaaa">
                                      <p:cBhvr>
                                        <p:cTn id="13" dur="5000" fill="hold"/>
                                        <p:tgtEl>
                                          <p:spTgt spid="152587"/>
                                        </p:tgtEl>
                                        <p:attrNameLst>
                                          <p:attrName>ppt_x</p:attrName>
                                          <p:attrName>ppt_y</p:attrName>
                                        </p:attrNameLst>
                                      </p:cBhvr>
                                      <p:rCtr x="-39028" y="3769"/>
                                    </p:animMotion>
                                  </p:childTnLst>
                                </p:cTn>
                              </p:par>
                            </p:childTnLst>
                          </p:cTn>
                        </p:par>
                        <p:par>
                          <p:cTn id="14" fill="hold" nodeType="afterGroup">
                            <p:stCondLst>
                              <p:cond delay="6000"/>
                            </p:stCondLst>
                            <p:childTnLst>
                              <p:par>
                                <p:cTn id="15" presetID="0" presetClass="path" presetSubtype="0" accel="50000" decel="50000" fill="hold" nodeType="afterEffect">
                                  <p:stCondLst>
                                    <p:cond delay="0"/>
                                  </p:stCondLst>
                                  <p:childTnLst>
                                    <p:animMotion origin="layout" path="M -0.01789 -0.12578 C -0.03334 -0.15145 -0.07014 -0.26359 -0.10122 -0.25364 C -0.13264 -0.2437 -0.14063 -0.08763 -0.20539 -0.06659 C -0.27032 -0.04555 -0.40157 -0.11353 -0.49028 -0.12763 C -0.579 -0.14174 -0.69775 -0.16185 -0.7375 -0.15168 C -0.77726 -0.14151 -0.72014 -0.08902 -0.72917 -0.06659 C -0.73785 -0.04416 -0.77275 -0.01018 -0.79028 -0.01642 C -0.80782 -0.02266 -0.84167 -0.07677 -0.83455 -0.10359 C -0.82761 -0.13041 -0.77639 -0.1822 -0.74705 -0.17758 C -0.71771 -0.17295 -0.66424 -0.10705 -0.65816 -0.07584 C -0.65209 -0.04463 -0.725 -0.01364 -0.71094 0.00948 C -0.69688 0.0326 -0.64219 0.05965 -0.57344 0.06312 C -0.50486 0.06659 -0.35486 0.0393 -0.29844 0.02982 C -0.24219 0.02034 -0.26285 -0.00278 -0.23473 0.00578 C -0.20625 0.01433 -0.1691 0.0874 -0.129 0.08162 C -0.08889 0.07584 -0.01424 0.00092 0.00573 -0.0296 C 0.02552 -0.05989 -0.00608 -0.08509 -0.00973 -0.09989 C -0.01302 -0.11468 -0.00261 -0.10012 -0.01789 -0.12578 Z " pathEditMode="relative" rAng="0" ptsTypes="aaaaaaaaaaaaaaaaaa">
                                      <p:cBhvr>
                                        <p:cTn id="16" dur="5000" fill="hold"/>
                                        <p:tgtEl>
                                          <p:spTgt spid="152588"/>
                                        </p:tgtEl>
                                        <p:attrNameLst>
                                          <p:attrName>ppt_x</p:attrName>
                                          <p:attrName>ppt_y</p:attrName>
                                        </p:attrNameLst>
                                      </p:cBhvr>
                                      <p:rCtr x="-39028" y="3769"/>
                                    </p:animMotion>
                                  </p:childTnLst>
                                </p:cTn>
                              </p:par>
                            </p:childTnLst>
                          </p:cTn>
                        </p:par>
                        <p:par>
                          <p:cTn id="17" fill="hold" nodeType="afterGroup">
                            <p:stCondLst>
                              <p:cond delay="11000"/>
                            </p:stCondLst>
                            <p:childTnLst>
                              <p:par>
                                <p:cTn id="18" presetID="0" presetClass="path" presetSubtype="0" accel="50000" decel="50000" fill="hold" nodeType="afterEffect">
                                  <p:stCondLst>
                                    <p:cond delay="0"/>
                                  </p:stCondLst>
                                  <p:childTnLst>
                                    <p:animMotion origin="layout" path="M -0.01789 -0.12578 C -0.03334 -0.15145 -0.07014 -0.26359 -0.10122 -0.25364 C -0.13264 -0.2437 -0.14063 -0.08763 -0.20539 -0.06659 C -0.27032 -0.04555 -0.40157 -0.11353 -0.49028 -0.12763 C -0.579 -0.14174 -0.69775 -0.16185 -0.7375 -0.15168 C -0.77726 -0.14151 -0.72014 -0.08902 -0.72917 -0.06659 C -0.73785 -0.04416 -0.77275 -0.01018 -0.79028 -0.01642 C -0.80782 -0.02266 -0.84167 -0.07677 -0.83455 -0.10359 C -0.82761 -0.13041 -0.77639 -0.1822 -0.74705 -0.17758 C -0.71771 -0.17295 -0.66424 -0.10705 -0.65816 -0.07584 C -0.65209 -0.04463 -0.725 -0.01364 -0.71094 0.00948 C -0.69688 0.0326 -0.64219 0.05965 -0.57344 0.06312 C -0.50486 0.06659 -0.35486 0.0393 -0.29844 0.02982 C -0.24219 0.02034 -0.26285 -0.00278 -0.23473 0.00578 C -0.20625 0.01433 -0.1691 0.0874 -0.129 0.08162 C -0.08889 0.07584 -0.01424 0.00092 0.00573 -0.0296 C 0.02552 -0.05989 -0.00608 -0.08509 -0.00973 -0.09989 C -0.01302 -0.11468 -0.00261 -0.10012 -0.01789 -0.12578 Z " pathEditMode="relative" rAng="0" ptsTypes="aaaaaaaaaaaaaaaaaa">
                                      <p:cBhvr>
                                        <p:cTn id="19" dur="5000" fill="hold"/>
                                        <p:tgtEl>
                                          <p:spTgt spid="152589"/>
                                        </p:tgtEl>
                                        <p:attrNameLst>
                                          <p:attrName>ppt_x</p:attrName>
                                          <p:attrName>ppt_y</p:attrName>
                                        </p:attrNameLst>
                                      </p:cBhvr>
                                      <p:rCtr x="-39028" y="3769"/>
                                    </p:animMotion>
                                  </p:childTnLst>
                                </p:cTn>
                              </p:par>
                            </p:childTnLst>
                          </p:cTn>
                        </p:par>
                        <p:par>
                          <p:cTn id="20" fill="hold" nodeType="afterGroup">
                            <p:stCondLst>
                              <p:cond delay="16000"/>
                            </p:stCondLst>
                            <p:childTnLst>
                              <p:par>
                                <p:cTn id="21" presetID="0" presetClass="path" presetSubtype="0" accel="50000" decel="50000" fill="hold" nodeType="afterEffect">
                                  <p:stCondLst>
                                    <p:cond delay="0"/>
                                  </p:stCondLst>
                                  <p:childTnLst>
                                    <p:animMotion origin="layout" path="M 0.66545 0.17387 C 0.65 0.14821 0.61319 0.03607 0.58212 0.04601 C 0.55069 0.05595 0.54271 0.21202 0.47795 0.23306 C 0.41302 0.2541 0.28177 0.18613 0.19306 0.17202 C 0.10434 0.15792 -0.01441 0.1378 -0.05417 0.14798 C -0.09392 0.15815 -0.03681 0.21063 -0.04583 0.23306 C -0.05451 0.25549 -0.08941 0.28948 -0.10694 0.28324 C -0.12448 0.27699 -0.15833 0.22289 -0.15122 0.19607 C -0.14427 0.16925 -0.09306 0.11746 -0.06372 0.12208 C -0.03437 0.1267 0.0191 0.1926 0.02517 0.22381 C 0.03125 0.25503 -0.04167 0.28601 -0.0276 0.30913 C -0.01354 0.33225 0.04115 0.35931 0.11007 0.36277 C 0.17847 0.36624 0.32847 0.33896 0.3849 0.32948 C 0.44115 0.32 0.42083 0.29688 0.44896 0.30543 C 0.47708 0.31399 0.51424 0.38705 0.55434 0.38127 C 0.59444 0.37549 0.6691 0.30058 0.68906 0.27006 C 0.70885 0.23977 0.67726 0.21457 0.67361 0.19977 C 0.67031 0.18497 0.68073 0.19954 0.66545 0.17387 Z " pathEditMode="relative" rAng="0" ptsTypes="aaaaaaaaaaaaaaaaaa">
                                      <p:cBhvr>
                                        <p:cTn id="22" dur="5000" fill="hold"/>
                                        <p:tgtEl>
                                          <p:spTgt spid="152590"/>
                                        </p:tgtEl>
                                        <p:attrNameLst>
                                          <p:attrName>ppt_x</p:attrName>
                                          <p:attrName>ppt_y</p:attrName>
                                        </p:attrNameLst>
                                      </p:cBhvr>
                                      <p:rCtr x="-39028" y="3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7504" y="1556792"/>
            <a:ext cx="8928992" cy="5112568"/>
            <a:chOff x="323528" y="548680"/>
            <a:chExt cx="8424936" cy="6480720"/>
          </a:xfrm>
        </p:grpSpPr>
        <p:cxnSp>
          <p:nvCxnSpPr>
            <p:cNvPr id="3" name="Straight Connector 2"/>
            <p:cNvCxnSpPr/>
            <p:nvPr/>
          </p:nvCxnSpPr>
          <p:spPr>
            <a:xfrm>
              <a:off x="323528" y="54868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323528" y="7029400"/>
              <a:ext cx="8424936"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23528"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48464"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535996"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732240" y="548680"/>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3528" y="1735291"/>
              <a:ext cx="8424936" cy="0"/>
            </a:xfrm>
            <a:prstGeom prst="line">
              <a:avLst/>
            </a:prstGeom>
          </p:spPr>
          <p:style>
            <a:lnRef idx="1">
              <a:schemeClr val="dk1"/>
            </a:lnRef>
            <a:fillRef idx="0">
              <a:schemeClr val="dk1"/>
            </a:fillRef>
            <a:effectRef idx="0">
              <a:schemeClr val="dk1"/>
            </a:effectRef>
            <a:fontRef idx="minor">
              <a:schemeClr val="tx1"/>
            </a:fontRef>
          </p:style>
        </p:cxnSp>
      </p:grpSp>
      <p:sp>
        <p:nvSpPr>
          <p:cNvPr id="17" name="TextBox 16"/>
          <p:cNvSpPr txBox="1"/>
          <p:nvPr/>
        </p:nvSpPr>
        <p:spPr>
          <a:xfrm>
            <a:off x="755576" y="1772816"/>
            <a:ext cx="3204356" cy="553998"/>
          </a:xfrm>
          <a:prstGeom prst="rect">
            <a:avLst/>
          </a:prstGeom>
          <a:noFill/>
        </p:spPr>
        <p:txBody>
          <a:bodyPr wrap="square" rtlCol="0">
            <a:spAutoFit/>
          </a:bodyPr>
          <a:lstStyle/>
          <a:p>
            <a:pPr algn="ctr"/>
            <a:r>
              <a:rPr lang="vi-VN" sz="3000" b="1" dirty="0" smtClean="0">
                <a:solidFill>
                  <a:srgbClr val="7030A0"/>
                </a:solidFill>
                <a:latin typeface="+mj-lt"/>
              </a:rPr>
              <a:t>THÍ NGHIỆM</a:t>
            </a:r>
            <a:endParaRPr lang="en-US" sz="3000" b="1" dirty="0">
              <a:solidFill>
                <a:srgbClr val="7030A0"/>
              </a:solidFill>
              <a:latin typeface="+mj-lt"/>
            </a:endParaRPr>
          </a:p>
        </p:txBody>
      </p:sp>
      <p:sp>
        <p:nvSpPr>
          <p:cNvPr id="18" name="TextBox 17"/>
          <p:cNvSpPr txBox="1"/>
          <p:nvPr/>
        </p:nvSpPr>
        <p:spPr>
          <a:xfrm>
            <a:off x="4572000" y="1556792"/>
            <a:ext cx="2304256" cy="1015663"/>
          </a:xfrm>
          <a:prstGeom prst="rect">
            <a:avLst/>
          </a:prstGeom>
          <a:noFill/>
        </p:spPr>
        <p:txBody>
          <a:bodyPr wrap="square" rtlCol="0">
            <a:spAutoFit/>
          </a:bodyPr>
          <a:lstStyle/>
          <a:p>
            <a:pPr algn="ctr"/>
            <a:r>
              <a:rPr lang="vi-VN" sz="3000" b="1" dirty="0" smtClean="0">
                <a:solidFill>
                  <a:srgbClr val="7030A0"/>
                </a:solidFill>
                <a:latin typeface="+mj-lt"/>
              </a:rPr>
              <a:t>DỰ ĐOÁN KẾT QUẢ</a:t>
            </a:r>
            <a:endParaRPr lang="en-US" sz="3000" b="1" dirty="0">
              <a:solidFill>
                <a:srgbClr val="7030A0"/>
              </a:solidFill>
              <a:latin typeface="+mj-lt"/>
            </a:endParaRPr>
          </a:p>
        </p:txBody>
      </p:sp>
      <p:sp>
        <p:nvSpPr>
          <p:cNvPr id="19" name="TextBox 18"/>
          <p:cNvSpPr txBox="1"/>
          <p:nvPr/>
        </p:nvSpPr>
        <p:spPr>
          <a:xfrm>
            <a:off x="6948264" y="1700808"/>
            <a:ext cx="2088232" cy="553998"/>
          </a:xfrm>
          <a:prstGeom prst="rect">
            <a:avLst/>
          </a:prstGeom>
          <a:noFill/>
        </p:spPr>
        <p:txBody>
          <a:bodyPr wrap="square" rtlCol="0">
            <a:spAutoFit/>
          </a:bodyPr>
          <a:lstStyle/>
          <a:p>
            <a:pPr algn="ctr"/>
            <a:r>
              <a:rPr lang="vi-VN" sz="3000" b="1" dirty="0" smtClean="0">
                <a:solidFill>
                  <a:srgbClr val="7030A0"/>
                </a:solidFill>
                <a:latin typeface="+mj-lt"/>
              </a:rPr>
              <a:t>KẾT QUẢ</a:t>
            </a:r>
            <a:endParaRPr lang="en-US" sz="3000" b="1" dirty="0">
              <a:solidFill>
                <a:srgbClr val="7030A0"/>
              </a:solidFill>
              <a:latin typeface="+mj-lt"/>
            </a:endParaRPr>
          </a:p>
        </p:txBody>
      </p:sp>
      <p:sp>
        <p:nvSpPr>
          <p:cNvPr id="20" name="Rectangle 19"/>
          <p:cNvSpPr/>
          <p:nvPr/>
        </p:nvSpPr>
        <p:spPr>
          <a:xfrm>
            <a:off x="107504" y="5589240"/>
            <a:ext cx="4176464" cy="954107"/>
          </a:xfrm>
          <a:prstGeom prst="rect">
            <a:avLst/>
          </a:prstGeom>
        </p:spPr>
        <p:txBody>
          <a:bodyPr wrap="square">
            <a:spAutoFit/>
          </a:bodyPr>
          <a:lstStyle/>
          <a:p>
            <a:pPr algn="ctr">
              <a:spcBef>
                <a:spcPct val="0"/>
              </a:spcBef>
              <a:defRPr/>
            </a:pPr>
            <a:r>
              <a:rPr lang="en-US" altLang="en-US" sz="2800" b="1" dirty="0" err="1" smtClean="0">
                <a:solidFill>
                  <a:srgbClr val="FF0000"/>
                </a:solidFill>
                <a:latin typeface="Times New Roman" pitchFamily="18" charset="0"/>
                <a:ea typeface="Tahoma" pitchFamily="34" charset="0"/>
                <a:cs typeface="Times New Roman" pitchFamily="18" charset="0"/>
              </a:rPr>
              <a:t>Sau</a:t>
            </a:r>
            <a:r>
              <a:rPr lang="en-US" altLang="en-US" sz="2800" b="1" dirty="0" smtClean="0">
                <a:solidFill>
                  <a:srgbClr val="FF0000"/>
                </a:solidFill>
                <a:latin typeface="Times New Roman" pitchFamily="18" charset="0"/>
                <a:ea typeface="Tahoma" pitchFamily="34" charset="0"/>
                <a:cs typeface="Times New Roman" pitchFamily="18" charset="0"/>
              </a:rPr>
              <a:t> 2 </a:t>
            </a:r>
            <a:r>
              <a:rPr lang="en-US" altLang="en-US" sz="2800" b="1" dirty="0" err="1" smtClean="0">
                <a:solidFill>
                  <a:srgbClr val="FF0000"/>
                </a:solidFill>
                <a:latin typeface="Times New Roman" pitchFamily="18" charset="0"/>
                <a:ea typeface="Tahoma" pitchFamily="34" charset="0"/>
                <a:cs typeface="Times New Roman" pitchFamily="18" charset="0"/>
              </a:rPr>
              <a:t>phút</a:t>
            </a:r>
            <a:r>
              <a:rPr lang="en-US" altLang="en-US" sz="2800" b="1" dirty="0" smtClean="0">
                <a:solidFill>
                  <a:srgbClr val="FF0000"/>
                </a:solidFill>
                <a:latin typeface="Times New Roman" pitchFamily="18" charset="0"/>
                <a:ea typeface="Tahoma" pitchFamily="34" charset="0"/>
                <a:cs typeface="Times New Roman" pitchFamily="18" charset="0"/>
              </a:rPr>
              <a:t> </a:t>
            </a:r>
            <a:r>
              <a:rPr lang="en-US" altLang="en-US" sz="2800" b="1" dirty="0" err="1" smtClean="0">
                <a:solidFill>
                  <a:srgbClr val="FF0000"/>
                </a:solidFill>
                <a:latin typeface="Times New Roman" pitchFamily="18" charset="0"/>
                <a:ea typeface="Tahoma" pitchFamily="34" charset="0"/>
                <a:cs typeface="Times New Roman" pitchFamily="18" charset="0"/>
              </a:rPr>
              <a:t>cán</a:t>
            </a:r>
            <a:r>
              <a:rPr lang="en-US" altLang="en-US" sz="2800" b="1" dirty="0" smtClean="0">
                <a:solidFill>
                  <a:srgbClr val="FF0000"/>
                </a:solidFill>
                <a:latin typeface="Times New Roman" pitchFamily="18" charset="0"/>
                <a:ea typeface="Tahoma" pitchFamily="34" charset="0"/>
                <a:cs typeface="Times New Roman" pitchFamily="18" charset="0"/>
              </a:rPr>
              <a:t> </a:t>
            </a:r>
            <a:r>
              <a:rPr lang="en-US" altLang="en-US" sz="2800" b="1" dirty="0" err="1" smtClean="0">
                <a:solidFill>
                  <a:srgbClr val="FF0000"/>
                </a:solidFill>
                <a:latin typeface="Times New Roman" pitchFamily="18" charset="0"/>
                <a:ea typeface="Tahoma" pitchFamily="34" charset="0"/>
                <a:cs typeface="Times New Roman" pitchFamily="18" charset="0"/>
              </a:rPr>
              <a:t>thìa</a:t>
            </a:r>
            <a:r>
              <a:rPr lang="en-US" altLang="en-US" sz="2800" b="1" dirty="0" smtClean="0">
                <a:solidFill>
                  <a:srgbClr val="FF0000"/>
                </a:solidFill>
                <a:latin typeface="Times New Roman" pitchFamily="18" charset="0"/>
                <a:ea typeface="Tahoma" pitchFamily="34" charset="0"/>
                <a:cs typeface="Times New Roman" pitchFamily="18" charset="0"/>
              </a:rPr>
              <a:t> </a:t>
            </a:r>
            <a:r>
              <a:rPr lang="en-US" altLang="en-US" sz="2800" b="1" dirty="0" err="1" smtClean="0">
                <a:solidFill>
                  <a:srgbClr val="FF0000"/>
                </a:solidFill>
                <a:latin typeface="Times New Roman" pitchFamily="18" charset="0"/>
                <a:ea typeface="Tahoma" pitchFamily="34" charset="0"/>
                <a:cs typeface="Times New Roman" pitchFamily="18" charset="0"/>
              </a:rPr>
              <a:t>nào</a:t>
            </a:r>
            <a:r>
              <a:rPr lang="en-US" altLang="en-US" sz="2800" b="1" dirty="0" smtClean="0">
                <a:solidFill>
                  <a:srgbClr val="FF0000"/>
                </a:solidFill>
                <a:latin typeface="Times New Roman" pitchFamily="18" charset="0"/>
                <a:ea typeface="Tahoma" pitchFamily="34" charset="0"/>
                <a:cs typeface="Times New Roman" pitchFamily="18" charset="0"/>
              </a:rPr>
              <a:t> </a:t>
            </a:r>
            <a:r>
              <a:rPr lang="en-US" altLang="en-US" sz="2800" b="1" dirty="0" err="1" smtClean="0">
                <a:solidFill>
                  <a:srgbClr val="FF0000"/>
                </a:solidFill>
                <a:latin typeface="Times New Roman" pitchFamily="18" charset="0"/>
                <a:ea typeface="Tahoma" pitchFamily="34" charset="0"/>
                <a:cs typeface="Times New Roman" pitchFamily="18" charset="0"/>
              </a:rPr>
              <a:t>nóng</a:t>
            </a:r>
            <a:r>
              <a:rPr lang="en-US" altLang="en-US" sz="2800" b="1" dirty="0" smtClean="0">
                <a:solidFill>
                  <a:srgbClr val="FF0000"/>
                </a:solidFill>
                <a:latin typeface="Times New Roman" pitchFamily="18" charset="0"/>
                <a:ea typeface="Tahoma" pitchFamily="34" charset="0"/>
                <a:cs typeface="Times New Roman" pitchFamily="18" charset="0"/>
              </a:rPr>
              <a:t> </a:t>
            </a:r>
            <a:r>
              <a:rPr lang="en-US" altLang="en-US" sz="2800" b="1" dirty="0" err="1" smtClean="0">
                <a:solidFill>
                  <a:srgbClr val="FF0000"/>
                </a:solidFill>
                <a:latin typeface="Times New Roman" pitchFamily="18" charset="0"/>
                <a:ea typeface="Tahoma" pitchFamily="34" charset="0"/>
                <a:cs typeface="Times New Roman" pitchFamily="18" charset="0"/>
              </a:rPr>
              <a:t>hơn</a:t>
            </a:r>
            <a:r>
              <a:rPr lang="en-US" altLang="en-US" sz="2800" b="1" dirty="0" smtClean="0">
                <a:solidFill>
                  <a:srgbClr val="FF0000"/>
                </a:solidFill>
                <a:latin typeface="Times New Roman" pitchFamily="18" charset="0"/>
                <a:ea typeface="Tahoma" pitchFamily="34" charset="0"/>
                <a:cs typeface="Times New Roman" pitchFamily="18" charset="0"/>
              </a:rPr>
              <a:t>? </a:t>
            </a:r>
            <a:endParaRPr lang="en-US" altLang="en-US" sz="2800" b="1" dirty="0">
              <a:solidFill>
                <a:srgbClr val="FF0000"/>
              </a:solidFill>
              <a:latin typeface="Times New Roman" pitchFamily="18" charset="0"/>
              <a:ea typeface="Tahoma" pitchFamily="34" charset="0"/>
              <a:cs typeface="Times New Roman" pitchFamily="18" charset="0"/>
            </a:endParaRPr>
          </a:p>
        </p:txBody>
      </p:sp>
      <p:sp>
        <p:nvSpPr>
          <p:cNvPr id="56" name="Rectangle 55"/>
          <p:cNvSpPr/>
          <p:nvPr/>
        </p:nvSpPr>
        <p:spPr>
          <a:xfrm>
            <a:off x="6732240" y="2564904"/>
            <a:ext cx="2304256" cy="1938992"/>
          </a:xfrm>
          <a:prstGeom prst="rect">
            <a:avLst/>
          </a:prstGeom>
        </p:spPr>
        <p:txBody>
          <a:bodyPr wrap="square">
            <a:spAutoFit/>
          </a:bodyPr>
          <a:lstStyle/>
          <a:p>
            <a:pPr algn="ctr">
              <a:spcBef>
                <a:spcPct val="0"/>
              </a:spcBef>
              <a:defRPr/>
            </a:pPr>
            <a:r>
              <a:rPr lang="vi-VN" altLang="en-US" sz="3000" b="1" dirty="0" smtClean="0">
                <a:solidFill>
                  <a:srgbClr val="FF0000"/>
                </a:solidFill>
                <a:latin typeface="Times New Roman" pitchFamily="18" charset="0"/>
                <a:ea typeface="Tahoma" pitchFamily="34" charset="0"/>
                <a:cs typeface="Times New Roman" pitchFamily="18" charset="0"/>
              </a:rPr>
              <a:t>Thìa kim loại nóng hơn thìa nhựa</a:t>
            </a:r>
          </a:p>
        </p:txBody>
      </p:sp>
      <p:sp>
        <p:nvSpPr>
          <p:cNvPr id="57" name="Flowchart: Terminator 56"/>
          <p:cNvSpPr/>
          <p:nvPr/>
        </p:nvSpPr>
        <p:spPr>
          <a:xfrm>
            <a:off x="107504" y="98628"/>
            <a:ext cx="2808312" cy="1242139"/>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000" b="1" dirty="0" smtClean="0">
                <a:latin typeface="+mj-lt"/>
              </a:rPr>
              <a:t>Thí nghiệm 1</a:t>
            </a:r>
            <a:endParaRPr lang="en-US" sz="3000" b="1" dirty="0">
              <a:latin typeface="+mj-lt"/>
            </a:endParaRPr>
          </a:p>
        </p:txBody>
      </p:sp>
      <p:sp>
        <p:nvSpPr>
          <p:cNvPr id="58" name="Rectangle 57"/>
          <p:cNvSpPr/>
          <p:nvPr/>
        </p:nvSpPr>
        <p:spPr>
          <a:xfrm>
            <a:off x="183206" y="2564904"/>
            <a:ext cx="4388793" cy="3108543"/>
          </a:xfrm>
          <a:prstGeom prst="rect">
            <a:avLst/>
          </a:prstGeom>
        </p:spPr>
        <p:txBody>
          <a:bodyPr wrap="square">
            <a:spAutoFit/>
          </a:bodyPr>
          <a:lstStyle/>
          <a:p>
            <a:pPr marL="457200" indent="-457200">
              <a:spcBef>
                <a:spcPct val="0"/>
              </a:spcBef>
              <a:buFontTx/>
              <a:buChar char="-"/>
              <a:defRPr/>
            </a:pPr>
            <a:r>
              <a:rPr lang="vi-VN" altLang="en-US" sz="2800" b="1" i="1" dirty="0" smtClean="0">
                <a:solidFill>
                  <a:schemeClr val="tx1">
                    <a:lumMod val="95000"/>
                    <a:lumOff val="5000"/>
                  </a:schemeClr>
                </a:solidFill>
                <a:latin typeface="Times New Roman" pitchFamily="18" charset="0"/>
                <a:ea typeface="Tahoma" pitchFamily="34" charset="0"/>
                <a:cs typeface="Times New Roman" pitchFamily="18" charset="0"/>
              </a:rPr>
              <a:t>Chuẩn bị:</a:t>
            </a:r>
          </a:p>
          <a:p>
            <a:pPr>
              <a:spcBef>
                <a:spcPct val="0"/>
              </a:spcBef>
              <a:defRPr/>
            </a:pPr>
            <a:r>
              <a:rPr lang="vi-VN" altLang="en-US" sz="2800" b="1" dirty="0" smtClean="0">
                <a:solidFill>
                  <a:schemeClr val="tx1">
                    <a:lumMod val="95000"/>
                    <a:lumOff val="5000"/>
                  </a:schemeClr>
                </a:solidFill>
                <a:latin typeface="Times New Roman" pitchFamily="18" charset="0"/>
                <a:ea typeface="Tahoma" pitchFamily="34" charset="0"/>
                <a:cs typeface="Times New Roman" pitchFamily="18" charset="0"/>
              </a:rPr>
              <a:t>+ 1 ly nước </a:t>
            </a:r>
            <a:r>
              <a:rPr lang="vi-VN" altLang="en-US" sz="2800" b="1" dirty="0">
                <a:solidFill>
                  <a:schemeClr val="tx1">
                    <a:lumMod val="95000"/>
                    <a:lumOff val="5000"/>
                  </a:schemeClr>
                </a:solidFill>
                <a:latin typeface="Times New Roman" pitchFamily="18" charset="0"/>
                <a:ea typeface="Tahoma" pitchFamily="34" charset="0"/>
                <a:cs typeface="Times New Roman" pitchFamily="18" charset="0"/>
              </a:rPr>
              <a:t>nóng</a:t>
            </a:r>
          </a:p>
          <a:p>
            <a:pPr>
              <a:spcBef>
                <a:spcPct val="0"/>
              </a:spcBef>
              <a:defRPr/>
            </a:pPr>
            <a:r>
              <a:rPr lang="vi-VN" altLang="en-US" sz="2800" b="1" dirty="0" smtClean="0">
                <a:solidFill>
                  <a:schemeClr val="tx1">
                    <a:lumMod val="95000"/>
                    <a:lumOff val="5000"/>
                  </a:schemeClr>
                </a:solidFill>
                <a:latin typeface="Times New Roman" pitchFamily="18" charset="0"/>
                <a:ea typeface="Tahoma" pitchFamily="34" charset="0"/>
                <a:cs typeface="Times New Roman" pitchFamily="18" charset="0"/>
              </a:rPr>
              <a:t>+ 1 thìa </a:t>
            </a:r>
            <a:r>
              <a:rPr lang="vi-VN" altLang="en-US" sz="2800" b="1" dirty="0">
                <a:solidFill>
                  <a:schemeClr val="tx1">
                    <a:lumMod val="95000"/>
                    <a:lumOff val="5000"/>
                  </a:schemeClr>
                </a:solidFill>
                <a:latin typeface="Times New Roman" pitchFamily="18" charset="0"/>
                <a:ea typeface="Tahoma" pitchFamily="34" charset="0"/>
                <a:cs typeface="Times New Roman" pitchFamily="18" charset="0"/>
              </a:rPr>
              <a:t>kim loại và </a:t>
            </a:r>
            <a:r>
              <a:rPr lang="vi-VN" altLang="en-US" sz="2800" b="1" dirty="0" smtClean="0">
                <a:solidFill>
                  <a:schemeClr val="tx1">
                    <a:lumMod val="95000"/>
                    <a:lumOff val="5000"/>
                  </a:schemeClr>
                </a:solidFill>
                <a:latin typeface="Times New Roman" pitchFamily="18" charset="0"/>
                <a:ea typeface="Tahoma" pitchFamily="34" charset="0"/>
                <a:cs typeface="Times New Roman" pitchFamily="18" charset="0"/>
              </a:rPr>
              <a:t>1 thìa </a:t>
            </a:r>
            <a:r>
              <a:rPr lang="vi-VN" altLang="en-US" sz="2800" b="1" dirty="0">
                <a:solidFill>
                  <a:schemeClr val="tx1">
                    <a:lumMod val="95000"/>
                    <a:lumOff val="5000"/>
                  </a:schemeClr>
                </a:solidFill>
                <a:latin typeface="Times New Roman" pitchFamily="18" charset="0"/>
                <a:ea typeface="Tahoma" pitchFamily="34" charset="0"/>
                <a:cs typeface="Times New Roman" pitchFamily="18" charset="0"/>
              </a:rPr>
              <a:t>nhựa.</a:t>
            </a:r>
            <a:endParaRPr lang="en-US" altLang="en-US" sz="2800" b="1" dirty="0">
              <a:solidFill>
                <a:schemeClr val="tx1">
                  <a:lumMod val="95000"/>
                  <a:lumOff val="5000"/>
                </a:schemeClr>
              </a:solidFill>
              <a:latin typeface="Times New Roman" pitchFamily="18" charset="0"/>
              <a:ea typeface="Tahoma" pitchFamily="34" charset="0"/>
              <a:cs typeface="Times New Roman" pitchFamily="18" charset="0"/>
            </a:endParaRPr>
          </a:p>
          <a:p>
            <a:pPr marL="457200" indent="-457200">
              <a:spcBef>
                <a:spcPct val="0"/>
              </a:spcBef>
              <a:buFontTx/>
              <a:buChar char="-"/>
              <a:defRPr/>
            </a:pPr>
            <a:r>
              <a:rPr lang="vi-VN" altLang="en-US" sz="2800" b="1" i="1" dirty="0" smtClean="0">
                <a:latin typeface="Times New Roman" pitchFamily="18" charset="0"/>
                <a:ea typeface="Tahoma" pitchFamily="34" charset="0"/>
                <a:cs typeface="Times New Roman" pitchFamily="18" charset="0"/>
              </a:rPr>
              <a:t>Tiến hành:</a:t>
            </a:r>
          </a:p>
          <a:p>
            <a:pPr>
              <a:spcBef>
                <a:spcPct val="0"/>
              </a:spcBef>
              <a:defRPr/>
            </a:pPr>
            <a:r>
              <a:rPr lang="en-US" altLang="en-US" sz="2800" b="1" dirty="0" err="1" smtClean="0">
                <a:latin typeface="Times New Roman" pitchFamily="18" charset="0"/>
                <a:ea typeface="Tahoma" pitchFamily="34" charset="0"/>
                <a:cs typeface="Times New Roman" pitchFamily="18" charset="0"/>
              </a:rPr>
              <a:t>Bỏ</a:t>
            </a:r>
            <a:r>
              <a:rPr lang="en-US" altLang="en-US" sz="2800" b="1" dirty="0" smtClean="0">
                <a:latin typeface="Times New Roman" pitchFamily="18" charset="0"/>
                <a:ea typeface="Tahoma" pitchFamily="34" charset="0"/>
                <a:cs typeface="Times New Roman" pitchFamily="18" charset="0"/>
              </a:rPr>
              <a:t> </a:t>
            </a:r>
            <a:r>
              <a:rPr lang="vi-VN" altLang="en-US" sz="2800" b="1" dirty="0" smtClean="0">
                <a:latin typeface="Times New Roman" pitchFamily="18" charset="0"/>
                <a:ea typeface="Tahoma" pitchFamily="34" charset="0"/>
                <a:cs typeface="Times New Roman" pitchFamily="18" charset="0"/>
              </a:rPr>
              <a:t>2 cái </a:t>
            </a:r>
            <a:r>
              <a:rPr lang="en-US" altLang="en-US" sz="2800" b="1" dirty="0" err="1" smtClean="0">
                <a:latin typeface="Times New Roman" pitchFamily="18" charset="0"/>
                <a:ea typeface="Tahoma" pitchFamily="34" charset="0"/>
                <a:cs typeface="Times New Roman" pitchFamily="18" charset="0"/>
              </a:rPr>
              <a:t>thìa</a:t>
            </a:r>
            <a:r>
              <a:rPr lang="vi-VN" altLang="en-US" sz="2800" b="1" dirty="0">
                <a:latin typeface="Times New Roman" pitchFamily="18" charset="0"/>
                <a:ea typeface="Tahoma" pitchFamily="34" charset="0"/>
                <a:cs typeface="Times New Roman" pitchFamily="18" charset="0"/>
              </a:rPr>
              <a:t> </a:t>
            </a:r>
            <a:r>
              <a:rPr lang="vi-VN" altLang="en-US" sz="2800" b="1" dirty="0" smtClean="0">
                <a:latin typeface="Times New Roman" pitchFamily="18" charset="0"/>
                <a:ea typeface="Tahoma" pitchFamily="34" charset="0"/>
                <a:cs typeface="Times New Roman" pitchFamily="18" charset="0"/>
              </a:rPr>
              <a:t>vào </a:t>
            </a:r>
            <a:r>
              <a:rPr lang="en-US" altLang="en-US" sz="2800" b="1" dirty="0" err="1" smtClean="0">
                <a:latin typeface="Times New Roman" pitchFamily="18" charset="0"/>
                <a:ea typeface="Tahoma" pitchFamily="34" charset="0"/>
                <a:cs typeface="Times New Roman" pitchFamily="18" charset="0"/>
              </a:rPr>
              <a:t>ly</a:t>
            </a:r>
            <a:r>
              <a:rPr lang="vi-VN" altLang="en-US" sz="2800" b="1" dirty="0" smtClean="0">
                <a:latin typeface="Times New Roman" pitchFamily="18" charset="0"/>
                <a:ea typeface="Tahoma" pitchFamily="34" charset="0"/>
                <a:cs typeface="Times New Roman" pitchFamily="18" charset="0"/>
              </a:rPr>
              <a:t> nước nóng cùng lúc</a:t>
            </a:r>
            <a:r>
              <a:rPr lang="en-US" altLang="en-US" sz="2800" b="1" dirty="0" smtClean="0">
                <a:latin typeface="Times New Roman" pitchFamily="18" charset="0"/>
                <a:ea typeface="Tahoma" pitchFamily="34" charset="0"/>
                <a:cs typeface="Times New Roman" pitchFamily="18" charset="0"/>
              </a:rPr>
              <a:t>.</a:t>
            </a:r>
            <a:endParaRPr lang="en-US" altLang="en-US" sz="2800" b="1"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078608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checkerboard(across)">
                                      <p:cBhvr>
                                        <p:cTn id="7" dur="500"/>
                                        <p:tgtEl>
                                          <p:spTgt spid="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8">
                                            <p:txEl>
                                              <p:pRg st="1" end="1"/>
                                            </p:txEl>
                                          </p:spTgt>
                                        </p:tgtEl>
                                        <p:attrNameLst>
                                          <p:attrName>style.visibility</p:attrName>
                                        </p:attrNameLst>
                                      </p:cBhvr>
                                      <p:to>
                                        <p:strVal val="visible"/>
                                      </p:to>
                                    </p:set>
                                    <p:animEffect transition="in" filter="checkerboard(across)">
                                      <p:cBhvr>
                                        <p:cTn id="10" dur="500"/>
                                        <p:tgtEl>
                                          <p:spTgt spid="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Effect transition="in" filter="checkerboard(across)">
                                      <p:cBhvr>
                                        <p:cTn id="13" dur="500"/>
                                        <p:tgtEl>
                                          <p:spTgt spid="5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8">
                                            <p:txEl>
                                              <p:pRg st="3" end="3"/>
                                            </p:txEl>
                                          </p:spTgt>
                                        </p:tgtEl>
                                        <p:attrNameLst>
                                          <p:attrName>style.visibility</p:attrName>
                                        </p:attrNameLst>
                                      </p:cBhvr>
                                      <p:to>
                                        <p:strVal val="visible"/>
                                      </p:to>
                                    </p:set>
                                    <p:animEffect transition="in" filter="checkerboard(across)">
                                      <p:cBhvr>
                                        <p:cTn id="18" dur="500"/>
                                        <p:tgtEl>
                                          <p:spTgt spid="58">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8">
                                            <p:txEl>
                                              <p:pRg st="4" end="4"/>
                                            </p:txEl>
                                          </p:spTgt>
                                        </p:tgtEl>
                                        <p:attrNameLst>
                                          <p:attrName>style.visibility</p:attrName>
                                        </p:attrNameLst>
                                      </p:cBhvr>
                                      <p:to>
                                        <p:strVal val="visible"/>
                                      </p:to>
                                    </p:set>
                                    <p:animEffect transition="in" filter="checkerboard(across)">
                                      <p:cBhvr>
                                        <p:cTn id="21" dur="500"/>
                                        <p:tgtEl>
                                          <p:spTgt spid="5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1000" fill="hold"/>
                                        <p:tgtEl>
                                          <p:spTgt spid="20"/>
                                        </p:tgtEl>
                                        <p:attrNameLst>
                                          <p:attrName>ppt_w</p:attrName>
                                        </p:attrNameLst>
                                      </p:cBhvr>
                                      <p:tavLst>
                                        <p:tav tm="0">
                                          <p:val>
                                            <p:fltVal val="0"/>
                                          </p:val>
                                        </p:tav>
                                        <p:tav tm="100000">
                                          <p:val>
                                            <p:strVal val="#ppt_w"/>
                                          </p:val>
                                        </p:tav>
                                      </p:tavLst>
                                    </p:anim>
                                    <p:anim calcmode="lin" valueType="num">
                                      <p:cBhvr>
                                        <p:cTn id="27" dur="1000" fill="hold"/>
                                        <p:tgtEl>
                                          <p:spTgt spid="20"/>
                                        </p:tgtEl>
                                        <p:attrNameLst>
                                          <p:attrName>ppt_h</p:attrName>
                                        </p:attrNameLst>
                                      </p:cBhvr>
                                      <p:tavLst>
                                        <p:tav tm="0">
                                          <p:val>
                                            <p:fltVal val="0"/>
                                          </p:val>
                                        </p:tav>
                                        <p:tav tm="100000">
                                          <p:val>
                                            <p:strVal val="#ppt_h"/>
                                          </p:val>
                                        </p:tav>
                                      </p:tavLst>
                                    </p:anim>
                                    <p:anim calcmode="lin" valueType="num">
                                      <p:cBhvr>
                                        <p:cTn id="28" dur="1000" fill="hold"/>
                                        <p:tgtEl>
                                          <p:spTgt spid="20"/>
                                        </p:tgtEl>
                                        <p:attrNameLst>
                                          <p:attrName>style.rotation</p:attrName>
                                        </p:attrNameLst>
                                      </p:cBhvr>
                                      <p:tavLst>
                                        <p:tav tm="0">
                                          <p:val>
                                            <p:fltVal val="90"/>
                                          </p:val>
                                        </p:tav>
                                        <p:tav tm="100000">
                                          <p:val>
                                            <p:fltVal val="0"/>
                                          </p:val>
                                        </p:tav>
                                      </p:tavLst>
                                    </p:anim>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checkerboard(across)">
                                      <p:cBhvr>
                                        <p:cTn id="34" dur="13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58"/>
                                        </p:tgtEl>
                                        <p:attrNameLst>
                                          <p:attrName>ppt_x</p:attrName>
                                        </p:attrNameLst>
                                      </p:cBhvr>
                                      <p:tavLst>
                                        <p:tav tm="0">
                                          <p:val>
                                            <p:strVal val="ppt_x"/>
                                          </p:val>
                                        </p:tav>
                                        <p:tav tm="100000">
                                          <p:val>
                                            <p:strVal val="ppt_x"/>
                                          </p:val>
                                        </p:tav>
                                      </p:tavLst>
                                    </p:anim>
                                    <p:anim calcmode="lin" valueType="num">
                                      <p:cBhvr additive="base">
                                        <p:cTn id="39" dur="500"/>
                                        <p:tgtEl>
                                          <p:spTgt spid="58"/>
                                        </p:tgtEl>
                                        <p:attrNameLst>
                                          <p:attrName>ppt_y</p:attrName>
                                        </p:attrNameLst>
                                      </p:cBhvr>
                                      <p:tavLst>
                                        <p:tav tm="0">
                                          <p:val>
                                            <p:strVal val="ppt_y"/>
                                          </p:val>
                                        </p:tav>
                                        <p:tav tm="100000">
                                          <p:val>
                                            <p:strVal val="1+ppt_h/2"/>
                                          </p:val>
                                        </p:tav>
                                      </p:tavLst>
                                    </p:anim>
                                    <p:set>
                                      <p:cBhvr>
                                        <p:cTn id="40" dur="1" fill="hold">
                                          <p:stCondLst>
                                            <p:cond delay="499"/>
                                          </p:stCondLst>
                                        </p:cTn>
                                        <p:tgtEl>
                                          <p:spTgt spid="58"/>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0"/>
                                        </p:tgtEl>
                                        <p:attrNameLst>
                                          <p:attrName>ppt_x</p:attrName>
                                        </p:attrNameLst>
                                      </p:cBhvr>
                                      <p:tavLst>
                                        <p:tav tm="0">
                                          <p:val>
                                            <p:strVal val="ppt_x"/>
                                          </p:val>
                                        </p:tav>
                                        <p:tav tm="100000">
                                          <p:val>
                                            <p:strVal val="ppt_x"/>
                                          </p:val>
                                        </p:tav>
                                      </p:tavLst>
                                    </p:anim>
                                    <p:anim calcmode="lin" valueType="num">
                                      <p:cBhvr additive="base">
                                        <p:cTn id="43" dur="500"/>
                                        <p:tgtEl>
                                          <p:spTgt spid="20"/>
                                        </p:tgtEl>
                                        <p:attrNameLst>
                                          <p:attrName>ppt_y</p:attrName>
                                        </p:attrNameLst>
                                      </p:cBhvr>
                                      <p:tavLst>
                                        <p:tav tm="0">
                                          <p:val>
                                            <p:strVal val="ppt_y"/>
                                          </p:val>
                                        </p:tav>
                                        <p:tav tm="100000">
                                          <p:val>
                                            <p:strVal val="1+ppt_h/2"/>
                                          </p:val>
                                        </p:tav>
                                      </p:tavLst>
                                    </p:anim>
                                    <p:set>
                                      <p:cBhvr>
                                        <p:cTn id="44" dur="1" fill="hold">
                                          <p:stCondLst>
                                            <p:cond delay="499"/>
                                          </p:stCondLst>
                                        </p:cTn>
                                        <p:tgtEl>
                                          <p:spTgt spid="20"/>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56"/>
                                        </p:tgtEl>
                                        <p:attrNameLst>
                                          <p:attrName>ppt_x</p:attrName>
                                        </p:attrNameLst>
                                      </p:cBhvr>
                                      <p:tavLst>
                                        <p:tav tm="0">
                                          <p:val>
                                            <p:strVal val="ppt_x"/>
                                          </p:val>
                                        </p:tav>
                                        <p:tav tm="100000">
                                          <p:val>
                                            <p:strVal val="ppt_x"/>
                                          </p:val>
                                        </p:tav>
                                      </p:tavLst>
                                    </p:anim>
                                    <p:anim calcmode="lin" valueType="num">
                                      <p:cBhvr additive="base">
                                        <p:cTn id="47" dur="500"/>
                                        <p:tgtEl>
                                          <p:spTgt spid="56"/>
                                        </p:tgtEl>
                                        <p:attrNameLst>
                                          <p:attrName>ppt_y</p:attrName>
                                        </p:attrNameLst>
                                      </p:cBhvr>
                                      <p:tavLst>
                                        <p:tav tm="0">
                                          <p:val>
                                            <p:strVal val="ppt_y"/>
                                          </p:val>
                                        </p:tav>
                                        <p:tav tm="100000">
                                          <p:val>
                                            <p:strVal val="1+ppt_h/2"/>
                                          </p:val>
                                        </p:tav>
                                      </p:tavLst>
                                    </p:anim>
                                    <p:set>
                                      <p:cBhvr>
                                        <p:cTn id="48" dur="1" fill="hold">
                                          <p:stCondLst>
                                            <p:cond delay="499"/>
                                          </p:stCondLst>
                                        </p:cTn>
                                        <p:tgtEl>
                                          <p:spTgt spid="56"/>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par>
                                <p:cTn id="53" presetID="2" presetClass="exit" presetSubtype="4" fill="hold" grpId="0" nodeType="with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18"/>
                                        </p:tgtEl>
                                        <p:attrNameLst>
                                          <p:attrName>ppt_x</p:attrName>
                                        </p:attrNameLst>
                                      </p:cBhvr>
                                      <p:tavLst>
                                        <p:tav tm="0">
                                          <p:val>
                                            <p:strVal val="ppt_x"/>
                                          </p:val>
                                        </p:tav>
                                        <p:tav tm="100000">
                                          <p:val>
                                            <p:strVal val="ppt_x"/>
                                          </p:val>
                                        </p:tav>
                                      </p:tavLst>
                                    </p:anim>
                                    <p:anim calcmode="lin" valueType="num">
                                      <p:cBhvr additive="base">
                                        <p:cTn id="59" dur="500"/>
                                        <p:tgtEl>
                                          <p:spTgt spid="18"/>
                                        </p:tgtEl>
                                        <p:attrNameLst>
                                          <p:attrName>ppt_y</p:attrName>
                                        </p:attrNameLst>
                                      </p:cBhvr>
                                      <p:tavLst>
                                        <p:tav tm="0">
                                          <p:val>
                                            <p:strVal val="ppt_y"/>
                                          </p:val>
                                        </p:tav>
                                        <p:tav tm="100000">
                                          <p:val>
                                            <p:strVal val="1+ppt_h/2"/>
                                          </p:val>
                                        </p:tav>
                                      </p:tavLst>
                                    </p:anim>
                                    <p:set>
                                      <p:cBhvr>
                                        <p:cTn id="60" dur="1" fill="hold">
                                          <p:stCondLst>
                                            <p:cond delay="499"/>
                                          </p:stCondLst>
                                        </p:cTn>
                                        <p:tgtEl>
                                          <p:spTgt spid="18"/>
                                        </p:tgtEl>
                                        <p:attrNameLst>
                                          <p:attrName>style.visibility</p:attrName>
                                        </p:attrNameLst>
                                      </p:cBhvr>
                                      <p:to>
                                        <p:strVal val="hidden"/>
                                      </p:to>
                                    </p:set>
                                  </p:childTnLst>
                                </p:cTn>
                              </p:par>
                              <p:par>
                                <p:cTn id="61" presetID="2" presetClass="exit" presetSubtype="4" fill="hold" grpId="0" nodeType="withEffect">
                                  <p:stCondLst>
                                    <p:cond delay="0"/>
                                  </p:stCondLst>
                                  <p:childTnLst>
                                    <p:anim calcmode="lin" valueType="num">
                                      <p:cBhvr additive="base">
                                        <p:cTn id="62" dur="500"/>
                                        <p:tgtEl>
                                          <p:spTgt spid="19"/>
                                        </p:tgtEl>
                                        <p:attrNameLst>
                                          <p:attrName>ppt_x</p:attrName>
                                        </p:attrNameLst>
                                      </p:cBhvr>
                                      <p:tavLst>
                                        <p:tav tm="0">
                                          <p:val>
                                            <p:strVal val="ppt_x"/>
                                          </p:val>
                                        </p:tav>
                                        <p:tav tm="100000">
                                          <p:val>
                                            <p:strVal val="ppt_x"/>
                                          </p:val>
                                        </p:tav>
                                      </p:tavLst>
                                    </p:anim>
                                    <p:anim calcmode="lin" valueType="num">
                                      <p:cBhvr additive="base">
                                        <p:cTn id="63" dur="500"/>
                                        <p:tgtEl>
                                          <p:spTgt spid="19"/>
                                        </p:tgtEl>
                                        <p:attrNameLst>
                                          <p:attrName>ppt_y</p:attrName>
                                        </p:attrNameLst>
                                      </p:cBhvr>
                                      <p:tavLst>
                                        <p:tav tm="0">
                                          <p:val>
                                            <p:strVal val="ppt_y"/>
                                          </p:val>
                                        </p:tav>
                                        <p:tav tm="100000">
                                          <p:val>
                                            <p:strVal val="1+ppt_h/2"/>
                                          </p:val>
                                        </p:tav>
                                      </p:tavLst>
                                    </p:anim>
                                    <p:set>
                                      <p:cBhvr>
                                        <p:cTn id="64" dur="1" fill="hold">
                                          <p:stCondLst>
                                            <p:cond delay="499"/>
                                          </p:stCondLst>
                                        </p:cTn>
                                        <p:tgtEl>
                                          <p:spTgt spid="19"/>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58">
                                            <p:txEl>
                                              <p:pRg st="0" end="0"/>
                                            </p:txEl>
                                          </p:spTgt>
                                        </p:tgtEl>
                                      </p:cBhvr>
                                    </p:animEffect>
                                    <p:set>
                                      <p:cBhvr>
                                        <p:cTn id="67" dur="1" fill="hold">
                                          <p:stCondLst>
                                            <p:cond delay="499"/>
                                          </p:stCondLst>
                                        </p:cTn>
                                        <p:tgtEl>
                                          <p:spTgt spid="58">
                                            <p:txEl>
                                              <p:pRg st="0" end="0"/>
                                            </p:txEl>
                                          </p:spTgt>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500"/>
                                        <p:tgtEl>
                                          <p:spTgt spid="58">
                                            <p:txEl>
                                              <p:pRg st="1" end="1"/>
                                            </p:txEl>
                                          </p:spTgt>
                                        </p:tgtEl>
                                      </p:cBhvr>
                                    </p:animEffect>
                                    <p:set>
                                      <p:cBhvr>
                                        <p:cTn id="70" dur="1" fill="hold">
                                          <p:stCondLst>
                                            <p:cond delay="499"/>
                                          </p:stCondLst>
                                        </p:cTn>
                                        <p:tgtEl>
                                          <p:spTgt spid="58">
                                            <p:txEl>
                                              <p:pRg st="1" end="1"/>
                                            </p:txEl>
                                          </p:spTgt>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58">
                                            <p:txEl>
                                              <p:pRg st="2" end="2"/>
                                            </p:txEl>
                                          </p:spTgt>
                                        </p:tgtEl>
                                      </p:cBhvr>
                                    </p:animEffect>
                                    <p:set>
                                      <p:cBhvr>
                                        <p:cTn id="73" dur="1" fill="hold">
                                          <p:stCondLst>
                                            <p:cond delay="499"/>
                                          </p:stCondLst>
                                        </p:cTn>
                                        <p:tgtEl>
                                          <p:spTgt spid="58">
                                            <p:txEl>
                                              <p:pRg st="2" end="2"/>
                                            </p:txEl>
                                          </p:spTgt>
                                        </p:tgtEl>
                                        <p:attrNameLst>
                                          <p:attrName>style.visibility</p:attrName>
                                        </p:attrNameLst>
                                      </p:cBhvr>
                                      <p:to>
                                        <p:strVal val="hidden"/>
                                      </p:to>
                                    </p:set>
                                  </p:childTnLst>
                                </p:cTn>
                              </p:par>
                              <p:par>
                                <p:cTn id="74" presetID="10" presetClass="exit" presetSubtype="0" fill="hold" grpId="2" nodeType="withEffect">
                                  <p:stCondLst>
                                    <p:cond delay="0"/>
                                  </p:stCondLst>
                                  <p:childTnLst>
                                    <p:animEffect transition="out" filter="fade">
                                      <p:cBhvr>
                                        <p:cTn id="75" dur="500"/>
                                        <p:tgtEl>
                                          <p:spTgt spid="58">
                                            <p:txEl>
                                              <p:pRg st="3" end="3"/>
                                            </p:txEl>
                                          </p:spTgt>
                                        </p:tgtEl>
                                      </p:cBhvr>
                                    </p:animEffect>
                                    <p:set>
                                      <p:cBhvr>
                                        <p:cTn id="76" dur="1" fill="hold">
                                          <p:stCondLst>
                                            <p:cond delay="499"/>
                                          </p:stCondLst>
                                        </p:cTn>
                                        <p:tgtEl>
                                          <p:spTgt spid="58">
                                            <p:txEl>
                                              <p:pRg st="3" end="3"/>
                                            </p:txEl>
                                          </p:spTgt>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58">
                                            <p:txEl>
                                              <p:pRg st="4" end="4"/>
                                            </p:txEl>
                                          </p:spTgt>
                                        </p:tgtEl>
                                      </p:cBhvr>
                                    </p:animEffect>
                                    <p:set>
                                      <p:cBhvr>
                                        <p:cTn id="79" dur="1" fill="hold">
                                          <p:stCondLst>
                                            <p:cond delay="499"/>
                                          </p:stCondLst>
                                        </p:cTn>
                                        <p:tgtEl>
                                          <p:spTgt spid="5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0" grpId="1"/>
      <p:bldP spid="56" grpId="0"/>
      <p:bldP spid="56" grpId="1"/>
      <p:bldP spid="58" grpId="1"/>
      <p:bldP spid="58" grpId="2"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71600" y="2492896"/>
            <a:ext cx="6984776" cy="2616101"/>
          </a:xfrm>
          <a:prstGeom prst="rect">
            <a:avLst/>
          </a:prstGeom>
        </p:spPr>
        <p:txBody>
          <a:bodyPr wrap="square">
            <a:spAutoFit/>
          </a:bodyPr>
          <a:lstStyle/>
          <a:p>
            <a:pPr algn="ctr"/>
            <a:r>
              <a:rPr lang="vi-VN" sz="2800" b="1" dirty="0">
                <a:latin typeface="+mj-lt"/>
              </a:rPr>
              <a:t>KẾT LUẬN</a:t>
            </a:r>
          </a:p>
          <a:p>
            <a:r>
              <a:rPr lang="vi-VN" sz="4000" b="1" dirty="0" smtClean="0">
                <a:solidFill>
                  <a:srgbClr val="FF0000"/>
                </a:solidFill>
                <a:latin typeface="+mj-lt"/>
              </a:rPr>
              <a:t>*</a:t>
            </a:r>
            <a:r>
              <a:rPr lang="vi-VN" sz="2800" dirty="0" smtClean="0">
                <a:latin typeface="+mj-lt"/>
              </a:rPr>
              <a:t> Các </a:t>
            </a:r>
            <a:r>
              <a:rPr lang="vi-VN" sz="2800" dirty="0">
                <a:latin typeface="+mj-lt"/>
              </a:rPr>
              <a:t>kim loại: đồng, nhôm, sắt, dẫn nhiệt tốt còn gọi </a:t>
            </a:r>
            <a:r>
              <a:rPr lang="vi-VN" sz="2800" dirty="0" smtClean="0">
                <a:latin typeface="+mj-lt"/>
              </a:rPr>
              <a:t>là </a:t>
            </a:r>
            <a:r>
              <a:rPr lang="vi-VN" sz="2800" dirty="0">
                <a:latin typeface="+mj-lt"/>
              </a:rPr>
              <a:t>vật dẫn nhiệt; </a:t>
            </a:r>
          </a:p>
          <a:p>
            <a:r>
              <a:rPr lang="vi-VN" sz="4000" b="1" dirty="0" smtClean="0">
                <a:solidFill>
                  <a:srgbClr val="FF0000"/>
                </a:solidFill>
                <a:latin typeface="+mj-lt"/>
              </a:rPr>
              <a:t>*</a:t>
            </a:r>
            <a:r>
              <a:rPr lang="vi-VN" sz="2800" dirty="0" smtClean="0">
                <a:latin typeface="+mj-lt"/>
              </a:rPr>
              <a:t> Gỗ, </a:t>
            </a:r>
            <a:r>
              <a:rPr lang="vi-VN" sz="2800" dirty="0">
                <a:latin typeface="+mj-lt"/>
              </a:rPr>
              <a:t>nhựa, len, bông,…dẫn nhiệt kém còn gọi là vật cách </a:t>
            </a:r>
            <a:r>
              <a:rPr lang="vi-VN" sz="2800" dirty="0" smtClean="0">
                <a:latin typeface="+mj-lt"/>
              </a:rPr>
              <a:t>nhiệt.</a:t>
            </a:r>
            <a:endParaRPr lang="vi-VN" sz="2800" dirty="0">
              <a:latin typeface="+mj-lt"/>
            </a:endParaRPr>
          </a:p>
        </p:txBody>
      </p:sp>
    </p:spTree>
    <p:extLst>
      <p:ext uri="{BB962C8B-B14F-4D97-AF65-F5344CB8AC3E}">
        <p14:creationId xmlns:p14="http://schemas.microsoft.com/office/powerpoint/2010/main" val="2907915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30761"/>
            <a:ext cx="4032448" cy="484651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4307905" y="1434717"/>
            <a:ext cx="4716016" cy="2221278"/>
          </a:xfrm>
          <a:prstGeom prst="cloudCallout">
            <a:avLst>
              <a:gd name="adj1" fmla="val -62468"/>
              <a:gd name="adj2" fmla="val 694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smtClean="0">
                <a:latin typeface="+mj-lt"/>
              </a:rPr>
              <a:t>Xoong và quai xoong được làm bằng chất liệu gì?</a:t>
            </a:r>
            <a:endParaRPr lang="en-US" sz="3200" dirty="0">
              <a:latin typeface="+mj-lt"/>
            </a:endParaRPr>
          </a:p>
        </p:txBody>
      </p:sp>
      <p:sp>
        <p:nvSpPr>
          <p:cNvPr id="5" name="Cloud Callout 4"/>
          <p:cNvSpPr/>
          <p:nvPr/>
        </p:nvSpPr>
        <p:spPr>
          <a:xfrm>
            <a:off x="4236776" y="1578731"/>
            <a:ext cx="4878288" cy="2664296"/>
          </a:xfrm>
          <a:prstGeom prst="cloudCallout">
            <a:avLst>
              <a:gd name="adj1" fmla="val -72683"/>
              <a:gd name="adj2" fmla="val 4232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a:latin typeface="+mj-lt"/>
              </a:rPr>
              <a:t>Xoong được làm bằng nhôm, gang, inox, đây là những chất dẫn nhiệt tốt để nấu nhanh. </a:t>
            </a:r>
            <a:endParaRPr lang="vi-VN" sz="2800" dirty="0" smtClean="0">
              <a:latin typeface="+mj-lt"/>
            </a:endParaRPr>
          </a:p>
        </p:txBody>
      </p:sp>
      <p:sp>
        <p:nvSpPr>
          <p:cNvPr id="6" name="Cloud Callout 5"/>
          <p:cNvSpPr/>
          <p:nvPr/>
        </p:nvSpPr>
        <p:spPr>
          <a:xfrm>
            <a:off x="4499992" y="1340768"/>
            <a:ext cx="4680520" cy="2830532"/>
          </a:xfrm>
          <a:prstGeom prst="cloudCallout">
            <a:avLst>
              <a:gd name="adj1" fmla="val -65969"/>
              <a:gd name="adj2" fmla="val 324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smtClean="0">
                <a:latin typeface="+mj-lt"/>
              </a:rPr>
              <a:t>Quai </a:t>
            </a:r>
            <a:r>
              <a:rPr lang="vi-VN" sz="2800" dirty="0">
                <a:latin typeface="+mj-lt"/>
              </a:rPr>
              <a:t>xoong được làm bằng nhựa, đây là </a:t>
            </a:r>
            <a:r>
              <a:rPr lang="vi-VN" sz="2800" dirty="0" smtClean="0">
                <a:latin typeface="+mj-lt"/>
              </a:rPr>
              <a:t>chất </a:t>
            </a:r>
            <a:r>
              <a:rPr lang="vi-VN" sz="2800" dirty="0">
                <a:latin typeface="+mj-lt"/>
              </a:rPr>
              <a:t>dẫn nhiệt kém để khi ta cầm không bị nóng.</a:t>
            </a:r>
            <a:endParaRPr lang="en-US" sz="2800" dirty="0">
              <a:latin typeface="+mj-lt"/>
            </a:endParaRPr>
          </a:p>
        </p:txBody>
      </p:sp>
    </p:spTree>
    <p:extLst>
      <p:ext uri="{BB962C8B-B14F-4D97-AF65-F5344CB8AC3E}">
        <p14:creationId xmlns:p14="http://schemas.microsoft.com/office/powerpoint/2010/main" val="930561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600"/>
                                        <p:tgtEl>
                                          <p:spTgt spid="1026"/>
                                        </p:tgtEl>
                                      </p:cBhvr>
                                    </p:animEffect>
                                    <p:anim calcmode="lin" valueType="num">
                                      <p:cBhvr>
                                        <p:cTn id="8" dur="600" fill="hold"/>
                                        <p:tgtEl>
                                          <p:spTgt spid="1026"/>
                                        </p:tgtEl>
                                        <p:attrNameLst>
                                          <p:attrName>ppt_x</p:attrName>
                                        </p:attrNameLst>
                                      </p:cBhvr>
                                      <p:tavLst>
                                        <p:tav tm="0">
                                          <p:val>
                                            <p:strVal val="#ppt_x"/>
                                          </p:val>
                                        </p:tav>
                                        <p:tav tm="100000">
                                          <p:val>
                                            <p:strVal val="#ppt_x"/>
                                          </p:val>
                                        </p:tav>
                                      </p:tavLst>
                                    </p:anim>
                                    <p:anim calcmode="lin" valueType="num">
                                      <p:cBhvr>
                                        <p:cTn id="9" dur="6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600"/>
                                        <p:tgtEl>
                                          <p:spTgt spid="5"/>
                                        </p:tgtEl>
                                      </p:cBhvr>
                                    </p:animEffect>
                                    <p:anim calcmode="lin" valueType="num">
                                      <p:cBhvr>
                                        <p:cTn id="25" dur="600" fill="hold"/>
                                        <p:tgtEl>
                                          <p:spTgt spid="5"/>
                                        </p:tgtEl>
                                        <p:attrNameLst>
                                          <p:attrName>ppt_x</p:attrName>
                                        </p:attrNameLst>
                                      </p:cBhvr>
                                      <p:tavLst>
                                        <p:tav tm="0">
                                          <p:val>
                                            <p:strVal val="#ppt_x"/>
                                          </p:val>
                                        </p:tav>
                                        <p:tav tm="100000">
                                          <p:val>
                                            <p:strVal val="#ppt_x"/>
                                          </p:val>
                                        </p:tav>
                                      </p:tavLst>
                                    </p:anim>
                                    <p:anim calcmode="lin" valueType="num">
                                      <p:cBhvr>
                                        <p:cTn id="26" dur="6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600"/>
                                        <p:tgtEl>
                                          <p:spTgt spid="6"/>
                                        </p:tgtEl>
                                      </p:cBhvr>
                                    </p:animEffect>
                                    <p:anim calcmode="lin" valueType="num">
                                      <p:cBhvr>
                                        <p:cTn id="35" dur="600" fill="hold"/>
                                        <p:tgtEl>
                                          <p:spTgt spid="6"/>
                                        </p:tgtEl>
                                        <p:attrNameLst>
                                          <p:attrName>ppt_x</p:attrName>
                                        </p:attrNameLst>
                                      </p:cBhvr>
                                      <p:tavLst>
                                        <p:tav tm="0">
                                          <p:val>
                                            <p:strVal val="#ppt_x"/>
                                          </p:val>
                                        </p:tav>
                                        <p:tav tm="100000">
                                          <p:val>
                                            <p:strVal val="#ppt_x"/>
                                          </p:val>
                                        </p:tav>
                                      </p:tavLst>
                                    </p:anim>
                                    <p:anim calcmode="lin" valueType="num">
                                      <p:cBhvr>
                                        <p:cTn id="36"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560" y="1916832"/>
            <a:ext cx="8136904" cy="1988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smtClean="0">
                <a:latin typeface="+mj-lt"/>
              </a:rPr>
              <a:t>Hoạt động 2: Tính cách nhiệt của không khí</a:t>
            </a:r>
            <a:endParaRPr lang="en-US" sz="3200" b="1" dirty="0">
              <a:latin typeface="+mj-lt"/>
            </a:endParaRPr>
          </a:p>
        </p:txBody>
      </p:sp>
      <p:pic>
        <p:nvPicPr>
          <p:cNvPr id="3074" name="Picture 2" descr="Káº¿t quáº£ hÃ¬nh áº£nh cho hÃ¬nh áº£nh Äá»ng dá» thÆ°Æ¡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1450" y="4149081"/>
            <a:ext cx="367906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772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áº¿t quáº£ hÃ¬nh áº£nh cho hÃ¬nh áº£nh giá» Äá»±ng áº¥m tÃ­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40592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2092325"/>
            <a:ext cx="510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2133600" y="116632"/>
            <a:ext cx="6858000" cy="1600200"/>
          </a:xfrm>
          <a:prstGeom prst="wedgeRoundRectCallout">
            <a:avLst>
              <a:gd name="adj1" fmla="val -56117"/>
              <a:gd name="adj2" fmla="val 90115"/>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vi-VN" altLang="en-US" sz="2800" dirty="0" smtClean="0">
                <a:solidFill>
                  <a:schemeClr val="tx1"/>
                </a:solidFill>
                <a:latin typeface="Times New Roman" panose="02020603050405020304" pitchFamily="18" charset="0"/>
                <a:cs typeface="Times New Roman" panose="02020603050405020304" pitchFamily="18" charset="0"/>
              </a:rPr>
              <a:t>Bên trong những giỏ đựng ấm thường được làm bằng chất liệu gì</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vi-VN" altLang="en-US" sz="2800" dirty="0" smtClean="0">
                <a:solidFill>
                  <a:schemeClr val="tx1"/>
                </a:solidFill>
                <a:latin typeface="Times New Roman" panose="02020603050405020304" pitchFamily="18" charset="0"/>
                <a:cs typeface="Times New Roman" panose="02020603050405020304" pitchFamily="18" charset="0"/>
              </a:rPr>
              <a:t>Sử dụng chất liệu đó có lợi ích như thế nào?</a:t>
            </a:r>
            <a:endParaRPr lang="en-GB" sz="2800" dirty="0">
              <a:solidFill>
                <a:schemeClr val="tx1"/>
              </a:solidFill>
            </a:endParaRPr>
          </a:p>
        </p:txBody>
      </p:sp>
      <p:sp>
        <p:nvSpPr>
          <p:cNvPr id="5" name="Rounded Rectangular Callout 4"/>
          <p:cNvSpPr/>
          <p:nvPr/>
        </p:nvSpPr>
        <p:spPr>
          <a:xfrm>
            <a:off x="2130005" y="188640"/>
            <a:ext cx="6858000" cy="1373188"/>
          </a:xfrm>
          <a:prstGeom prst="wedgeRoundRectCallout">
            <a:avLst>
              <a:gd name="adj1" fmla="val -54299"/>
              <a:gd name="adj2" fmla="val 98752"/>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vi-VN" altLang="en-US" sz="2800" dirty="0" smtClean="0">
                <a:solidFill>
                  <a:schemeClr val="tx1"/>
                </a:solidFill>
                <a:latin typeface="Times New Roman" panose="02020603050405020304" pitchFamily="18" charset="0"/>
                <a:cs typeface="Times New Roman" panose="02020603050405020304" pitchFamily="18" charset="0"/>
              </a:rPr>
              <a:t>Bên trong giỏ ấm thường được làm bằng xốp bông, len, dạ, ...là những chất dẫn nhiệt kém.</a:t>
            </a:r>
          </a:p>
          <a:p>
            <a:pPr algn="ctr">
              <a:defRPr/>
            </a:pPr>
            <a:r>
              <a:rPr lang="vi-VN" sz="2800" dirty="0" smtClean="0">
                <a:solidFill>
                  <a:schemeClr val="tx1"/>
                </a:solidFill>
                <a:latin typeface="Times New Roman" panose="02020603050405020304" pitchFamily="18" charset="0"/>
                <a:cs typeface="Times New Roman" panose="02020603050405020304" pitchFamily="18" charset="0"/>
              </a:rPr>
              <a:t>Để giữ nước trong ấm nóng lâu hơn.</a:t>
            </a:r>
            <a:endParaRPr lang="en-GB" sz="2800" dirty="0">
              <a:solidFill>
                <a:schemeClr val="tx1"/>
              </a:solidFill>
            </a:endParaRPr>
          </a:p>
        </p:txBody>
      </p:sp>
    </p:spTree>
    <p:extLst>
      <p:ext uri="{BB962C8B-B14F-4D97-AF65-F5344CB8AC3E}">
        <p14:creationId xmlns:p14="http://schemas.microsoft.com/office/powerpoint/2010/main" val="195238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00"/>
                                        <p:tgtEl>
                                          <p:spTgt spid="5"/>
                                        </p:tgtEl>
                                      </p:cBhvr>
                                    </p:animEffect>
                                    <p:anim calcmode="lin" valueType="num">
                                      <p:cBhvr>
                                        <p:cTn id="30" dur="700" fill="hold"/>
                                        <p:tgtEl>
                                          <p:spTgt spid="5"/>
                                        </p:tgtEl>
                                        <p:attrNameLst>
                                          <p:attrName>ppt_x</p:attrName>
                                        </p:attrNameLst>
                                      </p:cBhvr>
                                      <p:tavLst>
                                        <p:tav tm="0">
                                          <p:val>
                                            <p:strVal val="#ppt_x"/>
                                          </p:val>
                                        </p:tav>
                                        <p:tav tm="100000">
                                          <p:val>
                                            <p:strVal val="#ppt_x"/>
                                          </p:val>
                                        </p:tav>
                                      </p:tavLst>
                                    </p:anim>
                                    <p:anim calcmode="lin" valueType="num">
                                      <p:cBhvr>
                                        <p:cTn id="31" dur="7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6667" y="3717032"/>
            <a:ext cx="8655056" cy="29523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itchFamily="2" charset="2"/>
              <a:buChar char="v"/>
            </a:pPr>
            <a:r>
              <a:rPr lang="vi-VN" sz="2800" i="1" dirty="0">
                <a:latin typeface="+mj-lt"/>
              </a:rPr>
              <a:t>Cách tiến hành</a:t>
            </a:r>
          </a:p>
          <a:p>
            <a:pPr marL="285750" indent="-285750">
              <a:buFontTx/>
              <a:buChar char="-"/>
            </a:pPr>
            <a:r>
              <a:rPr lang="vi-VN" sz="2800" dirty="0" smtClean="0">
                <a:latin typeface="+mj-lt"/>
              </a:rPr>
              <a:t>Bước 1: Lấy một tờ báo quấn chặt vào cốc thứ nhất. Lấy tờ báo nhăn quấn lỏng vào cốc thứ 2.</a:t>
            </a:r>
          </a:p>
          <a:p>
            <a:pPr marL="285750" indent="-285750">
              <a:buFontTx/>
              <a:buChar char="-"/>
            </a:pPr>
            <a:r>
              <a:rPr lang="vi-VN" sz="2800" dirty="0" smtClean="0">
                <a:latin typeface="+mj-lt"/>
              </a:rPr>
              <a:t>Bước </a:t>
            </a:r>
            <a:r>
              <a:rPr lang="vi-VN" sz="2800" dirty="0">
                <a:latin typeface="+mj-lt"/>
              </a:rPr>
              <a:t>2: Đổ vào 2 cốc một lượng nước nóng như nhau.</a:t>
            </a:r>
          </a:p>
          <a:p>
            <a:pPr marL="285750" indent="-285750">
              <a:buFontTx/>
              <a:buChar char="-"/>
            </a:pPr>
            <a:r>
              <a:rPr lang="vi-VN" sz="2800" dirty="0">
                <a:latin typeface="+mj-lt"/>
              </a:rPr>
              <a:t>Bước 3: Dùng nhiệt kế kiểm tra nhiệt đ</a:t>
            </a:r>
            <a:r>
              <a:rPr lang="vi-VN" sz="2800" dirty="0" smtClean="0">
                <a:latin typeface="+mj-lt"/>
              </a:rPr>
              <a:t>ộ </a:t>
            </a:r>
            <a:r>
              <a:rPr lang="vi-VN" sz="2800" dirty="0">
                <a:latin typeface="+mj-lt"/>
              </a:rPr>
              <a:t>của 2 cốc nước khi đổ nước nóng vào sau 3 </a:t>
            </a:r>
            <a:r>
              <a:rPr lang="vi-VN" sz="2800" dirty="0" smtClean="0">
                <a:latin typeface="+mj-lt"/>
              </a:rPr>
              <a:t>phút.</a:t>
            </a:r>
            <a:endParaRPr lang="en-US" sz="2800" dirty="0">
              <a:latin typeface="+mj-lt"/>
            </a:endParaRPr>
          </a:p>
        </p:txBody>
      </p:sp>
      <p:sp>
        <p:nvSpPr>
          <p:cNvPr id="7" name="Rounded Rectangle 6"/>
          <p:cNvSpPr/>
          <p:nvPr/>
        </p:nvSpPr>
        <p:spPr>
          <a:xfrm>
            <a:off x="323528" y="1340768"/>
            <a:ext cx="5976664" cy="22322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itchFamily="2" charset="2"/>
              <a:buChar char="v"/>
            </a:pPr>
            <a:r>
              <a:rPr lang="vi-VN" sz="2800" i="1" dirty="0" smtClean="0">
                <a:latin typeface="+mj-lt"/>
              </a:rPr>
              <a:t>Chuẩn </a:t>
            </a:r>
            <a:r>
              <a:rPr lang="vi-VN" sz="2800" i="1" dirty="0">
                <a:latin typeface="+mj-lt"/>
              </a:rPr>
              <a:t>bị</a:t>
            </a:r>
          </a:p>
          <a:p>
            <a:pPr marL="285750" indent="-285750">
              <a:buFontTx/>
              <a:buChar char="-"/>
            </a:pPr>
            <a:r>
              <a:rPr lang="vi-VN" sz="2800" dirty="0" smtClean="0">
                <a:latin typeface="+mj-lt"/>
              </a:rPr>
              <a:t>2 chiếc cốc như nhau</a:t>
            </a:r>
          </a:p>
          <a:p>
            <a:pPr marL="285750" indent="-285750">
              <a:buFontTx/>
              <a:buChar char="-"/>
            </a:pPr>
            <a:r>
              <a:rPr lang="vi-VN" sz="2800" dirty="0" smtClean="0">
                <a:latin typeface="+mj-lt"/>
              </a:rPr>
              <a:t>2 tờ giấy báo</a:t>
            </a:r>
            <a:endParaRPr lang="vi-VN" sz="2800" dirty="0">
              <a:latin typeface="+mj-lt"/>
            </a:endParaRPr>
          </a:p>
          <a:p>
            <a:pPr marL="285750" indent="-285750">
              <a:buFontTx/>
              <a:buChar char="-"/>
            </a:pPr>
            <a:r>
              <a:rPr lang="vi-VN" sz="2800" dirty="0" smtClean="0">
                <a:latin typeface="+mj-lt"/>
              </a:rPr>
              <a:t>Nước </a:t>
            </a:r>
            <a:r>
              <a:rPr lang="vi-VN" sz="2800" dirty="0">
                <a:latin typeface="+mj-lt"/>
              </a:rPr>
              <a:t>nóng và nhiệt kế</a:t>
            </a:r>
          </a:p>
        </p:txBody>
      </p:sp>
      <p:sp>
        <p:nvSpPr>
          <p:cNvPr id="2" name="Rounded Rectangle 1"/>
          <p:cNvSpPr/>
          <p:nvPr/>
        </p:nvSpPr>
        <p:spPr>
          <a:xfrm>
            <a:off x="899592" y="116632"/>
            <a:ext cx="2664296" cy="100811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200" b="1" dirty="0" smtClean="0">
                <a:latin typeface="+mj-lt"/>
              </a:rPr>
              <a:t>Thí nghiệm 2</a:t>
            </a:r>
            <a:endParaRPr lang="en-US" sz="3200" b="1" dirty="0">
              <a:latin typeface="+mj-lt"/>
            </a:endParaRPr>
          </a:p>
        </p:txBody>
      </p:sp>
    </p:spTree>
    <p:extLst>
      <p:ext uri="{BB962C8B-B14F-4D97-AF65-F5344CB8AC3E}">
        <p14:creationId xmlns:p14="http://schemas.microsoft.com/office/powerpoint/2010/main" val="3229306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572</Words>
  <Application>Microsoft Office PowerPoint</Application>
  <PresentationFormat>On-screen Show (4:3)</PresentationFormat>
  <Paragraphs>110</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Microsoft Yi Baiti</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MyPC</cp:lastModifiedBy>
  <cp:revision>219</cp:revision>
  <dcterms:created xsi:type="dcterms:W3CDTF">2019-04-22T00:58:13Z</dcterms:created>
  <dcterms:modified xsi:type="dcterms:W3CDTF">2022-03-08T07:38:58Z</dcterms:modified>
</cp:coreProperties>
</file>