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D48A0-B5AA-4951-AAED-50AADBEB8B52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1225A-D194-40C9-9FA9-B51782053E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540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A14C9-93DA-4CD6-981D-0CD246E989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A61D-C0B5-45C8-BAD7-F4074465D2FB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F4BB-EAA5-4373-990B-C84B13E47B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744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A61D-C0B5-45C8-BAD7-F4074465D2FB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F4BB-EAA5-4373-990B-C84B13E47B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288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A61D-C0B5-45C8-BAD7-F4074465D2FB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F4BB-EAA5-4373-990B-C84B13E47B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670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A61D-C0B5-45C8-BAD7-F4074465D2FB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F4BB-EAA5-4373-990B-C84B13E47B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606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A61D-C0B5-45C8-BAD7-F4074465D2FB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F4BB-EAA5-4373-990B-C84B13E47B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12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A61D-C0B5-45C8-BAD7-F4074465D2FB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F4BB-EAA5-4373-990B-C84B13E47B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231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A61D-C0B5-45C8-BAD7-F4074465D2FB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F4BB-EAA5-4373-990B-C84B13E47B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440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A61D-C0B5-45C8-BAD7-F4074465D2FB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F4BB-EAA5-4373-990B-C84B13E47B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805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A61D-C0B5-45C8-BAD7-F4074465D2FB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F4BB-EAA5-4373-990B-C84B13E47B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657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A61D-C0B5-45C8-BAD7-F4074465D2FB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F4BB-EAA5-4373-990B-C84B13E47B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804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A61D-C0B5-45C8-BAD7-F4074465D2FB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F4BB-EAA5-4373-990B-C84B13E47B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822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6A61D-C0B5-45C8-BAD7-F4074465D2FB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AF4BB-EAA5-4373-990B-C84B13E47B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874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4.pn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5.gif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9aqYg2t5B60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DFB6ABDA-FA28-4B89-A6F6-9D80E7120E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4156"/>
            <a:ext cx="9422358" cy="7572156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EFF89863-338C-4449-8F44-218CF7500AEB}"/>
              </a:ext>
            </a:extLst>
          </p:cNvPr>
          <p:cNvSpPr/>
          <p:nvPr/>
        </p:nvSpPr>
        <p:spPr>
          <a:xfrm>
            <a:off x="1349381" y="1008862"/>
            <a:ext cx="6126498" cy="5301200"/>
          </a:xfrm>
          <a:prstGeom prst="roundRect">
            <a:avLst>
              <a:gd name="adj" fmla="val 3209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srgbClr val="DB4D5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48B3290-1B3F-44E7-95B7-47ECF2A01B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991" y="1"/>
            <a:ext cx="2174009" cy="21259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C8A98D3-0DD3-4942-B2F5-940B382DEA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23"/>
          <a:stretch/>
        </p:blipFill>
        <p:spPr>
          <a:xfrm>
            <a:off x="0" y="3989428"/>
            <a:ext cx="9144000" cy="29035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E0C8BC9-68F0-458B-BE94-64681DDA6E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87" y="605453"/>
            <a:ext cx="844670" cy="7162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F9C19AD-31BC-4967-8CA3-790E6DBF31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21" y="479047"/>
            <a:ext cx="1199990" cy="101751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36EF29E-E526-456C-96A0-F336D5FEC4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63" y="4864810"/>
            <a:ext cx="537368" cy="4556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CC7123B-1B6E-45EA-83B9-708343E9EB1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61" b="93748"/>
          <a:stretch/>
        </p:blipFill>
        <p:spPr>
          <a:xfrm rot="17307783">
            <a:off x="1848860" y="2212809"/>
            <a:ext cx="483195" cy="25535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DD32CF41-48FE-4E3E-8345-866F19BB25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6" t="92293" r="-15436" b="-4828"/>
          <a:stretch/>
        </p:blipFill>
        <p:spPr>
          <a:xfrm rot="17307783">
            <a:off x="5838974" y="4011240"/>
            <a:ext cx="523748" cy="3924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34CB6CC6-E997-4DA3-8198-7EE6ACCB9FB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6" t="92293" r="-15436" b="-4828"/>
          <a:stretch/>
        </p:blipFill>
        <p:spPr>
          <a:xfrm rot="17307783">
            <a:off x="7074655" y="2145101"/>
            <a:ext cx="316471" cy="23711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66D2143-B36D-43C5-8ABA-74E0F28EB058}"/>
              </a:ext>
            </a:extLst>
          </p:cNvPr>
          <p:cNvGrpSpPr/>
          <p:nvPr/>
        </p:nvGrpSpPr>
        <p:grpSpPr>
          <a:xfrm>
            <a:off x="1358526" y="2349947"/>
            <a:ext cx="8357384" cy="1880981"/>
            <a:chOff x="2953859" y="2390647"/>
            <a:chExt cx="11143179" cy="1880981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849227F5-A97C-45B0-9B85-D567FDEE0816}"/>
                </a:ext>
              </a:extLst>
            </p:cNvPr>
            <p:cNvSpPr txBox="1"/>
            <p:nvPr/>
          </p:nvSpPr>
          <p:spPr>
            <a:xfrm>
              <a:off x="2953859" y="2390647"/>
              <a:ext cx="11041912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200">
                  <a:solidFill>
                    <a:srgbClr val="93FFD8"/>
                  </a:solidFill>
                  <a:effectLst>
                    <a:outerShdw blurRad="50800" dist="38100" dir="2700000" algn="tl" rotWithShape="0">
                      <a:schemeClr val="tx1">
                        <a:lumMod val="75000"/>
                        <a:lumOff val="25000"/>
                        <a:alpha val="40000"/>
                      </a:schemeClr>
                    </a:outerShdw>
                  </a:effectLst>
                  <a:latin typeface="UTM Showcard" panose="02040603050506020204" pitchFamily="18" charset="0"/>
                  <a:ea typeface="思源宋体 CN Heavy" panose="02020900000000000000" pitchFamily="18" charset="-122"/>
                </a:rPr>
                <a:t>KHỞI ĐỘNG</a:t>
              </a:r>
              <a:endParaRPr lang="zh-CN" altLang="en-US" sz="11200" dirty="0">
                <a:solidFill>
                  <a:srgbClr val="93FFD8"/>
                </a:solidFill>
                <a:effectLst>
                  <a:outerShdw blurRad="50800" dist="38100" dir="270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  <a:latin typeface="UTM Showcard" panose="02040603050506020204" pitchFamily="18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18" name="文本框 6">
              <a:extLst>
                <a:ext uri="{FF2B5EF4-FFF2-40B4-BE49-F238E27FC236}">
                  <a16:creationId xmlns:a16="http://schemas.microsoft.com/office/drawing/2014/main" xmlns="" id="{22805517-8EA6-4694-A859-83B21880DC55}"/>
                </a:ext>
              </a:extLst>
            </p:cNvPr>
            <p:cNvSpPr txBox="1"/>
            <p:nvPr/>
          </p:nvSpPr>
          <p:spPr>
            <a:xfrm>
              <a:off x="3055126" y="2455746"/>
              <a:ext cx="11041912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200">
                  <a:solidFill>
                    <a:srgbClr val="CFFFDC"/>
                  </a:solidFill>
                  <a:effectLst>
                    <a:outerShdw blurRad="50800" dist="38100" dir="2700000" algn="tl" rotWithShape="0">
                      <a:schemeClr val="tx1">
                        <a:lumMod val="75000"/>
                        <a:lumOff val="25000"/>
                        <a:alpha val="40000"/>
                      </a:schemeClr>
                    </a:outerShdw>
                  </a:effectLst>
                  <a:latin typeface="UTM Showcard" panose="02040603050506020204" pitchFamily="18" charset="0"/>
                  <a:ea typeface="思源宋体 CN Heavy" panose="02020900000000000000" pitchFamily="18" charset="-122"/>
                </a:rPr>
                <a:t>KHỞI ĐỘNG</a:t>
              </a:r>
              <a:endParaRPr lang="zh-CN" altLang="en-US" sz="11200" dirty="0">
                <a:solidFill>
                  <a:srgbClr val="CFFFDC"/>
                </a:solidFill>
                <a:effectLst>
                  <a:outerShdw blurRad="50800" dist="38100" dir="270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  <a:latin typeface="UTM Showcard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9845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">
            <a:extLst>
              <a:ext uri="{FF2B5EF4-FFF2-40B4-BE49-F238E27FC236}">
                <a16:creationId xmlns:a16="http://schemas.microsoft.com/office/drawing/2014/main" xmlns="" id="{59E15C79-6F3E-4412-A599-E260D56617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23"/>
          <a:stretch/>
        </p:blipFill>
        <p:spPr>
          <a:xfrm>
            <a:off x="-48030" y="4237409"/>
            <a:ext cx="9306329" cy="29035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48588" y="1039768"/>
            <a:ext cx="8106413" cy="544522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Rót</a:t>
            </a:r>
            <a:r>
              <a:rPr lang="en-US" b="1"/>
              <a:t> </a:t>
            </a:r>
            <a:r>
              <a:rPr lang="vi-VN" b="1"/>
              <a:t>nước </a:t>
            </a:r>
            <a:r>
              <a:rPr lang="vi-VN" b="1" dirty="0"/>
              <a:t>sôi vào cốc, khi cầm vào cốc ta </a:t>
            </a:r>
            <a:r>
              <a:rPr lang="vi-VN" b="1"/>
              <a:t>thấy nóng</a:t>
            </a:r>
            <a:r>
              <a:rPr lang="en-US" b="1"/>
              <a:t>, m</a:t>
            </a:r>
            <a:r>
              <a:rPr lang="vi-VN" b="1"/>
              <a:t>úc </a:t>
            </a:r>
            <a:r>
              <a:rPr lang="vi-VN" b="1" dirty="0"/>
              <a:t>canh nóng vào bát, ta thấy thìa, bát nóng </a:t>
            </a:r>
            <a:r>
              <a:rPr lang="vi-VN" b="1"/>
              <a:t>lên.</a:t>
            </a:r>
            <a:endParaRPr lang="en-US" b="1"/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Khi ta đốt lò sưởi, không khí xung quanh ấm lên.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Khi ta cắm điện bàn ủi, bàn ủi nóng lên.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orange, fireplace, light&#10;&#10;Description automatically generated">
            <a:extLst>
              <a:ext uri="{FF2B5EF4-FFF2-40B4-BE49-F238E27FC236}">
                <a16:creationId xmlns:a16="http://schemas.microsoft.com/office/drawing/2014/main" xmlns="" id="{BACC5A94-C654-4D3D-BBFE-AEE1F4728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866" y="3286330"/>
            <a:ext cx="2974945" cy="3086505"/>
          </a:xfrm>
          <a:prstGeom prst="rect">
            <a:avLst/>
          </a:prstGeom>
        </p:spPr>
      </p:pic>
      <p:pic>
        <p:nvPicPr>
          <p:cNvPr id="9" name="Picture 8" descr="A picture containing iron, appliance&#10;&#10;Description automatically generated">
            <a:extLst>
              <a:ext uri="{FF2B5EF4-FFF2-40B4-BE49-F238E27FC236}">
                <a16:creationId xmlns:a16="http://schemas.microsoft.com/office/drawing/2014/main" xmlns="" id="{F34F0B82-FD07-4E35-8ACB-68ABED3AC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462" y="2304703"/>
            <a:ext cx="3540475" cy="47206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A9A4F3F-7B65-41D2-80EC-786B8B926BE0}"/>
              </a:ext>
            </a:extLst>
          </p:cNvPr>
          <p:cNvGrpSpPr/>
          <p:nvPr/>
        </p:nvGrpSpPr>
        <p:grpSpPr>
          <a:xfrm>
            <a:off x="175662" y="2635088"/>
            <a:ext cx="2766514" cy="4188909"/>
            <a:chOff x="4027117" y="1764359"/>
            <a:chExt cx="3688685" cy="4188909"/>
          </a:xfrm>
        </p:grpSpPr>
        <p:pic>
          <p:nvPicPr>
            <p:cNvPr id="13" name="Picture 12" descr="A bowl of soup with a spoon&#10;&#10;Description automatically generated with medium confidence">
              <a:extLst>
                <a:ext uri="{FF2B5EF4-FFF2-40B4-BE49-F238E27FC236}">
                  <a16:creationId xmlns:a16="http://schemas.microsoft.com/office/drawing/2014/main" xmlns="" id="{45F9D52F-159A-431A-BB45-7DCD4C79D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117" y="2310902"/>
              <a:ext cx="3642366" cy="364236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5C65519-B8A1-426A-B6DF-E56C5E3FC9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717" r="50000"/>
            <a:stretch/>
          </p:blipFill>
          <p:spPr>
            <a:xfrm>
              <a:off x="5066823" y="1764359"/>
              <a:ext cx="1863532" cy="206045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1D8BF493-D564-42C9-86EF-055B60B489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717" r="50000"/>
            <a:stretch/>
          </p:blipFill>
          <p:spPr>
            <a:xfrm>
              <a:off x="5779858" y="2468004"/>
              <a:ext cx="1935944" cy="214051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763E90DA-65DF-4B38-842E-2102681F04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717" r="50000"/>
            <a:stretch/>
          </p:blipFill>
          <p:spPr>
            <a:xfrm>
              <a:off x="4504623" y="2734847"/>
              <a:ext cx="1863531" cy="2060450"/>
            </a:xfrm>
            <a:prstGeom prst="rect">
              <a:avLst/>
            </a:prstGeom>
          </p:spPr>
        </p:pic>
      </p:grpSp>
      <p:sp>
        <p:nvSpPr>
          <p:cNvPr id="11" name="矩形: 圆角 16">
            <a:extLst>
              <a:ext uri="{FF2B5EF4-FFF2-40B4-BE49-F238E27FC236}">
                <a16:creationId xmlns:a16="http://schemas.microsoft.com/office/drawing/2014/main" xmlns="" id="{3142ABED-A9CC-4731-8556-AD92F9345BF1}"/>
              </a:ext>
            </a:extLst>
          </p:cNvPr>
          <p:cNvSpPr/>
          <p:nvPr/>
        </p:nvSpPr>
        <p:spPr>
          <a:xfrm>
            <a:off x="18379" y="92663"/>
            <a:ext cx="6347252" cy="8979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DB4D5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2DB43A1-BB27-406A-82CF-231CC051CA2A}"/>
              </a:ext>
            </a:extLst>
          </p:cNvPr>
          <p:cNvSpPr txBox="1">
            <a:spLocks/>
          </p:cNvSpPr>
          <p:nvPr/>
        </p:nvSpPr>
        <p:spPr>
          <a:xfrm>
            <a:off x="352854" y="251156"/>
            <a:ext cx="8239477" cy="705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FF2A2C"/>
                </a:solidFill>
                <a:latin typeface="UTM Showcard" panose="02040603050506020204" pitchFamily="18" charset="0"/>
                <a:cs typeface="Times New Roman" pitchFamily="18" charset="0"/>
              </a:rPr>
              <a:t>NÊU MỘT SỐ VÍ DỤ VỀ VẬT NÓNG LÊN</a:t>
            </a:r>
            <a:endParaRPr lang="vi-VN" sz="3600" b="1" dirty="0">
              <a:solidFill>
                <a:srgbClr val="FF2A2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2">
            <a:extLst>
              <a:ext uri="{FF2B5EF4-FFF2-40B4-BE49-F238E27FC236}">
                <a16:creationId xmlns:a16="http://schemas.microsoft.com/office/drawing/2014/main" xmlns="" id="{3A3BAF2E-3977-4521-BE11-45B55C81D2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991" y="1"/>
            <a:ext cx="2174009" cy="212598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772A9BFC-85CD-44D1-B788-FEDD44442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1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">
            <a:extLst>
              <a:ext uri="{FF2B5EF4-FFF2-40B4-BE49-F238E27FC236}">
                <a16:creationId xmlns:a16="http://schemas.microsoft.com/office/drawing/2014/main" xmlns="" id="{59E15C79-6F3E-4412-A599-E260D56617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23"/>
          <a:stretch/>
        </p:blipFill>
        <p:spPr>
          <a:xfrm>
            <a:off x="-48030" y="4237409"/>
            <a:ext cx="9306329" cy="29035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48588" y="1039768"/>
            <a:ext cx="8106413" cy="544522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Dùng đá ướp trái cây, ướp hải sản,…</a:t>
            </a:r>
            <a:endParaRPr lang="en-US" b="1"/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Bỏ đồ ăn nước uống vào tủ lạnh.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Bỏ đá vào li nước.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Chườm mát để hạ sốt.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: 圆角 16">
            <a:extLst>
              <a:ext uri="{FF2B5EF4-FFF2-40B4-BE49-F238E27FC236}">
                <a16:creationId xmlns:a16="http://schemas.microsoft.com/office/drawing/2014/main" xmlns="" id="{3142ABED-A9CC-4731-8556-AD92F9345BF1}"/>
              </a:ext>
            </a:extLst>
          </p:cNvPr>
          <p:cNvSpPr/>
          <p:nvPr/>
        </p:nvSpPr>
        <p:spPr>
          <a:xfrm>
            <a:off x="18379" y="92663"/>
            <a:ext cx="6347252" cy="8979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DB4D5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2DB43A1-BB27-406A-82CF-231CC051CA2A}"/>
              </a:ext>
            </a:extLst>
          </p:cNvPr>
          <p:cNvSpPr txBox="1">
            <a:spLocks/>
          </p:cNvSpPr>
          <p:nvPr/>
        </p:nvSpPr>
        <p:spPr>
          <a:xfrm>
            <a:off x="352854" y="251156"/>
            <a:ext cx="8239477" cy="705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93FFD8"/>
                </a:solidFill>
                <a:latin typeface="UTM Showcard" panose="02040603050506020204" pitchFamily="18" charset="0"/>
                <a:cs typeface="Times New Roman" pitchFamily="18" charset="0"/>
              </a:rPr>
              <a:t>NÊU MỘT SỐ VÍ DỤ VỀ VẬT LẠNH ĐI</a:t>
            </a:r>
            <a:endParaRPr lang="vi-VN" sz="3600" b="1" dirty="0">
              <a:solidFill>
                <a:srgbClr val="93FFD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2">
            <a:extLst>
              <a:ext uri="{FF2B5EF4-FFF2-40B4-BE49-F238E27FC236}">
                <a16:creationId xmlns:a16="http://schemas.microsoft.com/office/drawing/2014/main" xmlns="" id="{3A3BAF2E-3977-4521-BE11-45B55C81D2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991" y="1"/>
            <a:ext cx="2174009" cy="2125980"/>
          </a:xfrm>
          <a:prstGeom prst="rect">
            <a:avLst/>
          </a:prstGeom>
        </p:spPr>
      </p:pic>
      <p:pic>
        <p:nvPicPr>
          <p:cNvPr id="21" name="Picture 17">
            <a:extLst>
              <a:ext uri="{FF2B5EF4-FFF2-40B4-BE49-F238E27FC236}">
                <a16:creationId xmlns:a16="http://schemas.microsoft.com/office/drawing/2014/main" xmlns="" id="{D6882BE0-FF34-4AA3-B93E-D78ECDC51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8587" y="3762380"/>
            <a:ext cx="2449047" cy="183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 picture containing indoor, floor, open, white&#10;&#10;Description automatically generated">
            <a:extLst>
              <a:ext uri="{FF2B5EF4-FFF2-40B4-BE49-F238E27FC236}">
                <a16:creationId xmlns:a16="http://schemas.microsoft.com/office/drawing/2014/main" xmlns="" id="{85AA6330-1F0C-433F-948F-1F8BEE8BA1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496" y="3228578"/>
            <a:ext cx="2657102" cy="3542803"/>
          </a:xfrm>
          <a:prstGeom prst="rect">
            <a:avLst/>
          </a:prstGeom>
        </p:spPr>
      </p:pic>
      <p:pic>
        <p:nvPicPr>
          <p:cNvPr id="6" name="Picture 5" descr="A picture containing cup, container, plastic, dark&#10;&#10;Description automatically generated">
            <a:extLst>
              <a:ext uri="{FF2B5EF4-FFF2-40B4-BE49-F238E27FC236}">
                <a16:creationId xmlns:a16="http://schemas.microsoft.com/office/drawing/2014/main" xmlns="" id="{EA0E0FC8-091E-4F58-9AF2-A3862F010D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362" y="2746757"/>
            <a:ext cx="3159949" cy="42132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A25BFEF-9A4A-413E-8CE9-6AA8DB71BE9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" t="13182" r="32176"/>
          <a:stretch/>
        </p:blipFill>
        <p:spPr>
          <a:xfrm>
            <a:off x="6870690" y="3491709"/>
            <a:ext cx="2174009" cy="2733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498FD0BD-4FAB-4EA4-B4F2-3A28272F7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89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5380" y="1178620"/>
            <a:ext cx="4561574" cy="5445224"/>
          </a:xfrm>
          <a:custGeom>
            <a:avLst/>
            <a:gdLst>
              <a:gd name="connsiteX0" fmla="*/ 0 w 6082098"/>
              <a:gd name="connsiteY0" fmla="*/ 907555 h 5445224"/>
              <a:gd name="connsiteX1" fmla="*/ 907555 w 6082098"/>
              <a:gd name="connsiteY1" fmla="*/ 0 h 5445224"/>
              <a:gd name="connsiteX2" fmla="*/ 1398259 w 6082098"/>
              <a:gd name="connsiteY2" fmla="*/ 0 h 5445224"/>
              <a:gd name="connsiteX3" fmla="*/ 1888962 w 6082098"/>
              <a:gd name="connsiteY3" fmla="*/ 0 h 5445224"/>
              <a:gd name="connsiteX4" fmla="*/ 2336996 w 6082098"/>
              <a:gd name="connsiteY4" fmla="*/ 0 h 5445224"/>
              <a:gd name="connsiteX5" fmla="*/ 2870369 w 6082098"/>
              <a:gd name="connsiteY5" fmla="*/ 0 h 5445224"/>
              <a:gd name="connsiteX6" fmla="*/ 3403743 w 6082098"/>
              <a:gd name="connsiteY6" fmla="*/ 0 h 5445224"/>
              <a:gd name="connsiteX7" fmla="*/ 3851777 w 6082098"/>
              <a:gd name="connsiteY7" fmla="*/ 0 h 5445224"/>
              <a:gd name="connsiteX8" fmla="*/ 4385150 w 6082098"/>
              <a:gd name="connsiteY8" fmla="*/ 0 h 5445224"/>
              <a:gd name="connsiteX9" fmla="*/ 5174543 w 6082098"/>
              <a:gd name="connsiteY9" fmla="*/ 0 h 5445224"/>
              <a:gd name="connsiteX10" fmla="*/ 6082098 w 6082098"/>
              <a:gd name="connsiteY10" fmla="*/ 907555 h 5445224"/>
              <a:gd name="connsiteX11" fmla="*/ 6082098 w 6082098"/>
              <a:gd name="connsiteY11" fmla="*/ 1389842 h 5445224"/>
              <a:gd name="connsiteX12" fmla="*/ 6082098 w 6082098"/>
              <a:gd name="connsiteY12" fmla="*/ 1799526 h 5445224"/>
              <a:gd name="connsiteX13" fmla="*/ 6082098 w 6082098"/>
              <a:gd name="connsiteY13" fmla="*/ 2318114 h 5445224"/>
              <a:gd name="connsiteX14" fmla="*/ 6082098 w 6082098"/>
              <a:gd name="connsiteY14" fmla="*/ 2727798 h 5445224"/>
              <a:gd name="connsiteX15" fmla="*/ 6082098 w 6082098"/>
              <a:gd name="connsiteY15" fmla="*/ 3210084 h 5445224"/>
              <a:gd name="connsiteX16" fmla="*/ 6082098 w 6082098"/>
              <a:gd name="connsiteY16" fmla="*/ 3692371 h 5445224"/>
              <a:gd name="connsiteX17" fmla="*/ 6082098 w 6082098"/>
              <a:gd name="connsiteY17" fmla="*/ 4537669 h 5445224"/>
              <a:gd name="connsiteX18" fmla="*/ 5174543 w 6082098"/>
              <a:gd name="connsiteY18" fmla="*/ 5445224 h 5445224"/>
              <a:gd name="connsiteX19" fmla="*/ 4769179 w 6082098"/>
              <a:gd name="connsiteY19" fmla="*/ 5445224 h 5445224"/>
              <a:gd name="connsiteX20" fmla="*/ 4278476 w 6082098"/>
              <a:gd name="connsiteY20" fmla="*/ 5445224 h 5445224"/>
              <a:gd name="connsiteX21" fmla="*/ 3830442 w 6082098"/>
              <a:gd name="connsiteY21" fmla="*/ 5445224 h 5445224"/>
              <a:gd name="connsiteX22" fmla="*/ 3339738 w 6082098"/>
              <a:gd name="connsiteY22" fmla="*/ 5445224 h 5445224"/>
              <a:gd name="connsiteX23" fmla="*/ 2806365 w 6082098"/>
              <a:gd name="connsiteY23" fmla="*/ 5445224 h 5445224"/>
              <a:gd name="connsiteX24" fmla="*/ 2187651 w 6082098"/>
              <a:gd name="connsiteY24" fmla="*/ 5445224 h 5445224"/>
              <a:gd name="connsiteX25" fmla="*/ 1611608 w 6082098"/>
              <a:gd name="connsiteY25" fmla="*/ 5445224 h 5445224"/>
              <a:gd name="connsiteX26" fmla="*/ 907555 w 6082098"/>
              <a:gd name="connsiteY26" fmla="*/ 5445224 h 5445224"/>
              <a:gd name="connsiteX27" fmla="*/ 0 w 6082098"/>
              <a:gd name="connsiteY27" fmla="*/ 4537669 h 5445224"/>
              <a:gd name="connsiteX28" fmla="*/ 0 w 6082098"/>
              <a:gd name="connsiteY28" fmla="*/ 4055382 h 5445224"/>
              <a:gd name="connsiteX29" fmla="*/ 0 w 6082098"/>
              <a:gd name="connsiteY29" fmla="*/ 3500494 h 5445224"/>
              <a:gd name="connsiteX30" fmla="*/ 0 w 6082098"/>
              <a:gd name="connsiteY30" fmla="*/ 3090809 h 5445224"/>
              <a:gd name="connsiteX31" fmla="*/ 0 w 6082098"/>
              <a:gd name="connsiteY31" fmla="*/ 2535920 h 5445224"/>
              <a:gd name="connsiteX32" fmla="*/ 0 w 6082098"/>
              <a:gd name="connsiteY32" fmla="*/ 2126236 h 5445224"/>
              <a:gd name="connsiteX33" fmla="*/ 0 w 6082098"/>
              <a:gd name="connsiteY33" fmla="*/ 1535046 h 5445224"/>
              <a:gd name="connsiteX34" fmla="*/ 0 w 6082098"/>
              <a:gd name="connsiteY34" fmla="*/ 907555 h 544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82098" h="5445224" fill="none" extrusionOk="0">
                <a:moveTo>
                  <a:pt x="0" y="907555"/>
                </a:moveTo>
                <a:cubicBezTo>
                  <a:pt x="-36141" y="337871"/>
                  <a:pt x="372135" y="-12693"/>
                  <a:pt x="907555" y="0"/>
                </a:cubicBezTo>
                <a:cubicBezTo>
                  <a:pt x="1143939" y="-36455"/>
                  <a:pt x="1282826" y="5948"/>
                  <a:pt x="1398259" y="0"/>
                </a:cubicBezTo>
                <a:cubicBezTo>
                  <a:pt x="1513692" y="-5948"/>
                  <a:pt x="1764032" y="29168"/>
                  <a:pt x="1888962" y="0"/>
                </a:cubicBezTo>
                <a:cubicBezTo>
                  <a:pt x="2013892" y="-29168"/>
                  <a:pt x="2137342" y="11009"/>
                  <a:pt x="2336996" y="0"/>
                </a:cubicBezTo>
                <a:cubicBezTo>
                  <a:pt x="2536650" y="-11009"/>
                  <a:pt x="2674760" y="44530"/>
                  <a:pt x="2870369" y="0"/>
                </a:cubicBezTo>
                <a:cubicBezTo>
                  <a:pt x="3065978" y="-44530"/>
                  <a:pt x="3269083" y="37384"/>
                  <a:pt x="3403743" y="0"/>
                </a:cubicBezTo>
                <a:cubicBezTo>
                  <a:pt x="3538403" y="-37384"/>
                  <a:pt x="3643090" y="4129"/>
                  <a:pt x="3851777" y="0"/>
                </a:cubicBezTo>
                <a:cubicBezTo>
                  <a:pt x="4060464" y="-4129"/>
                  <a:pt x="4197469" y="57429"/>
                  <a:pt x="4385150" y="0"/>
                </a:cubicBezTo>
                <a:cubicBezTo>
                  <a:pt x="4572831" y="-57429"/>
                  <a:pt x="4854425" y="35535"/>
                  <a:pt x="5174543" y="0"/>
                </a:cubicBezTo>
                <a:cubicBezTo>
                  <a:pt x="5629817" y="16843"/>
                  <a:pt x="5955221" y="351105"/>
                  <a:pt x="6082098" y="907555"/>
                </a:cubicBezTo>
                <a:cubicBezTo>
                  <a:pt x="6126729" y="1027569"/>
                  <a:pt x="6071409" y="1184778"/>
                  <a:pt x="6082098" y="1389842"/>
                </a:cubicBezTo>
                <a:cubicBezTo>
                  <a:pt x="6092787" y="1594906"/>
                  <a:pt x="6039385" y="1668028"/>
                  <a:pt x="6082098" y="1799526"/>
                </a:cubicBezTo>
                <a:cubicBezTo>
                  <a:pt x="6124811" y="1931024"/>
                  <a:pt x="6052355" y="2114632"/>
                  <a:pt x="6082098" y="2318114"/>
                </a:cubicBezTo>
                <a:cubicBezTo>
                  <a:pt x="6111841" y="2521596"/>
                  <a:pt x="6059728" y="2626197"/>
                  <a:pt x="6082098" y="2727798"/>
                </a:cubicBezTo>
                <a:cubicBezTo>
                  <a:pt x="6104468" y="2829399"/>
                  <a:pt x="6026154" y="3035429"/>
                  <a:pt x="6082098" y="3210084"/>
                </a:cubicBezTo>
                <a:cubicBezTo>
                  <a:pt x="6138042" y="3384739"/>
                  <a:pt x="6055739" y="3543676"/>
                  <a:pt x="6082098" y="3692371"/>
                </a:cubicBezTo>
                <a:cubicBezTo>
                  <a:pt x="6108457" y="3841066"/>
                  <a:pt x="6028958" y="4206239"/>
                  <a:pt x="6082098" y="4537669"/>
                </a:cubicBezTo>
                <a:cubicBezTo>
                  <a:pt x="6137289" y="4982744"/>
                  <a:pt x="5630223" y="5455930"/>
                  <a:pt x="5174543" y="5445224"/>
                </a:cubicBezTo>
                <a:cubicBezTo>
                  <a:pt x="4990485" y="5472914"/>
                  <a:pt x="4872807" y="5400000"/>
                  <a:pt x="4769179" y="5445224"/>
                </a:cubicBezTo>
                <a:cubicBezTo>
                  <a:pt x="4665551" y="5490448"/>
                  <a:pt x="4495176" y="5430406"/>
                  <a:pt x="4278476" y="5445224"/>
                </a:cubicBezTo>
                <a:cubicBezTo>
                  <a:pt x="4061776" y="5460042"/>
                  <a:pt x="4025139" y="5416864"/>
                  <a:pt x="3830442" y="5445224"/>
                </a:cubicBezTo>
                <a:cubicBezTo>
                  <a:pt x="3635745" y="5473584"/>
                  <a:pt x="3453666" y="5386478"/>
                  <a:pt x="3339738" y="5445224"/>
                </a:cubicBezTo>
                <a:cubicBezTo>
                  <a:pt x="3225810" y="5503970"/>
                  <a:pt x="3069018" y="5424057"/>
                  <a:pt x="2806365" y="5445224"/>
                </a:cubicBezTo>
                <a:cubicBezTo>
                  <a:pt x="2543712" y="5466391"/>
                  <a:pt x="2421092" y="5398721"/>
                  <a:pt x="2187651" y="5445224"/>
                </a:cubicBezTo>
                <a:cubicBezTo>
                  <a:pt x="1954210" y="5491727"/>
                  <a:pt x="1755454" y="5400240"/>
                  <a:pt x="1611608" y="5445224"/>
                </a:cubicBezTo>
                <a:cubicBezTo>
                  <a:pt x="1467762" y="5490208"/>
                  <a:pt x="1077242" y="5411008"/>
                  <a:pt x="907555" y="5445224"/>
                </a:cubicBezTo>
                <a:cubicBezTo>
                  <a:pt x="403186" y="5498322"/>
                  <a:pt x="43445" y="5014336"/>
                  <a:pt x="0" y="4537669"/>
                </a:cubicBezTo>
                <a:cubicBezTo>
                  <a:pt x="-57321" y="4370212"/>
                  <a:pt x="51061" y="4281543"/>
                  <a:pt x="0" y="4055382"/>
                </a:cubicBezTo>
                <a:cubicBezTo>
                  <a:pt x="-51061" y="3829221"/>
                  <a:pt x="5072" y="3663059"/>
                  <a:pt x="0" y="3500494"/>
                </a:cubicBezTo>
                <a:cubicBezTo>
                  <a:pt x="-5072" y="3337929"/>
                  <a:pt x="3675" y="3292579"/>
                  <a:pt x="0" y="3090809"/>
                </a:cubicBezTo>
                <a:cubicBezTo>
                  <a:pt x="-3675" y="2889040"/>
                  <a:pt x="49241" y="2714849"/>
                  <a:pt x="0" y="2535920"/>
                </a:cubicBezTo>
                <a:cubicBezTo>
                  <a:pt x="-49241" y="2356991"/>
                  <a:pt x="25385" y="2325364"/>
                  <a:pt x="0" y="2126236"/>
                </a:cubicBezTo>
                <a:cubicBezTo>
                  <a:pt x="-25385" y="1927108"/>
                  <a:pt x="67938" y="1802619"/>
                  <a:pt x="0" y="1535046"/>
                </a:cubicBezTo>
                <a:cubicBezTo>
                  <a:pt x="-67938" y="1267473"/>
                  <a:pt x="27280" y="1064194"/>
                  <a:pt x="0" y="907555"/>
                </a:cubicBezTo>
                <a:close/>
              </a:path>
              <a:path w="6082098" h="5445224" stroke="0" extrusionOk="0">
                <a:moveTo>
                  <a:pt x="0" y="907555"/>
                </a:moveTo>
                <a:cubicBezTo>
                  <a:pt x="-11685" y="490720"/>
                  <a:pt x="419250" y="-126085"/>
                  <a:pt x="907555" y="0"/>
                </a:cubicBezTo>
                <a:cubicBezTo>
                  <a:pt x="1195267" y="-44727"/>
                  <a:pt x="1303486" y="64833"/>
                  <a:pt x="1483598" y="0"/>
                </a:cubicBezTo>
                <a:cubicBezTo>
                  <a:pt x="1663710" y="-64833"/>
                  <a:pt x="1798911" y="27400"/>
                  <a:pt x="1931632" y="0"/>
                </a:cubicBezTo>
                <a:cubicBezTo>
                  <a:pt x="2064353" y="-27400"/>
                  <a:pt x="2222817" y="24659"/>
                  <a:pt x="2379666" y="0"/>
                </a:cubicBezTo>
                <a:cubicBezTo>
                  <a:pt x="2536515" y="-24659"/>
                  <a:pt x="2668472" y="23057"/>
                  <a:pt x="2785030" y="0"/>
                </a:cubicBezTo>
                <a:cubicBezTo>
                  <a:pt x="2901588" y="-23057"/>
                  <a:pt x="3103208" y="42182"/>
                  <a:pt x="3275733" y="0"/>
                </a:cubicBezTo>
                <a:cubicBezTo>
                  <a:pt x="3448258" y="-42182"/>
                  <a:pt x="3632302" y="30010"/>
                  <a:pt x="3851777" y="0"/>
                </a:cubicBezTo>
                <a:cubicBezTo>
                  <a:pt x="4071252" y="-30010"/>
                  <a:pt x="4243618" y="3501"/>
                  <a:pt x="4342480" y="0"/>
                </a:cubicBezTo>
                <a:cubicBezTo>
                  <a:pt x="4441342" y="-3501"/>
                  <a:pt x="4769511" y="25993"/>
                  <a:pt x="5174543" y="0"/>
                </a:cubicBezTo>
                <a:cubicBezTo>
                  <a:pt x="5801652" y="-33137"/>
                  <a:pt x="6048592" y="373891"/>
                  <a:pt x="6082098" y="907555"/>
                </a:cubicBezTo>
                <a:cubicBezTo>
                  <a:pt x="6129672" y="1110721"/>
                  <a:pt x="6035283" y="1231590"/>
                  <a:pt x="6082098" y="1389842"/>
                </a:cubicBezTo>
                <a:cubicBezTo>
                  <a:pt x="6128913" y="1548094"/>
                  <a:pt x="6055753" y="1694459"/>
                  <a:pt x="6082098" y="1944730"/>
                </a:cubicBezTo>
                <a:cubicBezTo>
                  <a:pt x="6108443" y="2195001"/>
                  <a:pt x="6045955" y="2295958"/>
                  <a:pt x="6082098" y="2427017"/>
                </a:cubicBezTo>
                <a:cubicBezTo>
                  <a:pt x="6118241" y="2558076"/>
                  <a:pt x="6075434" y="2846969"/>
                  <a:pt x="6082098" y="2981906"/>
                </a:cubicBezTo>
                <a:cubicBezTo>
                  <a:pt x="6088762" y="3116843"/>
                  <a:pt x="6035148" y="3318452"/>
                  <a:pt x="6082098" y="3500494"/>
                </a:cubicBezTo>
                <a:cubicBezTo>
                  <a:pt x="6129048" y="3682536"/>
                  <a:pt x="6043059" y="3803763"/>
                  <a:pt x="6082098" y="4019081"/>
                </a:cubicBezTo>
                <a:cubicBezTo>
                  <a:pt x="6121137" y="4234399"/>
                  <a:pt x="6075053" y="4314354"/>
                  <a:pt x="6082098" y="4537669"/>
                </a:cubicBezTo>
                <a:cubicBezTo>
                  <a:pt x="6094560" y="5007327"/>
                  <a:pt x="5727389" y="5465795"/>
                  <a:pt x="5174543" y="5445224"/>
                </a:cubicBezTo>
                <a:cubicBezTo>
                  <a:pt x="4979077" y="5449701"/>
                  <a:pt x="4799055" y="5422511"/>
                  <a:pt x="4683839" y="5445224"/>
                </a:cubicBezTo>
                <a:cubicBezTo>
                  <a:pt x="4568623" y="5467937"/>
                  <a:pt x="4393300" y="5403961"/>
                  <a:pt x="4278476" y="5445224"/>
                </a:cubicBezTo>
                <a:cubicBezTo>
                  <a:pt x="4163652" y="5486487"/>
                  <a:pt x="3941885" y="5413155"/>
                  <a:pt x="3830442" y="5445224"/>
                </a:cubicBezTo>
                <a:cubicBezTo>
                  <a:pt x="3718999" y="5477293"/>
                  <a:pt x="3528632" y="5392852"/>
                  <a:pt x="3339738" y="5445224"/>
                </a:cubicBezTo>
                <a:cubicBezTo>
                  <a:pt x="3150844" y="5497596"/>
                  <a:pt x="3030334" y="5405316"/>
                  <a:pt x="2934374" y="5445224"/>
                </a:cubicBezTo>
                <a:cubicBezTo>
                  <a:pt x="2838414" y="5485132"/>
                  <a:pt x="2678556" y="5419665"/>
                  <a:pt x="2486341" y="5445224"/>
                </a:cubicBezTo>
                <a:cubicBezTo>
                  <a:pt x="2294126" y="5470783"/>
                  <a:pt x="2090798" y="5393121"/>
                  <a:pt x="1952967" y="5445224"/>
                </a:cubicBezTo>
                <a:cubicBezTo>
                  <a:pt x="1815136" y="5497327"/>
                  <a:pt x="1682279" y="5418295"/>
                  <a:pt x="1504933" y="5445224"/>
                </a:cubicBezTo>
                <a:cubicBezTo>
                  <a:pt x="1327587" y="5472153"/>
                  <a:pt x="1191188" y="5377787"/>
                  <a:pt x="907555" y="5445224"/>
                </a:cubicBezTo>
                <a:cubicBezTo>
                  <a:pt x="295667" y="5401283"/>
                  <a:pt x="-92131" y="5119924"/>
                  <a:pt x="0" y="4537669"/>
                </a:cubicBezTo>
                <a:cubicBezTo>
                  <a:pt x="-35338" y="4393986"/>
                  <a:pt x="5806" y="4203951"/>
                  <a:pt x="0" y="3982780"/>
                </a:cubicBezTo>
                <a:cubicBezTo>
                  <a:pt x="-5806" y="3761609"/>
                  <a:pt x="38633" y="3590469"/>
                  <a:pt x="0" y="3427891"/>
                </a:cubicBezTo>
                <a:cubicBezTo>
                  <a:pt x="-38633" y="3265313"/>
                  <a:pt x="44393" y="3115700"/>
                  <a:pt x="0" y="2945605"/>
                </a:cubicBezTo>
                <a:cubicBezTo>
                  <a:pt x="-44393" y="2775510"/>
                  <a:pt x="36023" y="2680958"/>
                  <a:pt x="0" y="2463318"/>
                </a:cubicBezTo>
                <a:cubicBezTo>
                  <a:pt x="-36023" y="2245678"/>
                  <a:pt x="6618" y="2135397"/>
                  <a:pt x="0" y="1981032"/>
                </a:cubicBezTo>
                <a:cubicBezTo>
                  <a:pt x="-6618" y="1826667"/>
                  <a:pt x="40433" y="1715723"/>
                  <a:pt x="0" y="1571347"/>
                </a:cubicBezTo>
                <a:cubicBezTo>
                  <a:pt x="-40433" y="1426972"/>
                  <a:pt x="57136" y="1059181"/>
                  <a:pt x="0" y="907555"/>
                </a:cubicBezTo>
                <a:close/>
              </a:path>
            </a:pathLst>
          </a:custGeom>
          <a:solidFill>
            <a:srgbClr val="CFFFDC"/>
          </a:solidFill>
          <a:ln w="28575">
            <a:solidFill>
              <a:srgbClr val="93FFD8"/>
            </a:solidFill>
            <a:extLst>
              <a:ext uri="{C807C97D-BFC1-408E-A445-0C87EB9F89A2}">
                <ask:lineSketchStyleProps xmlns:ask="http://schemas.microsoft.com/office/drawing/2018/sketchyshapes" xmlns="" sd="398897199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4000" b="1" dirty="0">
                <a:cs typeface="Times New Roman" pitchFamily="18" charset="0"/>
              </a:rPr>
              <a:t>Tìm hiểu nước trong lọ </a:t>
            </a:r>
            <a:r>
              <a:rPr lang="vi-VN" sz="4000" b="1" dirty="0">
                <a:solidFill>
                  <a:srgbClr val="C00000"/>
                </a:solidFill>
                <a:cs typeface="Times New Roman" pitchFamily="18" charset="0"/>
              </a:rPr>
              <a:t>nở ra </a:t>
            </a:r>
            <a:r>
              <a:rPr lang="vi-VN" sz="4000" b="1" dirty="0">
                <a:cs typeface="Times New Roman" pitchFamily="18" charset="0"/>
              </a:rPr>
              <a:t>hay </a:t>
            </a:r>
            <a:r>
              <a:rPr lang="vi-VN" sz="4000" b="1">
                <a:solidFill>
                  <a:srgbClr val="0070C0"/>
                </a:solidFill>
                <a:cs typeface="Times New Roman" pitchFamily="18" charset="0"/>
              </a:rPr>
              <a:t>co lại</a:t>
            </a:r>
            <a:r>
              <a:rPr lang="en-US" sz="4000" b="1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vi-VN" sz="4000" b="1">
                <a:cs typeface="Times New Roman" pitchFamily="18" charset="0"/>
              </a:rPr>
              <a:t>khi</a:t>
            </a:r>
            <a:r>
              <a:rPr lang="vi-VN" sz="4000" b="1" dirty="0">
                <a:cs typeface="Times New Roman" pitchFamily="18" charset="0"/>
              </a:rPr>
              <a:t>:</a:t>
            </a:r>
            <a:r>
              <a:rPr lang="vi-VN" sz="4000" b="1">
                <a:cs typeface="Times New Roman" pitchFamily="18" charset="0"/>
              </a:rPr>
              <a:t/>
            </a:r>
            <a:br>
              <a:rPr lang="vi-VN" sz="4000" b="1">
                <a:cs typeface="Times New Roman" pitchFamily="18" charset="0"/>
              </a:rPr>
            </a:br>
            <a:r>
              <a:rPr lang="vi-VN" sz="4000" b="1">
                <a:cs typeface="Times New Roman" pitchFamily="18" charset="0"/>
              </a:rPr>
              <a:t>-</a:t>
            </a:r>
            <a:r>
              <a:rPr lang="en-US" sz="4000" b="1">
                <a:cs typeface="Times New Roman" pitchFamily="18" charset="0"/>
              </a:rPr>
              <a:t> </a:t>
            </a:r>
            <a:r>
              <a:rPr lang="vi-VN" sz="4000" b="1">
                <a:cs typeface="Times New Roman" pitchFamily="18" charset="0"/>
              </a:rPr>
              <a:t>Đặt lọ nước vào nước nóng (hình 2b)</a:t>
            </a:r>
            <a:br>
              <a:rPr lang="vi-VN" sz="4000" b="1">
                <a:cs typeface="Times New Roman" pitchFamily="18" charset="0"/>
              </a:rPr>
            </a:br>
            <a:r>
              <a:rPr lang="vi-VN" sz="4000" b="1">
                <a:cs typeface="Times New Roman" pitchFamily="18" charset="0"/>
              </a:rPr>
              <a:t>-</a:t>
            </a:r>
            <a:r>
              <a:rPr lang="en-US" sz="4000" b="1">
                <a:cs typeface="Times New Roman" pitchFamily="18" charset="0"/>
              </a:rPr>
              <a:t> </a:t>
            </a:r>
            <a:r>
              <a:rPr lang="vi-VN" sz="4000" b="1">
                <a:cs typeface="Times New Roman" pitchFamily="18" charset="0"/>
              </a:rPr>
              <a:t>Đặt </a:t>
            </a:r>
            <a:r>
              <a:rPr lang="vi-VN" sz="4000" b="1" dirty="0">
                <a:cs typeface="Times New Roman" pitchFamily="18" charset="0"/>
              </a:rPr>
              <a:t>lọ nước vào nước lạnh (hình 2c)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C2B453-4D0B-4D37-86E7-8404791BE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434" y="1580445"/>
            <a:ext cx="4211186" cy="4053330"/>
          </a:xfrm>
          <a:prstGeom prst="rect">
            <a:avLst/>
          </a:prstGeom>
        </p:spPr>
      </p:pic>
      <p:sp>
        <p:nvSpPr>
          <p:cNvPr id="6" name="矩形: 圆角 16">
            <a:extLst>
              <a:ext uri="{FF2B5EF4-FFF2-40B4-BE49-F238E27FC236}">
                <a16:creationId xmlns:a16="http://schemas.microsoft.com/office/drawing/2014/main" xmlns="" id="{9FF0A9B8-A643-415A-9DB0-F95E590E7033}"/>
              </a:ext>
            </a:extLst>
          </p:cNvPr>
          <p:cNvSpPr/>
          <p:nvPr/>
        </p:nvSpPr>
        <p:spPr>
          <a:xfrm>
            <a:off x="145380" y="92663"/>
            <a:ext cx="8871621" cy="8979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DB4D5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AD30B99-3C7B-476D-974B-839B9D27B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28" y="234157"/>
            <a:ext cx="8971262" cy="705029"/>
          </a:xfrm>
        </p:spPr>
        <p:txBody>
          <a:bodyPr>
            <a:noAutofit/>
          </a:bodyPr>
          <a:lstStyle/>
          <a:p>
            <a:r>
              <a:rPr lang="en-US" sz="3200" b="1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Tìm </a:t>
            </a:r>
            <a:r>
              <a:rPr lang="en-US" sz="3200" err="1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h</a:t>
            </a:r>
            <a:r>
              <a:rPr lang="en-US" sz="3200" b="1" err="1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iểu</a:t>
            </a:r>
            <a:r>
              <a:rPr lang="en-US" sz="3200" b="1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SỰ CO GIÃN CỦA NƯỚC KHI LẠNH ĐI VÀ NÓNG LÊN</a:t>
            </a:r>
            <a:endParaRPr lang="vi-VN" sz="3200" b="1" dirty="0">
              <a:solidFill>
                <a:srgbClr val="548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C0A4E1-0A52-466A-8546-BC3725ACA949}"/>
              </a:ext>
            </a:extLst>
          </p:cNvPr>
          <p:cNvSpPr txBox="1"/>
          <p:nvPr/>
        </p:nvSpPr>
        <p:spPr>
          <a:xfrm>
            <a:off x="6197600" y="5700389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Hình 2b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4FF826D-1CB4-4F28-9B5E-D6B86F79103F}"/>
              </a:ext>
            </a:extLst>
          </p:cNvPr>
          <p:cNvSpPr txBox="1"/>
          <p:nvPr/>
        </p:nvSpPr>
        <p:spPr>
          <a:xfrm>
            <a:off x="4927858" y="5700389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Hình 2a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A49E6D5-9E0D-4160-9176-B75468723DC9}"/>
              </a:ext>
            </a:extLst>
          </p:cNvPr>
          <p:cNvSpPr txBox="1"/>
          <p:nvPr/>
        </p:nvSpPr>
        <p:spPr>
          <a:xfrm>
            <a:off x="7594858" y="5700389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Hình 2c</a:t>
            </a:r>
          </a:p>
        </p:txBody>
      </p:sp>
    </p:spTree>
    <p:extLst>
      <p:ext uri="{BB962C8B-B14F-4D97-AF65-F5344CB8AC3E}">
        <p14:creationId xmlns:p14="http://schemas.microsoft.com/office/powerpoint/2010/main" val="2168564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19100" y="1161467"/>
            <a:ext cx="8305800" cy="575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267" b="1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67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42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267" b="1">
                <a:latin typeface="Arial" panose="020B0604020202020204" pitchFamily="34" charset="0"/>
                <a:cs typeface="Arial" panose="020B0604020202020204" pitchFamily="34" charset="0"/>
              </a:rPr>
              <a:t> vào </a:t>
            </a:r>
            <a:r>
              <a:rPr lang="en-US" sz="4267" b="1" dirty="0" err="1">
                <a:highlight>
                  <a:srgbClr val="FAE5E6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267" b="1" dirty="0">
                <a:highlight>
                  <a:srgbClr val="FAE5E6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highlight>
                  <a:srgbClr val="FAE5E6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4267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267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267" b="1" dirty="0">
                <a:latin typeface="Arial" panose="020B0604020202020204" pitchFamily="34" charset="0"/>
                <a:cs typeface="Arial" panose="020B0604020202020204" pitchFamily="34" charset="0"/>
              </a:rPr>
              <a:t> 2b)</a:t>
            </a:r>
          </a:p>
          <a:p>
            <a:pPr algn="l">
              <a:spcBef>
                <a:spcPct val="50000"/>
              </a:spcBef>
            </a:pPr>
            <a:endParaRPr lang="en-US" sz="5867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4267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67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42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2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highlight>
                  <a:srgbClr val="93FFD8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267" b="1" dirty="0">
                <a:highlight>
                  <a:srgbClr val="93FFD8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highlight>
                  <a:srgbClr val="93FFD8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en-US" sz="4267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267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267" b="1" dirty="0">
                <a:latin typeface="Arial" panose="020B0604020202020204" pitchFamily="34" charset="0"/>
                <a:cs typeface="Arial" panose="020B0604020202020204" pitchFamily="34" charset="0"/>
              </a:rPr>
              <a:t> 2c)</a:t>
            </a:r>
          </a:p>
          <a:p>
            <a:pPr algn="l">
              <a:spcBef>
                <a:spcPct val="50000"/>
              </a:spcBef>
            </a:pPr>
            <a:endParaRPr lang="en-US" sz="58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68772" y="1992423"/>
            <a:ext cx="438934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lên</a:t>
            </a:r>
            <a:endParaRPr lang="en-US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xmlns="" id="{E659C340-4F7B-448A-BF5B-94E2375E1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772" y="2887918"/>
            <a:ext cx="3292007" cy="1200329"/>
          </a:xfrm>
          <a:custGeom>
            <a:avLst/>
            <a:gdLst>
              <a:gd name="connsiteX0" fmla="*/ 0 w 4389343"/>
              <a:gd name="connsiteY0" fmla="*/ 0 h 646331"/>
              <a:gd name="connsiteX1" fmla="*/ 670942 w 4389343"/>
              <a:gd name="connsiteY1" fmla="*/ 0 h 646331"/>
              <a:gd name="connsiteX2" fmla="*/ 1297991 w 4389343"/>
              <a:gd name="connsiteY2" fmla="*/ 0 h 646331"/>
              <a:gd name="connsiteX3" fmla="*/ 2012827 w 4389343"/>
              <a:gd name="connsiteY3" fmla="*/ 0 h 646331"/>
              <a:gd name="connsiteX4" fmla="*/ 2639876 w 4389343"/>
              <a:gd name="connsiteY4" fmla="*/ 0 h 646331"/>
              <a:gd name="connsiteX5" fmla="*/ 3223032 w 4389343"/>
              <a:gd name="connsiteY5" fmla="*/ 0 h 646331"/>
              <a:gd name="connsiteX6" fmla="*/ 4389343 w 4389343"/>
              <a:gd name="connsiteY6" fmla="*/ 0 h 646331"/>
              <a:gd name="connsiteX7" fmla="*/ 4389343 w 4389343"/>
              <a:gd name="connsiteY7" fmla="*/ 646331 h 646331"/>
              <a:gd name="connsiteX8" fmla="*/ 3718401 w 4389343"/>
              <a:gd name="connsiteY8" fmla="*/ 646331 h 646331"/>
              <a:gd name="connsiteX9" fmla="*/ 3179138 w 4389343"/>
              <a:gd name="connsiteY9" fmla="*/ 646331 h 646331"/>
              <a:gd name="connsiteX10" fmla="*/ 2552089 w 4389343"/>
              <a:gd name="connsiteY10" fmla="*/ 646331 h 646331"/>
              <a:gd name="connsiteX11" fmla="*/ 1881147 w 4389343"/>
              <a:gd name="connsiteY11" fmla="*/ 646331 h 646331"/>
              <a:gd name="connsiteX12" fmla="*/ 1385778 w 4389343"/>
              <a:gd name="connsiteY12" fmla="*/ 646331 h 646331"/>
              <a:gd name="connsiteX13" fmla="*/ 670942 w 4389343"/>
              <a:gd name="connsiteY13" fmla="*/ 646331 h 646331"/>
              <a:gd name="connsiteX14" fmla="*/ 0 w 4389343"/>
              <a:gd name="connsiteY14" fmla="*/ 646331 h 646331"/>
              <a:gd name="connsiteX15" fmla="*/ 0 w 4389343"/>
              <a:gd name="connsiteY15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89343" h="646331" fill="none" extrusionOk="0">
                <a:moveTo>
                  <a:pt x="0" y="0"/>
                </a:moveTo>
                <a:cubicBezTo>
                  <a:pt x="234233" y="28646"/>
                  <a:pt x="357174" y="21476"/>
                  <a:pt x="670942" y="0"/>
                </a:cubicBezTo>
                <a:cubicBezTo>
                  <a:pt x="984710" y="-21476"/>
                  <a:pt x="1050213" y="-371"/>
                  <a:pt x="1297991" y="0"/>
                </a:cubicBezTo>
                <a:cubicBezTo>
                  <a:pt x="1545769" y="371"/>
                  <a:pt x="1695463" y="-20455"/>
                  <a:pt x="2012827" y="0"/>
                </a:cubicBezTo>
                <a:cubicBezTo>
                  <a:pt x="2330191" y="20455"/>
                  <a:pt x="2417517" y="7322"/>
                  <a:pt x="2639876" y="0"/>
                </a:cubicBezTo>
                <a:cubicBezTo>
                  <a:pt x="2862235" y="-7322"/>
                  <a:pt x="2960501" y="-24444"/>
                  <a:pt x="3223032" y="0"/>
                </a:cubicBezTo>
                <a:cubicBezTo>
                  <a:pt x="3485563" y="24444"/>
                  <a:pt x="3952679" y="-36542"/>
                  <a:pt x="4389343" y="0"/>
                </a:cubicBezTo>
                <a:cubicBezTo>
                  <a:pt x="4397638" y="257168"/>
                  <a:pt x="4414762" y="486980"/>
                  <a:pt x="4389343" y="646331"/>
                </a:cubicBezTo>
                <a:cubicBezTo>
                  <a:pt x="4185374" y="676369"/>
                  <a:pt x="3906125" y="648881"/>
                  <a:pt x="3718401" y="646331"/>
                </a:cubicBezTo>
                <a:cubicBezTo>
                  <a:pt x="3530677" y="643781"/>
                  <a:pt x="3409365" y="666057"/>
                  <a:pt x="3179138" y="646331"/>
                </a:cubicBezTo>
                <a:cubicBezTo>
                  <a:pt x="2948911" y="626605"/>
                  <a:pt x="2690079" y="630238"/>
                  <a:pt x="2552089" y="646331"/>
                </a:cubicBezTo>
                <a:cubicBezTo>
                  <a:pt x="2414099" y="662424"/>
                  <a:pt x="2195708" y="665862"/>
                  <a:pt x="1881147" y="646331"/>
                </a:cubicBezTo>
                <a:cubicBezTo>
                  <a:pt x="1566586" y="626800"/>
                  <a:pt x="1544679" y="628847"/>
                  <a:pt x="1385778" y="646331"/>
                </a:cubicBezTo>
                <a:cubicBezTo>
                  <a:pt x="1226877" y="663815"/>
                  <a:pt x="839414" y="624373"/>
                  <a:pt x="670942" y="646331"/>
                </a:cubicBezTo>
                <a:cubicBezTo>
                  <a:pt x="502470" y="668289"/>
                  <a:pt x="164230" y="637775"/>
                  <a:pt x="0" y="646331"/>
                </a:cubicBezTo>
                <a:cubicBezTo>
                  <a:pt x="16426" y="469236"/>
                  <a:pt x="-12740" y="233364"/>
                  <a:pt x="0" y="0"/>
                </a:cubicBezTo>
                <a:close/>
              </a:path>
              <a:path w="4389343" h="646331" stroke="0" extrusionOk="0">
                <a:moveTo>
                  <a:pt x="0" y="0"/>
                </a:moveTo>
                <a:cubicBezTo>
                  <a:pt x="167487" y="-5025"/>
                  <a:pt x="349832" y="21472"/>
                  <a:pt x="495369" y="0"/>
                </a:cubicBezTo>
                <a:cubicBezTo>
                  <a:pt x="640906" y="-21472"/>
                  <a:pt x="991240" y="8419"/>
                  <a:pt x="1210205" y="0"/>
                </a:cubicBezTo>
                <a:cubicBezTo>
                  <a:pt x="1429170" y="-8419"/>
                  <a:pt x="1626262" y="-9428"/>
                  <a:pt x="1793360" y="0"/>
                </a:cubicBezTo>
                <a:cubicBezTo>
                  <a:pt x="1960458" y="9428"/>
                  <a:pt x="2218710" y="8663"/>
                  <a:pt x="2508196" y="0"/>
                </a:cubicBezTo>
                <a:cubicBezTo>
                  <a:pt x="2797682" y="-8663"/>
                  <a:pt x="2878226" y="-8844"/>
                  <a:pt x="3091352" y="0"/>
                </a:cubicBezTo>
                <a:cubicBezTo>
                  <a:pt x="3304478" y="8844"/>
                  <a:pt x="3485644" y="22642"/>
                  <a:pt x="3630614" y="0"/>
                </a:cubicBezTo>
                <a:cubicBezTo>
                  <a:pt x="3775584" y="-22642"/>
                  <a:pt x="4226316" y="-29905"/>
                  <a:pt x="4389343" y="0"/>
                </a:cubicBezTo>
                <a:cubicBezTo>
                  <a:pt x="4402602" y="156102"/>
                  <a:pt x="4373288" y="339872"/>
                  <a:pt x="4389343" y="646331"/>
                </a:cubicBezTo>
                <a:cubicBezTo>
                  <a:pt x="4156610" y="618683"/>
                  <a:pt x="3982089" y="610861"/>
                  <a:pt x="3674507" y="646331"/>
                </a:cubicBezTo>
                <a:cubicBezTo>
                  <a:pt x="3366925" y="681801"/>
                  <a:pt x="3312877" y="638857"/>
                  <a:pt x="2959671" y="646331"/>
                </a:cubicBezTo>
                <a:cubicBezTo>
                  <a:pt x="2606465" y="653805"/>
                  <a:pt x="2627633" y="629828"/>
                  <a:pt x="2376516" y="646331"/>
                </a:cubicBezTo>
                <a:cubicBezTo>
                  <a:pt x="2125399" y="662834"/>
                  <a:pt x="1958158" y="641060"/>
                  <a:pt x="1705573" y="646331"/>
                </a:cubicBezTo>
                <a:cubicBezTo>
                  <a:pt x="1452988" y="651602"/>
                  <a:pt x="1219318" y="616707"/>
                  <a:pt x="990737" y="646331"/>
                </a:cubicBezTo>
                <a:cubicBezTo>
                  <a:pt x="762156" y="675955"/>
                  <a:pt x="329456" y="650417"/>
                  <a:pt x="0" y="646331"/>
                </a:cubicBezTo>
                <a:cubicBezTo>
                  <a:pt x="-30446" y="348735"/>
                  <a:pt x="-13678" y="278776"/>
                  <a:pt x="0" y="0"/>
                </a:cubicBezTo>
                <a:close/>
              </a:path>
            </a:pathLst>
          </a:custGeom>
          <a:solidFill>
            <a:srgbClr val="CFFFDC"/>
          </a:solidFill>
          <a:ln w="28575">
            <a:solidFill>
              <a:srgbClr val="93FFD8"/>
            </a:solidFill>
            <a:extLst>
              <a:ext uri="{C807C97D-BFC1-408E-A445-0C87EB9F89A2}">
                <ask:lineSketchStyleProps xmlns:ask="http://schemas.microsoft.com/office/drawing/2018/sketchyshapes" xmlns="" sd="154048968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đi</a:t>
            </a:r>
            <a:endParaRPr lang="en-US" dirty="0"/>
          </a:p>
        </p:txBody>
      </p:sp>
      <p:sp>
        <p:nvSpPr>
          <p:cNvPr id="9" name="矩形: 圆角 16">
            <a:extLst>
              <a:ext uri="{FF2B5EF4-FFF2-40B4-BE49-F238E27FC236}">
                <a16:creationId xmlns:a16="http://schemas.microsoft.com/office/drawing/2014/main" xmlns="" id="{BD4AD4C8-4D5E-4518-A575-9444F1E3BE31}"/>
              </a:ext>
            </a:extLst>
          </p:cNvPr>
          <p:cNvSpPr/>
          <p:nvPr/>
        </p:nvSpPr>
        <p:spPr>
          <a:xfrm>
            <a:off x="145380" y="92663"/>
            <a:ext cx="8871621" cy="8979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DB4D5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91CAE9C-5208-433E-A172-7EB84A070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28" y="234157"/>
            <a:ext cx="8971262" cy="705029"/>
          </a:xfrm>
        </p:spPr>
        <p:txBody>
          <a:bodyPr>
            <a:noAutofit/>
          </a:bodyPr>
          <a:lstStyle/>
          <a:p>
            <a:r>
              <a:rPr lang="en-US" sz="3200" b="1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Tìm </a:t>
            </a:r>
            <a:r>
              <a:rPr lang="en-US" sz="3200" err="1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h</a:t>
            </a:r>
            <a:r>
              <a:rPr lang="en-US" sz="3200" b="1" err="1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iểu</a:t>
            </a:r>
            <a:r>
              <a:rPr lang="en-US" sz="3200" b="1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SỰ CO GIÃN CỦA NƯỚC KHI LẠNH ĐI VÀ NÓNG LÊN</a:t>
            </a:r>
            <a:endParaRPr lang="vi-VN" sz="3200" b="1" dirty="0">
              <a:solidFill>
                <a:srgbClr val="548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91A9E26B-BE39-480D-B27B-D227609022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23"/>
          <a:stretch/>
        </p:blipFill>
        <p:spPr>
          <a:xfrm>
            <a:off x="-162329" y="4128272"/>
            <a:ext cx="9306329" cy="2903564"/>
          </a:xfrm>
          <a:prstGeom prst="rect">
            <a:avLst/>
          </a:prstGeom>
        </p:spPr>
      </p:pic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A7EB2A19-1E70-4D08-B5B1-6B344582F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140" y="4361395"/>
            <a:ext cx="438934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lên</a:t>
            </a:r>
            <a:endParaRPr lang="en-US" dirty="0"/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xmlns="" id="{F7BA5975-1330-432B-A056-9AC880AD5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140" y="5256890"/>
            <a:ext cx="3292007" cy="1200329"/>
          </a:xfrm>
          <a:custGeom>
            <a:avLst/>
            <a:gdLst>
              <a:gd name="connsiteX0" fmla="*/ 0 w 4389343"/>
              <a:gd name="connsiteY0" fmla="*/ 0 h 646331"/>
              <a:gd name="connsiteX1" fmla="*/ 670942 w 4389343"/>
              <a:gd name="connsiteY1" fmla="*/ 0 h 646331"/>
              <a:gd name="connsiteX2" fmla="*/ 1297991 w 4389343"/>
              <a:gd name="connsiteY2" fmla="*/ 0 h 646331"/>
              <a:gd name="connsiteX3" fmla="*/ 2012827 w 4389343"/>
              <a:gd name="connsiteY3" fmla="*/ 0 h 646331"/>
              <a:gd name="connsiteX4" fmla="*/ 2639876 w 4389343"/>
              <a:gd name="connsiteY4" fmla="*/ 0 h 646331"/>
              <a:gd name="connsiteX5" fmla="*/ 3223032 w 4389343"/>
              <a:gd name="connsiteY5" fmla="*/ 0 h 646331"/>
              <a:gd name="connsiteX6" fmla="*/ 4389343 w 4389343"/>
              <a:gd name="connsiteY6" fmla="*/ 0 h 646331"/>
              <a:gd name="connsiteX7" fmla="*/ 4389343 w 4389343"/>
              <a:gd name="connsiteY7" fmla="*/ 646331 h 646331"/>
              <a:gd name="connsiteX8" fmla="*/ 3718401 w 4389343"/>
              <a:gd name="connsiteY8" fmla="*/ 646331 h 646331"/>
              <a:gd name="connsiteX9" fmla="*/ 3179138 w 4389343"/>
              <a:gd name="connsiteY9" fmla="*/ 646331 h 646331"/>
              <a:gd name="connsiteX10" fmla="*/ 2552089 w 4389343"/>
              <a:gd name="connsiteY10" fmla="*/ 646331 h 646331"/>
              <a:gd name="connsiteX11" fmla="*/ 1881147 w 4389343"/>
              <a:gd name="connsiteY11" fmla="*/ 646331 h 646331"/>
              <a:gd name="connsiteX12" fmla="*/ 1385778 w 4389343"/>
              <a:gd name="connsiteY12" fmla="*/ 646331 h 646331"/>
              <a:gd name="connsiteX13" fmla="*/ 670942 w 4389343"/>
              <a:gd name="connsiteY13" fmla="*/ 646331 h 646331"/>
              <a:gd name="connsiteX14" fmla="*/ 0 w 4389343"/>
              <a:gd name="connsiteY14" fmla="*/ 646331 h 646331"/>
              <a:gd name="connsiteX15" fmla="*/ 0 w 4389343"/>
              <a:gd name="connsiteY15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89343" h="646331" fill="none" extrusionOk="0">
                <a:moveTo>
                  <a:pt x="0" y="0"/>
                </a:moveTo>
                <a:cubicBezTo>
                  <a:pt x="234233" y="28646"/>
                  <a:pt x="357174" y="21476"/>
                  <a:pt x="670942" y="0"/>
                </a:cubicBezTo>
                <a:cubicBezTo>
                  <a:pt x="984710" y="-21476"/>
                  <a:pt x="1050213" y="-371"/>
                  <a:pt x="1297991" y="0"/>
                </a:cubicBezTo>
                <a:cubicBezTo>
                  <a:pt x="1545769" y="371"/>
                  <a:pt x="1695463" y="-20455"/>
                  <a:pt x="2012827" y="0"/>
                </a:cubicBezTo>
                <a:cubicBezTo>
                  <a:pt x="2330191" y="20455"/>
                  <a:pt x="2417517" y="7322"/>
                  <a:pt x="2639876" y="0"/>
                </a:cubicBezTo>
                <a:cubicBezTo>
                  <a:pt x="2862235" y="-7322"/>
                  <a:pt x="2960501" y="-24444"/>
                  <a:pt x="3223032" y="0"/>
                </a:cubicBezTo>
                <a:cubicBezTo>
                  <a:pt x="3485563" y="24444"/>
                  <a:pt x="3952679" y="-36542"/>
                  <a:pt x="4389343" y="0"/>
                </a:cubicBezTo>
                <a:cubicBezTo>
                  <a:pt x="4397638" y="257168"/>
                  <a:pt x="4414762" y="486980"/>
                  <a:pt x="4389343" y="646331"/>
                </a:cubicBezTo>
                <a:cubicBezTo>
                  <a:pt x="4185374" y="676369"/>
                  <a:pt x="3906125" y="648881"/>
                  <a:pt x="3718401" y="646331"/>
                </a:cubicBezTo>
                <a:cubicBezTo>
                  <a:pt x="3530677" y="643781"/>
                  <a:pt x="3409365" y="666057"/>
                  <a:pt x="3179138" y="646331"/>
                </a:cubicBezTo>
                <a:cubicBezTo>
                  <a:pt x="2948911" y="626605"/>
                  <a:pt x="2690079" y="630238"/>
                  <a:pt x="2552089" y="646331"/>
                </a:cubicBezTo>
                <a:cubicBezTo>
                  <a:pt x="2414099" y="662424"/>
                  <a:pt x="2195708" y="665862"/>
                  <a:pt x="1881147" y="646331"/>
                </a:cubicBezTo>
                <a:cubicBezTo>
                  <a:pt x="1566586" y="626800"/>
                  <a:pt x="1544679" y="628847"/>
                  <a:pt x="1385778" y="646331"/>
                </a:cubicBezTo>
                <a:cubicBezTo>
                  <a:pt x="1226877" y="663815"/>
                  <a:pt x="839414" y="624373"/>
                  <a:pt x="670942" y="646331"/>
                </a:cubicBezTo>
                <a:cubicBezTo>
                  <a:pt x="502470" y="668289"/>
                  <a:pt x="164230" y="637775"/>
                  <a:pt x="0" y="646331"/>
                </a:cubicBezTo>
                <a:cubicBezTo>
                  <a:pt x="16426" y="469236"/>
                  <a:pt x="-12740" y="233364"/>
                  <a:pt x="0" y="0"/>
                </a:cubicBezTo>
                <a:close/>
              </a:path>
              <a:path w="4389343" h="646331" stroke="0" extrusionOk="0">
                <a:moveTo>
                  <a:pt x="0" y="0"/>
                </a:moveTo>
                <a:cubicBezTo>
                  <a:pt x="167487" y="-5025"/>
                  <a:pt x="349832" y="21472"/>
                  <a:pt x="495369" y="0"/>
                </a:cubicBezTo>
                <a:cubicBezTo>
                  <a:pt x="640906" y="-21472"/>
                  <a:pt x="991240" y="8419"/>
                  <a:pt x="1210205" y="0"/>
                </a:cubicBezTo>
                <a:cubicBezTo>
                  <a:pt x="1429170" y="-8419"/>
                  <a:pt x="1626262" y="-9428"/>
                  <a:pt x="1793360" y="0"/>
                </a:cubicBezTo>
                <a:cubicBezTo>
                  <a:pt x="1960458" y="9428"/>
                  <a:pt x="2218710" y="8663"/>
                  <a:pt x="2508196" y="0"/>
                </a:cubicBezTo>
                <a:cubicBezTo>
                  <a:pt x="2797682" y="-8663"/>
                  <a:pt x="2878226" y="-8844"/>
                  <a:pt x="3091352" y="0"/>
                </a:cubicBezTo>
                <a:cubicBezTo>
                  <a:pt x="3304478" y="8844"/>
                  <a:pt x="3485644" y="22642"/>
                  <a:pt x="3630614" y="0"/>
                </a:cubicBezTo>
                <a:cubicBezTo>
                  <a:pt x="3775584" y="-22642"/>
                  <a:pt x="4226316" y="-29905"/>
                  <a:pt x="4389343" y="0"/>
                </a:cubicBezTo>
                <a:cubicBezTo>
                  <a:pt x="4402602" y="156102"/>
                  <a:pt x="4373288" y="339872"/>
                  <a:pt x="4389343" y="646331"/>
                </a:cubicBezTo>
                <a:cubicBezTo>
                  <a:pt x="4156610" y="618683"/>
                  <a:pt x="3982089" y="610861"/>
                  <a:pt x="3674507" y="646331"/>
                </a:cubicBezTo>
                <a:cubicBezTo>
                  <a:pt x="3366925" y="681801"/>
                  <a:pt x="3312877" y="638857"/>
                  <a:pt x="2959671" y="646331"/>
                </a:cubicBezTo>
                <a:cubicBezTo>
                  <a:pt x="2606465" y="653805"/>
                  <a:pt x="2627633" y="629828"/>
                  <a:pt x="2376516" y="646331"/>
                </a:cubicBezTo>
                <a:cubicBezTo>
                  <a:pt x="2125399" y="662834"/>
                  <a:pt x="1958158" y="641060"/>
                  <a:pt x="1705573" y="646331"/>
                </a:cubicBezTo>
                <a:cubicBezTo>
                  <a:pt x="1452988" y="651602"/>
                  <a:pt x="1219318" y="616707"/>
                  <a:pt x="990737" y="646331"/>
                </a:cubicBezTo>
                <a:cubicBezTo>
                  <a:pt x="762156" y="675955"/>
                  <a:pt x="329456" y="650417"/>
                  <a:pt x="0" y="646331"/>
                </a:cubicBezTo>
                <a:cubicBezTo>
                  <a:pt x="-30446" y="348735"/>
                  <a:pt x="-13678" y="278776"/>
                  <a:pt x="0" y="0"/>
                </a:cubicBezTo>
                <a:close/>
              </a:path>
            </a:pathLst>
          </a:custGeom>
          <a:solidFill>
            <a:srgbClr val="CFFFDC"/>
          </a:solidFill>
          <a:ln w="28575">
            <a:solidFill>
              <a:srgbClr val="93FFD8"/>
            </a:solidFill>
            <a:extLst>
              <a:ext uri="{C807C97D-BFC1-408E-A445-0C87EB9F89A2}">
                <ask:lineSketchStyleProps xmlns:ask="http://schemas.microsoft.com/office/drawing/2018/sketchyshapes" xmlns="" sd="154048968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46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7" grpId="1" animBg="1"/>
      <p:bldP spid="9" grpId="0" animBg="1"/>
      <p:bldP spid="10" grpId="0"/>
      <p:bldP spid="14" grpId="0" animBg="1"/>
      <p:bldP spid="14" grpId="1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C41CE9B9-EC1F-49F0-9CD5-5442CBC838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" y="58192"/>
            <a:ext cx="8050169" cy="64694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ADEC97EC-A4D6-4731-AEB8-2C1447EE5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991" y="1"/>
            <a:ext cx="2174009" cy="2125980"/>
          </a:xfrm>
          <a:prstGeom prst="rect">
            <a:avLst/>
          </a:prstGeom>
        </p:spPr>
      </p:pic>
      <p:sp>
        <p:nvSpPr>
          <p:cNvPr id="27" name="矩形: 圆角 26">
            <a:extLst>
              <a:ext uri="{FF2B5EF4-FFF2-40B4-BE49-F238E27FC236}">
                <a16:creationId xmlns:a16="http://schemas.microsoft.com/office/drawing/2014/main" xmlns="" id="{0369482E-878B-4413-9394-CFFE070A1CBC}"/>
              </a:ext>
            </a:extLst>
          </p:cNvPr>
          <p:cNvSpPr/>
          <p:nvPr/>
        </p:nvSpPr>
        <p:spPr>
          <a:xfrm>
            <a:off x="512546" y="795946"/>
            <a:ext cx="6529635" cy="5650030"/>
          </a:xfrm>
          <a:prstGeom prst="roundRect">
            <a:avLst>
              <a:gd name="adj" fmla="val 3209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srgbClr val="DB4D5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946667FA-6DE4-4097-B259-4228F90DB336}"/>
              </a:ext>
            </a:extLst>
          </p:cNvPr>
          <p:cNvSpPr txBox="1"/>
          <p:nvPr/>
        </p:nvSpPr>
        <p:spPr>
          <a:xfrm>
            <a:off x="2834482" y="1043830"/>
            <a:ext cx="3233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  <a:latin typeface="UTM Showcard" panose="02040603050506020204" pitchFamily="18" charset="0"/>
                <a:ea typeface="思源宋体 CN Heavy" panose="02020900000000000000" pitchFamily="18" charset="-122"/>
              </a:rPr>
              <a:t>KẾT LUẬN</a:t>
            </a:r>
            <a:endParaRPr lang="zh-CN" altLang="en-US" sz="4800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  <a:latin typeface="UTM Showcard" panose="02040603050506020204" pitchFamily="18" charset="0"/>
              <a:ea typeface="思源宋体 CN Heavy" panose="02020900000000000000" pitchFamily="18" charset="-122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9983ED8C-C1C1-47C3-9799-A291BDD967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4" y="568218"/>
            <a:ext cx="844670" cy="71622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CF95073C-E37E-4B87-AED9-0CDCD44743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58" y="441812"/>
            <a:ext cx="1199990" cy="101751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855C3E6A-FFB6-4220-B959-434B35415D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61" b="93748"/>
          <a:stretch/>
        </p:blipFill>
        <p:spPr>
          <a:xfrm rot="17307783">
            <a:off x="666548" y="2170789"/>
            <a:ext cx="483195" cy="255351"/>
          </a:xfrm>
          <a:prstGeom prst="rect">
            <a:avLst/>
          </a:prstGeom>
        </p:spPr>
      </p:pic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xmlns="" id="{B6E4F05E-DBF4-4001-A280-44493703FB5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91" b="92078" l="2067" r="47241">
                        <a14:foregroundMark x1="7495" y1="37187" x2="9584" y2="60428"/>
                        <a14:foregroundMark x1="9584" y1="60428" x2="7677" y2="66370"/>
                        <a14:foregroundMark x1="16739" y1="89976" x2="34022" y2="92158"/>
                        <a14:foregroundMark x1="42903" y1="17623" x2="41154" y2="58286"/>
                        <a14:foregroundMark x1="41154" y1="58286" x2="41154" y2="58286"/>
                        <a14:foregroundMark x1="43607" y1="30679" x2="43425" y2="62652"/>
                        <a14:foregroundMark x1="43425" y1="62652" x2="43425" y2="62652"/>
                        <a14:foregroundMark x1="47263" y1="27567" x2="43039" y2="69927"/>
                        <a14:foregroundMark x1="43039" y1="69927" x2="38383" y2="77850"/>
                        <a14:foregroundMark x1="38383" y1="77850" x2="38383" y2="77850"/>
                        <a14:foregroundMark x1="40631" y1="10186" x2="35748" y2="29749"/>
                        <a14:foregroundMark x1="35748" y1="29749" x2="35748" y2="29749"/>
                        <a14:foregroundMark x1="6268" y1="43411" x2="5746" y2="62571"/>
                        <a14:foregroundMark x1="5746" y1="62571" x2="5587" y2="63581"/>
                        <a14:foregroundMark x1="5065" y1="40905" x2="5587" y2="30032"/>
                        <a14:foregroundMark x1="17624" y1="13581" x2="11697" y2="24454"/>
                        <a14:foregroundMark x1="44311" y1="7397" x2="44992" y2="31932"/>
                        <a14:foregroundMark x1="44992" y1="31932" x2="44992" y2="31932"/>
                        <a14:foregroundMark x1="42380" y1="24454" x2="35930" y2="46524"/>
                        <a14:foregroundMark x1="35930" y1="46524" x2="35930" y2="46524"/>
                        <a14:foregroundMark x1="39064" y1="24454" x2="32273" y2="49313"/>
                        <a14:foregroundMark x1="32273" y1="49313" x2="32273" y2="49313"/>
                        <a14:foregroundMark x1="5224" y1="62975" x2="8381" y2="70412"/>
                        <a14:foregroundMark x1="8381" y1="70412" x2="8381" y2="70412"/>
                        <a14:foregroundMark x1="5065" y1="59539" x2="6450" y2="70412"/>
                        <a14:foregroundMark x1="6450" y1="70412" x2="6450" y2="70412"/>
                        <a14:foregroundMark x1="5065" y1="67947" x2="4179" y2="78779"/>
                        <a14:foregroundMark x1="5224" y1="36863" x2="2089" y2="67623"/>
                        <a14:foregroundMark x1="37838" y1="9863" x2="37315" y2="57074"/>
                        <a14:foregroundMark x1="42380" y1="75990" x2="46400" y2="58003"/>
                        <a14:foregroundMark x1="46400" y1="58003" x2="46400" y2="58003"/>
                        <a14:foregroundMark x1="45174" y1="67623" x2="45174" y2="76314"/>
                        <a14:foregroundMark x1="45174" y1="76314" x2="45174" y2="76314"/>
                        <a14:foregroundMark x1="38724" y1="4891" x2="35226" y2="12045"/>
                        <a14:foregroundMark x1="43947" y1="4891" x2="44992" y2="10186"/>
                        <a14:foregroundMark x1="43788" y1="6144" x2="40472" y2="5821"/>
                        <a14:foregroundMark x1="39428" y1="35327" x2="37838" y2="56427"/>
                        <a14:foregroundMark x1="39428" y1="44947" x2="39587" y2="51455"/>
                        <a14:foregroundMark x1="35930" y1="88440" x2="37315" y2="88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413"/>
          <a:stretch/>
        </p:blipFill>
        <p:spPr>
          <a:xfrm>
            <a:off x="6393685" y="1590375"/>
            <a:ext cx="2688656" cy="406117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EB150F83-D01E-497C-9DED-4C007143647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23"/>
          <a:stretch/>
        </p:blipFill>
        <p:spPr>
          <a:xfrm>
            <a:off x="-6827" y="4022849"/>
            <a:ext cx="9144000" cy="29035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4A42299-9FD1-4701-95F0-3CE9AA304F48}"/>
              </a:ext>
            </a:extLst>
          </p:cNvPr>
          <p:cNvSpPr txBox="1"/>
          <p:nvPr/>
        </p:nvSpPr>
        <p:spPr>
          <a:xfrm>
            <a:off x="1151993" y="2022200"/>
            <a:ext cx="507843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LU" sz="4400" b="1">
                <a:latin typeface="Arial" panose="020B0604020202020204" pitchFamily="34" charset="0"/>
                <a:cs typeface="Arial" panose="020B0604020202020204" pitchFamily="34" charset="0"/>
              </a:rPr>
              <a:t>Nước và các chất lỏng khác </a:t>
            </a:r>
            <a:r>
              <a:rPr lang="fr-LU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 ra </a:t>
            </a:r>
            <a:r>
              <a:rPr lang="fr-LU" sz="4400" b="1"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fr-LU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fr-LU" sz="4400" b="1">
                <a:latin typeface="Arial" panose="020B0604020202020204" pitchFamily="34" charset="0"/>
                <a:cs typeface="Arial" panose="020B0604020202020204" pitchFamily="34" charset="0"/>
              </a:rPr>
              <a:t> lên và </a:t>
            </a:r>
            <a:r>
              <a:rPr lang="fr-LU" sz="4400" b="1">
                <a:solidFill>
                  <a:srgbClr val="93FF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lại </a:t>
            </a:r>
            <a:r>
              <a:rPr lang="fr-LU" sz="4400" b="1"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fr-LU" sz="4400" b="1">
                <a:solidFill>
                  <a:srgbClr val="93FF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fr-LU" sz="4400" b="1">
                <a:latin typeface="Arial" panose="020B0604020202020204" pitchFamily="34" charset="0"/>
                <a:cs typeface="Arial" panose="020B0604020202020204" pitchFamily="34" charset="0"/>
              </a:rPr>
              <a:t> đi.</a:t>
            </a:r>
            <a:endParaRPr lang="fr-L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989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DFB6ABDA-FA28-4B89-A6F6-9D80E7120E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4156"/>
            <a:ext cx="9422358" cy="7572156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EFF89863-338C-4449-8F44-218CF7500AEB}"/>
              </a:ext>
            </a:extLst>
          </p:cNvPr>
          <p:cNvSpPr/>
          <p:nvPr/>
        </p:nvSpPr>
        <p:spPr>
          <a:xfrm>
            <a:off x="1349381" y="1008862"/>
            <a:ext cx="6126498" cy="5301200"/>
          </a:xfrm>
          <a:prstGeom prst="roundRect">
            <a:avLst>
              <a:gd name="adj" fmla="val 3209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srgbClr val="DB4D5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48B3290-1B3F-44E7-95B7-47ECF2A01B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991" y="1"/>
            <a:ext cx="2174009" cy="21259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E0C8BC9-68F0-458B-BE94-64681DDA6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87" y="605453"/>
            <a:ext cx="844670" cy="7162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F9C19AD-31BC-4967-8CA3-790E6DBF31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21" y="479047"/>
            <a:ext cx="1199990" cy="101751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36EF29E-E526-456C-96A0-F336D5FEC4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05" y="5393484"/>
            <a:ext cx="537368" cy="4556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DD32CF41-48FE-4E3E-8345-866F19BB251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6" t="92293" r="-15436" b="-4828"/>
          <a:stretch/>
        </p:blipFill>
        <p:spPr>
          <a:xfrm rot="17307783">
            <a:off x="7565914" y="4746172"/>
            <a:ext cx="523748" cy="3924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34CB6CC6-E997-4DA3-8198-7EE6ACCB9FB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6" t="92293" r="-15436" b="-4828"/>
          <a:stretch/>
        </p:blipFill>
        <p:spPr>
          <a:xfrm rot="17307783">
            <a:off x="7224684" y="1892196"/>
            <a:ext cx="316471" cy="237119"/>
          </a:xfrm>
          <a:prstGeom prst="rect">
            <a:avLst/>
          </a:prstGeom>
        </p:spPr>
      </p:pic>
      <p:sp>
        <p:nvSpPr>
          <p:cNvPr id="17" name="文本框 27">
            <a:extLst>
              <a:ext uri="{FF2B5EF4-FFF2-40B4-BE49-F238E27FC236}">
                <a16:creationId xmlns:a16="http://schemas.microsoft.com/office/drawing/2014/main" xmlns="" id="{6755D82B-149A-4948-BE52-45BB84909FF0}"/>
              </a:ext>
            </a:extLst>
          </p:cNvPr>
          <p:cNvSpPr txBox="1"/>
          <p:nvPr/>
        </p:nvSpPr>
        <p:spPr>
          <a:xfrm>
            <a:off x="3385786" y="1338818"/>
            <a:ext cx="22028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>
                <a:solidFill>
                  <a:srgbClr val="7900FF"/>
                </a:solidFill>
                <a:effectLst>
                  <a:outerShdw blurRad="50800" dist="38100" dir="270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  <a:latin typeface="UTM Showcard" panose="02040603050506020204" pitchFamily="18" charset="0"/>
                <a:ea typeface="思源宋体 CN Heavy" panose="02020900000000000000" pitchFamily="18" charset="-122"/>
              </a:rPr>
              <a:t>Ghi nhớ</a:t>
            </a:r>
            <a:endParaRPr lang="zh-CN" altLang="en-US" sz="4800" dirty="0">
              <a:solidFill>
                <a:srgbClr val="7900FF"/>
              </a:solidFill>
              <a:effectLst>
                <a:outerShdw blurRad="50800" dist="38100" dir="2700000" algn="tl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  <a:latin typeface="UTM Showcard" panose="02040603050506020204" pitchFamily="18" charset="0"/>
              <a:ea typeface="思源宋体 CN Heavy" panose="02020900000000000000" pitchFamily="18" charset="-122"/>
            </a:endParaRPr>
          </a:p>
        </p:txBody>
      </p:sp>
      <p:pic>
        <p:nvPicPr>
          <p:cNvPr id="18" name="图片 30">
            <a:extLst>
              <a:ext uri="{FF2B5EF4-FFF2-40B4-BE49-F238E27FC236}">
                <a16:creationId xmlns:a16="http://schemas.microsoft.com/office/drawing/2014/main" xmlns="" id="{738204A2-4030-4E2F-97A9-D9C6D6DBD1C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61" b="93748"/>
          <a:stretch/>
        </p:blipFill>
        <p:spPr>
          <a:xfrm rot="17307783">
            <a:off x="1700222" y="2428690"/>
            <a:ext cx="483195" cy="255351"/>
          </a:xfrm>
          <a:prstGeom prst="rect">
            <a:avLst/>
          </a:prstGeom>
        </p:spPr>
      </p:pic>
      <p:pic>
        <p:nvPicPr>
          <p:cNvPr id="19" name="图片 32">
            <a:extLst>
              <a:ext uri="{FF2B5EF4-FFF2-40B4-BE49-F238E27FC236}">
                <a16:creationId xmlns:a16="http://schemas.microsoft.com/office/drawing/2014/main" xmlns="" id="{B838A50D-06E8-4211-BFD6-1E6D172EFB8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61" b="93748"/>
          <a:stretch/>
        </p:blipFill>
        <p:spPr>
          <a:xfrm rot="17307783">
            <a:off x="1673566" y="4500648"/>
            <a:ext cx="483195" cy="25535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EE25CEE-BEF8-4500-A4F1-F0AB6BCD2FB2}"/>
              </a:ext>
            </a:extLst>
          </p:cNvPr>
          <p:cNvSpPr txBox="1"/>
          <p:nvPr/>
        </p:nvSpPr>
        <p:spPr>
          <a:xfrm>
            <a:off x="2002963" y="4308827"/>
            <a:ext cx="50784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LU" sz="2400" b="1">
                <a:latin typeface="Arial" panose="020B0604020202020204" pitchFamily="34" charset="0"/>
                <a:cs typeface="Arial" panose="020B0604020202020204" pitchFamily="34" charset="0"/>
              </a:rPr>
              <a:t>Nước và các chất lỏng khác nở ra khi nóng lên và co lại khi lạnh đi.</a:t>
            </a:r>
            <a:endParaRPr lang="fr-L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B7742C0-1930-4E88-A025-3B87D27BE15A}"/>
              </a:ext>
            </a:extLst>
          </p:cNvPr>
          <p:cNvSpPr txBox="1"/>
          <p:nvPr/>
        </p:nvSpPr>
        <p:spPr>
          <a:xfrm>
            <a:off x="2049529" y="2315371"/>
            <a:ext cx="477189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Trong thí nghiệm trên, vật nóng hơn (cốc nước) đã truyền nhiệt cho vật lạnh hơn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(chậu nước). Khi đó cốc nước tỏa nhiệt nên lạnh đi, chậu nước thu nhiệt nên nóng lên.</a:t>
            </a:r>
            <a:endParaRPr lang="fr-L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C8A98D3-0DD3-4942-B2F5-940B382DEA2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23"/>
          <a:stretch/>
        </p:blipFill>
        <p:spPr>
          <a:xfrm>
            <a:off x="6757" y="4434644"/>
            <a:ext cx="9144000" cy="2903564"/>
          </a:xfrm>
          <a:prstGeom prst="rect">
            <a:avLst/>
          </a:prstGeom>
        </p:spPr>
      </p:pic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xmlns="" id="{C161716C-C747-4D49-B4B3-4FA9146AD30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578" b="99879" l="51647" r="97275">
                        <a14:foregroundMark x1="70861" y1="8407" x2="66046" y2="16977"/>
                        <a14:foregroundMark x1="82875" y1="8973" x2="92596" y2="18998"/>
                        <a14:foregroundMark x1="92596" y1="18998" x2="93391" y2="29830"/>
                        <a14:foregroundMark x1="97297" y1="24454" x2="95480" y2="25546"/>
                        <a14:foregroundMark x1="93981" y1="13217" x2="90688" y2="66168"/>
                        <a14:foregroundMark x1="53895" y1="38319" x2="53645" y2="45311"/>
                        <a14:foregroundMark x1="52850" y1="58771" x2="51692" y2="64592"/>
                        <a14:foregroundMark x1="67477" y1="86176" x2="65387" y2="91512"/>
                        <a14:foregroundMark x1="69566" y1="86176" x2="69566" y2="86863"/>
                        <a14:foregroundMark x1="94867" y1="49717" x2="92505" y2="72231"/>
                        <a14:foregroundMark x1="88735" y1="76880" x2="85737" y2="32053"/>
                        <a14:foregroundMark x1="85737" y1="32053" x2="85737" y2="32053"/>
                        <a14:foregroundMark x1="85464" y1="22555" x2="85215" y2="37874"/>
                        <a14:foregroundMark x1="85215" y1="37874" x2="85215" y2="37874"/>
                        <a14:foregroundMark x1="88213" y1="10954" x2="90824" y2="15804"/>
                        <a14:foregroundMark x1="91733" y1="10024" x2="94345" y2="29992"/>
                        <a14:foregroundMark x1="94345" y1="29992" x2="94345" y2="29992"/>
                        <a14:foregroundMark x1="94208" y1="28335" x2="93822" y2="55053"/>
                        <a14:foregroundMark x1="93822" y1="55053" x2="93822" y2="55053"/>
                        <a14:foregroundMark x1="94345" y1="64349" x2="93686" y2="76435"/>
                        <a14:foregroundMark x1="93686" y1="76435" x2="87236" y2="81487"/>
                        <a14:foregroundMark x1="87236" y1="81487" x2="83716" y2="68593"/>
                        <a14:foregroundMark x1="83716" y1="68593" x2="82807" y2="44745"/>
                        <a14:foregroundMark x1="82807" y1="44745" x2="86237" y2="31770"/>
                        <a14:foregroundMark x1="86237" y1="31770" x2="92278" y2="41108"/>
                        <a14:foregroundMark x1="92278" y1="41108" x2="93686" y2="65521"/>
                        <a14:foregroundMark x1="84034" y1="44826" x2="86645" y2="56467"/>
                        <a14:foregroundMark x1="86645" y1="56467" x2="86645" y2="56669"/>
                        <a14:foregroundMark x1="87304" y1="19281" x2="87304" y2="38116"/>
                        <a14:foregroundMark x1="87304" y1="38116" x2="87304" y2="38116"/>
                        <a14:foregroundMark x1="94072" y1="13258" x2="95639" y2="28335"/>
                        <a14:foregroundMark x1="90688" y1="35772" x2="85351" y2="56669"/>
                        <a14:foregroundMark x1="86895" y1="54810" x2="86782" y2="67583"/>
                        <a14:foregroundMark x1="86782" y1="67583" x2="86782" y2="67583"/>
                        <a14:foregroundMark x1="85601" y1="57842" x2="85351" y2="67825"/>
                        <a14:foregroundMark x1="88076" y1="82013" x2="95185" y2="77688"/>
                        <a14:foregroundMark x1="95185" y1="77688" x2="94504" y2="24737"/>
                        <a14:foregroundMark x1="94504" y1="24737" x2="90620" y2="10711"/>
                        <a14:foregroundMark x1="90620" y1="10711" x2="84488" y2="19361"/>
                        <a14:foregroundMark x1="84488" y1="19361" x2="87554" y2="45311"/>
                        <a14:foregroundMark x1="82080" y1="7922" x2="80127" y2="8610"/>
                        <a14:foregroundMark x1="70861" y1="6993" x2="64978" y2="10469"/>
                        <a14:foregroundMark x1="64865" y1="87106" x2="61345" y2="90340"/>
                        <a14:foregroundMark x1="61980" y1="84559" x2="58347" y2="86176"/>
                        <a14:foregroundMark x1="69566" y1="86621" x2="65910" y2="92199"/>
                        <a14:foregroundMark x1="73473" y1="87793" x2="74245" y2="99879"/>
                        <a14:foregroundMark x1="89394" y1="82013" x2="95049" y2="75505"/>
                        <a14:foregroundMark x1="95049" y1="75505" x2="94208" y2="61601"/>
                        <a14:foregroundMark x1="94208" y1="61601" x2="83148" y2="64956"/>
                        <a14:foregroundMark x1="83148" y1="64956" x2="89121" y2="84115"/>
                        <a14:foregroundMark x1="89121" y1="84115" x2="90824" y2="83872"/>
                        <a14:foregroundMark x1="90961" y1="82943" x2="95003" y2="79911"/>
                        <a14:foregroundMark x1="92119" y1="49272" x2="91483" y2="67381"/>
                        <a14:foregroundMark x1="88871" y1="45554" x2="89780" y2="72959"/>
                        <a14:foregroundMark x1="89780" y1="72959" x2="89780" y2="72959"/>
                        <a14:foregroundMark x1="86895" y1="8852" x2="94776" y2="14228"/>
                        <a14:foregroundMark x1="94776" y1="14228" x2="94186" y2="33145"/>
                        <a14:foregroundMark x1="94186" y1="33145" x2="87032" y2="19685"/>
                        <a14:foregroundMark x1="87032" y1="19685" x2="86782" y2="8610"/>
                        <a14:foregroundMark x1="92392" y1="27405" x2="90824" y2="39491"/>
                        <a14:foregroundMark x1="90302" y1="25546" x2="90166" y2="41350"/>
                        <a14:foregroundMark x1="90166" y1="41350" x2="90166" y2="41350"/>
                        <a14:foregroundMark x1="85351" y1="9297" x2="93641" y2="11439"/>
                        <a14:foregroundMark x1="93641" y1="11439" x2="95253" y2="18593"/>
                        <a14:foregroundMark x1="91074" y1="8367" x2="84420" y2="9095"/>
                        <a14:foregroundMark x1="92255" y1="6508" x2="93959" y2="18351"/>
                        <a14:foregroundMark x1="95639" y1="31366" x2="94890" y2="73161"/>
                        <a14:foregroundMark x1="94890" y1="73161" x2="91279" y2="83387"/>
                        <a14:foregroundMark x1="91279" y1="83387" x2="90030" y2="83145"/>
                        <a14:foregroundMark x1="86123" y1="7437" x2="93959" y2="10065"/>
                        <a14:foregroundMark x1="93959" y1="10065" x2="95253" y2="18149"/>
                        <a14:foregroundMark x1="93550" y1="6993" x2="95003" y2="19281"/>
                        <a14:foregroundMark x1="94072" y1="8367" x2="95003" y2="15360"/>
                        <a14:foregroundMark x1="94072" y1="7437" x2="95367" y2="19523"/>
                        <a14:foregroundMark x1="95367" y1="19523" x2="95253" y2="21140"/>
                        <a14:foregroundMark x1="94072" y1="7437" x2="96048" y2="20938"/>
                        <a14:foregroundMark x1="96048" y1="20938" x2="96048" y2="20938"/>
                        <a14:foregroundMark x1="94481" y1="8852" x2="95526" y2="13703"/>
                        <a14:foregroundMark x1="68908" y1="6306" x2="71247" y2="5578"/>
                        <a14:foregroundMark x1="87690" y1="6306" x2="92505" y2="9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68"/>
          <a:stretch/>
        </p:blipFill>
        <p:spPr>
          <a:xfrm>
            <a:off x="9248" y="2961363"/>
            <a:ext cx="1754083" cy="2610347"/>
          </a:xfrm>
          <a:prstGeom prst="rect">
            <a:avLst/>
          </a:prstGeom>
        </p:spPr>
      </p:pic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xmlns="" id="{A5A614C1-7B93-4301-BFD3-EAF8C477531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891" b="92078" l="2067" r="47241">
                        <a14:foregroundMark x1="7495" y1="37187" x2="9584" y2="60428"/>
                        <a14:foregroundMark x1="9584" y1="60428" x2="7677" y2="66370"/>
                        <a14:foregroundMark x1="16739" y1="89976" x2="34022" y2="92158"/>
                        <a14:foregroundMark x1="42903" y1="17623" x2="41154" y2="58286"/>
                        <a14:foregroundMark x1="41154" y1="58286" x2="41154" y2="58286"/>
                        <a14:foregroundMark x1="43607" y1="30679" x2="43425" y2="62652"/>
                        <a14:foregroundMark x1="43425" y1="62652" x2="43425" y2="62652"/>
                        <a14:foregroundMark x1="47263" y1="27567" x2="43039" y2="69927"/>
                        <a14:foregroundMark x1="43039" y1="69927" x2="38383" y2="77850"/>
                        <a14:foregroundMark x1="38383" y1="77850" x2="38383" y2="77850"/>
                        <a14:foregroundMark x1="40631" y1="10186" x2="35748" y2="29749"/>
                        <a14:foregroundMark x1="35748" y1="29749" x2="35748" y2="29749"/>
                        <a14:foregroundMark x1="6268" y1="43411" x2="5746" y2="62571"/>
                        <a14:foregroundMark x1="5746" y1="62571" x2="5587" y2="63581"/>
                        <a14:foregroundMark x1="5065" y1="40905" x2="5587" y2="30032"/>
                        <a14:foregroundMark x1="17624" y1="13581" x2="11697" y2="24454"/>
                        <a14:foregroundMark x1="44311" y1="7397" x2="44992" y2="31932"/>
                        <a14:foregroundMark x1="44992" y1="31932" x2="44992" y2="31932"/>
                        <a14:foregroundMark x1="42380" y1="24454" x2="35930" y2="46524"/>
                        <a14:foregroundMark x1="35930" y1="46524" x2="35930" y2="46524"/>
                        <a14:foregroundMark x1="39064" y1="24454" x2="32273" y2="49313"/>
                        <a14:foregroundMark x1="32273" y1="49313" x2="32273" y2="49313"/>
                        <a14:foregroundMark x1="5224" y1="62975" x2="8381" y2="70412"/>
                        <a14:foregroundMark x1="8381" y1="70412" x2="8381" y2="70412"/>
                        <a14:foregroundMark x1="5065" y1="59539" x2="6450" y2="70412"/>
                        <a14:foregroundMark x1="6450" y1="70412" x2="6450" y2="70412"/>
                        <a14:foregroundMark x1="5065" y1="67947" x2="4179" y2="78779"/>
                        <a14:foregroundMark x1="5224" y1="36863" x2="2089" y2="67623"/>
                        <a14:foregroundMark x1="37838" y1="9863" x2="37315" y2="57074"/>
                        <a14:foregroundMark x1="42380" y1="75990" x2="46400" y2="58003"/>
                        <a14:foregroundMark x1="46400" y1="58003" x2="46400" y2="58003"/>
                        <a14:foregroundMark x1="45174" y1="67623" x2="45174" y2="76314"/>
                        <a14:foregroundMark x1="45174" y1="76314" x2="45174" y2="76314"/>
                        <a14:foregroundMark x1="38724" y1="4891" x2="35226" y2="12045"/>
                        <a14:foregroundMark x1="43947" y1="4891" x2="44992" y2="10186"/>
                        <a14:foregroundMark x1="43788" y1="6144" x2="40472" y2="5821"/>
                        <a14:foregroundMark x1="39428" y1="35327" x2="37838" y2="56427"/>
                        <a14:foregroundMark x1="39428" y1="44947" x2="39587" y2="51455"/>
                        <a14:foregroundMark x1="35930" y1="88440" x2="37315" y2="88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413"/>
          <a:stretch/>
        </p:blipFill>
        <p:spPr>
          <a:xfrm>
            <a:off x="7081399" y="2897411"/>
            <a:ext cx="1770491" cy="267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09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DFB6ABDA-FA28-4B89-A6F6-9D80E7120E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4156"/>
            <a:ext cx="9422358" cy="7572156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EFF89863-338C-4449-8F44-218CF7500AEB}"/>
              </a:ext>
            </a:extLst>
          </p:cNvPr>
          <p:cNvSpPr/>
          <p:nvPr/>
        </p:nvSpPr>
        <p:spPr>
          <a:xfrm>
            <a:off x="1349381" y="1008862"/>
            <a:ext cx="6126498" cy="5301200"/>
          </a:xfrm>
          <a:prstGeom prst="roundRect">
            <a:avLst>
              <a:gd name="adj" fmla="val 3209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srgbClr val="DB4D5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48B3290-1B3F-44E7-95B7-47ECF2A01B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991" y="1"/>
            <a:ext cx="2174009" cy="21259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C8A98D3-0DD3-4942-B2F5-940B382DEA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23"/>
          <a:stretch/>
        </p:blipFill>
        <p:spPr>
          <a:xfrm>
            <a:off x="0" y="3989428"/>
            <a:ext cx="9144000" cy="29035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E0C8BC9-68F0-458B-BE94-64681DDA6E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87" y="605453"/>
            <a:ext cx="844670" cy="7162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F9C19AD-31BC-4967-8CA3-790E6DBF31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21" y="479047"/>
            <a:ext cx="1199990" cy="101751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36EF29E-E526-456C-96A0-F336D5FEC4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63" y="4864810"/>
            <a:ext cx="537368" cy="4556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CC7123B-1B6E-45EA-83B9-708343E9EB1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61" b="93748"/>
          <a:stretch/>
        </p:blipFill>
        <p:spPr>
          <a:xfrm rot="17307783">
            <a:off x="1848860" y="2212809"/>
            <a:ext cx="483195" cy="25535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DD32CF41-48FE-4E3E-8345-866F19BB25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6" t="92293" r="-15436" b="-4828"/>
          <a:stretch/>
        </p:blipFill>
        <p:spPr>
          <a:xfrm rot="17307783">
            <a:off x="5838974" y="4011240"/>
            <a:ext cx="523748" cy="3924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34CB6CC6-E997-4DA3-8198-7EE6ACCB9FB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6" t="92293" r="-15436" b="-4828"/>
          <a:stretch/>
        </p:blipFill>
        <p:spPr>
          <a:xfrm rot="17307783">
            <a:off x="7074655" y="2145101"/>
            <a:ext cx="316471" cy="23711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66D2143-B36D-43C5-8ABA-74E0F28EB058}"/>
              </a:ext>
            </a:extLst>
          </p:cNvPr>
          <p:cNvGrpSpPr/>
          <p:nvPr/>
        </p:nvGrpSpPr>
        <p:grpSpPr>
          <a:xfrm>
            <a:off x="1477397" y="2349947"/>
            <a:ext cx="7901841" cy="1831929"/>
            <a:chOff x="2953859" y="2390647"/>
            <a:chExt cx="10535787" cy="1831929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849227F5-A97C-45B0-9B85-D567FDEE0816}"/>
                </a:ext>
              </a:extLst>
            </p:cNvPr>
            <p:cNvSpPr txBox="1"/>
            <p:nvPr/>
          </p:nvSpPr>
          <p:spPr>
            <a:xfrm>
              <a:off x="2953859" y="2390647"/>
              <a:ext cx="10404984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200">
                  <a:solidFill>
                    <a:srgbClr val="CFFFDC"/>
                  </a:solidFill>
                  <a:effectLst>
                    <a:outerShdw blurRad="50800" dist="38100" dir="2700000" algn="tl" rotWithShape="0">
                      <a:schemeClr val="tx1">
                        <a:lumMod val="75000"/>
                        <a:lumOff val="25000"/>
                        <a:alpha val="40000"/>
                      </a:schemeClr>
                    </a:outerShdw>
                  </a:effectLst>
                  <a:latin typeface="UTM Showcard" panose="02040603050506020204" pitchFamily="18" charset="0"/>
                  <a:ea typeface="思源宋体 CN Heavy" panose="02020900000000000000" pitchFamily="18" charset="-122"/>
                </a:rPr>
                <a:t>VẬN DỤNG</a:t>
              </a:r>
              <a:endParaRPr lang="zh-CN" altLang="en-US" sz="11200" dirty="0">
                <a:solidFill>
                  <a:srgbClr val="CFFFDC"/>
                </a:solidFill>
                <a:effectLst>
                  <a:outerShdw blurRad="50800" dist="38100" dir="270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  <a:latin typeface="UTM Showcard" panose="02040603050506020204" pitchFamily="18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18" name="文本框 6">
              <a:extLst>
                <a:ext uri="{FF2B5EF4-FFF2-40B4-BE49-F238E27FC236}">
                  <a16:creationId xmlns:a16="http://schemas.microsoft.com/office/drawing/2014/main" xmlns="" id="{22805517-8EA6-4694-A859-83B21880DC55}"/>
                </a:ext>
              </a:extLst>
            </p:cNvPr>
            <p:cNvSpPr txBox="1"/>
            <p:nvPr/>
          </p:nvSpPr>
          <p:spPr>
            <a:xfrm>
              <a:off x="3084662" y="2406694"/>
              <a:ext cx="10404984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200">
                  <a:solidFill>
                    <a:srgbClr val="93FFD8"/>
                  </a:solidFill>
                  <a:effectLst>
                    <a:outerShdw blurRad="50800" dist="38100" dir="2700000" algn="tl" rotWithShape="0">
                      <a:schemeClr val="tx1">
                        <a:lumMod val="75000"/>
                        <a:lumOff val="25000"/>
                        <a:alpha val="40000"/>
                      </a:schemeClr>
                    </a:outerShdw>
                  </a:effectLst>
                  <a:latin typeface="UTM Showcard" panose="02040603050506020204" pitchFamily="18" charset="0"/>
                  <a:ea typeface="思源宋体 CN Heavy" panose="02020900000000000000" pitchFamily="18" charset="-122"/>
                </a:rPr>
                <a:t>VẬN DỤNG</a:t>
              </a:r>
              <a:endParaRPr lang="zh-CN" altLang="en-US" sz="11200" dirty="0">
                <a:solidFill>
                  <a:srgbClr val="93FFD8"/>
                </a:solidFill>
                <a:effectLst>
                  <a:outerShdw blurRad="50800" dist="38100" dir="270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  <a:latin typeface="UTM Showcard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9538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xmlns="" id="{FF31D979-6FCF-42F4-A6EE-73DBEC9359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79"/>
          <a:stretch/>
        </p:blipFill>
        <p:spPr>
          <a:xfrm flipV="1">
            <a:off x="0" y="0"/>
            <a:ext cx="9144000" cy="25028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9A0A534-3D54-422E-A25E-F3291FBB1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1053966" cy="1030681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6667CBF0-4AD2-4E4D-9042-4EA9A4EF18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86493">
            <a:off x="2282327" y="-311780"/>
            <a:ext cx="5623111" cy="348844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938AA88-4CB0-421A-8485-A267E27EC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399240">
            <a:off x="2722822" y="723625"/>
            <a:ext cx="4742121" cy="1417639"/>
          </a:xfrm>
        </p:spPr>
        <p:txBody>
          <a:bodyPr>
            <a:noAutofit/>
          </a:bodyPr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Tại sao khi đun nước, không nên đổ đầy nước vào ấm?</a:t>
            </a:r>
            <a:endParaRPr lang="vi-VN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cartoon of a child&#10;&#10;Description automatically generated with medium confidence">
            <a:extLst>
              <a:ext uri="{FF2B5EF4-FFF2-40B4-BE49-F238E27FC236}">
                <a16:creationId xmlns:a16="http://schemas.microsoft.com/office/drawing/2014/main" xmlns="" id="{44D55241-355B-4C3E-8B60-F6757B93D8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4" y="2279832"/>
            <a:ext cx="2854842" cy="389617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2C8DBA14-8AFB-4E6C-9DAC-7BE3629D8B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79"/>
          <a:stretch/>
        </p:blipFill>
        <p:spPr>
          <a:xfrm>
            <a:off x="-255182" y="4328915"/>
            <a:ext cx="9399182" cy="2529085"/>
          </a:xfrm>
          <a:prstGeom prst="rect">
            <a:avLst/>
          </a:prstGeom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xmlns="" id="{2A96F343-6B6D-4A5B-B5E1-45157E4E0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654" y="3186936"/>
            <a:ext cx="6222983" cy="4032258"/>
          </a:xfrm>
          <a:custGeom>
            <a:avLst/>
            <a:gdLst>
              <a:gd name="connsiteX0" fmla="*/ 0 w 8297310"/>
              <a:gd name="connsiteY0" fmla="*/ 0 h 3375604"/>
              <a:gd name="connsiteX1" fmla="*/ 592665 w 8297310"/>
              <a:gd name="connsiteY1" fmla="*/ 0 h 3375604"/>
              <a:gd name="connsiteX2" fmla="*/ 1351276 w 8297310"/>
              <a:gd name="connsiteY2" fmla="*/ 0 h 3375604"/>
              <a:gd name="connsiteX3" fmla="*/ 1777995 w 8297310"/>
              <a:gd name="connsiteY3" fmla="*/ 0 h 3375604"/>
              <a:gd name="connsiteX4" fmla="*/ 2287687 w 8297310"/>
              <a:gd name="connsiteY4" fmla="*/ 0 h 3375604"/>
              <a:gd name="connsiteX5" fmla="*/ 3046298 w 8297310"/>
              <a:gd name="connsiteY5" fmla="*/ 0 h 3375604"/>
              <a:gd name="connsiteX6" fmla="*/ 3390044 w 8297310"/>
              <a:gd name="connsiteY6" fmla="*/ 0 h 3375604"/>
              <a:gd name="connsiteX7" fmla="*/ 3982709 w 8297310"/>
              <a:gd name="connsiteY7" fmla="*/ 0 h 3375604"/>
              <a:gd name="connsiteX8" fmla="*/ 4658347 w 8297310"/>
              <a:gd name="connsiteY8" fmla="*/ 0 h 3375604"/>
              <a:gd name="connsiteX9" fmla="*/ 5085066 w 8297310"/>
              <a:gd name="connsiteY9" fmla="*/ 0 h 3375604"/>
              <a:gd name="connsiteX10" fmla="*/ 5760704 w 8297310"/>
              <a:gd name="connsiteY10" fmla="*/ 0 h 3375604"/>
              <a:gd name="connsiteX11" fmla="*/ 6187423 w 8297310"/>
              <a:gd name="connsiteY11" fmla="*/ 0 h 3375604"/>
              <a:gd name="connsiteX12" fmla="*/ 6780088 w 8297310"/>
              <a:gd name="connsiteY12" fmla="*/ 0 h 3375604"/>
              <a:gd name="connsiteX13" fmla="*/ 7289779 w 8297310"/>
              <a:gd name="connsiteY13" fmla="*/ 0 h 3375604"/>
              <a:gd name="connsiteX14" fmla="*/ 8297310 w 8297310"/>
              <a:gd name="connsiteY14" fmla="*/ 0 h 3375604"/>
              <a:gd name="connsiteX15" fmla="*/ 8297310 w 8297310"/>
              <a:gd name="connsiteY15" fmla="*/ 630113 h 3375604"/>
              <a:gd name="connsiteX16" fmla="*/ 8297310 w 8297310"/>
              <a:gd name="connsiteY16" fmla="*/ 1091445 h 3375604"/>
              <a:gd name="connsiteX17" fmla="*/ 8297310 w 8297310"/>
              <a:gd name="connsiteY17" fmla="*/ 1654046 h 3375604"/>
              <a:gd name="connsiteX18" fmla="*/ 8297310 w 8297310"/>
              <a:gd name="connsiteY18" fmla="*/ 2149135 h 3375604"/>
              <a:gd name="connsiteX19" fmla="*/ 8297310 w 8297310"/>
              <a:gd name="connsiteY19" fmla="*/ 2745491 h 3375604"/>
              <a:gd name="connsiteX20" fmla="*/ 8297310 w 8297310"/>
              <a:gd name="connsiteY20" fmla="*/ 3375604 h 3375604"/>
              <a:gd name="connsiteX21" fmla="*/ 7787618 w 8297310"/>
              <a:gd name="connsiteY21" fmla="*/ 3375604 h 3375604"/>
              <a:gd name="connsiteX22" fmla="*/ 7360899 w 8297310"/>
              <a:gd name="connsiteY22" fmla="*/ 3375604 h 3375604"/>
              <a:gd name="connsiteX23" fmla="*/ 6934181 w 8297310"/>
              <a:gd name="connsiteY23" fmla="*/ 3375604 h 3375604"/>
              <a:gd name="connsiteX24" fmla="*/ 6175569 w 8297310"/>
              <a:gd name="connsiteY24" fmla="*/ 3375604 h 3375604"/>
              <a:gd name="connsiteX25" fmla="*/ 5831824 w 8297310"/>
              <a:gd name="connsiteY25" fmla="*/ 3375604 h 3375604"/>
              <a:gd name="connsiteX26" fmla="*/ 5322132 w 8297310"/>
              <a:gd name="connsiteY26" fmla="*/ 3375604 h 3375604"/>
              <a:gd name="connsiteX27" fmla="*/ 4895413 w 8297310"/>
              <a:gd name="connsiteY27" fmla="*/ 3375604 h 3375604"/>
              <a:gd name="connsiteX28" fmla="*/ 4302748 w 8297310"/>
              <a:gd name="connsiteY28" fmla="*/ 3375604 h 3375604"/>
              <a:gd name="connsiteX29" fmla="*/ 3544137 w 8297310"/>
              <a:gd name="connsiteY29" fmla="*/ 3375604 h 3375604"/>
              <a:gd name="connsiteX30" fmla="*/ 3200391 w 8297310"/>
              <a:gd name="connsiteY30" fmla="*/ 3375604 h 3375604"/>
              <a:gd name="connsiteX31" fmla="*/ 2607726 w 8297310"/>
              <a:gd name="connsiteY31" fmla="*/ 3375604 h 3375604"/>
              <a:gd name="connsiteX32" fmla="*/ 1932088 w 8297310"/>
              <a:gd name="connsiteY32" fmla="*/ 3375604 h 3375604"/>
              <a:gd name="connsiteX33" fmla="*/ 1256450 w 8297310"/>
              <a:gd name="connsiteY33" fmla="*/ 3375604 h 3375604"/>
              <a:gd name="connsiteX34" fmla="*/ 746758 w 8297310"/>
              <a:gd name="connsiteY34" fmla="*/ 3375604 h 3375604"/>
              <a:gd name="connsiteX35" fmla="*/ 0 w 8297310"/>
              <a:gd name="connsiteY35" fmla="*/ 3375604 h 3375604"/>
              <a:gd name="connsiteX36" fmla="*/ 0 w 8297310"/>
              <a:gd name="connsiteY36" fmla="*/ 2779247 h 3375604"/>
              <a:gd name="connsiteX37" fmla="*/ 0 w 8297310"/>
              <a:gd name="connsiteY37" fmla="*/ 2149135 h 3375604"/>
              <a:gd name="connsiteX38" fmla="*/ 0 w 8297310"/>
              <a:gd name="connsiteY38" fmla="*/ 1519022 h 3375604"/>
              <a:gd name="connsiteX39" fmla="*/ 0 w 8297310"/>
              <a:gd name="connsiteY39" fmla="*/ 922665 h 3375604"/>
              <a:gd name="connsiteX40" fmla="*/ 0 w 8297310"/>
              <a:gd name="connsiteY40" fmla="*/ 0 h 337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297310" h="3375604" fill="none" extrusionOk="0">
                <a:moveTo>
                  <a:pt x="0" y="0"/>
                </a:moveTo>
                <a:cubicBezTo>
                  <a:pt x="147639" y="-64880"/>
                  <a:pt x="300650" y="35070"/>
                  <a:pt x="592665" y="0"/>
                </a:cubicBezTo>
                <a:cubicBezTo>
                  <a:pt x="884680" y="-35070"/>
                  <a:pt x="1163907" y="14369"/>
                  <a:pt x="1351276" y="0"/>
                </a:cubicBezTo>
                <a:cubicBezTo>
                  <a:pt x="1538645" y="-14369"/>
                  <a:pt x="1599805" y="2378"/>
                  <a:pt x="1777995" y="0"/>
                </a:cubicBezTo>
                <a:cubicBezTo>
                  <a:pt x="1956185" y="-2378"/>
                  <a:pt x="2119753" y="36017"/>
                  <a:pt x="2287687" y="0"/>
                </a:cubicBezTo>
                <a:cubicBezTo>
                  <a:pt x="2455621" y="-36017"/>
                  <a:pt x="2870585" y="38213"/>
                  <a:pt x="3046298" y="0"/>
                </a:cubicBezTo>
                <a:cubicBezTo>
                  <a:pt x="3222011" y="-38213"/>
                  <a:pt x="3218414" y="36355"/>
                  <a:pt x="3390044" y="0"/>
                </a:cubicBezTo>
                <a:cubicBezTo>
                  <a:pt x="3561674" y="-36355"/>
                  <a:pt x="3839145" y="586"/>
                  <a:pt x="3982709" y="0"/>
                </a:cubicBezTo>
                <a:cubicBezTo>
                  <a:pt x="4126274" y="-586"/>
                  <a:pt x="4442586" y="18505"/>
                  <a:pt x="4658347" y="0"/>
                </a:cubicBezTo>
                <a:cubicBezTo>
                  <a:pt x="4874108" y="-18505"/>
                  <a:pt x="4916563" y="45459"/>
                  <a:pt x="5085066" y="0"/>
                </a:cubicBezTo>
                <a:cubicBezTo>
                  <a:pt x="5253569" y="-45459"/>
                  <a:pt x="5579511" y="13064"/>
                  <a:pt x="5760704" y="0"/>
                </a:cubicBezTo>
                <a:cubicBezTo>
                  <a:pt x="5941897" y="-13064"/>
                  <a:pt x="6091540" y="47010"/>
                  <a:pt x="6187423" y="0"/>
                </a:cubicBezTo>
                <a:cubicBezTo>
                  <a:pt x="6283306" y="-47010"/>
                  <a:pt x="6536538" y="34287"/>
                  <a:pt x="6780088" y="0"/>
                </a:cubicBezTo>
                <a:cubicBezTo>
                  <a:pt x="7023638" y="-34287"/>
                  <a:pt x="7086057" y="50841"/>
                  <a:pt x="7289779" y="0"/>
                </a:cubicBezTo>
                <a:cubicBezTo>
                  <a:pt x="7493501" y="-50841"/>
                  <a:pt x="8004857" y="35800"/>
                  <a:pt x="8297310" y="0"/>
                </a:cubicBezTo>
                <a:cubicBezTo>
                  <a:pt x="8299160" y="274356"/>
                  <a:pt x="8275877" y="502801"/>
                  <a:pt x="8297310" y="630113"/>
                </a:cubicBezTo>
                <a:cubicBezTo>
                  <a:pt x="8318743" y="757425"/>
                  <a:pt x="8288930" y="926382"/>
                  <a:pt x="8297310" y="1091445"/>
                </a:cubicBezTo>
                <a:cubicBezTo>
                  <a:pt x="8305690" y="1256508"/>
                  <a:pt x="8265373" y="1503930"/>
                  <a:pt x="8297310" y="1654046"/>
                </a:cubicBezTo>
                <a:cubicBezTo>
                  <a:pt x="8329247" y="1804162"/>
                  <a:pt x="8264916" y="1932363"/>
                  <a:pt x="8297310" y="2149135"/>
                </a:cubicBezTo>
                <a:cubicBezTo>
                  <a:pt x="8329704" y="2365907"/>
                  <a:pt x="8286266" y="2578161"/>
                  <a:pt x="8297310" y="2745491"/>
                </a:cubicBezTo>
                <a:cubicBezTo>
                  <a:pt x="8308354" y="2912821"/>
                  <a:pt x="8228328" y="3230778"/>
                  <a:pt x="8297310" y="3375604"/>
                </a:cubicBezTo>
                <a:cubicBezTo>
                  <a:pt x="8185301" y="3382796"/>
                  <a:pt x="7895334" y="3321231"/>
                  <a:pt x="7787618" y="3375604"/>
                </a:cubicBezTo>
                <a:cubicBezTo>
                  <a:pt x="7679902" y="3429977"/>
                  <a:pt x="7500094" y="3371268"/>
                  <a:pt x="7360899" y="3375604"/>
                </a:cubicBezTo>
                <a:cubicBezTo>
                  <a:pt x="7221704" y="3379940"/>
                  <a:pt x="7116602" y="3342471"/>
                  <a:pt x="6934181" y="3375604"/>
                </a:cubicBezTo>
                <a:cubicBezTo>
                  <a:pt x="6751760" y="3408737"/>
                  <a:pt x="6378891" y="3368211"/>
                  <a:pt x="6175569" y="3375604"/>
                </a:cubicBezTo>
                <a:cubicBezTo>
                  <a:pt x="5972247" y="3382997"/>
                  <a:pt x="5973842" y="3352777"/>
                  <a:pt x="5831824" y="3375604"/>
                </a:cubicBezTo>
                <a:cubicBezTo>
                  <a:pt x="5689807" y="3398431"/>
                  <a:pt x="5493017" y="3364656"/>
                  <a:pt x="5322132" y="3375604"/>
                </a:cubicBezTo>
                <a:cubicBezTo>
                  <a:pt x="5151247" y="3386552"/>
                  <a:pt x="4986351" y="3366830"/>
                  <a:pt x="4895413" y="3375604"/>
                </a:cubicBezTo>
                <a:cubicBezTo>
                  <a:pt x="4804475" y="3384378"/>
                  <a:pt x="4476491" y="3313014"/>
                  <a:pt x="4302748" y="3375604"/>
                </a:cubicBezTo>
                <a:cubicBezTo>
                  <a:pt x="4129006" y="3438194"/>
                  <a:pt x="3719033" y="3284630"/>
                  <a:pt x="3544137" y="3375604"/>
                </a:cubicBezTo>
                <a:cubicBezTo>
                  <a:pt x="3369241" y="3466578"/>
                  <a:pt x="3348694" y="3369751"/>
                  <a:pt x="3200391" y="3375604"/>
                </a:cubicBezTo>
                <a:cubicBezTo>
                  <a:pt x="3052088" y="3381457"/>
                  <a:pt x="2791230" y="3371832"/>
                  <a:pt x="2607726" y="3375604"/>
                </a:cubicBezTo>
                <a:cubicBezTo>
                  <a:pt x="2424223" y="3379376"/>
                  <a:pt x="2198272" y="3364781"/>
                  <a:pt x="1932088" y="3375604"/>
                </a:cubicBezTo>
                <a:cubicBezTo>
                  <a:pt x="1665904" y="3386427"/>
                  <a:pt x="1545711" y="3344341"/>
                  <a:pt x="1256450" y="3375604"/>
                </a:cubicBezTo>
                <a:cubicBezTo>
                  <a:pt x="967189" y="3406867"/>
                  <a:pt x="882936" y="3374639"/>
                  <a:pt x="746758" y="3375604"/>
                </a:cubicBezTo>
                <a:cubicBezTo>
                  <a:pt x="610580" y="3376569"/>
                  <a:pt x="263975" y="3343078"/>
                  <a:pt x="0" y="3375604"/>
                </a:cubicBezTo>
                <a:cubicBezTo>
                  <a:pt x="-63671" y="3144985"/>
                  <a:pt x="8905" y="3019583"/>
                  <a:pt x="0" y="2779247"/>
                </a:cubicBezTo>
                <a:cubicBezTo>
                  <a:pt x="-8905" y="2538911"/>
                  <a:pt x="17993" y="2352673"/>
                  <a:pt x="0" y="2149135"/>
                </a:cubicBezTo>
                <a:cubicBezTo>
                  <a:pt x="-17993" y="1945597"/>
                  <a:pt x="42903" y="1786093"/>
                  <a:pt x="0" y="1519022"/>
                </a:cubicBezTo>
                <a:cubicBezTo>
                  <a:pt x="-42903" y="1251951"/>
                  <a:pt x="32570" y="1143121"/>
                  <a:pt x="0" y="922665"/>
                </a:cubicBezTo>
                <a:cubicBezTo>
                  <a:pt x="-32570" y="702209"/>
                  <a:pt x="70782" y="454699"/>
                  <a:pt x="0" y="0"/>
                </a:cubicBezTo>
                <a:close/>
              </a:path>
              <a:path w="8297310" h="3375604" stroke="0" extrusionOk="0">
                <a:moveTo>
                  <a:pt x="0" y="0"/>
                </a:moveTo>
                <a:cubicBezTo>
                  <a:pt x="138237" y="-25944"/>
                  <a:pt x="328418" y="51062"/>
                  <a:pt x="426719" y="0"/>
                </a:cubicBezTo>
                <a:cubicBezTo>
                  <a:pt x="525020" y="-51062"/>
                  <a:pt x="723936" y="56730"/>
                  <a:pt x="1019384" y="0"/>
                </a:cubicBezTo>
                <a:cubicBezTo>
                  <a:pt x="1314832" y="-56730"/>
                  <a:pt x="1207724" y="7789"/>
                  <a:pt x="1363129" y="0"/>
                </a:cubicBezTo>
                <a:cubicBezTo>
                  <a:pt x="1518535" y="-7789"/>
                  <a:pt x="1838497" y="78427"/>
                  <a:pt x="2038768" y="0"/>
                </a:cubicBezTo>
                <a:cubicBezTo>
                  <a:pt x="2239039" y="-78427"/>
                  <a:pt x="2353896" y="26400"/>
                  <a:pt x="2465486" y="0"/>
                </a:cubicBezTo>
                <a:cubicBezTo>
                  <a:pt x="2577076" y="-26400"/>
                  <a:pt x="2738356" y="4050"/>
                  <a:pt x="2809232" y="0"/>
                </a:cubicBezTo>
                <a:cubicBezTo>
                  <a:pt x="2880108" y="-4050"/>
                  <a:pt x="3010688" y="33218"/>
                  <a:pt x="3152978" y="0"/>
                </a:cubicBezTo>
                <a:cubicBezTo>
                  <a:pt x="3295268" y="-33218"/>
                  <a:pt x="3442658" y="12336"/>
                  <a:pt x="3662670" y="0"/>
                </a:cubicBezTo>
                <a:cubicBezTo>
                  <a:pt x="3882682" y="-12336"/>
                  <a:pt x="4063402" y="28763"/>
                  <a:pt x="4172362" y="0"/>
                </a:cubicBezTo>
                <a:cubicBezTo>
                  <a:pt x="4281322" y="-28763"/>
                  <a:pt x="4594455" y="67093"/>
                  <a:pt x="4765027" y="0"/>
                </a:cubicBezTo>
                <a:cubicBezTo>
                  <a:pt x="4935600" y="-67093"/>
                  <a:pt x="5304326" y="73859"/>
                  <a:pt x="5523638" y="0"/>
                </a:cubicBezTo>
                <a:cubicBezTo>
                  <a:pt x="5742950" y="-73859"/>
                  <a:pt x="5699535" y="8565"/>
                  <a:pt x="5867383" y="0"/>
                </a:cubicBezTo>
                <a:cubicBezTo>
                  <a:pt x="6035231" y="-8565"/>
                  <a:pt x="6349945" y="51548"/>
                  <a:pt x="6543022" y="0"/>
                </a:cubicBezTo>
                <a:cubicBezTo>
                  <a:pt x="6736099" y="-51548"/>
                  <a:pt x="6996977" y="16213"/>
                  <a:pt x="7135687" y="0"/>
                </a:cubicBezTo>
                <a:cubicBezTo>
                  <a:pt x="7274398" y="-16213"/>
                  <a:pt x="7535608" y="66325"/>
                  <a:pt x="7728352" y="0"/>
                </a:cubicBezTo>
                <a:cubicBezTo>
                  <a:pt x="7921096" y="-66325"/>
                  <a:pt x="8172310" y="20176"/>
                  <a:pt x="8297310" y="0"/>
                </a:cubicBezTo>
                <a:cubicBezTo>
                  <a:pt x="8302998" y="151577"/>
                  <a:pt x="8251327" y="328739"/>
                  <a:pt x="8297310" y="461333"/>
                </a:cubicBezTo>
                <a:cubicBezTo>
                  <a:pt x="8343293" y="593927"/>
                  <a:pt x="8291146" y="799701"/>
                  <a:pt x="8297310" y="922665"/>
                </a:cubicBezTo>
                <a:cubicBezTo>
                  <a:pt x="8303474" y="1045629"/>
                  <a:pt x="8242652" y="1165200"/>
                  <a:pt x="8297310" y="1383998"/>
                </a:cubicBezTo>
                <a:cubicBezTo>
                  <a:pt x="8351968" y="1602796"/>
                  <a:pt x="8290096" y="1715980"/>
                  <a:pt x="8297310" y="1879086"/>
                </a:cubicBezTo>
                <a:cubicBezTo>
                  <a:pt x="8304524" y="2042192"/>
                  <a:pt x="8287914" y="2279072"/>
                  <a:pt x="8297310" y="2475443"/>
                </a:cubicBezTo>
                <a:cubicBezTo>
                  <a:pt x="8306706" y="2671814"/>
                  <a:pt x="8196242" y="3037564"/>
                  <a:pt x="8297310" y="3375604"/>
                </a:cubicBezTo>
                <a:cubicBezTo>
                  <a:pt x="8127172" y="3377582"/>
                  <a:pt x="8050418" y="3352970"/>
                  <a:pt x="7953564" y="3375604"/>
                </a:cubicBezTo>
                <a:cubicBezTo>
                  <a:pt x="7856710" y="3398238"/>
                  <a:pt x="7590401" y="3323767"/>
                  <a:pt x="7360899" y="3375604"/>
                </a:cubicBezTo>
                <a:cubicBezTo>
                  <a:pt x="7131398" y="3427441"/>
                  <a:pt x="6807971" y="3285949"/>
                  <a:pt x="6602288" y="3375604"/>
                </a:cubicBezTo>
                <a:cubicBezTo>
                  <a:pt x="6396605" y="3465259"/>
                  <a:pt x="6222456" y="3333859"/>
                  <a:pt x="6092596" y="3375604"/>
                </a:cubicBezTo>
                <a:cubicBezTo>
                  <a:pt x="5962736" y="3417349"/>
                  <a:pt x="5821845" y="3365712"/>
                  <a:pt x="5582904" y="3375604"/>
                </a:cubicBezTo>
                <a:cubicBezTo>
                  <a:pt x="5343963" y="3385496"/>
                  <a:pt x="5278758" y="3363020"/>
                  <a:pt x="4990239" y="3375604"/>
                </a:cubicBezTo>
                <a:cubicBezTo>
                  <a:pt x="4701721" y="3388188"/>
                  <a:pt x="4550257" y="3308693"/>
                  <a:pt x="4314601" y="3375604"/>
                </a:cubicBezTo>
                <a:cubicBezTo>
                  <a:pt x="4078945" y="3442515"/>
                  <a:pt x="4089980" y="3344685"/>
                  <a:pt x="3887882" y="3375604"/>
                </a:cubicBezTo>
                <a:cubicBezTo>
                  <a:pt x="3685784" y="3406523"/>
                  <a:pt x="3362803" y="3298196"/>
                  <a:pt x="3212244" y="3375604"/>
                </a:cubicBezTo>
                <a:cubicBezTo>
                  <a:pt x="3061685" y="3453012"/>
                  <a:pt x="2893588" y="3343832"/>
                  <a:pt x="2702552" y="3375604"/>
                </a:cubicBezTo>
                <a:cubicBezTo>
                  <a:pt x="2511516" y="3407376"/>
                  <a:pt x="2359129" y="3357870"/>
                  <a:pt x="2109887" y="3375604"/>
                </a:cubicBezTo>
                <a:cubicBezTo>
                  <a:pt x="1860645" y="3393338"/>
                  <a:pt x="1789514" y="3362652"/>
                  <a:pt x="1517222" y="3375604"/>
                </a:cubicBezTo>
                <a:cubicBezTo>
                  <a:pt x="1244931" y="3388556"/>
                  <a:pt x="1272672" y="3348872"/>
                  <a:pt x="1173477" y="3375604"/>
                </a:cubicBezTo>
                <a:cubicBezTo>
                  <a:pt x="1074283" y="3402336"/>
                  <a:pt x="959609" y="3340240"/>
                  <a:pt x="829731" y="3375604"/>
                </a:cubicBezTo>
                <a:cubicBezTo>
                  <a:pt x="699853" y="3410968"/>
                  <a:pt x="210754" y="3310947"/>
                  <a:pt x="0" y="3375604"/>
                </a:cubicBezTo>
                <a:cubicBezTo>
                  <a:pt x="-13180" y="3117023"/>
                  <a:pt x="7671" y="2871967"/>
                  <a:pt x="0" y="2745491"/>
                </a:cubicBezTo>
                <a:cubicBezTo>
                  <a:pt x="-7671" y="2619015"/>
                  <a:pt x="54012" y="2357842"/>
                  <a:pt x="0" y="2182891"/>
                </a:cubicBezTo>
                <a:cubicBezTo>
                  <a:pt x="-54012" y="2007940"/>
                  <a:pt x="1000" y="1836175"/>
                  <a:pt x="0" y="1552778"/>
                </a:cubicBezTo>
                <a:cubicBezTo>
                  <a:pt x="-1000" y="1269381"/>
                  <a:pt x="26788" y="1159806"/>
                  <a:pt x="0" y="1023933"/>
                </a:cubicBezTo>
                <a:cubicBezTo>
                  <a:pt x="-26788" y="888060"/>
                  <a:pt x="13416" y="409973"/>
                  <a:pt x="0" y="0"/>
                </a:cubicBezTo>
                <a:close/>
              </a:path>
            </a:pathLst>
          </a:custGeom>
          <a:solidFill>
            <a:srgbClr val="CFFFDC"/>
          </a:solidFill>
          <a:ln w="28575">
            <a:solidFill>
              <a:srgbClr val="93FFD8"/>
            </a:solidFill>
            <a:extLst>
              <a:ext uri="{C807C97D-BFC1-408E-A445-0C87EB9F89A2}">
                <ask:lineSketchStyleProps xmlns:ask="http://schemas.microsoft.com/office/drawing/2018/sketchyshapes" xmlns="" sd="22724705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đun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bếp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chập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5167444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F99F8933-734E-4953-B002-2F016A47F4DA}"/>
              </a:ext>
            </a:extLst>
          </p:cNvPr>
          <p:cNvSpPr/>
          <p:nvPr/>
        </p:nvSpPr>
        <p:spPr>
          <a:xfrm>
            <a:off x="259320" y="508348"/>
            <a:ext cx="8648861" cy="5815450"/>
          </a:xfrm>
          <a:prstGeom prst="roundRect">
            <a:avLst>
              <a:gd name="adj" fmla="val 3209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srgbClr val="DB4D5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2CC0960-FB57-4D3E-99D2-5C75642E0D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79"/>
          <a:stretch/>
        </p:blipFill>
        <p:spPr>
          <a:xfrm flipV="1">
            <a:off x="0" y="0"/>
            <a:ext cx="9144000" cy="250281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AF319CB-C90F-4A45-97A4-FE69DF0401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79"/>
          <a:stretch/>
        </p:blipFill>
        <p:spPr>
          <a:xfrm>
            <a:off x="0" y="4355188"/>
            <a:ext cx="9144000" cy="25028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A023DA7-ECFB-41A3-8A24-93473B982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1053966" cy="1030681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6F5DB061-3DC8-4054-8393-D635AB76A9C6}"/>
              </a:ext>
            </a:extLst>
          </p:cNvPr>
          <p:cNvSpPr/>
          <p:nvPr/>
        </p:nvSpPr>
        <p:spPr>
          <a:xfrm>
            <a:off x="1194407" y="2063102"/>
            <a:ext cx="90565" cy="2922163"/>
          </a:xfrm>
          <a:prstGeom prst="roundRect">
            <a:avLst/>
          </a:prstGeom>
          <a:gradFill>
            <a:gsLst>
              <a:gs pos="0">
                <a:srgbClr val="68E2C5"/>
              </a:gs>
              <a:gs pos="100000">
                <a:srgbClr val="33C9D8"/>
              </a:gs>
            </a:gsLst>
            <a:lin ang="2700000" scaled="0"/>
          </a:gradFill>
          <a:ln>
            <a:noFill/>
          </a:ln>
          <a:effectLst>
            <a:outerShdw blurRad="139700" dist="38100" dir="2700000" algn="tl" rotWithShape="0">
              <a:schemeClr val="accent5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27">
            <a:extLst>
              <a:ext uri="{FF2B5EF4-FFF2-40B4-BE49-F238E27FC236}">
                <a16:creationId xmlns:a16="http://schemas.microsoft.com/office/drawing/2014/main" xmlns="" id="{DAD954C6-058C-4332-8632-A8E410347D35}"/>
              </a:ext>
            </a:extLst>
          </p:cNvPr>
          <p:cNvSpPr txBox="1"/>
          <p:nvPr/>
        </p:nvSpPr>
        <p:spPr>
          <a:xfrm>
            <a:off x="2791531" y="1030682"/>
            <a:ext cx="31582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>
                <a:solidFill>
                  <a:srgbClr val="93FFD8"/>
                </a:solidFill>
                <a:effectLst>
                  <a:outerShdw blurRad="50800" dist="38100" dir="270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  <a:latin typeface="UTM Showcard" panose="02040603050506020204" pitchFamily="18" charset="0"/>
                <a:ea typeface="思源宋体 CN Heavy" panose="02020900000000000000" pitchFamily="18" charset="-122"/>
              </a:rPr>
              <a:t>DẶN DÒ</a:t>
            </a:r>
            <a:endParaRPr lang="zh-CN" altLang="en-US" sz="6000" dirty="0">
              <a:solidFill>
                <a:srgbClr val="93FFD8"/>
              </a:solidFill>
              <a:effectLst>
                <a:outerShdw blurRad="50800" dist="38100" dir="2700000" algn="tl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  <a:latin typeface="UTM Showcard" panose="02040603050506020204" pitchFamily="18" charset="0"/>
              <a:ea typeface="思源宋体 CN Heavy" panose="02020900000000000000" pitchFamily="18" charset="-122"/>
            </a:endParaRPr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xmlns="" id="{F31F688A-1CF9-4C67-B52B-DFAAD2F1B7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64" y="1157477"/>
            <a:ext cx="2125466" cy="4543049"/>
          </a:xfrm>
          <a:prstGeom prst="rect">
            <a:avLst/>
          </a:prstGeom>
        </p:spPr>
      </p:pic>
      <p:sp>
        <p:nvSpPr>
          <p:cNvPr id="20" name="文本框 27">
            <a:extLst>
              <a:ext uri="{FF2B5EF4-FFF2-40B4-BE49-F238E27FC236}">
                <a16:creationId xmlns:a16="http://schemas.microsoft.com/office/drawing/2014/main" xmlns="" id="{4608CDA0-1717-49AD-8370-6B6A07504FF5}"/>
              </a:ext>
            </a:extLst>
          </p:cNvPr>
          <p:cNvSpPr txBox="1"/>
          <p:nvPr/>
        </p:nvSpPr>
        <p:spPr>
          <a:xfrm>
            <a:off x="1696760" y="2262083"/>
            <a:ext cx="47035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>
                <a:latin typeface="Arial" panose="020B0604020202020204" pitchFamily="34" charset="0"/>
                <a:ea typeface="思源宋体 CN Heavy" panose="02020900000000000000" pitchFamily="18" charset="-122"/>
                <a:cs typeface="Arial" panose="020B0604020202020204" pitchFamily="34" charset="0"/>
              </a:rPr>
              <a:t>Học ghi nhớ</a:t>
            </a:r>
            <a:endParaRPr lang="zh-CN" altLang="en-US" sz="6000" b="1" dirty="0">
              <a:latin typeface="Arial" panose="020B0604020202020204" pitchFamily="34" charset="0"/>
              <a:ea typeface="思源宋体 CN Heavy" panose="020209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21" name="文本框 27">
            <a:extLst>
              <a:ext uri="{FF2B5EF4-FFF2-40B4-BE49-F238E27FC236}">
                <a16:creationId xmlns:a16="http://schemas.microsoft.com/office/drawing/2014/main" xmlns="" id="{3FD2656D-E9EC-4F85-8B6F-A993D8EC8347}"/>
              </a:ext>
            </a:extLst>
          </p:cNvPr>
          <p:cNvSpPr txBox="1"/>
          <p:nvPr/>
        </p:nvSpPr>
        <p:spPr>
          <a:xfrm>
            <a:off x="1654343" y="3748715"/>
            <a:ext cx="47981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>
                <a:latin typeface="Arial" panose="020B0604020202020204" pitchFamily="34" charset="0"/>
                <a:ea typeface="思源宋体 CN Heavy" panose="02020900000000000000" pitchFamily="18" charset="-122"/>
                <a:cs typeface="Arial" panose="020B0604020202020204" pitchFamily="34" charset="0"/>
              </a:rPr>
              <a:t>Chuẩn bị bài</a:t>
            </a:r>
            <a:endParaRPr lang="zh-CN" altLang="en-US" sz="6000" b="1" dirty="0">
              <a:latin typeface="Arial" panose="020B0604020202020204" pitchFamily="34" charset="0"/>
              <a:ea typeface="思源宋体 CN Heavy" panose="02020900000000000000" pitchFamily="18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71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29CCD78-B9B5-425D-90F3-9F815BCB4F27}"/>
              </a:ext>
            </a:extLst>
          </p:cNvPr>
          <p:cNvSpPr txBox="1"/>
          <p:nvPr/>
        </p:nvSpPr>
        <p:spPr>
          <a:xfrm>
            <a:off x="0" y="-36667"/>
            <a:ext cx="6063916" cy="369332"/>
          </a:xfrm>
          <a:custGeom>
            <a:avLst/>
            <a:gdLst>
              <a:gd name="connsiteX0" fmla="*/ 0 w 6906126"/>
              <a:gd name="connsiteY0" fmla="*/ 0 h 6894667"/>
              <a:gd name="connsiteX1" fmla="*/ 6906126 w 6906126"/>
              <a:gd name="connsiteY1" fmla="*/ 0 h 6894667"/>
              <a:gd name="connsiteX2" fmla="*/ 6906126 w 6906126"/>
              <a:gd name="connsiteY2" fmla="*/ 6894667 h 6894667"/>
              <a:gd name="connsiteX3" fmla="*/ 0 w 6906126"/>
              <a:gd name="connsiteY3" fmla="*/ 6894667 h 6894667"/>
              <a:gd name="connsiteX4" fmla="*/ 0 w 6906126"/>
              <a:gd name="connsiteY4" fmla="*/ 0 h 6894667"/>
              <a:gd name="connsiteX0" fmla="*/ 0 w 6906126"/>
              <a:gd name="connsiteY0" fmla="*/ 0 h 6894667"/>
              <a:gd name="connsiteX1" fmla="*/ 4740442 w 6906126"/>
              <a:gd name="connsiteY1" fmla="*/ 0 h 6894667"/>
              <a:gd name="connsiteX2" fmla="*/ 6906126 w 6906126"/>
              <a:gd name="connsiteY2" fmla="*/ 6894667 h 6894667"/>
              <a:gd name="connsiteX3" fmla="*/ 0 w 6906126"/>
              <a:gd name="connsiteY3" fmla="*/ 6894667 h 6894667"/>
              <a:gd name="connsiteX4" fmla="*/ 0 w 6906126"/>
              <a:gd name="connsiteY4" fmla="*/ 0 h 6894667"/>
              <a:gd name="connsiteX0" fmla="*/ 0 w 8085221"/>
              <a:gd name="connsiteY0" fmla="*/ 0 h 6894667"/>
              <a:gd name="connsiteX1" fmla="*/ 4740442 w 8085221"/>
              <a:gd name="connsiteY1" fmla="*/ 0 h 6894667"/>
              <a:gd name="connsiteX2" fmla="*/ 8085221 w 8085221"/>
              <a:gd name="connsiteY2" fmla="*/ 6894667 h 6894667"/>
              <a:gd name="connsiteX3" fmla="*/ 0 w 8085221"/>
              <a:gd name="connsiteY3" fmla="*/ 6894667 h 6894667"/>
              <a:gd name="connsiteX4" fmla="*/ 0 w 8085221"/>
              <a:gd name="connsiteY4" fmla="*/ 0 h 6894667"/>
              <a:gd name="connsiteX0" fmla="*/ 0 w 8085221"/>
              <a:gd name="connsiteY0" fmla="*/ 0 h 6894667"/>
              <a:gd name="connsiteX1" fmla="*/ 5197642 w 8085221"/>
              <a:gd name="connsiteY1" fmla="*/ 0 h 6894667"/>
              <a:gd name="connsiteX2" fmla="*/ 8085221 w 8085221"/>
              <a:gd name="connsiteY2" fmla="*/ 6894667 h 6894667"/>
              <a:gd name="connsiteX3" fmla="*/ 0 w 8085221"/>
              <a:gd name="connsiteY3" fmla="*/ 6894667 h 6894667"/>
              <a:gd name="connsiteX4" fmla="*/ 0 w 8085221"/>
              <a:gd name="connsiteY4" fmla="*/ 0 h 689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5221" h="6894667">
                <a:moveTo>
                  <a:pt x="0" y="0"/>
                </a:moveTo>
                <a:lnTo>
                  <a:pt x="5197642" y="0"/>
                </a:lnTo>
                <a:lnTo>
                  <a:pt x="8085221" y="6894667"/>
                </a:lnTo>
                <a:lnTo>
                  <a:pt x="0" y="68946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8D6B013-969F-4423-873C-FAC8FDB2737D}"/>
              </a:ext>
            </a:extLst>
          </p:cNvPr>
          <p:cNvSpPr txBox="1"/>
          <p:nvPr/>
        </p:nvSpPr>
        <p:spPr>
          <a:xfrm flipH="1" flipV="1">
            <a:off x="3734839" y="-60731"/>
            <a:ext cx="5865395" cy="369332"/>
          </a:xfrm>
          <a:custGeom>
            <a:avLst/>
            <a:gdLst>
              <a:gd name="connsiteX0" fmla="*/ 0 w 6906126"/>
              <a:gd name="connsiteY0" fmla="*/ 0 h 6894667"/>
              <a:gd name="connsiteX1" fmla="*/ 6906126 w 6906126"/>
              <a:gd name="connsiteY1" fmla="*/ 0 h 6894667"/>
              <a:gd name="connsiteX2" fmla="*/ 6906126 w 6906126"/>
              <a:gd name="connsiteY2" fmla="*/ 6894667 h 6894667"/>
              <a:gd name="connsiteX3" fmla="*/ 0 w 6906126"/>
              <a:gd name="connsiteY3" fmla="*/ 6894667 h 6894667"/>
              <a:gd name="connsiteX4" fmla="*/ 0 w 6906126"/>
              <a:gd name="connsiteY4" fmla="*/ 0 h 6894667"/>
              <a:gd name="connsiteX0" fmla="*/ 0 w 6906126"/>
              <a:gd name="connsiteY0" fmla="*/ 0 h 6894667"/>
              <a:gd name="connsiteX1" fmla="*/ 4740442 w 6906126"/>
              <a:gd name="connsiteY1" fmla="*/ 0 h 6894667"/>
              <a:gd name="connsiteX2" fmla="*/ 6906126 w 6906126"/>
              <a:gd name="connsiteY2" fmla="*/ 6894667 h 6894667"/>
              <a:gd name="connsiteX3" fmla="*/ 0 w 6906126"/>
              <a:gd name="connsiteY3" fmla="*/ 6894667 h 6894667"/>
              <a:gd name="connsiteX4" fmla="*/ 0 w 6906126"/>
              <a:gd name="connsiteY4" fmla="*/ 0 h 6894667"/>
              <a:gd name="connsiteX0" fmla="*/ 0 w 8085221"/>
              <a:gd name="connsiteY0" fmla="*/ 0 h 6894667"/>
              <a:gd name="connsiteX1" fmla="*/ 4740442 w 8085221"/>
              <a:gd name="connsiteY1" fmla="*/ 0 h 6894667"/>
              <a:gd name="connsiteX2" fmla="*/ 8085221 w 8085221"/>
              <a:gd name="connsiteY2" fmla="*/ 6894667 h 6894667"/>
              <a:gd name="connsiteX3" fmla="*/ 0 w 8085221"/>
              <a:gd name="connsiteY3" fmla="*/ 6894667 h 6894667"/>
              <a:gd name="connsiteX4" fmla="*/ 0 w 8085221"/>
              <a:gd name="connsiteY4" fmla="*/ 0 h 6894667"/>
              <a:gd name="connsiteX0" fmla="*/ 0 w 8085221"/>
              <a:gd name="connsiteY0" fmla="*/ 48126 h 6942793"/>
              <a:gd name="connsiteX1" fmla="*/ 5366084 w 8085221"/>
              <a:gd name="connsiteY1" fmla="*/ 0 h 6942793"/>
              <a:gd name="connsiteX2" fmla="*/ 8085221 w 8085221"/>
              <a:gd name="connsiteY2" fmla="*/ 6942793 h 6942793"/>
              <a:gd name="connsiteX3" fmla="*/ 0 w 8085221"/>
              <a:gd name="connsiteY3" fmla="*/ 6942793 h 6942793"/>
              <a:gd name="connsiteX4" fmla="*/ 0 w 8085221"/>
              <a:gd name="connsiteY4" fmla="*/ 48126 h 6942793"/>
              <a:gd name="connsiteX0" fmla="*/ 0 w 8085221"/>
              <a:gd name="connsiteY0" fmla="*/ 48126 h 6942793"/>
              <a:gd name="connsiteX1" fmla="*/ 5317958 w 8085221"/>
              <a:gd name="connsiteY1" fmla="*/ 0 h 6942793"/>
              <a:gd name="connsiteX2" fmla="*/ 8085221 w 8085221"/>
              <a:gd name="connsiteY2" fmla="*/ 6942793 h 6942793"/>
              <a:gd name="connsiteX3" fmla="*/ 0 w 8085221"/>
              <a:gd name="connsiteY3" fmla="*/ 6942793 h 6942793"/>
              <a:gd name="connsiteX4" fmla="*/ 0 w 8085221"/>
              <a:gd name="connsiteY4" fmla="*/ 48126 h 6942793"/>
              <a:gd name="connsiteX0" fmla="*/ 0 w 8085221"/>
              <a:gd name="connsiteY0" fmla="*/ 48126 h 6942793"/>
              <a:gd name="connsiteX1" fmla="*/ 5317958 w 8085221"/>
              <a:gd name="connsiteY1" fmla="*/ 0 h 6942793"/>
              <a:gd name="connsiteX2" fmla="*/ 8085221 w 8085221"/>
              <a:gd name="connsiteY2" fmla="*/ 6942793 h 6942793"/>
              <a:gd name="connsiteX3" fmla="*/ 0 w 8085221"/>
              <a:gd name="connsiteY3" fmla="*/ 6942793 h 6942793"/>
              <a:gd name="connsiteX4" fmla="*/ 0 w 8085221"/>
              <a:gd name="connsiteY4" fmla="*/ 48126 h 6942793"/>
              <a:gd name="connsiteX0" fmla="*/ 0 w 7820526"/>
              <a:gd name="connsiteY0" fmla="*/ 48126 h 6966856"/>
              <a:gd name="connsiteX1" fmla="*/ 5317958 w 7820526"/>
              <a:gd name="connsiteY1" fmla="*/ 0 h 6966856"/>
              <a:gd name="connsiteX2" fmla="*/ 7820526 w 7820526"/>
              <a:gd name="connsiteY2" fmla="*/ 6966856 h 6966856"/>
              <a:gd name="connsiteX3" fmla="*/ 0 w 7820526"/>
              <a:gd name="connsiteY3" fmla="*/ 6942793 h 6966856"/>
              <a:gd name="connsiteX4" fmla="*/ 0 w 7820526"/>
              <a:gd name="connsiteY4" fmla="*/ 48126 h 696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0526" h="6966856">
                <a:moveTo>
                  <a:pt x="0" y="48126"/>
                </a:moveTo>
                <a:lnTo>
                  <a:pt x="5317958" y="0"/>
                </a:lnTo>
                <a:lnTo>
                  <a:pt x="7820526" y="6966856"/>
                </a:lnTo>
                <a:lnTo>
                  <a:pt x="0" y="6942793"/>
                </a:lnTo>
                <a:lnTo>
                  <a:pt x="0" y="48126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3000" r="-17000" b="-78000"/>
            </a:stretch>
          </a:blip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B808D9A-DFD8-4BD5-B01E-3AE3129D9947}"/>
              </a:ext>
            </a:extLst>
          </p:cNvPr>
          <p:cNvSpPr txBox="1"/>
          <p:nvPr/>
        </p:nvSpPr>
        <p:spPr>
          <a:xfrm>
            <a:off x="33580" y="6520905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UVN Da Lat" panose="03060902030302020204" pitchFamily="66" charset="0"/>
              </a:rPr>
              <a:t>KTUTS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AE081EF0-BD08-4A0B-9EF0-DA8085E063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91" b="92078" l="2067" r="47241">
                        <a14:foregroundMark x1="7495" y1="37187" x2="9584" y2="60428"/>
                        <a14:foregroundMark x1="9584" y1="60428" x2="7677" y2="66370"/>
                        <a14:foregroundMark x1="16739" y1="89976" x2="34022" y2="92158"/>
                        <a14:foregroundMark x1="42903" y1="17623" x2="41154" y2="58286"/>
                        <a14:foregroundMark x1="41154" y1="58286" x2="41154" y2="58286"/>
                        <a14:foregroundMark x1="43607" y1="30679" x2="43425" y2="62652"/>
                        <a14:foregroundMark x1="43425" y1="62652" x2="43425" y2="62652"/>
                        <a14:foregroundMark x1="47263" y1="27567" x2="43039" y2="69927"/>
                        <a14:foregroundMark x1="43039" y1="69927" x2="38383" y2="77850"/>
                        <a14:foregroundMark x1="38383" y1="77850" x2="38383" y2="77850"/>
                        <a14:foregroundMark x1="40631" y1="10186" x2="35748" y2="29749"/>
                        <a14:foregroundMark x1="35748" y1="29749" x2="35748" y2="29749"/>
                        <a14:foregroundMark x1="6268" y1="43411" x2="5746" y2="62571"/>
                        <a14:foregroundMark x1="5746" y1="62571" x2="5587" y2="63581"/>
                        <a14:foregroundMark x1="5065" y1="40905" x2="5587" y2="30032"/>
                        <a14:foregroundMark x1="17624" y1="13581" x2="11697" y2="24454"/>
                        <a14:foregroundMark x1="44311" y1="7397" x2="44992" y2="31932"/>
                        <a14:foregroundMark x1="44992" y1="31932" x2="44992" y2="31932"/>
                        <a14:foregroundMark x1="42380" y1="24454" x2="35930" y2="46524"/>
                        <a14:foregroundMark x1="35930" y1="46524" x2="35930" y2="46524"/>
                        <a14:foregroundMark x1="39064" y1="24454" x2="32273" y2="49313"/>
                        <a14:foregroundMark x1="32273" y1="49313" x2="32273" y2="49313"/>
                        <a14:foregroundMark x1="5224" y1="62975" x2="8381" y2="70412"/>
                        <a14:foregroundMark x1="8381" y1="70412" x2="8381" y2="70412"/>
                        <a14:foregroundMark x1="5065" y1="59539" x2="6450" y2="70412"/>
                        <a14:foregroundMark x1="6450" y1="70412" x2="6450" y2="70412"/>
                        <a14:foregroundMark x1="5065" y1="67947" x2="4179" y2="78779"/>
                        <a14:foregroundMark x1="5224" y1="36863" x2="2089" y2="67623"/>
                        <a14:foregroundMark x1="37838" y1="9863" x2="37315" y2="57074"/>
                        <a14:foregroundMark x1="42380" y1="75990" x2="46400" y2="58003"/>
                        <a14:foregroundMark x1="46400" y1="58003" x2="46400" y2="58003"/>
                        <a14:foregroundMark x1="45174" y1="67623" x2="45174" y2="76314"/>
                        <a14:foregroundMark x1="45174" y1="76314" x2="45174" y2="76314"/>
                        <a14:foregroundMark x1="38724" y1="4891" x2="35226" y2="12045"/>
                        <a14:foregroundMark x1="43947" y1="4891" x2="44992" y2="10186"/>
                        <a14:foregroundMark x1="43788" y1="6144" x2="40472" y2="5821"/>
                        <a14:foregroundMark x1="39428" y1="35327" x2="37838" y2="56427"/>
                        <a14:foregroundMark x1="39428" y1="44947" x2="39587" y2="51455"/>
                        <a14:foregroundMark x1="35930" y1="88440" x2="37315" y2="88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413"/>
          <a:stretch/>
        </p:blipFill>
        <p:spPr>
          <a:xfrm>
            <a:off x="6501001" y="2958712"/>
            <a:ext cx="2688656" cy="4061172"/>
          </a:xfrm>
          <a:prstGeom prst="rect">
            <a:avLst/>
          </a:prstGeom>
        </p:spPr>
      </p:pic>
      <p:pic>
        <p:nvPicPr>
          <p:cNvPr id="54" name="Picture 53" descr="Diagram&#10;&#10;Description automatically generated">
            <a:extLst>
              <a:ext uri="{FF2B5EF4-FFF2-40B4-BE49-F238E27FC236}">
                <a16:creationId xmlns:a16="http://schemas.microsoft.com/office/drawing/2014/main" xmlns="" id="{3E4D3169-D85F-43EF-87CD-860A20EE1E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78" b="99879" l="51647" r="97275">
                        <a14:foregroundMark x1="70861" y1="8407" x2="66046" y2="16977"/>
                        <a14:foregroundMark x1="82875" y1="8973" x2="92596" y2="18998"/>
                        <a14:foregroundMark x1="92596" y1="18998" x2="93391" y2="29830"/>
                        <a14:foregroundMark x1="97297" y1="24454" x2="95480" y2="25546"/>
                        <a14:foregroundMark x1="93981" y1="13217" x2="90688" y2="66168"/>
                        <a14:foregroundMark x1="53895" y1="38319" x2="53645" y2="45311"/>
                        <a14:foregroundMark x1="52850" y1="58771" x2="51692" y2="64592"/>
                        <a14:foregroundMark x1="67477" y1="86176" x2="65387" y2="91512"/>
                        <a14:foregroundMark x1="69566" y1="86176" x2="69566" y2="86863"/>
                        <a14:foregroundMark x1="94867" y1="49717" x2="92505" y2="72231"/>
                        <a14:foregroundMark x1="88735" y1="76880" x2="85737" y2="32053"/>
                        <a14:foregroundMark x1="85737" y1="32053" x2="85737" y2="32053"/>
                        <a14:foregroundMark x1="85464" y1="22555" x2="85215" y2="37874"/>
                        <a14:foregroundMark x1="85215" y1="37874" x2="85215" y2="37874"/>
                        <a14:foregroundMark x1="88213" y1="10954" x2="90824" y2="15804"/>
                        <a14:foregroundMark x1="91733" y1="10024" x2="94345" y2="29992"/>
                        <a14:foregroundMark x1="94345" y1="29992" x2="94345" y2="29992"/>
                        <a14:foregroundMark x1="94208" y1="28335" x2="93822" y2="55053"/>
                        <a14:foregroundMark x1="93822" y1="55053" x2="93822" y2="55053"/>
                        <a14:foregroundMark x1="94345" y1="64349" x2="93686" y2="76435"/>
                        <a14:foregroundMark x1="93686" y1="76435" x2="87236" y2="81487"/>
                        <a14:foregroundMark x1="87236" y1="81487" x2="83716" y2="68593"/>
                        <a14:foregroundMark x1="83716" y1="68593" x2="82807" y2="44745"/>
                        <a14:foregroundMark x1="82807" y1="44745" x2="86237" y2="31770"/>
                        <a14:foregroundMark x1="86237" y1="31770" x2="92278" y2="41108"/>
                        <a14:foregroundMark x1="92278" y1="41108" x2="93686" y2="65521"/>
                        <a14:foregroundMark x1="84034" y1="44826" x2="86645" y2="56467"/>
                        <a14:foregroundMark x1="86645" y1="56467" x2="86645" y2="56669"/>
                        <a14:foregroundMark x1="87304" y1="19281" x2="87304" y2="38116"/>
                        <a14:foregroundMark x1="87304" y1="38116" x2="87304" y2="38116"/>
                        <a14:foregroundMark x1="94072" y1="13258" x2="95639" y2="28335"/>
                        <a14:foregroundMark x1="90688" y1="35772" x2="85351" y2="56669"/>
                        <a14:foregroundMark x1="86895" y1="54810" x2="86782" y2="67583"/>
                        <a14:foregroundMark x1="86782" y1="67583" x2="86782" y2="67583"/>
                        <a14:foregroundMark x1="85601" y1="57842" x2="85351" y2="67825"/>
                        <a14:foregroundMark x1="88076" y1="82013" x2="95185" y2="77688"/>
                        <a14:foregroundMark x1="95185" y1="77688" x2="94504" y2="24737"/>
                        <a14:foregroundMark x1="94504" y1="24737" x2="90620" y2="10711"/>
                        <a14:foregroundMark x1="90620" y1="10711" x2="84488" y2="19361"/>
                        <a14:foregroundMark x1="84488" y1="19361" x2="87554" y2="45311"/>
                        <a14:foregroundMark x1="82080" y1="7922" x2="80127" y2="8610"/>
                        <a14:foregroundMark x1="70861" y1="6993" x2="64978" y2="10469"/>
                        <a14:foregroundMark x1="64865" y1="87106" x2="61345" y2="90340"/>
                        <a14:foregroundMark x1="61980" y1="84559" x2="58347" y2="86176"/>
                        <a14:foregroundMark x1="69566" y1="86621" x2="65910" y2="92199"/>
                        <a14:foregroundMark x1="73473" y1="87793" x2="74245" y2="99879"/>
                        <a14:foregroundMark x1="89394" y1="82013" x2="95049" y2="75505"/>
                        <a14:foregroundMark x1="95049" y1="75505" x2="94208" y2="61601"/>
                        <a14:foregroundMark x1="94208" y1="61601" x2="83148" y2="64956"/>
                        <a14:foregroundMark x1="83148" y1="64956" x2="89121" y2="84115"/>
                        <a14:foregroundMark x1="89121" y1="84115" x2="90824" y2="83872"/>
                        <a14:foregroundMark x1="90961" y1="82943" x2="95003" y2="79911"/>
                        <a14:foregroundMark x1="92119" y1="49272" x2="91483" y2="67381"/>
                        <a14:foregroundMark x1="88871" y1="45554" x2="89780" y2="72959"/>
                        <a14:foregroundMark x1="89780" y1="72959" x2="89780" y2="72959"/>
                        <a14:foregroundMark x1="86895" y1="8852" x2="94776" y2="14228"/>
                        <a14:foregroundMark x1="94776" y1="14228" x2="94186" y2="33145"/>
                        <a14:foregroundMark x1="94186" y1="33145" x2="87032" y2="19685"/>
                        <a14:foregroundMark x1="87032" y1="19685" x2="86782" y2="8610"/>
                        <a14:foregroundMark x1="92392" y1="27405" x2="90824" y2="39491"/>
                        <a14:foregroundMark x1="90302" y1="25546" x2="90166" y2="41350"/>
                        <a14:foregroundMark x1="90166" y1="41350" x2="90166" y2="41350"/>
                        <a14:foregroundMark x1="85351" y1="9297" x2="93641" y2="11439"/>
                        <a14:foregroundMark x1="93641" y1="11439" x2="95253" y2="18593"/>
                        <a14:foregroundMark x1="91074" y1="8367" x2="84420" y2="9095"/>
                        <a14:foregroundMark x1="92255" y1="6508" x2="93959" y2="18351"/>
                        <a14:foregroundMark x1="95639" y1="31366" x2="94890" y2="73161"/>
                        <a14:foregroundMark x1="94890" y1="73161" x2="91279" y2="83387"/>
                        <a14:foregroundMark x1="91279" y1="83387" x2="90030" y2="83145"/>
                        <a14:foregroundMark x1="86123" y1="7437" x2="93959" y2="10065"/>
                        <a14:foregroundMark x1="93959" y1="10065" x2="95253" y2="18149"/>
                        <a14:foregroundMark x1="93550" y1="6993" x2="95003" y2="19281"/>
                        <a14:foregroundMark x1="94072" y1="8367" x2="95003" y2="15360"/>
                        <a14:foregroundMark x1="94072" y1="7437" x2="95367" y2="19523"/>
                        <a14:foregroundMark x1="95367" y1="19523" x2="95253" y2="21140"/>
                        <a14:foregroundMark x1="94072" y1="7437" x2="96048" y2="20938"/>
                        <a14:foregroundMark x1="96048" y1="20938" x2="96048" y2="20938"/>
                        <a14:foregroundMark x1="94481" y1="8852" x2="95526" y2="13703"/>
                        <a14:foregroundMark x1="68908" y1="6306" x2="71247" y2="5578"/>
                        <a14:foregroundMark x1="87690" y1="6306" x2="92505" y2="9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68"/>
          <a:stretch/>
        </p:blipFill>
        <p:spPr>
          <a:xfrm>
            <a:off x="36994" y="2755149"/>
            <a:ext cx="2740144" cy="4077759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119DDD59-E715-4886-8D14-5388CC972D0A}"/>
              </a:ext>
            </a:extLst>
          </p:cNvPr>
          <p:cNvGrpSpPr/>
          <p:nvPr/>
        </p:nvGrpSpPr>
        <p:grpSpPr>
          <a:xfrm>
            <a:off x="1318261" y="1355040"/>
            <a:ext cx="2651918" cy="1871642"/>
            <a:chOff x="2141142" y="1355040"/>
            <a:chExt cx="3535890" cy="187164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410AC662-DAB3-4FBE-BF56-F05516A2580A}"/>
                </a:ext>
              </a:extLst>
            </p:cNvPr>
            <p:cNvSpPr txBox="1"/>
            <p:nvPr/>
          </p:nvSpPr>
          <p:spPr>
            <a:xfrm>
              <a:off x="2141142" y="1364634"/>
              <a:ext cx="3400930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500" b="1">
                  <a:solidFill>
                    <a:schemeClr val="bg1"/>
                  </a:solidFill>
                  <a:latin typeface="UVN Nguyen Du" panose="04030805020802020802" pitchFamily="82" charset="0"/>
                </a:rPr>
                <a:t>Good</a:t>
              </a:r>
              <a:endParaRPr lang="en-US" sz="6600" b="1">
                <a:solidFill>
                  <a:schemeClr val="bg1"/>
                </a:solidFill>
                <a:latin typeface="UVN Nguyen Du" panose="04030805020802020802" pitchFamily="82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127B5AB3-2F65-4FDF-AD82-95682FA5022B}"/>
                </a:ext>
              </a:extLst>
            </p:cNvPr>
            <p:cNvSpPr txBox="1"/>
            <p:nvPr/>
          </p:nvSpPr>
          <p:spPr>
            <a:xfrm>
              <a:off x="2276102" y="1355040"/>
              <a:ext cx="3400930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500" b="1"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Nguyen Du" panose="04030805020802020802" pitchFamily="82" charset="0"/>
                </a:rPr>
                <a:t>Good</a:t>
              </a:r>
              <a:endParaRPr lang="en-US" sz="6600" b="1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UVN Nguyen Du" panose="04030805020802020802" pitchFamily="82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2925338B-F79D-4C9C-97D2-B94EAA8CECB9}"/>
              </a:ext>
            </a:extLst>
          </p:cNvPr>
          <p:cNvGrpSpPr/>
          <p:nvPr/>
        </p:nvGrpSpPr>
        <p:grpSpPr>
          <a:xfrm>
            <a:off x="4717162" y="1433273"/>
            <a:ext cx="1790709" cy="1867481"/>
            <a:chOff x="6555018" y="1433272"/>
            <a:chExt cx="2387611" cy="186748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7341464F-2627-45BE-9A29-601494D80F42}"/>
                </a:ext>
              </a:extLst>
            </p:cNvPr>
            <p:cNvSpPr txBox="1"/>
            <p:nvPr/>
          </p:nvSpPr>
          <p:spPr>
            <a:xfrm>
              <a:off x="6555018" y="1438705"/>
              <a:ext cx="2248905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500" b="1">
                  <a:solidFill>
                    <a:schemeClr val="bg1"/>
                  </a:solidFill>
                  <a:latin typeface="UVN Nguyen Du" panose="04030805020802020802" pitchFamily="82" charset="0"/>
                </a:rPr>
                <a:t>bye</a:t>
              </a:r>
              <a:endParaRPr lang="en-US" sz="6600" b="1">
                <a:solidFill>
                  <a:schemeClr val="bg1"/>
                </a:solidFill>
                <a:latin typeface="UVN Nguyen Du" panose="04030805020802020802" pitchFamily="82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DEB8F3E4-CBB0-4253-B748-0B6ACA442168}"/>
                </a:ext>
              </a:extLst>
            </p:cNvPr>
            <p:cNvSpPr txBox="1"/>
            <p:nvPr/>
          </p:nvSpPr>
          <p:spPr>
            <a:xfrm>
              <a:off x="6693724" y="1433272"/>
              <a:ext cx="2248905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500" b="1">
                  <a:gradFill flip="none" rotWithShape="1">
                    <a:gsLst>
                      <a:gs pos="0">
                        <a:srgbClr val="3C8ADD">
                          <a:shade val="30000"/>
                          <a:satMod val="115000"/>
                        </a:srgbClr>
                      </a:gs>
                      <a:gs pos="50000">
                        <a:srgbClr val="3C8ADD">
                          <a:shade val="67500"/>
                          <a:satMod val="115000"/>
                        </a:srgbClr>
                      </a:gs>
                      <a:gs pos="100000">
                        <a:srgbClr val="3C8ADD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Nguyen Du" panose="04030805020802020802" pitchFamily="82" charset="0"/>
                </a:rPr>
                <a:t>bye</a:t>
              </a:r>
              <a:endParaRPr lang="en-US" sz="6600" b="1">
                <a:gradFill flip="none" rotWithShape="1">
                  <a:gsLst>
                    <a:gs pos="0">
                      <a:srgbClr val="3C8ADD">
                        <a:shade val="30000"/>
                        <a:satMod val="115000"/>
                      </a:srgbClr>
                    </a:gs>
                    <a:gs pos="50000">
                      <a:srgbClr val="3C8ADD">
                        <a:shade val="67500"/>
                        <a:satMod val="115000"/>
                      </a:srgbClr>
                    </a:gs>
                    <a:gs pos="100000">
                      <a:srgbClr val="3C8ADD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UVN Nguyen Du" panose="04030805020802020802" pitchFamily="82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BBE69520-C59C-40FE-B7A9-B654BA435D86}"/>
              </a:ext>
            </a:extLst>
          </p:cNvPr>
          <p:cNvSpPr txBox="1"/>
          <p:nvPr/>
        </p:nvSpPr>
        <p:spPr>
          <a:xfrm>
            <a:off x="8000868" y="2694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A1E9F7"/>
                </a:solidFill>
                <a:latin typeface="UVN Da Lat" panose="03060902030302020204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25402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8B2E4E5-B898-4F56-9107-8B3743CF48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991" y="1"/>
            <a:ext cx="2174009" cy="21259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D48695C-8E4A-4328-8CB8-A0D62565CE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73" y="4415054"/>
            <a:ext cx="1531202" cy="129836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6158E1F3-0C90-43FF-B584-069DBB8FAE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995" y="704877"/>
            <a:ext cx="844670" cy="71622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E9D8A6D1-D3B4-4267-B78B-DAEE1531D5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7" y="872546"/>
            <a:ext cx="1199990" cy="1017516"/>
          </a:xfrm>
          <a:prstGeom prst="rect">
            <a:avLst/>
          </a:prstGeom>
        </p:spPr>
      </p:pic>
      <p:sp>
        <p:nvSpPr>
          <p:cNvPr id="17" name="矩形: 圆角 16">
            <a:extLst>
              <a:ext uri="{FF2B5EF4-FFF2-40B4-BE49-F238E27FC236}">
                <a16:creationId xmlns:a16="http://schemas.microsoft.com/office/drawing/2014/main" xmlns="" id="{5A779EC6-F223-4AE7-B199-AF753BAEB4BD}"/>
              </a:ext>
            </a:extLst>
          </p:cNvPr>
          <p:cNvSpPr/>
          <p:nvPr/>
        </p:nvSpPr>
        <p:spPr>
          <a:xfrm>
            <a:off x="1544806" y="356406"/>
            <a:ext cx="5959355" cy="132214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DB4D5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CD777AA-E6FE-4C49-8E97-CA0AFE285F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23"/>
          <a:stretch/>
        </p:blipFill>
        <p:spPr>
          <a:xfrm>
            <a:off x="0" y="3954435"/>
            <a:ext cx="9144000" cy="290356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43D59D9-8336-4BF3-9E38-951A06EC90A3}"/>
              </a:ext>
            </a:extLst>
          </p:cNvPr>
          <p:cNvGrpSpPr/>
          <p:nvPr/>
        </p:nvGrpSpPr>
        <p:grpSpPr>
          <a:xfrm>
            <a:off x="-133648" y="1569552"/>
            <a:ext cx="4968143" cy="5221739"/>
            <a:chOff x="-178198" y="1569552"/>
            <a:chExt cx="6624191" cy="522173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1E53D9F0-B712-4D58-8200-866EE82569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24" b="52695"/>
            <a:stretch/>
          </p:blipFill>
          <p:spPr>
            <a:xfrm>
              <a:off x="-178198" y="1569552"/>
              <a:ext cx="3896958" cy="395791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F40BAB70-70AD-4185-9A62-BBF36AD926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016" b="50000"/>
            <a:stretch/>
          </p:blipFill>
          <p:spPr>
            <a:xfrm rot="3246016">
              <a:off x="2470954" y="2350135"/>
              <a:ext cx="3272688" cy="467739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256B3472-412F-4DF9-9760-12F2932916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31" t="49507" r="16680"/>
            <a:stretch/>
          </p:blipFill>
          <p:spPr>
            <a:xfrm rot="1332902">
              <a:off x="2542163" y="2377115"/>
              <a:ext cx="1686187" cy="4414176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F12B633B-A623-46A1-A7FD-D38221A940DC}"/>
              </a:ext>
            </a:extLst>
          </p:cNvPr>
          <p:cNvSpPr txBox="1">
            <a:spLocks/>
          </p:cNvSpPr>
          <p:nvPr/>
        </p:nvSpPr>
        <p:spPr>
          <a:xfrm>
            <a:off x="1722780" y="910582"/>
            <a:ext cx="5603407" cy="705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548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đo nhiệt độ người ta sử dụng cái gì?</a:t>
            </a:r>
            <a:endParaRPr lang="vi-VN" sz="4000" b="1" dirty="0">
              <a:solidFill>
                <a:srgbClr val="548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64E5E58-0FE4-412F-8189-3659913A4643}"/>
              </a:ext>
            </a:extLst>
          </p:cNvPr>
          <p:cNvGrpSpPr/>
          <p:nvPr/>
        </p:nvGrpSpPr>
        <p:grpSpPr>
          <a:xfrm>
            <a:off x="4290506" y="1249796"/>
            <a:ext cx="5349632" cy="4463624"/>
            <a:chOff x="5720674" y="1249796"/>
            <a:chExt cx="7132843" cy="4463624"/>
          </a:xfrm>
        </p:grpSpPr>
        <p:pic>
          <p:nvPicPr>
            <p:cNvPr id="38" name="图片 15">
              <a:extLst>
                <a:ext uri="{FF2B5EF4-FFF2-40B4-BE49-F238E27FC236}">
                  <a16:creationId xmlns:a16="http://schemas.microsoft.com/office/drawing/2014/main" xmlns="" id="{D46C463C-F7CF-4147-97CC-096CC2FC4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674" y="1249796"/>
              <a:ext cx="5859468" cy="4463624"/>
            </a:xfrm>
            <a:prstGeom prst="rect">
              <a:avLst/>
            </a:prstGeom>
          </p:spPr>
        </p:pic>
        <p:sp>
          <p:nvSpPr>
            <p:cNvPr id="39" name="文本框 6">
              <a:extLst>
                <a:ext uri="{FF2B5EF4-FFF2-40B4-BE49-F238E27FC236}">
                  <a16:creationId xmlns:a16="http://schemas.microsoft.com/office/drawing/2014/main" xmlns="" id="{B3069E48-AFDB-4D9E-A9D5-AA4DF7D665E7}"/>
                </a:ext>
              </a:extLst>
            </p:cNvPr>
            <p:cNvSpPr txBox="1"/>
            <p:nvPr/>
          </p:nvSpPr>
          <p:spPr>
            <a:xfrm>
              <a:off x="6365330" y="2916344"/>
              <a:ext cx="648818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0">
                  <a:solidFill>
                    <a:srgbClr val="548CFF"/>
                  </a:solidFill>
                  <a:effectLst>
                    <a:outerShdw blurRad="50800" dist="38100" dir="2700000" algn="tl" rotWithShape="0">
                      <a:schemeClr val="tx1">
                        <a:lumMod val="75000"/>
                        <a:lumOff val="25000"/>
                        <a:alpha val="40000"/>
                      </a:schemeClr>
                    </a:outerShdw>
                  </a:effectLst>
                  <a:latin typeface="UTM Showcard" panose="02040603050506020204" pitchFamily="18" charset="0"/>
                  <a:ea typeface="思源宋体 CN Heavy" panose="02020900000000000000" pitchFamily="18" charset="-122"/>
                </a:rPr>
                <a:t>NHIỆT KẾ</a:t>
              </a:r>
              <a:endParaRPr lang="zh-CN" altLang="en-US" sz="8000" dirty="0">
                <a:solidFill>
                  <a:srgbClr val="548CFF"/>
                </a:solidFill>
                <a:effectLst>
                  <a:outerShdw blurRad="50800" dist="38100" dir="270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  <a:latin typeface="UTM Showcard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1192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">
            <a:extLst>
              <a:ext uri="{FF2B5EF4-FFF2-40B4-BE49-F238E27FC236}">
                <a16:creationId xmlns:a16="http://schemas.microsoft.com/office/drawing/2014/main" xmlns="" id="{3DCC8951-A9FE-4711-9EB4-8263388897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79"/>
          <a:stretch/>
        </p:blipFill>
        <p:spPr>
          <a:xfrm>
            <a:off x="-43811" y="4649392"/>
            <a:ext cx="9144000" cy="250281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8B2E4E5-B898-4F56-9107-8B3743CF48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991" y="1"/>
            <a:ext cx="2174009" cy="21259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6158E1F3-0C90-43FF-B584-069DBB8FAE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995" y="704877"/>
            <a:ext cx="844670" cy="716229"/>
          </a:xfrm>
          <a:prstGeom prst="rect">
            <a:avLst/>
          </a:prstGeom>
        </p:spPr>
      </p:pic>
      <p:sp>
        <p:nvSpPr>
          <p:cNvPr id="17" name="矩形: 圆角 16">
            <a:extLst>
              <a:ext uri="{FF2B5EF4-FFF2-40B4-BE49-F238E27FC236}">
                <a16:creationId xmlns:a16="http://schemas.microsoft.com/office/drawing/2014/main" xmlns="" id="{5A779EC6-F223-4AE7-B199-AF753BAEB4BD}"/>
              </a:ext>
            </a:extLst>
          </p:cNvPr>
          <p:cNvSpPr/>
          <p:nvPr/>
        </p:nvSpPr>
        <p:spPr>
          <a:xfrm>
            <a:off x="770497" y="150759"/>
            <a:ext cx="5959355" cy="132214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DB4D5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F12B633B-A623-46A1-A7FD-D38221A940DC}"/>
              </a:ext>
            </a:extLst>
          </p:cNvPr>
          <p:cNvSpPr txBox="1">
            <a:spLocks/>
          </p:cNvSpPr>
          <p:nvPr/>
        </p:nvSpPr>
        <p:spPr>
          <a:xfrm>
            <a:off x="948471" y="87819"/>
            <a:ext cx="5603407" cy="13221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độ của hơi nước đang sôi là bao nhiêu?</a:t>
            </a:r>
            <a:endParaRPr lang="vi-VN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E9D8A6D1-D3B4-4267-B78B-DAEE1531D5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7" y="872546"/>
            <a:ext cx="1199990" cy="1017516"/>
          </a:xfrm>
          <a:prstGeom prst="rect">
            <a:avLst/>
          </a:prstGeom>
        </p:spPr>
      </p:pic>
      <p:sp>
        <p:nvSpPr>
          <p:cNvPr id="18" name="矩形: 圆角 16">
            <a:extLst>
              <a:ext uri="{FF2B5EF4-FFF2-40B4-BE49-F238E27FC236}">
                <a16:creationId xmlns:a16="http://schemas.microsoft.com/office/drawing/2014/main" xmlns="" id="{0697D485-E234-42BF-8EBC-D379F6FA60B3}"/>
              </a:ext>
            </a:extLst>
          </p:cNvPr>
          <p:cNvSpPr/>
          <p:nvPr/>
        </p:nvSpPr>
        <p:spPr>
          <a:xfrm>
            <a:off x="704147" y="3507816"/>
            <a:ext cx="5959355" cy="132214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DB4D5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7BBF7AB1-6E17-4474-B035-0721F3EAA1FD}"/>
              </a:ext>
            </a:extLst>
          </p:cNvPr>
          <p:cNvSpPr txBox="1">
            <a:spLocks/>
          </p:cNvSpPr>
          <p:nvPr/>
        </p:nvSpPr>
        <p:spPr>
          <a:xfrm>
            <a:off x="1088622" y="3429001"/>
            <a:ext cx="5603407" cy="13221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548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độ của nước đá đang tan là bao nhiêu?</a:t>
            </a:r>
            <a:endParaRPr lang="vi-VN" sz="4000" b="1" dirty="0">
              <a:solidFill>
                <a:srgbClr val="548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FCF85C7-7FD5-45AB-A6E3-929185CB9B34}"/>
              </a:ext>
            </a:extLst>
          </p:cNvPr>
          <p:cNvGrpSpPr/>
          <p:nvPr/>
        </p:nvGrpSpPr>
        <p:grpSpPr>
          <a:xfrm>
            <a:off x="5942634" y="1258170"/>
            <a:ext cx="2259673" cy="2184693"/>
            <a:chOff x="5379897" y="965919"/>
            <a:chExt cx="3012897" cy="2184693"/>
          </a:xfrm>
        </p:grpSpPr>
        <p:pic>
          <p:nvPicPr>
            <p:cNvPr id="38" name="图片 15">
              <a:extLst>
                <a:ext uri="{FF2B5EF4-FFF2-40B4-BE49-F238E27FC236}">
                  <a16:creationId xmlns:a16="http://schemas.microsoft.com/office/drawing/2014/main" xmlns="" id="{D46C463C-F7CF-4147-97CC-096CC2FC4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9897" y="965919"/>
              <a:ext cx="2561856" cy="218469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241442B-8684-420D-9092-70484FB080C0}"/>
                </a:ext>
              </a:extLst>
            </p:cNvPr>
            <p:cNvSpPr txBox="1"/>
            <p:nvPr/>
          </p:nvSpPr>
          <p:spPr>
            <a:xfrm>
              <a:off x="5830939" y="1647726"/>
              <a:ext cx="256185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altLang="en-US" sz="4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r>
                <a:rPr lang="vi-VN" altLang="en-US" sz="4400" b="1" baseline="300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vi-VN" altLang="en-US" sz="4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4400">
                <a:solidFill>
                  <a:srgbClr val="C0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77D17E5-7BF6-4E0E-8934-B232A260526C}"/>
              </a:ext>
            </a:extLst>
          </p:cNvPr>
          <p:cNvGrpSpPr/>
          <p:nvPr/>
        </p:nvGrpSpPr>
        <p:grpSpPr>
          <a:xfrm>
            <a:off x="5942634" y="4673308"/>
            <a:ext cx="1921392" cy="2184693"/>
            <a:chOff x="5379897" y="965919"/>
            <a:chExt cx="2561856" cy="2184693"/>
          </a:xfrm>
        </p:grpSpPr>
        <p:pic>
          <p:nvPicPr>
            <p:cNvPr id="22" name="图片 15">
              <a:extLst>
                <a:ext uri="{FF2B5EF4-FFF2-40B4-BE49-F238E27FC236}">
                  <a16:creationId xmlns:a16="http://schemas.microsoft.com/office/drawing/2014/main" xmlns="" id="{4898FB7C-DFE6-491B-BBC1-575B0A199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9897" y="965919"/>
              <a:ext cx="2561856" cy="218469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8E4A1462-EDDC-499A-90EA-1F8EDC3B4A92}"/>
                </a:ext>
              </a:extLst>
            </p:cNvPr>
            <p:cNvSpPr txBox="1"/>
            <p:nvPr/>
          </p:nvSpPr>
          <p:spPr>
            <a:xfrm>
              <a:off x="6126022" y="1643715"/>
              <a:ext cx="1180319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altLang="en-US" sz="4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vi-VN" altLang="en-US" sz="4400" b="1" baseline="300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vi-VN" altLang="en-US" sz="4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4400"/>
            </a:p>
          </p:txBody>
        </p:sp>
      </p:grpSp>
      <p:pic>
        <p:nvPicPr>
          <p:cNvPr id="14" name="Picture 13" descr="A picture containing orange&#10;&#10;Description automatically generated">
            <a:extLst>
              <a:ext uri="{FF2B5EF4-FFF2-40B4-BE49-F238E27FC236}">
                <a16:creationId xmlns:a16="http://schemas.microsoft.com/office/drawing/2014/main" xmlns="" id="{A3BD6124-ACD9-4A7C-886D-E2BB0A2960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608" y="1543888"/>
            <a:ext cx="1921392" cy="192778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D48695C-8E4A-4328-8CB8-A0D62565CE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" y="3688188"/>
            <a:ext cx="1531202" cy="1298366"/>
          </a:xfrm>
          <a:prstGeom prst="rect">
            <a:avLst/>
          </a:prstGeom>
        </p:spPr>
      </p:pic>
      <p:pic>
        <p:nvPicPr>
          <p:cNvPr id="25" name="Picture 24" descr="A picture containing ground&#10;&#10;Description automatically generated">
            <a:extLst>
              <a:ext uri="{FF2B5EF4-FFF2-40B4-BE49-F238E27FC236}">
                <a16:creationId xmlns:a16="http://schemas.microsoft.com/office/drawing/2014/main" xmlns="" id="{95B5FB69-6001-4D63-97A5-922768C66B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608" y="4886086"/>
            <a:ext cx="25431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46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DFB6ABDA-FA28-4B89-A6F6-9D80E7120E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4156"/>
            <a:ext cx="9422358" cy="7572156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EFF89863-338C-4449-8F44-218CF7500AEB}"/>
              </a:ext>
            </a:extLst>
          </p:cNvPr>
          <p:cNvSpPr/>
          <p:nvPr/>
        </p:nvSpPr>
        <p:spPr>
          <a:xfrm>
            <a:off x="1349381" y="1008862"/>
            <a:ext cx="6126498" cy="5301200"/>
          </a:xfrm>
          <a:prstGeom prst="roundRect">
            <a:avLst>
              <a:gd name="adj" fmla="val 3209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srgbClr val="DB4D5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48B3290-1B3F-44E7-95B7-47ECF2A01B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991" y="1"/>
            <a:ext cx="2174009" cy="21259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C8A98D3-0DD3-4942-B2F5-940B382DEA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23"/>
          <a:stretch/>
        </p:blipFill>
        <p:spPr>
          <a:xfrm>
            <a:off x="0" y="3989428"/>
            <a:ext cx="9144000" cy="29035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E0C8BC9-68F0-458B-BE94-64681DDA6E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87" y="605453"/>
            <a:ext cx="844670" cy="7162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F9C19AD-31BC-4967-8CA3-790E6DBF31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21" y="479047"/>
            <a:ext cx="1199990" cy="101751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36EF29E-E526-456C-96A0-F336D5FEC4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63" y="4864810"/>
            <a:ext cx="537368" cy="4556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CC7123B-1B6E-45EA-83B9-708343E9EB1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61" b="93748"/>
          <a:stretch/>
        </p:blipFill>
        <p:spPr>
          <a:xfrm rot="17307783">
            <a:off x="1848860" y="2212809"/>
            <a:ext cx="483195" cy="25535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DD32CF41-48FE-4E3E-8345-866F19BB25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6" t="92293" r="-15436" b="-4828"/>
          <a:stretch/>
        </p:blipFill>
        <p:spPr>
          <a:xfrm rot="17307783">
            <a:off x="5838974" y="4011240"/>
            <a:ext cx="523748" cy="3924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34CB6CC6-E997-4DA3-8198-7EE6ACCB9FB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6" t="92293" r="-15436" b="-4828"/>
          <a:stretch/>
        </p:blipFill>
        <p:spPr>
          <a:xfrm rot="17307783">
            <a:off x="7074655" y="2145101"/>
            <a:ext cx="316471" cy="23711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66D2143-B36D-43C5-8ABA-74E0F28EB058}"/>
              </a:ext>
            </a:extLst>
          </p:cNvPr>
          <p:cNvGrpSpPr/>
          <p:nvPr/>
        </p:nvGrpSpPr>
        <p:grpSpPr>
          <a:xfrm>
            <a:off x="1477398" y="2349946"/>
            <a:ext cx="7851816" cy="1861236"/>
            <a:chOff x="2953859" y="2390647"/>
            <a:chExt cx="10469087" cy="1861236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849227F5-A97C-45B0-9B85-D567FDEE0816}"/>
                </a:ext>
              </a:extLst>
            </p:cNvPr>
            <p:cNvSpPr txBox="1"/>
            <p:nvPr/>
          </p:nvSpPr>
          <p:spPr>
            <a:xfrm>
              <a:off x="2953859" y="2390647"/>
              <a:ext cx="10407122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200">
                  <a:solidFill>
                    <a:srgbClr val="7900FF"/>
                  </a:solidFill>
                  <a:effectLst>
                    <a:outerShdw blurRad="50800" dist="38100" dir="2700000" algn="tl" rotWithShape="0">
                      <a:schemeClr val="tx1">
                        <a:lumMod val="75000"/>
                        <a:lumOff val="25000"/>
                        <a:alpha val="40000"/>
                      </a:schemeClr>
                    </a:outerShdw>
                  </a:effectLst>
                  <a:latin typeface="UTM Showcard" panose="02040603050506020204" pitchFamily="18" charset="0"/>
                  <a:ea typeface="思源宋体 CN Heavy" panose="02020900000000000000" pitchFamily="18" charset="-122"/>
                </a:rPr>
                <a:t>KHÁM PHÁ</a:t>
              </a:r>
              <a:endParaRPr lang="zh-CN" altLang="en-US" sz="11200" dirty="0">
                <a:solidFill>
                  <a:srgbClr val="7900FF"/>
                </a:solidFill>
                <a:effectLst>
                  <a:outerShdw blurRad="50800" dist="38100" dir="270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  <a:latin typeface="UTM Showcard" panose="02040603050506020204" pitchFamily="18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18" name="文本框 6">
              <a:extLst>
                <a:ext uri="{FF2B5EF4-FFF2-40B4-BE49-F238E27FC236}">
                  <a16:creationId xmlns:a16="http://schemas.microsoft.com/office/drawing/2014/main" xmlns="" id="{22805517-8EA6-4694-A859-83B21880DC55}"/>
                </a:ext>
              </a:extLst>
            </p:cNvPr>
            <p:cNvSpPr txBox="1"/>
            <p:nvPr/>
          </p:nvSpPr>
          <p:spPr>
            <a:xfrm>
              <a:off x="3015824" y="2436001"/>
              <a:ext cx="10407122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200">
                  <a:solidFill>
                    <a:srgbClr val="548CFF"/>
                  </a:solidFill>
                  <a:effectLst>
                    <a:outerShdw blurRad="50800" dist="38100" dir="2700000" algn="tl" rotWithShape="0">
                      <a:schemeClr val="tx1">
                        <a:lumMod val="75000"/>
                        <a:lumOff val="25000"/>
                        <a:alpha val="40000"/>
                      </a:schemeClr>
                    </a:outerShdw>
                  </a:effectLst>
                  <a:latin typeface="UTM Showcard" panose="02040603050506020204" pitchFamily="18" charset="0"/>
                  <a:ea typeface="思源宋体 CN Heavy" panose="02020900000000000000" pitchFamily="18" charset="-122"/>
                </a:rPr>
                <a:t>KHÁM PHÁ</a:t>
              </a:r>
              <a:endParaRPr lang="zh-CN" altLang="en-US" sz="11200" dirty="0">
                <a:solidFill>
                  <a:srgbClr val="548CFF"/>
                </a:solidFill>
                <a:effectLst>
                  <a:outerShdw blurRad="50800" dist="38100" dir="270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  <a:latin typeface="UTM Showcard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173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29CCD78-B9B5-425D-90F3-9F815BCB4F27}"/>
              </a:ext>
            </a:extLst>
          </p:cNvPr>
          <p:cNvSpPr txBox="1"/>
          <p:nvPr/>
        </p:nvSpPr>
        <p:spPr>
          <a:xfrm>
            <a:off x="0" y="-36667"/>
            <a:ext cx="6063916" cy="369332"/>
          </a:xfrm>
          <a:custGeom>
            <a:avLst/>
            <a:gdLst>
              <a:gd name="connsiteX0" fmla="*/ 0 w 6906126"/>
              <a:gd name="connsiteY0" fmla="*/ 0 h 6894667"/>
              <a:gd name="connsiteX1" fmla="*/ 6906126 w 6906126"/>
              <a:gd name="connsiteY1" fmla="*/ 0 h 6894667"/>
              <a:gd name="connsiteX2" fmla="*/ 6906126 w 6906126"/>
              <a:gd name="connsiteY2" fmla="*/ 6894667 h 6894667"/>
              <a:gd name="connsiteX3" fmla="*/ 0 w 6906126"/>
              <a:gd name="connsiteY3" fmla="*/ 6894667 h 6894667"/>
              <a:gd name="connsiteX4" fmla="*/ 0 w 6906126"/>
              <a:gd name="connsiteY4" fmla="*/ 0 h 6894667"/>
              <a:gd name="connsiteX0" fmla="*/ 0 w 6906126"/>
              <a:gd name="connsiteY0" fmla="*/ 0 h 6894667"/>
              <a:gd name="connsiteX1" fmla="*/ 4740442 w 6906126"/>
              <a:gd name="connsiteY1" fmla="*/ 0 h 6894667"/>
              <a:gd name="connsiteX2" fmla="*/ 6906126 w 6906126"/>
              <a:gd name="connsiteY2" fmla="*/ 6894667 h 6894667"/>
              <a:gd name="connsiteX3" fmla="*/ 0 w 6906126"/>
              <a:gd name="connsiteY3" fmla="*/ 6894667 h 6894667"/>
              <a:gd name="connsiteX4" fmla="*/ 0 w 6906126"/>
              <a:gd name="connsiteY4" fmla="*/ 0 h 6894667"/>
              <a:gd name="connsiteX0" fmla="*/ 0 w 8085221"/>
              <a:gd name="connsiteY0" fmla="*/ 0 h 6894667"/>
              <a:gd name="connsiteX1" fmla="*/ 4740442 w 8085221"/>
              <a:gd name="connsiteY1" fmla="*/ 0 h 6894667"/>
              <a:gd name="connsiteX2" fmla="*/ 8085221 w 8085221"/>
              <a:gd name="connsiteY2" fmla="*/ 6894667 h 6894667"/>
              <a:gd name="connsiteX3" fmla="*/ 0 w 8085221"/>
              <a:gd name="connsiteY3" fmla="*/ 6894667 h 6894667"/>
              <a:gd name="connsiteX4" fmla="*/ 0 w 8085221"/>
              <a:gd name="connsiteY4" fmla="*/ 0 h 6894667"/>
              <a:gd name="connsiteX0" fmla="*/ 0 w 8085221"/>
              <a:gd name="connsiteY0" fmla="*/ 0 h 6894667"/>
              <a:gd name="connsiteX1" fmla="*/ 5197642 w 8085221"/>
              <a:gd name="connsiteY1" fmla="*/ 0 h 6894667"/>
              <a:gd name="connsiteX2" fmla="*/ 8085221 w 8085221"/>
              <a:gd name="connsiteY2" fmla="*/ 6894667 h 6894667"/>
              <a:gd name="connsiteX3" fmla="*/ 0 w 8085221"/>
              <a:gd name="connsiteY3" fmla="*/ 6894667 h 6894667"/>
              <a:gd name="connsiteX4" fmla="*/ 0 w 8085221"/>
              <a:gd name="connsiteY4" fmla="*/ 0 h 689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5221" h="6894667">
                <a:moveTo>
                  <a:pt x="0" y="0"/>
                </a:moveTo>
                <a:lnTo>
                  <a:pt x="5197642" y="0"/>
                </a:lnTo>
                <a:lnTo>
                  <a:pt x="8085221" y="6894667"/>
                </a:lnTo>
                <a:lnTo>
                  <a:pt x="0" y="68946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8D6B013-969F-4423-873C-FAC8FDB2737D}"/>
              </a:ext>
            </a:extLst>
          </p:cNvPr>
          <p:cNvSpPr txBox="1"/>
          <p:nvPr/>
        </p:nvSpPr>
        <p:spPr>
          <a:xfrm flipH="1" flipV="1">
            <a:off x="3734839" y="-60731"/>
            <a:ext cx="5865395" cy="369332"/>
          </a:xfrm>
          <a:custGeom>
            <a:avLst/>
            <a:gdLst>
              <a:gd name="connsiteX0" fmla="*/ 0 w 6906126"/>
              <a:gd name="connsiteY0" fmla="*/ 0 h 6894667"/>
              <a:gd name="connsiteX1" fmla="*/ 6906126 w 6906126"/>
              <a:gd name="connsiteY1" fmla="*/ 0 h 6894667"/>
              <a:gd name="connsiteX2" fmla="*/ 6906126 w 6906126"/>
              <a:gd name="connsiteY2" fmla="*/ 6894667 h 6894667"/>
              <a:gd name="connsiteX3" fmla="*/ 0 w 6906126"/>
              <a:gd name="connsiteY3" fmla="*/ 6894667 h 6894667"/>
              <a:gd name="connsiteX4" fmla="*/ 0 w 6906126"/>
              <a:gd name="connsiteY4" fmla="*/ 0 h 6894667"/>
              <a:gd name="connsiteX0" fmla="*/ 0 w 6906126"/>
              <a:gd name="connsiteY0" fmla="*/ 0 h 6894667"/>
              <a:gd name="connsiteX1" fmla="*/ 4740442 w 6906126"/>
              <a:gd name="connsiteY1" fmla="*/ 0 h 6894667"/>
              <a:gd name="connsiteX2" fmla="*/ 6906126 w 6906126"/>
              <a:gd name="connsiteY2" fmla="*/ 6894667 h 6894667"/>
              <a:gd name="connsiteX3" fmla="*/ 0 w 6906126"/>
              <a:gd name="connsiteY3" fmla="*/ 6894667 h 6894667"/>
              <a:gd name="connsiteX4" fmla="*/ 0 w 6906126"/>
              <a:gd name="connsiteY4" fmla="*/ 0 h 6894667"/>
              <a:gd name="connsiteX0" fmla="*/ 0 w 8085221"/>
              <a:gd name="connsiteY0" fmla="*/ 0 h 6894667"/>
              <a:gd name="connsiteX1" fmla="*/ 4740442 w 8085221"/>
              <a:gd name="connsiteY1" fmla="*/ 0 h 6894667"/>
              <a:gd name="connsiteX2" fmla="*/ 8085221 w 8085221"/>
              <a:gd name="connsiteY2" fmla="*/ 6894667 h 6894667"/>
              <a:gd name="connsiteX3" fmla="*/ 0 w 8085221"/>
              <a:gd name="connsiteY3" fmla="*/ 6894667 h 6894667"/>
              <a:gd name="connsiteX4" fmla="*/ 0 w 8085221"/>
              <a:gd name="connsiteY4" fmla="*/ 0 h 6894667"/>
              <a:gd name="connsiteX0" fmla="*/ 0 w 8085221"/>
              <a:gd name="connsiteY0" fmla="*/ 48126 h 6942793"/>
              <a:gd name="connsiteX1" fmla="*/ 5366084 w 8085221"/>
              <a:gd name="connsiteY1" fmla="*/ 0 h 6942793"/>
              <a:gd name="connsiteX2" fmla="*/ 8085221 w 8085221"/>
              <a:gd name="connsiteY2" fmla="*/ 6942793 h 6942793"/>
              <a:gd name="connsiteX3" fmla="*/ 0 w 8085221"/>
              <a:gd name="connsiteY3" fmla="*/ 6942793 h 6942793"/>
              <a:gd name="connsiteX4" fmla="*/ 0 w 8085221"/>
              <a:gd name="connsiteY4" fmla="*/ 48126 h 6942793"/>
              <a:gd name="connsiteX0" fmla="*/ 0 w 8085221"/>
              <a:gd name="connsiteY0" fmla="*/ 48126 h 6942793"/>
              <a:gd name="connsiteX1" fmla="*/ 5317958 w 8085221"/>
              <a:gd name="connsiteY1" fmla="*/ 0 h 6942793"/>
              <a:gd name="connsiteX2" fmla="*/ 8085221 w 8085221"/>
              <a:gd name="connsiteY2" fmla="*/ 6942793 h 6942793"/>
              <a:gd name="connsiteX3" fmla="*/ 0 w 8085221"/>
              <a:gd name="connsiteY3" fmla="*/ 6942793 h 6942793"/>
              <a:gd name="connsiteX4" fmla="*/ 0 w 8085221"/>
              <a:gd name="connsiteY4" fmla="*/ 48126 h 6942793"/>
              <a:gd name="connsiteX0" fmla="*/ 0 w 8085221"/>
              <a:gd name="connsiteY0" fmla="*/ 48126 h 6942793"/>
              <a:gd name="connsiteX1" fmla="*/ 5317958 w 8085221"/>
              <a:gd name="connsiteY1" fmla="*/ 0 h 6942793"/>
              <a:gd name="connsiteX2" fmla="*/ 8085221 w 8085221"/>
              <a:gd name="connsiteY2" fmla="*/ 6942793 h 6942793"/>
              <a:gd name="connsiteX3" fmla="*/ 0 w 8085221"/>
              <a:gd name="connsiteY3" fmla="*/ 6942793 h 6942793"/>
              <a:gd name="connsiteX4" fmla="*/ 0 w 8085221"/>
              <a:gd name="connsiteY4" fmla="*/ 48126 h 6942793"/>
              <a:gd name="connsiteX0" fmla="*/ 0 w 7820526"/>
              <a:gd name="connsiteY0" fmla="*/ 48126 h 6966856"/>
              <a:gd name="connsiteX1" fmla="*/ 5317958 w 7820526"/>
              <a:gd name="connsiteY1" fmla="*/ 0 h 6966856"/>
              <a:gd name="connsiteX2" fmla="*/ 7820526 w 7820526"/>
              <a:gd name="connsiteY2" fmla="*/ 6966856 h 6966856"/>
              <a:gd name="connsiteX3" fmla="*/ 0 w 7820526"/>
              <a:gd name="connsiteY3" fmla="*/ 6942793 h 6966856"/>
              <a:gd name="connsiteX4" fmla="*/ 0 w 7820526"/>
              <a:gd name="connsiteY4" fmla="*/ 48126 h 696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0526" h="6966856">
                <a:moveTo>
                  <a:pt x="0" y="48126"/>
                </a:moveTo>
                <a:lnTo>
                  <a:pt x="5317958" y="0"/>
                </a:lnTo>
                <a:lnTo>
                  <a:pt x="7820526" y="6966856"/>
                </a:lnTo>
                <a:lnTo>
                  <a:pt x="0" y="6942793"/>
                </a:lnTo>
                <a:lnTo>
                  <a:pt x="0" y="48126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3000" r="-17000" b="-78000"/>
            </a:stretch>
          </a:blip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27E9F78-58A5-4908-B45F-573B38385734}"/>
              </a:ext>
            </a:extLst>
          </p:cNvPr>
          <p:cNvSpPr txBox="1"/>
          <p:nvPr/>
        </p:nvSpPr>
        <p:spPr>
          <a:xfrm>
            <a:off x="444940" y="227000"/>
            <a:ext cx="2858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latin typeface="UTM Colossalis" panose="02040603050506020204" pitchFamily="18" charset="0"/>
              </a:rPr>
              <a:t>Khoa học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B808D9A-DFD8-4BD5-B01E-3AE3129D9947}"/>
              </a:ext>
            </a:extLst>
          </p:cNvPr>
          <p:cNvSpPr txBox="1"/>
          <p:nvPr/>
        </p:nvSpPr>
        <p:spPr>
          <a:xfrm>
            <a:off x="33580" y="6520905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UVN Da Lat" panose="03060902030302020204" pitchFamily="66" charset="0"/>
              </a:rPr>
              <a:t>KTUTS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AE081EF0-BD08-4A0B-9EF0-DA8085E063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91" b="92078" l="2067" r="47241">
                        <a14:foregroundMark x1="7495" y1="37187" x2="9584" y2="60428"/>
                        <a14:foregroundMark x1="9584" y1="60428" x2="7677" y2="66370"/>
                        <a14:foregroundMark x1="16739" y1="89976" x2="34022" y2="92158"/>
                        <a14:foregroundMark x1="42903" y1="17623" x2="41154" y2="58286"/>
                        <a14:foregroundMark x1="41154" y1="58286" x2="41154" y2="58286"/>
                        <a14:foregroundMark x1="43607" y1="30679" x2="43425" y2="62652"/>
                        <a14:foregroundMark x1="43425" y1="62652" x2="43425" y2="62652"/>
                        <a14:foregroundMark x1="47263" y1="27567" x2="43039" y2="69927"/>
                        <a14:foregroundMark x1="43039" y1="69927" x2="38383" y2="77850"/>
                        <a14:foregroundMark x1="38383" y1="77850" x2="38383" y2="77850"/>
                        <a14:foregroundMark x1="40631" y1="10186" x2="35748" y2="29749"/>
                        <a14:foregroundMark x1="35748" y1="29749" x2="35748" y2="29749"/>
                        <a14:foregroundMark x1="6268" y1="43411" x2="5746" y2="62571"/>
                        <a14:foregroundMark x1="5746" y1="62571" x2="5587" y2="63581"/>
                        <a14:foregroundMark x1="5065" y1="40905" x2="5587" y2="30032"/>
                        <a14:foregroundMark x1="17624" y1="13581" x2="11697" y2="24454"/>
                        <a14:foregroundMark x1="44311" y1="7397" x2="44992" y2="31932"/>
                        <a14:foregroundMark x1="44992" y1="31932" x2="44992" y2="31932"/>
                        <a14:foregroundMark x1="42380" y1="24454" x2="35930" y2="46524"/>
                        <a14:foregroundMark x1="35930" y1="46524" x2="35930" y2="46524"/>
                        <a14:foregroundMark x1="39064" y1="24454" x2="32273" y2="49313"/>
                        <a14:foregroundMark x1="32273" y1="49313" x2="32273" y2="49313"/>
                        <a14:foregroundMark x1="5224" y1="62975" x2="8381" y2="70412"/>
                        <a14:foregroundMark x1="8381" y1="70412" x2="8381" y2="70412"/>
                        <a14:foregroundMark x1="5065" y1="59539" x2="6450" y2="70412"/>
                        <a14:foregroundMark x1="6450" y1="70412" x2="6450" y2="70412"/>
                        <a14:foregroundMark x1="5065" y1="67947" x2="4179" y2="78779"/>
                        <a14:foregroundMark x1="5224" y1="36863" x2="2089" y2="67623"/>
                        <a14:foregroundMark x1="37838" y1="9863" x2="37315" y2="57074"/>
                        <a14:foregroundMark x1="42380" y1="75990" x2="46400" y2="58003"/>
                        <a14:foregroundMark x1="46400" y1="58003" x2="46400" y2="58003"/>
                        <a14:foregroundMark x1="45174" y1="67623" x2="45174" y2="76314"/>
                        <a14:foregroundMark x1="45174" y1="76314" x2="45174" y2="76314"/>
                        <a14:foregroundMark x1="38724" y1="4891" x2="35226" y2="12045"/>
                        <a14:foregroundMark x1="43947" y1="4891" x2="44992" y2="10186"/>
                        <a14:foregroundMark x1="43788" y1="6144" x2="40472" y2="5821"/>
                        <a14:foregroundMark x1="39428" y1="35327" x2="37838" y2="56427"/>
                        <a14:foregroundMark x1="39428" y1="44947" x2="39587" y2="51455"/>
                        <a14:foregroundMark x1="35930" y1="88440" x2="37315" y2="88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413"/>
          <a:stretch/>
        </p:blipFill>
        <p:spPr>
          <a:xfrm>
            <a:off x="6501001" y="2958712"/>
            <a:ext cx="2688656" cy="4061172"/>
          </a:xfrm>
          <a:prstGeom prst="rect">
            <a:avLst/>
          </a:prstGeom>
        </p:spPr>
      </p:pic>
      <p:pic>
        <p:nvPicPr>
          <p:cNvPr id="54" name="Picture 53" descr="Diagram&#10;&#10;Description automatically generated">
            <a:extLst>
              <a:ext uri="{FF2B5EF4-FFF2-40B4-BE49-F238E27FC236}">
                <a16:creationId xmlns:a16="http://schemas.microsoft.com/office/drawing/2014/main" xmlns="" id="{3E4D3169-D85F-43EF-87CD-860A20EE1E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78" b="99879" l="51647" r="97275">
                        <a14:foregroundMark x1="70861" y1="8407" x2="66046" y2="16977"/>
                        <a14:foregroundMark x1="82875" y1="8973" x2="92596" y2="18998"/>
                        <a14:foregroundMark x1="92596" y1="18998" x2="93391" y2="29830"/>
                        <a14:foregroundMark x1="97297" y1="24454" x2="95480" y2="25546"/>
                        <a14:foregroundMark x1="93981" y1="13217" x2="90688" y2="66168"/>
                        <a14:foregroundMark x1="53895" y1="38319" x2="53645" y2="45311"/>
                        <a14:foregroundMark x1="52850" y1="58771" x2="51692" y2="64592"/>
                        <a14:foregroundMark x1="67477" y1="86176" x2="65387" y2="91512"/>
                        <a14:foregroundMark x1="69566" y1="86176" x2="69566" y2="86863"/>
                        <a14:foregroundMark x1="94867" y1="49717" x2="92505" y2="72231"/>
                        <a14:foregroundMark x1="88735" y1="76880" x2="85737" y2="32053"/>
                        <a14:foregroundMark x1="85737" y1="32053" x2="85737" y2="32053"/>
                        <a14:foregroundMark x1="85464" y1="22555" x2="85215" y2="37874"/>
                        <a14:foregroundMark x1="85215" y1="37874" x2="85215" y2="37874"/>
                        <a14:foregroundMark x1="88213" y1="10954" x2="90824" y2="15804"/>
                        <a14:foregroundMark x1="91733" y1="10024" x2="94345" y2="29992"/>
                        <a14:foregroundMark x1="94345" y1="29992" x2="94345" y2="29992"/>
                        <a14:foregroundMark x1="94208" y1="28335" x2="93822" y2="55053"/>
                        <a14:foregroundMark x1="93822" y1="55053" x2="93822" y2="55053"/>
                        <a14:foregroundMark x1="94345" y1="64349" x2="93686" y2="76435"/>
                        <a14:foregroundMark x1="93686" y1="76435" x2="87236" y2="81487"/>
                        <a14:foregroundMark x1="87236" y1="81487" x2="83716" y2="68593"/>
                        <a14:foregroundMark x1="83716" y1="68593" x2="82807" y2="44745"/>
                        <a14:foregroundMark x1="82807" y1="44745" x2="86237" y2="31770"/>
                        <a14:foregroundMark x1="86237" y1="31770" x2="92278" y2="41108"/>
                        <a14:foregroundMark x1="92278" y1="41108" x2="93686" y2="65521"/>
                        <a14:foregroundMark x1="84034" y1="44826" x2="86645" y2="56467"/>
                        <a14:foregroundMark x1="86645" y1="56467" x2="86645" y2="56669"/>
                        <a14:foregroundMark x1="87304" y1="19281" x2="87304" y2="38116"/>
                        <a14:foregroundMark x1="87304" y1="38116" x2="87304" y2="38116"/>
                        <a14:foregroundMark x1="94072" y1="13258" x2="95639" y2="28335"/>
                        <a14:foregroundMark x1="90688" y1="35772" x2="85351" y2="56669"/>
                        <a14:foregroundMark x1="86895" y1="54810" x2="86782" y2="67583"/>
                        <a14:foregroundMark x1="86782" y1="67583" x2="86782" y2="67583"/>
                        <a14:foregroundMark x1="85601" y1="57842" x2="85351" y2="67825"/>
                        <a14:foregroundMark x1="88076" y1="82013" x2="95185" y2="77688"/>
                        <a14:foregroundMark x1="95185" y1="77688" x2="94504" y2="24737"/>
                        <a14:foregroundMark x1="94504" y1="24737" x2="90620" y2="10711"/>
                        <a14:foregroundMark x1="90620" y1="10711" x2="84488" y2="19361"/>
                        <a14:foregroundMark x1="84488" y1="19361" x2="87554" y2="45311"/>
                        <a14:foregroundMark x1="82080" y1="7922" x2="80127" y2="8610"/>
                        <a14:foregroundMark x1="70861" y1="6993" x2="64978" y2="10469"/>
                        <a14:foregroundMark x1="64865" y1="87106" x2="61345" y2="90340"/>
                        <a14:foregroundMark x1="61980" y1="84559" x2="58347" y2="86176"/>
                        <a14:foregroundMark x1="69566" y1="86621" x2="65910" y2="92199"/>
                        <a14:foregroundMark x1="73473" y1="87793" x2="74245" y2="99879"/>
                        <a14:foregroundMark x1="89394" y1="82013" x2="95049" y2="75505"/>
                        <a14:foregroundMark x1="95049" y1="75505" x2="94208" y2="61601"/>
                        <a14:foregroundMark x1="94208" y1="61601" x2="83148" y2="64956"/>
                        <a14:foregroundMark x1="83148" y1="64956" x2="89121" y2="84115"/>
                        <a14:foregroundMark x1="89121" y1="84115" x2="90824" y2="83872"/>
                        <a14:foregroundMark x1="90961" y1="82943" x2="95003" y2="79911"/>
                        <a14:foregroundMark x1="92119" y1="49272" x2="91483" y2="67381"/>
                        <a14:foregroundMark x1="88871" y1="45554" x2="89780" y2="72959"/>
                        <a14:foregroundMark x1="89780" y1="72959" x2="89780" y2="72959"/>
                        <a14:foregroundMark x1="86895" y1="8852" x2="94776" y2="14228"/>
                        <a14:foregroundMark x1="94776" y1="14228" x2="94186" y2="33145"/>
                        <a14:foregroundMark x1="94186" y1="33145" x2="87032" y2="19685"/>
                        <a14:foregroundMark x1="87032" y1="19685" x2="86782" y2="8610"/>
                        <a14:foregroundMark x1="92392" y1="27405" x2="90824" y2="39491"/>
                        <a14:foregroundMark x1="90302" y1="25546" x2="90166" y2="41350"/>
                        <a14:foregroundMark x1="90166" y1="41350" x2="90166" y2="41350"/>
                        <a14:foregroundMark x1="85351" y1="9297" x2="93641" y2="11439"/>
                        <a14:foregroundMark x1="93641" y1="11439" x2="95253" y2="18593"/>
                        <a14:foregroundMark x1="91074" y1="8367" x2="84420" y2="9095"/>
                        <a14:foregroundMark x1="92255" y1="6508" x2="93959" y2="18351"/>
                        <a14:foregroundMark x1="95639" y1="31366" x2="94890" y2="73161"/>
                        <a14:foregroundMark x1="94890" y1="73161" x2="91279" y2="83387"/>
                        <a14:foregroundMark x1="91279" y1="83387" x2="90030" y2="83145"/>
                        <a14:foregroundMark x1="86123" y1="7437" x2="93959" y2="10065"/>
                        <a14:foregroundMark x1="93959" y1="10065" x2="95253" y2="18149"/>
                        <a14:foregroundMark x1="93550" y1="6993" x2="95003" y2="19281"/>
                        <a14:foregroundMark x1="94072" y1="8367" x2="95003" y2="15360"/>
                        <a14:foregroundMark x1="94072" y1="7437" x2="95367" y2="19523"/>
                        <a14:foregroundMark x1="95367" y1="19523" x2="95253" y2="21140"/>
                        <a14:foregroundMark x1="94072" y1="7437" x2="96048" y2="20938"/>
                        <a14:foregroundMark x1="96048" y1="20938" x2="96048" y2="20938"/>
                        <a14:foregroundMark x1="94481" y1="8852" x2="95526" y2="13703"/>
                        <a14:foregroundMark x1="68908" y1="6306" x2="71247" y2="5578"/>
                        <a14:foregroundMark x1="87690" y1="6306" x2="92505" y2="9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68"/>
          <a:stretch/>
        </p:blipFill>
        <p:spPr>
          <a:xfrm>
            <a:off x="36994" y="2755149"/>
            <a:ext cx="2740144" cy="407775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0DB95430-8476-4719-8B71-636E41EEFE2E}"/>
              </a:ext>
            </a:extLst>
          </p:cNvPr>
          <p:cNvSpPr txBox="1"/>
          <p:nvPr/>
        </p:nvSpPr>
        <p:spPr>
          <a:xfrm>
            <a:off x="2999154" y="3372427"/>
            <a:ext cx="353173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>
                <a:ln w="28575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998CEB">
                        <a:shade val="30000"/>
                        <a:satMod val="115000"/>
                      </a:srgbClr>
                    </a:gs>
                    <a:gs pos="50000">
                      <a:srgbClr val="998CEB">
                        <a:shade val="67500"/>
                        <a:satMod val="115000"/>
                      </a:srgbClr>
                    </a:gs>
                    <a:gs pos="100000">
                      <a:srgbClr val="998CEB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atin typeface="UVN Nguyen Du" panose="04030805020802020802" pitchFamily="82" charset="0"/>
              </a:rPr>
              <a:t>và nhiệt độ</a:t>
            </a:r>
          </a:p>
          <a:p>
            <a:pPr algn="ctr"/>
            <a:r>
              <a:rPr lang="en-US" sz="6000" b="1">
                <a:ln w="28575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998CEB">
                        <a:shade val="30000"/>
                        <a:satMod val="115000"/>
                      </a:srgbClr>
                    </a:gs>
                    <a:gs pos="50000">
                      <a:srgbClr val="998CEB">
                        <a:shade val="67500"/>
                        <a:satMod val="115000"/>
                      </a:srgbClr>
                    </a:gs>
                    <a:gs pos="100000">
                      <a:srgbClr val="998CEB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atin typeface="UVN Nguyen Du" panose="04030805020802020802" pitchFamily="82" charset="0"/>
              </a:rPr>
              <a:t>(tt)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119DDD59-E715-4886-8D14-5388CC972D0A}"/>
              </a:ext>
            </a:extLst>
          </p:cNvPr>
          <p:cNvGrpSpPr/>
          <p:nvPr/>
        </p:nvGrpSpPr>
        <p:grpSpPr>
          <a:xfrm>
            <a:off x="1567384" y="1354250"/>
            <a:ext cx="2691271" cy="1872433"/>
            <a:chOff x="2089846" y="1354249"/>
            <a:chExt cx="3588361" cy="1872433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410AC662-DAB3-4FBE-BF56-F05516A2580A}"/>
                </a:ext>
              </a:extLst>
            </p:cNvPr>
            <p:cNvSpPr txBox="1"/>
            <p:nvPr/>
          </p:nvSpPr>
          <p:spPr>
            <a:xfrm>
              <a:off x="2089846" y="1364634"/>
              <a:ext cx="3503522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500" b="1">
                  <a:solidFill>
                    <a:schemeClr val="bg1"/>
                  </a:solidFill>
                  <a:latin typeface="UVN Nguyen Du" panose="04030805020802020802" pitchFamily="82" charset="0"/>
                </a:rPr>
                <a:t>Nóng</a:t>
              </a:r>
              <a:endParaRPr lang="en-US" sz="6600" b="1">
                <a:solidFill>
                  <a:schemeClr val="bg1"/>
                </a:solidFill>
                <a:latin typeface="UVN Nguyen Du" panose="04030805020802020802" pitchFamily="82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127B5AB3-2F65-4FDF-AD82-95682FA5022B}"/>
                </a:ext>
              </a:extLst>
            </p:cNvPr>
            <p:cNvSpPr txBox="1"/>
            <p:nvPr/>
          </p:nvSpPr>
          <p:spPr>
            <a:xfrm>
              <a:off x="2174684" y="1354249"/>
              <a:ext cx="3503523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500" b="1"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Nguyen Du" panose="04030805020802020802" pitchFamily="82" charset="0"/>
                </a:rPr>
                <a:t>Nóng</a:t>
              </a:r>
              <a:endParaRPr lang="en-US" sz="6600" b="1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UVN Nguyen Du" panose="04030805020802020802" pitchFamily="82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2925338B-F79D-4C9C-97D2-B94EAA8CECB9}"/>
              </a:ext>
            </a:extLst>
          </p:cNvPr>
          <p:cNvGrpSpPr/>
          <p:nvPr/>
        </p:nvGrpSpPr>
        <p:grpSpPr>
          <a:xfrm>
            <a:off x="4548375" y="1414643"/>
            <a:ext cx="2499744" cy="1886111"/>
            <a:chOff x="6064498" y="1414642"/>
            <a:chExt cx="3332991" cy="188611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7341464F-2627-45BE-9A29-601494D80F42}"/>
                </a:ext>
              </a:extLst>
            </p:cNvPr>
            <p:cNvSpPr txBox="1"/>
            <p:nvPr/>
          </p:nvSpPr>
          <p:spPr>
            <a:xfrm>
              <a:off x="6064498" y="1438705"/>
              <a:ext cx="3229944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500" b="1">
                  <a:solidFill>
                    <a:schemeClr val="bg1"/>
                  </a:solidFill>
                  <a:latin typeface="UVN Nguyen Du" panose="04030805020802020802" pitchFamily="82" charset="0"/>
                </a:rPr>
                <a:t>lạnh</a:t>
              </a:r>
              <a:endParaRPr lang="en-US" sz="6600" b="1">
                <a:solidFill>
                  <a:schemeClr val="bg1"/>
                </a:solidFill>
                <a:latin typeface="UVN Nguyen Du" panose="04030805020802020802" pitchFamily="82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DEB8F3E4-CBB0-4253-B748-0B6ACA442168}"/>
                </a:ext>
              </a:extLst>
            </p:cNvPr>
            <p:cNvSpPr txBox="1"/>
            <p:nvPr/>
          </p:nvSpPr>
          <p:spPr>
            <a:xfrm>
              <a:off x="6167545" y="1414642"/>
              <a:ext cx="3229944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500" b="1">
                  <a:gradFill flip="none" rotWithShape="1">
                    <a:gsLst>
                      <a:gs pos="0">
                        <a:srgbClr val="3C8ADD">
                          <a:shade val="30000"/>
                          <a:satMod val="115000"/>
                        </a:srgbClr>
                      </a:gs>
                      <a:gs pos="50000">
                        <a:srgbClr val="3C8ADD">
                          <a:shade val="67500"/>
                          <a:satMod val="115000"/>
                        </a:srgbClr>
                      </a:gs>
                      <a:gs pos="100000">
                        <a:srgbClr val="3C8ADD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Nguyen Du" panose="04030805020802020802" pitchFamily="82" charset="0"/>
                </a:rPr>
                <a:t>lạnh</a:t>
              </a:r>
              <a:endParaRPr lang="en-US" sz="6600" b="1">
                <a:gradFill flip="none" rotWithShape="1">
                  <a:gsLst>
                    <a:gs pos="0">
                      <a:srgbClr val="3C8ADD">
                        <a:shade val="30000"/>
                        <a:satMod val="115000"/>
                      </a:srgbClr>
                    </a:gs>
                    <a:gs pos="50000">
                      <a:srgbClr val="3C8ADD">
                        <a:shade val="67500"/>
                        <a:satMod val="115000"/>
                      </a:srgbClr>
                    </a:gs>
                    <a:gs pos="100000">
                      <a:srgbClr val="3C8ADD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UVN Nguyen Du" panose="04030805020802020802" pitchFamily="82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BBE69520-C59C-40FE-B7A9-B654BA435D86}"/>
              </a:ext>
            </a:extLst>
          </p:cNvPr>
          <p:cNvSpPr txBox="1"/>
          <p:nvPr/>
        </p:nvSpPr>
        <p:spPr>
          <a:xfrm>
            <a:off x="8000868" y="2694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A1E9F7"/>
                </a:solidFill>
                <a:latin typeface="UVN Da Lat" panose="03060902030302020204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92239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6">
            <a:extLst>
              <a:ext uri="{FF2B5EF4-FFF2-40B4-BE49-F238E27FC236}">
                <a16:creationId xmlns:a16="http://schemas.microsoft.com/office/drawing/2014/main" xmlns="" id="{F70AC04C-D32A-40BA-8F18-DDBE2C9D9031}"/>
              </a:ext>
            </a:extLst>
          </p:cNvPr>
          <p:cNvSpPr/>
          <p:nvPr/>
        </p:nvSpPr>
        <p:spPr>
          <a:xfrm>
            <a:off x="18378" y="92663"/>
            <a:ext cx="5959355" cy="8979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DB4D5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54" y="251156"/>
            <a:ext cx="8239477" cy="705029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Tìm </a:t>
            </a:r>
            <a:r>
              <a:rPr lang="en-US" sz="3600" dirty="0" err="1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h</a:t>
            </a:r>
            <a:r>
              <a:rPr lang="en-US" sz="3600" b="1" dirty="0" err="1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iểu</a:t>
            </a:r>
            <a:r>
              <a:rPr lang="en-US" sz="3600" b="1" dirty="0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v</a:t>
            </a:r>
            <a:r>
              <a:rPr lang="en-US" sz="3600" b="1" dirty="0" err="1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ề</a:t>
            </a:r>
            <a:r>
              <a:rPr lang="en-US" sz="3600" b="1" dirty="0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s</a:t>
            </a:r>
            <a:r>
              <a:rPr lang="en-US" sz="3600" b="1" dirty="0" err="1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ự</a:t>
            </a:r>
            <a:r>
              <a:rPr lang="en-US" sz="3600" b="1" dirty="0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t</a:t>
            </a:r>
            <a:r>
              <a:rPr lang="en-US" sz="3600" b="1" dirty="0" err="1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ruyền</a:t>
            </a:r>
            <a:r>
              <a:rPr lang="en-US" sz="3600" b="1" dirty="0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hiệt</a:t>
            </a:r>
            <a:endParaRPr lang="vi-VN" sz="3600" b="1" dirty="0">
              <a:solidFill>
                <a:srgbClr val="548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FF70369-C108-42DE-860E-CB0B40B61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94" b="95994" l="6974" r="93724">
                        <a14:foregroundMark x1="10181" y1="45353" x2="10460" y2="55128"/>
                        <a14:foregroundMark x1="36262" y1="91186" x2="63180" y2="95994"/>
                        <a14:foregroundMark x1="63180" y1="95994" x2="66248" y2="95192"/>
                        <a14:foregroundMark x1="70572" y1="65064" x2="67085" y2="79487"/>
                        <a14:foregroundMark x1="67085" y1="79487" x2="67085" y2="79487"/>
                        <a14:foregroundMark x1="91492" y1="38141" x2="91353" y2="49840"/>
                        <a14:foregroundMark x1="91353" y1="49840" x2="91213" y2="50481"/>
                        <a14:foregroundMark x1="93863" y1="43429" x2="93863" y2="48718"/>
                        <a14:foregroundMark x1="8926" y1="46154" x2="6974" y2="53526"/>
                        <a14:foregroundMark x1="46025" y1="9936" x2="57880" y2="11058"/>
                        <a14:foregroundMark x1="49651" y1="8654" x2="60391" y2="11218"/>
                        <a14:foregroundMark x1="60391" y1="11218" x2="61925" y2="13141"/>
                        <a14:foregroundMark x1="49791" y1="8654" x2="58856" y2="10577"/>
                        <a14:foregroundMark x1="57741" y1="9936" x2="53138" y2="8494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648" y="1433095"/>
            <a:ext cx="3891251" cy="43619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37FA4B0-0A67-4057-8931-A381D028E96F}"/>
              </a:ext>
            </a:extLst>
          </p:cNvPr>
          <p:cNvSpPr txBox="1"/>
          <p:nvPr/>
        </p:nvSpPr>
        <p:spPr>
          <a:xfrm>
            <a:off x="0" y="1111173"/>
            <a:ext cx="89451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- Đặt một cốc nước nóng vào trong một chậu nước.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2">
            <a:extLst>
              <a:ext uri="{FF2B5EF4-FFF2-40B4-BE49-F238E27FC236}">
                <a16:creationId xmlns:a16="http://schemas.microsoft.com/office/drawing/2014/main" xmlns="" id="{8AEE19D0-EB7B-49C3-A595-4342CCD46A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991" y="1"/>
            <a:ext cx="2174009" cy="2125980"/>
          </a:xfrm>
          <a:prstGeom prst="rect">
            <a:avLst/>
          </a:prstGeom>
        </p:spPr>
      </p:pic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AB722033-1734-4E83-8084-0D7E134DE0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23"/>
          <a:stretch/>
        </p:blipFill>
        <p:spPr>
          <a:xfrm>
            <a:off x="-48030" y="4237409"/>
            <a:ext cx="9306329" cy="29035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494" y="1842791"/>
            <a:ext cx="47663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- Hãy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 nào?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xmlns="" id="{54335A82-2D53-47E2-B5EC-2C28CB951264}"/>
              </a:ext>
            </a:extLst>
          </p:cNvPr>
          <p:cNvSpPr txBox="1"/>
          <p:nvPr/>
        </p:nvSpPr>
        <p:spPr>
          <a:xfrm>
            <a:off x="925782" y="5147598"/>
            <a:ext cx="67491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https://www.youtube.com/watch?v=9aqYg2t5B60</a:t>
            </a:r>
            <a:endParaRPr lang="en-US" sz="2400"/>
          </a:p>
          <a:p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516A46-7339-4C0A-A859-6B182610FE6B}"/>
              </a:ext>
            </a:extLst>
          </p:cNvPr>
          <p:cNvSpPr txBox="1"/>
          <p:nvPr/>
        </p:nvSpPr>
        <p:spPr>
          <a:xfrm>
            <a:off x="466030" y="4741689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Link thí nghiệm:</a:t>
            </a:r>
          </a:p>
        </p:txBody>
      </p:sp>
    </p:spTree>
    <p:extLst>
      <p:ext uri="{BB962C8B-B14F-4D97-AF65-F5344CB8AC3E}">
        <p14:creationId xmlns:p14="http://schemas.microsoft.com/office/powerpoint/2010/main" val="3775485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9" grpId="0"/>
      <p:bldP spid="7" grpId="0"/>
      <p:bldP spid="1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6">
            <a:extLst>
              <a:ext uri="{FF2B5EF4-FFF2-40B4-BE49-F238E27FC236}">
                <a16:creationId xmlns:a16="http://schemas.microsoft.com/office/drawing/2014/main" xmlns="" id="{F70AC04C-D32A-40BA-8F18-DDBE2C9D9031}"/>
              </a:ext>
            </a:extLst>
          </p:cNvPr>
          <p:cNvSpPr/>
          <p:nvPr/>
        </p:nvSpPr>
        <p:spPr>
          <a:xfrm>
            <a:off x="18378" y="92663"/>
            <a:ext cx="5959355" cy="8979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DB4D5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54" y="251156"/>
            <a:ext cx="8239477" cy="705029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Tìm </a:t>
            </a:r>
            <a:r>
              <a:rPr lang="en-US" sz="3600" dirty="0" err="1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h</a:t>
            </a:r>
            <a:r>
              <a:rPr lang="en-US" sz="3600" b="1" dirty="0" err="1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iểu</a:t>
            </a:r>
            <a:r>
              <a:rPr lang="en-US" sz="3600" b="1" dirty="0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v</a:t>
            </a:r>
            <a:r>
              <a:rPr lang="en-US" sz="3600" b="1" dirty="0" err="1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ề</a:t>
            </a:r>
            <a:r>
              <a:rPr lang="en-US" sz="3600" b="1" dirty="0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s</a:t>
            </a:r>
            <a:r>
              <a:rPr lang="en-US" sz="3600" b="1" dirty="0" err="1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ự</a:t>
            </a:r>
            <a:r>
              <a:rPr lang="en-US" sz="3600" b="1" dirty="0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t</a:t>
            </a:r>
            <a:r>
              <a:rPr lang="en-US" sz="3600" b="1" dirty="0" err="1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ruyền</a:t>
            </a:r>
            <a:r>
              <a:rPr lang="en-US" sz="3600" b="1" dirty="0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548CFF"/>
                </a:solidFill>
                <a:latin typeface="UTM Showcard" panose="02040603050506020204" pitchFamily="18" charset="0"/>
                <a:cs typeface="Times New Roman" pitchFamily="18" charset="0"/>
              </a:rPr>
              <a:t>hiệt</a:t>
            </a:r>
            <a:endParaRPr lang="vi-VN" sz="3600" b="1" dirty="0">
              <a:solidFill>
                <a:srgbClr val="548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FF70369-C108-42DE-860E-CB0B40B61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94" b="95994" l="6974" r="93724">
                        <a14:foregroundMark x1="10181" y1="45353" x2="10460" y2="55128"/>
                        <a14:foregroundMark x1="36262" y1="91186" x2="63180" y2="95994"/>
                        <a14:foregroundMark x1="63180" y1="95994" x2="66248" y2="95192"/>
                        <a14:foregroundMark x1="70572" y1="65064" x2="67085" y2="79487"/>
                        <a14:foregroundMark x1="67085" y1="79487" x2="67085" y2="79487"/>
                        <a14:foregroundMark x1="91492" y1="38141" x2="91353" y2="49840"/>
                        <a14:foregroundMark x1="91353" y1="49840" x2="91213" y2="50481"/>
                        <a14:foregroundMark x1="93863" y1="43429" x2="93863" y2="48718"/>
                        <a14:foregroundMark x1="8926" y1="46154" x2="6974" y2="53526"/>
                        <a14:foregroundMark x1="46025" y1="9936" x2="57880" y2="11058"/>
                        <a14:foregroundMark x1="49651" y1="8654" x2="60391" y2="11218"/>
                        <a14:foregroundMark x1="60391" y1="11218" x2="61925" y2="13141"/>
                        <a14:foregroundMark x1="49791" y1="8654" x2="58856" y2="10577"/>
                        <a14:foregroundMark x1="57741" y1="9936" x2="53138" y2="8494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2125" y="0"/>
            <a:ext cx="3070205" cy="34415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37FA4B0-0A67-4057-8931-A381D028E96F}"/>
              </a:ext>
            </a:extLst>
          </p:cNvPr>
          <p:cNvSpPr txBox="1"/>
          <p:nvPr/>
        </p:nvSpPr>
        <p:spPr>
          <a:xfrm>
            <a:off x="158236" y="1196461"/>
            <a:ext cx="17005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7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quả:</a:t>
            </a:r>
            <a:endParaRPr lang="en-US" sz="3600" b="1" dirty="0">
              <a:solidFill>
                <a:srgbClr val="79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2">
            <a:extLst>
              <a:ext uri="{FF2B5EF4-FFF2-40B4-BE49-F238E27FC236}">
                <a16:creationId xmlns:a16="http://schemas.microsoft.com/office/drawing/2014/main" xmlns="" id="{8AEE19D0-EB7B-49C3-A595-4342CCD46A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184" y="-131077"/>
            <a:ext cx="2174009" cy="2125980"/>
          </a:xfrm>
          <a:prstGeom prst="rect">
            <a:avLst/>
          </a:prstGeom>
        </p:spPr>
      </p:pic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AB722033-1734-4E83-8084-0D7E134DE0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23"/>
          <a:stretch/>
        </p:blipFill>
        <p:spPr>
          <a:xfrm>
            <a:off x="-90042" y="4442482"/>
            <a:ext cx="9306329" cy="29035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824" y="1994903"/>
            <a:ext cx="50160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Một lúc sau:</a:t>
            </a:r>
          </a:p>
          <a:p>
            <a:pPr marL="571500" indent="-571500" algn="just">
              <a:spcBef>
                <a:spcPct val="50000"/>
              </a:spcBef>
              <a:buFontTx/>
              <a:buChar char="-"/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Nước trong </a:t>
            </a:r>
            <a:r>
              <a:rPr lang="en-US" sz="36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 nước … </a:t>
            </a:r>
          </a:p>
          <a:p>
            <a:pPr marL="571500" indent="-571500" algn="just">
              <a:spcBef>
                <a:spcPct val="50000"/>
              </a:spcBef>
              <a:buFontTx/>
              <a:buChar char="-"/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Nước trong </a:t>
            </a:r>
            <a:r>
              <a:rPr lang="en-US" sz="36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 nước …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AFD3F6-9BC0-4F1D-A23A-93DF9341E897}"/>
              </a:ext>
            </a:extLst>
          </p:cNvPr>
          <p:cNvSpPr txBox="1"/>
          <p:nvPr/>
        </p:nvSpPr>
        <p:spPr>
          <a:xfrm>
            <a:off x="1637835" y="1234045"/>
            <a:ext cx="2108269" cy="646331"/>
          </a:xfrm>
          <a:custGeom>
            <a:avLst/>
            <a:gdLst>
              <a:gd name="connsiteX0" fmla="*/ 0 w 2108269"/>
              <a:gd name="connsiteY0" fmla="*/ 0 h 646331"/>
              <a:gd name="connsiteX1" fmla="*/ 484902 w 2108269"/>
              <a:gd name="connsiteY1" fmla="*/ 0 h 646331"/>
              <a:gd name="connsiteX2" fmla="*/ 1011969 w 2108269"/>
              <a:gd name="connsiteY2" fmla="*/ 0 h 646331"/>
              <a:gd name="connsiteX3" fmla="*/ 1496871 w 2108269"/>
              <a:gd name="connsiteY3" fmla="*/ 0 h 646331"/>
              <a:gd name="connsiteX4" fmla="*/ 2108269 w 2108269"/>
              <a:gd name="connsiteY4" fmla="*/ 0 h 646331"/>
              <a:gd name="connsiteX5" fmla="*/ 2108269 w 2108269"/>
              <a:gd name="connsiteY5" fmla="*/ 646331 h 646331"/>
              <a:gd name="connsiteX6" fmla="*/ 1581202 w 2108269"/>
              <a:gd name="connsiteY6" fmla="*/ 646331 h 646331"/>
              <a:gd name="connsiteX7" fmla="*/ 1075217 w 2108269"/>
              <a:gd name="connsiteY7" fmla="*/ 646331 h 646331"/>
              <a:gd name="connsiteX8" fmla="*/ 611398 w 2108269"/>
              <a:gd name="connsiteY8" fmla="*/ 646331 h 646331"/>
              <a:gd name="connsiteX9" fmla="*/ 0 w 2108269"/>
              <a:gd name="connsiteY9" fmla="*/ 646331 h 646331"/>
              <a:gd name="connsiteX10" fmla="*/ 0 w 2108269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8269" h="646331" fill="none" extrusionOk="0">
                <a:moveTo>
                  <a:pt x="0" y="0"/>
                </a:moveTo>
                <a:cubicBezTo>
                  <a:pt x="216012" y="-17669"/>
                  <a:pt x="324908" y="4537"/>
                  <a:pt x="484902" y="0"/>
                </a:cubicBezTo>
                <a:cubicBezTo>
                  <a:pt x="644896" y="-4537"/>
                  <a:pt x="842113" y="-1058"/>
                  <a:pt x="1011969" y="0"/>
                </a:cubicBezTo>
                <a:cubicBezTo>
                  <a:pt x="1181825" y="1058"/>
                  <a:pt x="1386479" y="23153"/>
                  <a:pt x="1496871" y="0"/>
                </a:cubicBezTo>
                <a:cubicBezTo>
                  <a:pt x="1607263" y="-23153"/>
                  <a:pt x="1840593" y="3142"/>
                  <a:pt x="2108269" y="0"/>
                </a:cubicBezTo>
                <a:cubicBezTo>
                  <a:pt x="2081402" y="132845"/>
                  <a:pt x="2123782" y="481904"/>
                  <a:pt x="2108269" y="646331"/>
                </a:cubicBezTo>
                <a:cubicBezTo>
                  <a:pt x="1895311" y="659268"/>
                  <a:pt x="1701562" y="642464"/>
                  <a:pt x="1581202" y="646331"/>
                </a:cubicBezTo>
                <a:cubicBezTo>
                  <a:pt x="1460842" y="650198"/>
                  <a:pt x="1231417" y="663469"/>
                  <a:pt x="1075217" y="646331"/>
                </a:cubicBezTo>
                <a:cubicBezTo>
                  <a:pt x="919018" y="629193"/>
                  <a:pt x="793823" y="634513"/>
                  <a:pt x="611398" y="646331"/>
                </a:cubicBezTo>
                <a:cubicBezTo>
                  <a:pt x="428973" y="658149"/>
                  <a:pt x="176525" y="641855"/>
                  <a:pt x="0" y="646331"/>
                </a:cubicBezTo>
                <a:cubicBezTo>
                  <a:pt x="5393" y="419316"/>
                  <a:pt x="19842" y="261365"/>
                  <a:pt x="0" y="0"/>
                </a:cubicBezTo>
                <a:close/>
              </a:path>
              <a:path w="2108269" h="646331" stroke="0" extrusionOk="0">
                <a:moveTo>
                  <a:pt x="0" y="0"/>
                </a:moveTo>
                <a:cubicBezTo>
                  <a:pt x="189042" y="-18191"/>
                  <a:pt x="357395" y="-11791"/>
                  <a:pt x="484902" y="0"/>
                </a:cubicBezTo>
                <a:cubicBezTo>
                  <a:pt x="612409" y="11791"/>
                  <a:pt x="922250" y="-24109"/>
                  <a:pt x="1054135" y="0"/>
                </a:cubicBezTo>
                <a:cubicBezTo>
                  <a:pt x="1186020" y="24109"/>
                  <a:pt x="1437543" y="12685"/>
                  <a:pt x="1623367" y="0"/>
                </a:cubicBezTo>
                <a:cubicBezTo>
                  <a:pt x="1809191" y="-12685"/>
                  <a:pt x="1995281" y="-2112"/>
                  <a:pt x="2108269" y="0"/>
                </a:cubicBezTo>
                <a:cubicBezTo>
                  <a:pt x="2092024" y="142946"/>
                  <a:pt x="2097423" y="352466"/>
                  <a:pt x="2108269" y="646331"/>
                </a:cubicBezTo>
                <a:cubicBezTo>
                  <a:pt x="1916873" y="653249"/>
                  <a:pt x="1787451" y="635277"/>
                  <a:pt x="1560119" y="646331"/>
                </a:cubicBezTo>
                <a:cubicBezTo>
                  <a:pt x="1332787" y="657386"/>
                  <a:pt x="1170799" y="643972"/>
                  <a:pt x="1033052" y="646331"/>
                </a:cubicBezTo>
                <a:cubicBezTo>
                  <a:pt x="895305" y="648690"/>
                  <a:pt x="648621" y="625255"/>
                  <a:pt x="463819" y="646331"/>
                </a:cubicBezTo>
                <a:cubicBezTo>
                  <a:pt x="279017" y="667407"/>
                  <a:pt x="93010" y="649033"/>
                  <a:pt x="0" y="646331"/>
                </a:cubicBezTo>
                <a:cubicBezTo>
                  <a:pt x="28966" y="396736"/>
                  <a:pt x="9885" y="315818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256915635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nóng lên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D67EA40-4408-4B5A-B2F4-94BB04C77F89}"/>
              </a:ext>
            </a:extLst>
          </p:cNvPr>
          <p:cNvSpPr txBox="1"/>
          <p:nvPr/>
        </p:nvSpPr>
        <p:spPr>
          <a:xfrm>
            <a:off x="3317811" y="1241766"/>
            <a:ext cx="1672253" cy="646331"/>
          </a:xfrm>
          <a:custGeom>
            <a:avLst/>
            <a:gdLst>
              <a:gd name="connsiteX0" fmla="*/ 0 w 1672253"/>
              <a:gd name="connsiteY0" fmla="*/ 0 h 646331"/>
              <a:gd name="connsiteX1" fmla="*/ 574140 w 1672253"/>
              <a:gd name="connsiteY1" fmla="*/ 0 h 646331"/>
              <a:gd name="connsiteX2" fmla="*/ 1148280 w 1672253"/>
              <a:gd name="connsiteY2" fmla="*/ 0 h 646331"/>
              <a:gd name="connsiteX3" fmla="*/ 1672253 w 1672253"/>
              <a:gd name="connsiteY3" fmla="*/ 0 h 646331"/>
              <a:gd name="connsiteX4" fmla="*/ 1672253 w 1672253"/>
              <a:gd name="connsiteY4" fmla="*/ 646331 h 646331"/>
              <a:gd name="connsiteX5" fmla="*/ 1081390 w 1672253"/>
              <a:gd name="connsiteY5" fmla="*/ 646331 h 646331"/>
              <a:gd name="connsiteX6" fmla="*/ 507250 w 1672253"/>
              <a:gd name="connsiteY6" fmla="*/ 646331 h 646331"/>
              <a:gd name="connsiteX7" fmla="*/ 0 w 1672253"/>
              <a:gd name="connsiteY7" fmla="*/ 646331 h 646331"/>
              <a:gd name="connsiteX8" fmla="*/ 0 w 1672253"/>
              <a:gd name="connsiteY8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2253" h="646331" fill="none" extrusionOk="0">
                <a:moveTo>
                  <a:pt x="0" y="0"/>
                </a:moveTo>
                <a:cubicBezTo>
                  <a:pt x="279768" y="-22389"/>
                  <a:pt x="422377" y="-17893"/>
                  <a:pt x="574140" y="0"/>
                </a:cubicBezTo>
                <a:cubicBezTo>
                  <a:pt x="725903" y="17893"/>
                  <a:pt x="922195" y="-3803"/>
                  <a:pt x="1148280" y="0"/>
                </a:cubicBezTo>
                <a:cubicBezTo>
                  <a:pt x="1374365" y="3803"/>
                  <a:pt x="1515347" y="-2509"/>
                  <a:pt x="1672253" y="0"/>
                </a:cubicBezTo>
                <a:cubicBezTo>
                  <a:pt x="1686284" y="237289"/>
                  <a:pt x="1687463" y="334547"/>
                  <a:pt x="1672253" y="646331"/>
                </a:cubicBezTo>
                <a:cubicBezTo>
                  <a:pt x="1381226" y="666387"/>
                  <a:pt x="1325140" y="652920"/>
                  <a:pt x="1081390" y="646331"/>
                </a:cubicBezTo>
                <a:cubicBezTo>
                  <a:pt x="837640" y="639742"/>
                  <a:pt x="656369" y="636973"/>
                  <a:pt x="507250" y="646331"/>
                </a:cubicBezTo>
                <a:cubicBezTo>
                  <a:pt x="358131" y="655689"/>
                  <a:pt x="120682" y="646527"/>
                  <a:pt x="0" y="646331"/>
                </a:cubicBezTo>
                <a:cubicBezTo>
                  <a:pt x="8911" y="389922"/>
                  <a:pt x="29935" y="162854"/>
                  <a:pt x="0" y="0"/>
                </a:cubicBezTo>
                <a:close/>
              </a:path>
              <a:path w="1672253" h="646331" stroke="0" extrusionOk="0">
                <a:moveTo>
                  <a:pt x="0" y="0"/>
                </a:moveTo>
                <a:cubicBezTo>
                  <a:pt x="237719" y="-11170"/>
                  <a:pt x="335533" y="12856"/>
                  <a:pt x="523973" y="0"/>
                </a:cubicBezTo>
                <a:cubicBezTo>
                  <a:pt x="712413" y="-12856"/>
                  <a:pt x="970386" y="-2333"/>
                  <a:pt x="1114835" y="0"/>
                </a:cubicBezTo>
                <a:cubicBezTo>
                  <a:pt x="1259284" y="2333"/>
                  <a:pt x="1557416" y="15179"/>
                  <a:pt x="1672253" y="0"/>
                </a:cubicBezTo>
                <a:cubicBezTo>
                  <a:pt x="1669742" y="321456"/>
                  <a:pt x="1682763" y="485328"/>
                  <a:pt x="1672253" y="646331"/>
                </a:cubicBezTo>
                <a:cubicBezTo>
                  <a:pt x="1439539" y="642926"/>
                  <a:pt x="1314784" y="644324"/>
                  <a:pt x="1081390" y="646331"/>
                </a:cubicBezTo>
                <a:cubicBezTo>
                  <a:pt x="847996" y="648338"/>
                  <a:pt x="711951" y="643569"/>
                  <a:pt x="523973" y="646331"/>
                </a:cubicBezTo>
                <a:cubicBezTo>
                  <a:pt x="335995" y="649093"/>
                  <a:pt x="234201" y="655865"/>
                  <a:pt x="0" y="646331"/>
                </a:cubicBezTo>
                <a:cubicBezTo>
                  <a:pt x="-15464" y="406286"/>
                  <a:pt x="-4544" y="140757"/>
                  <a:pt x="0" y="0"/>
                </a:cubicBezTo>
                <a:close/>
              </a:path>
            </a:pathLst>
          </a:custGeom>
          <a:solidFill>
            <a:srgbClr val="CFFFDC"/>
          </a:solidFill>
          <a:ln w="28575">
            <a:solidFill>
              <a:srgbClr val="93FFD8"/>
            </a:solidFill>
            <a:extLst>
              <a:ext uri="{C807C97D-BFC1-408E-A445-0C87EB9F89A2}">
                <ask:lineSketchStyleProps xmlns:ask="http://schemas.microsoft.com/office/drawing/2018/sketchyshapes" xmlns="" sd="256915635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lạnh đi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28092B-E2E4-4DD6-8450-2DB2C4A0DA69}"/>
              </a:ext>
            </a:extLst>
          </p:cNvPr>
          <p:cNvSpPr txBox="1"/>
          <p:nvPr/>
        </p:nvSpPr>
        <p:spPr>
          <a:xfrm>
            <a:off x="352853" y="4349769"/>
            <a:ext cx="8527557" cy="2862322"/>
          </a:xfrm>
          <a:custGeom>
            <a:avLst/>
            <a:gdLst>
              <a:gd name="connsiteX0" fmla="*/ 0 w 11370076"/>
              <a:gd name="connsiteY0" fmla="*/ 0 h 2308324"/>
              <a:gd name="connsiteX1" fmla="*/ 782529 w 11370076"/>
              <a:gd name="connsiteY1" fmla="*/ 0 h 2308324"/>
              <a:gd name="connsiteX2" fmla="*/ 1451357 w 11370076"/>
              <a:gd name="connsiteY2" fmla="*/ 0 h 2308324"/>
              <a:gd name="connsiteX3" fmla="*/ 1779082 w 11370076"/>
              <a:gd name="connsiteY3" fmla="*/ 0 h 2308324"/>
              <a:gd name="connsiteX4" fmla="*/ 2447910 w 11370076"/>
              <a:gd name="connsiteY4" fmla="*/ 0 h 2308324"/>
              <a:gd name="connsiteX5" fmla="*/ 3116738 w 11370076"/>
              <a:gd name="connsiteY5" fmla="*/ 0 h 2308324"/>
              <a:gd name="connsiteX6" fmla="*/ 3785566 w 11370076"/>
              <a:gd name="connsiteY6" fmla="*/ 0 h 2308324"/>
              <a:gd name="connsiteX7" fmla="*/ 4568095 w 11370076"/>
              <a:gd name="connsiteY7" fmla="*/ 0 h 2308324"/>
              <a:gd name="connsiteX8" fmla="*/ 4895821 w 11370076"/>
              <a:gd name="connsiteY8" fmla="*/ 0 h 2308324"/>
              <a:gd name="connsiteX9" fmla="*/ 5678350 w 11370076"/>
              <a:gd name="connsiteY9" fmla="*/ 0 h 2308324"/>
              <a:gd name="connsiteX10" fmla="*/ 6233477 w 11370076"/>
              <a:gd name="connsiteY10" fmla="*/ 0 h 2308324"/>
              <a:gd name="connsiteX11" fmla="*/ 7129706 w 11370076"/>
              <a:gd name="connsiteY11" fmla="*/ 0 h 2308324"/>
              <a:gd name="connsiteX12" fmla="*/ 8025936 w 11370076"/>
              <a:gd name="connsiteY12" fmla="*/ 0 h 2308324"/>
              <a:gd name="connsiteX13" fmla="*/ 8922166 w 11370076"/>
              <a:gd name="connsiteY13" fmla="*/ 0 h 2308324"/>
              <a:gd name="connsiteX14" fmla="*/ 9249891 w 11370076"/>
              <a:gd name="connsiteY14" fmla="*/ 0 h 2308324"/>
              <a:gd name="connsiteX15" fmla="*/ 10032420 w 11370076"/>
              <a:gd name="connsiteY15" fmla="*/ 0 h 2308324"/>
              <a:gd name="connsiteX16" fmla="*/ 10587547 w 11370076"/>
              <a:gd name="connsiteY16" fmla="*/ 0 h 2308324"/>
              <a:gd name="connsiteX17" fmla="*/ 11370076 w 11370076"/>
              <a:gd name="connsiteY17" fmla="*/ 0 h 2308324"/>
              <a:gd name="connsiteX18" fmla="*/ 11370076 w 11370076"/>
              <a:gd name="connsiteY18" fmla="*/ 530915 h 2308324"/>
              <a:gd name="connsiteX19" fmla="*/ 11370076 w 11370076"/>
              <a:gd name="connsiteY19" fmla="*/ 1061829 h 2308324"/>
              <a:gd name="connsiteX20" fmla="*/ 11370076 w 11370076"/>
              <a:gd name="connsiteY20" fmla="*/ 1615827 h 2308324"/>
              <a:gd name="connsiteX21" fmla="*/ 11370076 w 11370076"/>
              <a:gd name="connsiteY21" fmla="*/ 2308324 h 2308324"/>
              <a:gd name="connsiteX22" fmla="*/ 10814949 w 11370076"/>
              <a:gd name="connsiteY22" fmla="*/ 2308324 h 2308324"/>
              <a:gd name="connsiteX23" fmla="*/ 9918719 w 11370076"/>
              <a:gd name="connsiteY23" fmla="*/ 2308324 h 2308324"/>
              <a:gd name="connsiteX24" fmla="*/ 9249891 w 11370076"/>
              <a:gd name="connsiteY24" fmla="*/ 2308324 h 2308324"/>
              <a:gd name="connsiteX25" fmla="*/ 8581063 w 11370076"/>
              <a:gd name="connsiteY25" fmla="*/ 2308324 h 2308324"/>
              <a:gd name="connsiteX26" fmla="*/ 8253338 w 11370076"/>
              <a:gd name="connsiteY26" fmla="*/ 2308324 h 2308324"/>
              <a:gd name="connsiteX27" fmla="*/ 7925612 w 11370076"/>
              <a:gd name="connsiteY27" fmla="*/ 2308324 h 2308324"/>
              <a:gd name="connsiteX28" fmla="*/ 7256784 w 11370076"/>
              <a:gd name="connsiteY28" fmla="*/ 2308324 h 2308324"/>
              <a:gd name="connsiteX29" fmla="*/ 6587956 w 11370076"/>
              <a:gd name="connsiteY29" fmla="*/ 2308324 h 2308324"/>
              <a:gd name="connsiteX30" fmla="*/ 6260230 w 11370076"/>
              <a:gd name="connsiteY30" fmla="*/ 2308324 h 2308324"/>
              <a:gd name="connsiteX31" fmla="*/ 5818804 w 11370076"/>
              <a:gd name="connsiteY31" fmla="*/ 2308324 h 2308324"/>
              <a:gd name="connsiteX32" fmla="*/ 4922574 w 11370076"/>
              <a:gd name="connsiteY32" fmla="*/ 2308324 h 2308324"/>
              <a:gd name="connsiteX33" fmla="*/ 4367447 w 11370076"/>
              <a:gd name="connsiteY33" fmla="*/ 2308324 h 2308324"/>
              <a:gd name="connsiteX34" fmla="*/ 3812320 w 11370076"/>
              <a:gd name="connsiteY34" fmla="*/ 2308324 h 2308324"/>
              <a:gd name="connsiteX35" fmla="*/ 3484594 w 11370076"/>
              <a:gd name="connsiteY35" fmla="*/ 2308324 h 2308324"/>
              <a:gd name="connsiteX36" fmla="*/ 2588364 w 11370076"/>
              <a:gd name="connsiteY36" fmla="*/ 2308324 h 2308324"/>
              <a:gd name="connsiteX37" fmla="*/ 2033237 w 11370076"/>
              <a:gd name="connsiteY37" fmla="*/ 2308324 h 2308324"/>
              <a:gd name="connsiteX38" fmla="*/ 1250708 w 11370076"/>
              <a:gd name="connsiteY38" fmla="*/ 2308324 h 2308324"/>
              <a:gd name="connsiteX39" fmla="*/ 581880 w 11370076"/>
              <a:gd name="connsiteY39" fmla="*/ 2308324 h 2308324"/>
              <a:gd name="connsiteX40" fmla="*/ 0 w 11370076"/>
              <a:gd name="connsiteY40" fmla="*/ 2308324 h 2308324"/>
              <a:gd name="connsiteX41" fmla="*/ 0 w 11370076"/>
              <a:gd name="connsiteY41" fmla="*/ 1731243 h 2308324"/>
              <a:gd name="connsiteX42" fmla="*/ 0 w 11370076"/>
              <a:gd name="connsiteY42" fmla="*/ 1200328 h 2308324"/>
              <a:gd name="connsiteX43" fmla="*/ 0 w 11370076"/>
              <a:gd name="connsiteY43" fmla="*/ 646331 h 2308324"/>
              <a:gd name="connsiteX44" fmla="*/ 0 w 11370076"/>
              <a:gd name="connsiteY44" fmla="*/ 0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370076" h="2308324" fill="none" extrusionOk="0">
                <a:moveTo>
                  <a:pt x="0" y="0"/>
                </a:moveTo>
                <a:cubicBezTo>
                  <a:pt x="172240" y="-30899"/>
                  <a:pt x="391969" y="507"/>
                  <a:pt x="782529" y="0"/>
                </a:cubicBezTo>
                <a:cubicBezTo>
                  <a:pt x="1173089" y="-507"/>
                  <a:pt x="1316779" y="-17471"/>
                  <a:pt x="1451357" y="0"/>
                </a:cubicBezTo>
                <a:cubicBezTo>
                  <a:pt x="1585935" y="17471"/>
                  <a:pt x="1704642" y="-15381"/>
                  <a:pt x="1779082" y="0"/>
                </a:cubicBezTo>
                <a:cubicBezTo>
                  <a:pt x="1853523" y="15381"/>
                  <a:pt x="2172065" y="21703"/>
                  <a:pt x="2447910" y="0"/>
                </a:cubicBezTo>
                <a:cubicBezTo>
                  <a:pt x="2723755" y="-21703"/>
                  <a:pt x="2878831" y="-32383"/>
                  <a:pt x="3116738" y="0"/>
                </a:cubicBezTo>
                <a:cubicBezTo>
                  <a:pt x="3354645" y="32383"/>
                  <a:pt x="3590679" y="15293"/>
                  <a:pt x="3785566" y="0"/>
                </a:cubicBezTo>
                <a:cubicBezTo>
                  <a:pt x="3980453" y="-15293"/>
                  <a:pt x="4234788" y="19886"/>
                  <a:pt x="4568095" y="0"/>
                </a:cubicBezTo>
                <a:cubicBezTo>
                  <a:pt x="4901402" y="-19886"/>
                  <a:pt x="4762478" y="-468"/>
                  <a:pt x="4895821" y="0"/>
                </a:cubicBezTo>
                <a:cubicBezTo>
                  <a:pt x="5029164" y="468"/>
                  <a:pt x="5422682" y="33326"/>
                  <a:pt x="5678350" y="0"/>
                </a:cubicBezTo>
                <a:cubicBezTo>
                  <a:pt x="5934018" y="-33326"/>
                  <a:pt x="6036689" y="-17739"/>
                  <a:pt x="6233477" y="0"/>
                </a:cubicBezTo>
                <a:cubicBezTo>
                  <a:pt x="6430265" y="17739"/>
                  <a:pt x="6927293" y="3687"/>
                  <a:pt x="7129706" y="0"/>
                </a:cubicBezTo>
                <a:cubicBezTo>
                  <a:pt x="7332119" y="-3687"/>
                  <a:pt x="7673286" y="15177"/>
                  <a:pt x="8025936" y="0"/>
                </a:cubicBezTo>
                <a:cubicBezTo>
                  <a:pt x="8378586" y="-15177"/>
                  <a:pt x="8519621" y="26474"/>
                  <a:pt x="8922166" y="0"/>
                </a:cubicBezTo>
                <a:cubicBezTo>
                  <a:pt x="9324711" y="-26474"/>
                  <a:pt x="9134829" y="-12349"/>
                  <a:pt x="9249891" y="0"/>
                </a:cubicBezTo>
                <a:cubicBezTo>
                  <a:pt x="9364953" y="12349"/>
                  <a:pt x="9749413" y="4671"/>
                  <a:pt x="10032420" y="0"/>
                </a:cubicBezTo>
                <a:cubicBezTo>
                  <a:pt x="10315427" y="-4671"/>
                  <a:pt x="10314380" y="7402"/>
                  <a:pt x="10587547" y="0"/>
                </a:cubicBezTo>
                <a:cubicBezTo>
                  <a:pt x="10860714" y="-7402"/>
                  <a:pt x="11052242" y="12974"/>
                  <a:pt x="11370076" y="0"/>
                </a:cubicBezTo>
                <a:cubicBezTo>
                  <a:pt x="11393043" y="134750"/>
                  <a:pt x="11396580" y="394886"/>
                  <a:pt x="11370076" y="530915"/>
                </a:cubicBezTo>
                <a:cubicBezTo>
                  <a:pt x="11343572" y="666944"/>
                  <a:pt x="11352399" y="935654"/>
                  <a:pt x="11370076" y="1061829"/>
                </a:cubicBezTo>
                <a:cubicBezTo>
                  <a:pt x="11387753" y="1188004"/>
                  <a:pt x="11359371" y="1348288"/>
                  <a:pt x="11370076" y="1615827"/>
                </a:cubicBezTo>
                <a:cubicBezTo>
                  <a:pt x="11380781" y="1883366"/>
                  <a:pt x="11341634" y="2068021"/>
                  <a:pt x="11370076" y="2308324"/>
                </a:cubicBezTo>
                <a:cubicBezTo>
                  <a:pt x="11169455" y="2303459"/>
                  <a:pt x="11050571" y="2291389"/>
                  <a:pt x="10814949" y="2308324"/>
                </a:cubicBezTo>
                <a:cubicBezTo>
                  <a:pt x="10579327" y="2325259"/>
                  <a:pt x="10182219" y="2309851"/>
                  <a:pt x="9918719" y="2308324"/>
                </a:cubicBezTo>
                <a:cubicBezTo>
                  <a:pt x="9655219" y="2306798"/>
                  <a:pt x="9437796" y="2329111"/>
                  <a:pt x="9249891" y="2308324"/>
                </a:cubicBezTo>
                <a:cubicBezTo>
                  <a:pt x="9061986" y="2287537"/>
                  <a:pt x="8770865" y="2298244"/>
                  <a:pt x="8581063" y="2308324"/>
                </a:cubicBezTo>
                <a:cubicBezTo>
                  <a:pt x="8391261" y="2318404"/>
                  <a:pt x="8390814" y="2316250"/>
                  <a:pt x="8253338" y="2308324"/>
                </a:cubicBezTo>
                <a:cubicBezTo>
                  <a:pt x="8115862" y="2300398"/>
                  <a:pt x="8084420" y="2307431"/>
                  <a:pt x="7925612" y="2308324"/>
                </a:cubicBezTo>
                <a:cubicBezTo>
                  <a:pt x="7766804" y="2309217"/>
                  <a:pt x="7399041" y="2320730"/>
                  <a:pt x="7256784" y="2308324"/>
                </a:cubicBezTo>
                <a:cubicBezTo>
                  <a:pt x="7114527" y="2295918"/>
                  <a:pt x="6847248" y="2307275"/>
                  <a:pt x="6587956" y="2308324"/>
                </a:cubicBezTo>
                <a:cubicBezTo>
                  <a:pt x="6328664" y="2309373"/>
                  <a:pt x="6354640" y="2300973"/>
                  <a:pt x="6260230" y="2308324"/>
                </a:cubicBezTo>
                <a:cubicBezTo>
                  <a:pt x="6165820" y="2315675"/>
                  <a:pt x="5980121" y="2296152"/>
                  <a:pt x="5818804" y="2308324"/>
                </a:cubicBezTo>
                <a:cubicBezTo>
                  <a:pt x="5657487" y="2320496"/>
                  <a:pt x="5346846" y="2351593"/>
                  <a:pt x="4922574" y="2308324"/>
                </a:cubicBezTo>
                <a:cubicBezTo>
                  <a:pt x="4498302" y="2265056"/>
                  <a:pt x="4599950" y="2310052"/>
                  <a:pt x="4367447" y="2308324"/>
                </a:cubicBezTo>
                <a:cubicBezTo>
                  <a:pt x="4134944" y="2306596"/>
                  <a:pt x="4028128" y="2319047"/>
                  <a:pt x="3812320" y="2308324"/>
                </a:cubicBezTo>
                <a:cubicBezTo>
                  <a:pt x="3596512" y="2297601"/>
                  <a:pt x="3592574" y="2293977"/>
                  <a:pt x="3484594" y="2308324"/>
                </a:cubicBezTo>
                <a:cubicBezTo>
                  <a:pt x="3376614" y="2322671"/>
                  <a:pt x="3011299" y="2284904"/>
                  <a:pt x="2588364" y="2308324"/>
                </a:cubicBezTo>
                <a:cubicBezTo>
                  <a:pt x="2165429" y="2331745"/>
                  <a:pt x="2209137" y="2321648"/>
                  <a:pt x="2033237" y="2308324"/>
                </a:cubicBezTo>
                <a:cubicBezTo>
                  <a:pt x="1857337" y="2295000"/>
                  <a:pt x="1535374" y="2326932"/>
                  <a:pt x="1250708" y="2308324"/>
                </a:cubicBezTo>
                <a:cubicBezTo>
                  <a:pt x="966042" y="2289716"/>
                  <a:pt x="910228" y="2279291"/>
                  <a:pt x="581880" y="2308324"/>
                </a:cubicBezTo>
                <a:cubicBezTo>
                  <a:pt x="253532" y="2337357"/>
                  <a:pt x="239957" y="2328372"/>
                  <a:pt x="0" y="2308324"/>
                </a:cubicBezTo>
                <a:cubicBezTo>
                  <a:pt x="-13134" y="2029964"/>
                  <a:pt x="-14747" y="1994763"/>
                  <a:pt x="0" y="1731243"/>
                </a:cubicBezTo>
                <a:cubicBezTo>
                  <a:pt x="14747" y="1467723"/>
                  <a:pt x="-5514" y="1395373"/>
                  <a:pt x="0" y="1200328"/>
                </a:cubicBezTo>
                <a:cubicBezTo>
                  <a:pt x="5514" y="1005284"/>
                  <a:pt x="-8642" y="852349"/>
                  <a:pt x="0" y="646331"/>
                </a:cubicBezTo>
                <a:cubicBezTo>
                  <a:pt x="8642" y="440313"/>
                  <a:pt x="8101" y="277390"/>
                  <a:pt x="0" y="0"/>
                </a:cubicBezTo>
                <a:close/>
              </a:path>
              <a:path w="11370076" h="2308324" stroke="0" extrusionOk="0">
                <a:moveTo>
                  <a:pt x="0" y="0"/>
                </a:moveTo>
                <a:cubicBezTo>
                  <a:pt x="218391" y="-9864"/>
                  <a:pt x="316145" y="13297"/>
                  <a:pt x="441426" y="0"/>
                </a:cubicBezTo>
                <a:cubicBezTo>
                  <a:pt x="566707" y="-13297"/>
                  <a:pt x="917782" y="34030"/>
                  <a:pt x="1337656" y="0"/>
                </a:cubicBezTo>
                <a:cubicBezTo>
                  <a:pt x="1757530" y="-34030"/>
                  <a:pt x="1859077" y="-3107"/>
                  <a:pt x="2233886" y="0"/>
                </a:cubicBezTo>
                <a:cubicBezTo>
                  <a:pt x="2608695" y="3107"/>
                  <a:pt x="2624749" y="-6131"/>
                  <a:pt x="2789013" y="0"/>
                </a:cubicBezTo>
                <a:cubicBezTo>
                  <a:pt x="2953277" y="6131"/>
                  <a:pt x="3308204" y="39738"/>
                  <a:pt x="3685242" y="0"/>
                </a:cubicBezTo>
                <a:cubicBezTo>
                  <a:pt x="4062280" y="-39738"/>
                  <a:pt x="4005109" y="10975"/>
                  <a:pt x="4240370" y="0"/>
                </a:cubicBezTo>
                <a:cubicBezTo>
                  <a:pt x="4475631" y="-10975"/>
                  <a:pt x="4564829" y="-22797"/>
                  <a:pt x="4795497" y="0"/>
                </a:cubicBezTo>
                <a:cubicBezTo>
                  <a:pt x="5026165" y="22797"/>
                  <a:pt x="5139455" y="14615"/>
                  <a:pt x="5236923" y="0"/>
                </a:cubicBezTo>
                <a:cubicBezTo>
                  <a:pt x="5334391" y="-14615"/>
                  <a:pt x="5613982" y="16130"/>
                  <a:pt x="5905751" y="0"/>
                </a:cubicBezTo>
                <a:cubicBezTo>
                  <a:pt x="6197520" y="-16130"/>
                  <a:pt x="6325359" y="-8382"/>
                  <a:pt x="6574579" y="0"/>
                </a:cubicBezTo>
                <a:cubicBezTo>
                  <a:pt x="6823799" y="8382"/>
                  <a:pt x="7144645" y="-17127"/>
                  <a:pt x="7357108" y="0"/>
                </a:cubicBezTo>
                <a:cubicBezTo>
                  <a:pt x="7569571" y="17127"/>
                  <a:pt x="7743326" y="-13326"/>
                  <a:pt x="7912235" y="0"/>
                </a:cubicBezTo>
                <a:cubicBezTo>
                  <a:pt x="8081144" y="13326"/>
                  <a:pt x="8163778" y="4271"/>
                  <a:pt x="8353662" y="0"/>
                </a:cubicBezTo>
                <a:cubicBezTo>
                  <a:pt x="8543546" y="-4271"/>
                  <a:pt x="9035277" y="26532"/>
                  <a:pt x="9249891" y="0"/>
                </a:cubicBezTo>
                <a:cubicBezTo>
                  <a:pt x="9464505" y="-26532"/>
                  <a:pt x="9558176" y="18233"/>
                  <a:pt x="9691318" y="0"/>
                </a:cubicBezTo>
                <a:cubicBezTo>
                  <a:pt x="9824460" y="-18233"/>
                  <a:pt x="9944066" y="-21569"/>
                  <a:pt x="10132744" y="0"/>
                </a:cubicBezTo>
                <a:cubicBezTo>
                  <a:pt x="10321422" y="21569"/>
                  <a:pt x="10426991" y="2286"/>
                  <a:pt x="10574171" y="0"/>
                </a:cubicBezTo>
                <a:cubicBezTo>
                  <a:pt x="10721351" y="-2286"/>
                  <a:pt x="11137928" y="13081"/>
                  <a:pt x="11370076" y="0"/>
                </a:cubicBezTo>
                <a:cubicBezTo>
                  <a:pt x="11342971" y="225139"/>
                  <a:pt x="11364388" y="309513"/>
                  <a:pt x="11370076" y="600164"/>
                </a:cubicBezTo>
                <a:cubicBezTo>
                  <a:pt x="11375764" y="890815"/>
                  <a:pt x="11399980" y="1044174"/>
                  <a:pt x="11370076" y="1223412"/>
                </a:cubicBezTo>
                <a:cubicBezTo>
                  <a:pt x="11340172" y="1402650"/>
                  <a:pt x="11365340" y="1624112"/>
                  <a:pt x="11370076" y="1754326"/>
                </a:cubicBezTo>
                <a:cubicBezTo>
                  <a:pt x="11374812" y="1884540"/>
                  <a:pt x="11354837" y="2137913"/>
                  <a:pt x="11370076" y="2308324"/>
                </a:cubicBezTo>
                <a:cubicBezTo>
                  <a:pt x="10951722" y="2322494"/>
                  <a:pt x="10726321" y="2269350"/>
                  <a:pt x="10473846" y="2308324"/>
                </a:cubicBezTo>
                <a:cubicBezTo>
                  <a:pt x="10221371" y="2347299"/>
                  <a:pt x="10230380" y="2303323"/>
                  <a:pt x="10032420" y="2308324"/>
                </a:cubicBezTo>
                <a:cubicBezTo>
                  <a:pt x="9834460" y="2313325"/>
                  <a:pt x="9698095" y="2297380"/>
                  <a:pt x="9590994" y="2308324"/>
                </a:cubicBezTo>
                <a:cubicBezTo>
                  <a:pt x="9483893" y="2319268"/>
                  <a:pt x="9289150" y="2321100"/>
                  <a:pt x="9035866" y="2308324"/>
                </a:cubicBezTo>
                <a:cubicBezTo>
                  <a:pt x="8782582" y="2295548"/>
                  <a:pt x="8668248" y="2328090"/>
                  <a:pt x="8480739" y="2308324"/>
                </a:cubicBezTo>
                <a:cubicBezTo>
                  <a:pt x="8293230" y="2288558"/>
                  <a:pt x="8173195" y="2312514"/>
                  <a:pt x="8039313" y="2308324"/>
                </a:cubicBezTo>
                <a:cubicBezTo>
                  <a:pt x="7905431" y="2304134"/>
                  <a:pt x="7752553" y="2324384"/>
                  <a:pt x="7597886" y="2308324"/>
                </a:cubicBezTo>
                <a:cubicBezTo>
                  <a:pt x="7443219" y="2292264"/>
                  <a:pt x="7303241" y="2297334"/>
                  <a:pt x="7156460" y="2308324"/>
                </a:cubicBezTo>
                <a:cubicBezTo>
                  <a:pt x="7009679" y="2319314"/>
                  <a:pt x="6730519" y="2300060"/>
                  <a:pt x="6373931" y="2308324"/>
                </a:cubicBezTo>
                <a:cubicBezTo>
                  <a:pt x="6017343" y="2316588"/>
                  <a:pt x="6118305" y="2306167"/>
                  <a:pt x="5932504" y="2308324"/>
                </a:cubicBezTo>
                <a:cubicBezTo>
                  <a:pt x="5746703" y="2310481"/>
                  <a:pt x="5527591" y="2274705"/>
                  <a:pt x="5149976" y="2308324"/>
                </a:cubicBezTo>
                <a:cubicBezTo>
                  <a:pt x="4772361" y="2341943"/>
                  <a:pt x="4930426" y="2318175"/>
                  <a:pt x="4822250" y="2308324"/>
                </a:cubicBezTo>
                <a:cubicBezTo>
                  <a:pt x="4714074" y="2298473"/>
                  <a:pt x="4581373" y="2318626"/>
                  <a:pt x="4494524" y="2308324"/>
                </a:cubicBezTo>
                <a:cubicBezTo>
                  <a:pt x="4407675" y="2298022"/>
                  <a:pt x="4122333" y="2288342"/>
                  <a:pt x="3825696" y="2308324"/>
                </a:cubicBezTo>
                <a:cubicBezTo>
                  <a:pt x="3529059" y="2328306"/>
                  <a:pt x="3511022" y="2308202"/>
                  <a:pt x="3384270" y="2308324"/>
                </a:cubicBezTo>
                <a:cubicBezTo>
                  <a:pt x="3257518" y="2308446"/>
                  <a:pt x="3147136" y="2290403"/>
                  <a:pt x="2942843" y="2308324"/>
                </a:cubicBezTo>
                <a:cubicBezTo>
                  <a:pt x="2738550" y="2326245"/>
                  <a:pt x="2394309" y="2302676"/>
                  <a:pt x="2046614" y="2308324"/>
                </a:cubicBezTo>
                <a:cubicBezTo>
                  <a:pt x="1698919" y="2313972"/>
                  <a:pt x="1785652" y="2299750"/>
                  <a:pt x="1718888" y="2308324"/>
                </a:cubicBezTo>
                <a:cubicBezTo>
                  <a:pt x="1652124" y="2316898"/>
                  <a:pt x="1462056" y="2306280"/>
                  <a:pt x="1277461" y="2308324"/>
                </a:cubicBezTo>
                <a:cubicBezTo>
                  <a:pt x="1092866" y="2310368"/>
                  <a:pt x="871904" y="2325292"/>
                  <a:pt x="608633" y="2308324"/>
                </a:cubicBezTo>
                <a:cubicBezTo>
                  <a:pt x="345362" y="2291356"/>
                  <a:pt x="130378" y="2299034"/>
                  <a:pt x="0" y="2308324"/>
                </a:cubicBezTo>
                <a:cubicBezTo>
                  <a:pt x="8438" y="2049052"/>
                  <a:pt x="24396" y="1988642"/>
                  <a:pt x="0" y="1731243"/>
                </a:cubicBezTo>
                <a:cubicBezTo>
                  <a:pt x="-24396" y="1473844"/>
                  <a:pt x="15975" y="1339025"/>
                  <a:pt x="0" y="1177245"/>
                </a:cubicBezTo>
                <a:cubicBezTo>
                  <a:pt x="-15975" y="1015465"/>
                  <a:pt x="-10481" y="766637"/>
                  <a:pt x="0" y="600164"/>
                </a:cubicBezTo>
                <a:cubicBezTo>
                  <a:pt x="10481" y="433691"/>
                  <a:pt x="26188" y="274377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256915635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nước nóng trong cốc nước lúc đầu đã 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  <a:highlight>
                  <a:srgbClr val="CFFFD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truyền nhiệt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 nước trong chậu.</a:t>
            </a:r>
          </a:p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trong chậu </a:t>
            </a:r>
            <a:r>
              <a:rPr lang="en-US" sz="3600" b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thu nhiệt</a:t>
            </a:r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vào làm cho nước trong chậu nóng lên.</a:t>
            </a:r>
          </a:p>
        </p:txBody>
      </p:sp>
    </p:spTree>
    <p:extLst>
      <p:ext uri="{BB962C8B-B14F-4D97-AF65-F5344CB8AC3E}">
        <p14:creationId xmlns:p14="http://schemas.microsoft.com/office/powerpoint/2010/main" val="2872560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10391 0.2215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5" y="1106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602 L 0.30652 0.3425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2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9" grpId="0"/>
      <p:bldP spid="7" grpId="0"/>
      <p:bldP spid="3" grpId="0" animBg="1"/>
      <p:bldP spid="3" grpId="1" animBg="1"/>
      <p:bldP spid="14" grpId="0" animBg="1"/>
      <p:bldP spid="14" grpId="1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C41CE9B9-EC1F-49F0-9CD5-5442CBC838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" y="58192"/>
            <a:ext cx="8050169" cy="64694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ADEC97EC-A4D6-4731-AEB8-2C1447EE5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991" y="1"/>
            <a:ext cx="2174009" cy="2125980"/>
          </a:xfrm>
          <a:prstGeom prst="rect">
            <a:avLst/>
          </a:prstGeom>
        </p:spPr>
      </p:pic>
      <p:sp>
        <p:nvSpPr>
          <p:cNvPr id="27" name="矩形: 圆角 26">
            <a:extLst>
              <a:ext uri="{FF2B5EF4-FFF2-40B4-BE49-F238E27FC236}">
                <a16:creationId xmlns:a16="http://schemas.microsoft.com/office/drawing/2014/main" xmlns="" id="{0369482E-878B-4413-9394-CFFE070A1CBC}"/>
              </a:ext>
            </a:extLst>
          </p:cNvPr>
          <p:cNvSpPr/>
          <p:nvPr/>
        </p:nvSpPr>
        <p:spPr>
          <a:xfrm>
            <a:off x="512546" y="795946"/>
            <a:ext cx="6529635" cy="5650030"/>
          </a:xfrm>
          <a:prstGeom prst="roundRect">
            <a:avLst>
              <a:gd name="adj" fmla="val 3209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srgbClr val="DB4D5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946667FA-6DE4-4097-B259-4228F90DB336}"/>
              </a:ext>
            </a:extLst>
          </p:cNvPr>
          <p:cNvSpPr txBox="1"/>
          <p:nvPr/>
        </p:nvSpPr>
        <p:spPr>
          <a:xfrm>
            <a:off x="2834482" y="1043830"/>
            <a:ext cx="3233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  <a:latin typeface="UTM Showcard" panose="02040603050506020204" pitchFamily="18" charset="0"/>
                <a:ea typeface="思源宋体 CN Heavy" panose="02020900000000000000" pitchFamily="18" charset="-122"/>
              </a:rPr>
              <a:t>KẾT LUẬN</a:t>
            </a:r>
            <a:endParaRPr lang="zh-CN" altLang="en-US" sz="4800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  <a:latin typeface="UTM Showcard" panose="02040603050506020204" pitchFamily="18" charset="0"/>
              <a:ea typeface="思源宋体 CN Heavy" panose="02020900000000000000" pitchFamily="18" charset="-122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9983ED8C-C1C1-47C3-9799-A291BDD967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4" y="568218"/>
            <a:ext cx="844670" cy="71622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CF95073C-E37E-4B87-AED9-0CDCD44743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58" y="441812"/>
            <a:ext cx="1199990" cy="101751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855C3E6A-FFB6-4220-B959-434B35415D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61" b="93748"/>
          <a:stretch/>
        </p:blipFill>
        <p:spPr>
          <a:xfrm rot="17307783">
            <a:off x="666548" y="2170789"/>
            <a:ext cx="483195" cy="255351"/>
          </a:xfrm>
          <a:prstGeom prst="rect">
            <a:avLst/>
          </a:prstGeom>
        </p:spPr>
      </p:pic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xmlns="" id="{B6E4F05E-DBF4-4001-A280-44493703FB5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91" b="92078" l="2067" r="47241">
                        <a14:foregroundMark x1="7495" y1="37187" x2="9584" y2="60428"/>
                        <a14:foregroundMark x1="9584" y1="60428" x2="7677" y2="66370"/>
                        <a14:foregroundMark x1="16739" y1="89976" x2="34022" y2="92158"/>
                        <a14:foregroundMark x1="42903" y1="17623" x2="41154" y2="58286"/>
                        <a14:foregroundMark x1="41154" y1="58286" x2="41154" y2="58286"/>
                        <a14:foregroundMark x1="43607" y1="30679" x2="43425" y2="62652"/>
                        <a14:foregroundMark x1="43425" y1="62652" x2="43425" y2="62652"/>
                        <a14:foregroundMark x1="47263" y1="27567" x2="43039" y2="69927"/>
                        <a14:foregroundMark x1="43039" y1="69927" x2="38383" y2="77850"/>
                        <a14:foregroundMark x1="38383" y1="77850" x2="38383" y2="77850"/>
                        <a14:foregroundMark x1="40631" y1="10186" x2="35748" y2="29749"/>
                        <a14:foregroundMark x1="35748" y1="29749" x2="35748" y2="29749"/>
                        <a14:foregroundMark x1="6268" y1="43411" x2="5746" y2="62571"/>
                        <a14:foregroundMark x1="5746" y1="62571" x2="5587" y2="63581"/>
                        <a14:foregroundMark x1="5065" y1="40905" x2="5587" y2="30032"/>
                        <a14:foregroundMark x1="17624" y1="13581" x2="11697" y2="24454"/>
                        <a14:foregroundMark x1="44311" y1="7397" x2="44992" y2="31932"/>
                        <a14:foregroundMark x1="44992" y1="31932" x2="44992" y2="31932"/>
                        <a14:foregroundMark x1="42380" y1="24454" x2="35930" y2="46524"/>
                        <a14:foregroundMark x1="35930" y1="46524" x2="35930" y2="46524"/>
                        <a14:foregroundMark x1="39064" y1="24454" x2="32273" y2="49313"/>
                        <a14:foregroundMark x1="32273" y1="49313" x2="32273" y2="49313"/>
                        <a14:foregroundMark x1="5224" y1="62975" x2="8381" y2="70412"/>
                        <a14:foregroundMark x1="8381" y1="70412" x2="8381" y2="70412"/>
                        <a14:foregroundMark x1="5065" y1="59539" x2="6450" y2="70412"/>
                        <a14:foregroundMark x1="6450" y1="70412" x2="6450" y2="70412"/>
                        <a14:foregroundMark x1="5065" y1="67947" x2="4179" y2="78779"/>
                        <a14:foregroundMark x1="5224" y1="36863" x2="2089" y2="67623"/>
                        <a14:foregroundMark x1="37838" y1="9863" x2="37315" y2="57074"/>
                        <a14:foregroundMark x1="42380" y1="75990" x2="46400" y2="58003"/>
                        <a14:foregroundMark x1="46400" y1="58003" x2="46400" y2="58003"/>
                        <a14:foregroundMark x1="45174" y1="67623" x2="45174" y2="76314"/>
                        <a14:foregroundMark x1="45174" y1="76314" x2="45174" y2="76314"/>
                        <a14:foregroundMark x1="38724" y1="4891" x2="35226" y2="12045"/>
                        <a14:foregroundMark x1="43947" y1="4891" x2="44992" y2="10186"/>
                        <a14:foregroundMark x1="43788" y1="6144" x2="40472" y2="5821"/>
                        <a14:foregroundMark x1="39428" y1="35327" x2="37838" y2="56427"/>
                        <a14:foregroundMark x1="39428" y1="44947" x2="39587" y2="51455"/>
                        <a14:foregroundMark x1="35930" y1="88440" x2="37315" y2="88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413"/>
          <a:stretch/>
        </p:blipFill>
        <p:spPr>
          <a:xfrm>
            <a:off x="6393685" y="1590375"/>
            <a:ext cx="2688656" cy="406117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EB150F83-D01E-497C-9DED-4C007143647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23"/>
          <a:stretch/>
        </p:blipFill>
        <p:spPr>
          <a:xfrm>
            <a:off x="-6827" y="4022849"/>
            <a:ext cx="9144000" cy="29035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BFA4B0C-88E1-476B-9AB4-BC894DF674A0}"/>
              </a:ext>
            </a:extLst>
          </p:cNvPr>
          <p:cNvSpPr txBox="1"/>
          <p:nvPr/>
        </p:nvSpPr>
        <p:spPr>
          <a:xfrm>
            <a:off x="1015855" y="2057470"/>
            <a:ext cx="56135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Trong thí nghiệm trên, vật nóng hơn (cốc nước) đã </a:t>
            </a:r>
            <a:r>
              <a:rPr lang="vi-V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 nhiệt </a:t>
            </a:r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cho vật lạnh hơn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(chậu nước). Khi đó cốc nước tỏa nhiệt nên lạnh đi, chậu nước thu nhiệt nên nóng lên.</a:t>
            </a:r>
            <a:endParaRPr lang="fr-L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470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xmlns="" id="{FF31D979-6FCF-42F4-A6EE-73DBEC9359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79"/>
          <a:stretch/>
        </p:blipFill>
        <p:spPr>
          <a:xfrm flipV="1">
            <a:off x="0" y="0"/>
            <a:ext cx="9144000" cy="25028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9A0A534-3D54-422E-A25E-F3291FBB1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1053966" cy="1030681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6667CBF0-4AD2-4E4D-9042-4EA9A4EF18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86493">
            <a:off x="3454638" y="790711"/>
            <a:ext cx="5623111" cy="405899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938AA88-4CB0-421A-8485-A267E27EC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51312">
            <a:off x="3869494" y="2291499"/>
            <a:ext cx="4742121" cy="1417639"/>
          </a:xfrm>
        </p:spPr>
        <p:txBody>
          <a:bodyPr>
            <a:no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+mn-lt"/>
                <a:cs typeface="Times New Roman" pitchFamily="18" charset="0"/>
              </a:rPr>
              <a:t>Em hãy n</a:t>
            </a:r>
            <a:r>
              <a:rPr lang="vi-VN" sz="4000" b="1">
                <a:solidFill>
                  <a:srgbClr val="0070C0"/>
                </a:solidFill>
                <a:latin typeface="+mn-lt"/>
                <a:cs typeface="Times New Roman" pitchFamily="18" charset="0"/>
              </a:rPr>
              <a:t>êu </a:t>
            </a:r>
            <a:r>
              <a:rPr lang="vi-VN" sz="40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một số ví dụ về các vật </a:t>
            </a:r>
            <a:r>
              <a:rPr lang="vi-VN" sz="40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nóng lên </a:t>
            </a:r>
            <a:r>
              <a:rPr lang="vi-VN" sz="40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hoặc </a:t>
            </a:r>
            <a:r>
              <a:rPr lang="vi-VN" sz="4000" b="1" dirty="0">
                <a:solidFill>
                  <a:srgbClr val="93FFD8"/>
                </a:solidFill>
                <a:latin typeface="+mn-lt"/>
                <a:cs typeface="Times New Roman" pitchFamily="18" charset="0"/>
              </a:rPr>
              <a:t>lạnh đi</a:t>
            </a:r>
            <a:r>
              <a:rPr lang="vi-VN" sz="40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.</a:t>
            </a:r>
          </a:p>
        </p:txBody>
      </p:sp>
      <p:pic>
        <p:nvPicPr>
          <p:cNvPr id="12" name="Picture 11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xmlns="" id="{A74B8F4B-B486-40A3-A7FA-023C78BED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590" y="1362323"/>
            <a:ext cx="3917693" cy="504162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2C8DBA14-8AFB-4E6C-9DAC-7BE3629D8B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79"/>
          <a:stretch/>
        </p:blipFill>
        <p:spPr>
          <a:xfrm>
            <a:off x="-255182" y="4328915"/>
            <a:ext cx="9399182" cy="252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02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569</Words>
  <Application>Microsoft Office PowerPoint</Application>
  <PresentationFormat>Trình chiếu trên màn hình (4:3)</PresentationFormat>
  <Paragraphs>79</Paragraphs>
  <Slides>19</Slides>
  <Notes>1</Notes>
  <HiddenSlides>0</HiddenSlides>
  <MMClips>0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19</vt:i4>
      </vt:variant>
    </vt:vector>
  </HeadingPairs>
  <TitlesOfParts>
    <vt:vector size="20" baseType="lpstr">
      <vt:lpstr>Chủ đề của Office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Tìm hiểu về sự truyền nhiệt</vt:lpstr>
      <vt:lpstr>Tìm hiểu về sự truyền nhiệt</vt:lpstr>
      <vt:lpstr>Bản trình bày của PowerPoint</vt:lpstr>
      <vt:lpstr>Em hãy nêu một số ví dụ về các vật nóng lên hoặc lạnh đi.</vt:lpstr>
      <vt:lpstr>Bản trình bày của PowerPoint</vt:lpstr>
      <vt:lpstr>Bản trình bày của PowerPoint</vt:lpstr>
      <vt:lpstr>Tìm hiểu SỰ CO GIÃN CỦA NƯỚC KHI LẠNH ĐI VÀ NÓNG LÊN</vt:lpstr>
      <vt:lpstr>Tìm hiểu SỰ CO GIÃN CỦA NƯỚC KHI LẠNH ĐI VÀ NÓNG LÊN</vt:lpstr>
      <vt:lpstr>Bản trình bày của PowerPoint</vt:lpstr>
      <vt:lpstr>Bản trình bày của PowerPoint</vt:lpstr>
      <vt:lpstr>Bản trình bày của PowerPoint</vt:lpstr>
      <vt:lpstr>Tại sao khi đun nước, không nên đổ đầy nước vào ấm?</vt:lpstr>
      <vt:lpstr>Bản trình bày của PowerPoint</vt:lpstr>
      <vt:lpstr>Bản trình bày của PowerPoint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Windows User</dc:creator>
  <cp:lastModifiedBy>Windows User</cp:lastModifiedBy>
  <cp:revision>1</cp:revision>
  <dcterms:created xsi:type="dcterms:W3CDTF">2022-03-12T09:25:41Z</dcterms:created>
  <dcterms:modified xsi:type="dcterms:W3CDTF">2022-03-12T09:28:12Z</dcterms:modified>
</cp:coreProperties>
</file>