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DFC9F-4750-49CA-BE91-49555BE2D34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49AC8-6D6E-4BB1-AE7F-2F5AEB81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8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50F40-DB3E-4DC4-95ED-4CBE898A09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2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2451-0C91-4511-A273-7D9B1FD6D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368C1-29C5-420E-A84E-998353F4C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AFBCB-2131-4C77-A400-886AEA50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D3298-F68F-46C6-9894-EBCE7E394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42E7-2940-4C30-B4C1-33D9C9CE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1BF6-34B8-4F6A-9AED-E7679D23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786BD-B0AF-4FA4-9989-38BF7289D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4D00-F465-4B3D-B6D3-1F7595ED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20367-CD72-4F95-94AE-C9B4FF1C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F47B-721A-4E90-9CFA-22641C9E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4EE98-FF25-4095-8C96-CE8411B13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F1C03-D39C-46D8-B614-235875042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E58A-0AEF-4144-B4BC-470910EF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D307A-03DB-4BD0-8A28-4F6F7F98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A212F-B13D-4099-B273-F0C43634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1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6943" y="3303282"/>
            <a:ext cx="13046571" cy="381033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9" y="4673599"/>
            <a:ext cx="12193057" cy="24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4D8F-3990-4A0A-998A-80D64643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64FE-6D7A-4998-B566-4DD4FF2C7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2DD0-D2D7-4063-91A3-3E28FA67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9D93D-1B45-46D5-B9A3-3F9E5B28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3B086-583F-48D2-944A-3B2D5A38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4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C333-1941-4B5A-A5E3-E32643F3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41607-243F-45C8-B4D2-E3C837FD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0EE8A-9B40-429E-BE37-457C0013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9E058-434D-41EE-8C18-A1D62EB8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8BBED-D8A7-468C-86B8-0E77A343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4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3B23-AAEE-4F1A-9209-31929E74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DD472-AA79-49AC-B95F-50C035431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981E-3A45-483A-A894-3D925FE2A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E5BD-9334-4D8C-B74B-47B91061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050BE-8A6D-428E-8E3E-80713911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01DDC-7E4C-49A3-980C-40B247F3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7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7E03-94B0-4846-8AEB-1447FCA0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C8B76-BCFA-4EAB-8D4B-E2DE325B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D011C-7884-4472-B75E-F85BFAEBE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6361F-0DDB-44F9-8B18-EAE9DBB0D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C6A71-6C01-4689-9A7A-0EF292EDE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0B098-C0B8-40E3-9984-71CD5B92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EBB64-35D7-4487-8347-A6431A49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491A55-95CE-4FB1-9CC4-AA3DFD9D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2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C542-7F81-4C7E-AE2D-792A2E0C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88800-54E1-4EB2-8854-28B38A4E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49CF9-1991-44AD-9FE8-8957D087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8D028-9DE3-48D9-8D26-C5F38240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327AA-0F08-4FF4-8E6A-6331FC64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20F66-ABFF-4FEF-A22C-8F00330C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3EE1D-EB55-4F56-89CD-A5441A54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D39D-08F6-44AF-8C88-7AEC89435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0E653-DB48-4A86-B40C-7C4DC9B1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100B6-7F7E-42D5-8B99-52B8F703F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D2887-EF33-4C54-9E9E-52D66184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AC17E-40F6-47AF-A496-AA0A64D4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8FEC5-96C5-422B-9EA0-2218FD3D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5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C007-01E4-40F0-B859-2ABA57B0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B4E1C-088D-465A-8305-F993BB14B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C69BB-0F2E-4494-8CAB-B82FAE36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F4335-08A5-4998-8FF1-864B4DF7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31DCD-0B10-4A97-BF64-E5444BFD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8D064-7CF3-4385-BC1D-DBE5B626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DA974-ED16-4A2E-B70D-39817F0D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8971F-C794-4F5E-8F4C-FA4FD1C5C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62314-8664-4696-8EEE-E406AE1C1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67B87-E279-44E9-8E85-18C53ABE471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24251-4A40-4F94-B801-1B2789FB8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A2ED-A501-4D12-B6AF-43293B417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29315-81A7-4DFC-B11C-200FD808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image" Target="../media/image7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6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24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2.png"/><Relationship Id="rId19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18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microsoft.com/office/2007/relationships/hdphoto" Target="../media/hdphoto20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18" Type="http://schemas.openxmlformats.org/officeDocument/2006/relationships/image" Target="../media/image29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microsoft.com/office/2007/relationships/hdphoto" Target="../media/hdphoto10.wdp"/><Relationship Id="rId2" Type="http://schemas.openxmlformats.org/officeDocument/2006/relationships/image" Target="../media/image16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19" Type="http://schemas.microsoft.com/office/2007/relationships/hdphoto" Target="../media/hdphoto11.wdp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8.wdp"/><Relationship Id="rId18" Type="http://schemas.openxmlformats.org/officeDocument/2006/relationships/image" Target="../media/image29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17" Type="http://schemas.microsoft.com/office/2007/relationships/hdphoto" Target="../media/hdphoto10.wdp"/><Relationship Id="rId2" Type="http://schemas.openxmlformats.org/officeDocument/2006/relationships/image" Target="../media/image16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19" Type="http://schemas.microsoft.com/office/2007/relationships/hdphoto" Target="../media/hdphoto11.wdp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769603" y="4272709"/>
            <a:ext cx="2719769" cy="555545"/>
            <a:chOff x="4418275" y="3656991"/>
            <a:chExt cx="2719769" cy="555545"/>
          </a:xfrm>
        </p:grpSpPr>
        <p:sp>
          <p:nvSpPr>
            <p:cNvPr id="30" name="圆角矩形 29"/>
            <p:cNvSpPr/>
            <p:nvPr/>
          </p:nvSpPr>
          <p:spPr>
            <a:xfrm>
              <a:off x="4418275" y="3656991"/>
              <a:ext cx="2719769" cy="555545"/>
            </a:xfrm>
            <a:prstGeom prst="roundRect">
              <a:avLst/>
            </a:prstGeom>
            <a:solidFill>
              <a:srgbClr val="E979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4503273" y="3693978"/>
              <a:ext cx="2536155" cy="452530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21454" y="1273776"/>
            <a:ext cx="4958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BC74AD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GIỚI THIỆU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5715" y="2191820"/>
            <a:ext cx="559723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63A0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67C7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Ỉ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9797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3E75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884" y="4323762"/>
            <a:ext cx="248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3E751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3E751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 146</a:t>
            </a:r>
          </a:p>
        </p:txBody>
      </p:sp>
    </p:spTree>
    <p:extLst>
      <p:ext uri="{BB962C8B-B14F-4D97-AF65-F5344CB8AC3E}">
        <p14:creationId xmlns:p14="http://schemas.microsoft.com/office/powerpoint/2010/main" val="3450874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8"/>
          <p:cNvSpPr/>
          <p:nvPr/>
        </p:nvSpPr>
        <p:spPr>
          <a:xfrm>
            <a:off x="318656" y="248462"/>
            <a:ext cx="11679465" cy="651255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圆角矩形 8"/>
          <p:cNvSpPr/>
          <p:nvPr/>
        </p:nvSpPr>
        <p:spPr>
          <a:xfrm>
            <a:off x="629735" y="464458"/>
            <a:ext cx="11097696" cy="600891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9" y="-425103"/>
            <a:ext cx="3043692" cy="1779122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4297"/>
            <a:ext cx="1153096" cy="1420544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760" y="2994284"/>
            <a:ext cx="1153096" cy="1420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9860" y="464458"/>
            <a:ext cx="170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002060"/>
                </a:solidFill>
                <a:latin typeface="UTM Aptima" panose="020406030505060202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UTM Aptima" panose="02040603050506020204" pitchFamily="18" charset="0"/>
              </a:rPr>
              <a:t>giải</a:t>
            </a:r>
            <a:endParaRPr lang="en-US" sz="3600" b="1" u="sng" dirty="0">
              <a:latin typeface="UTM Aptima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0925" y="1207771"/>
            <a:ext cx="942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: 5 + 6 = 11 (</a:t>
            </a:r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)</a:t>
            </a:r>
            <a:endParaRPr lang="en-US" sz="3600" b="1" dirty="0">
              <a:latin typeface="UTM Aptima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3083" y="1987688"/>
            <a:ext cx="995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a)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Tỉ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trai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cả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18068" y="2580303"/>
                <a:ext cx="3313174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5 : 11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068" y="2580303"/>
                <a:ext cx="3313174" cy="1202252"/>
              </a:xfrm>
              <a:prstGeom prst="rect">
                <a:avLst/>
              </a:prstGeom>
              <a:blipFill>
                <a:blip r:embed="rId4"/>
                <a:stretch>
                  <a:fillRect l="-5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93083" y="3675385"/>
            <a:ext cx="995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b)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Tỉ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gái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cả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UTM Aptima" panose="020406030505060202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UTM Aptima" panose="02040603050506020204" pitchFamily="18" charset="0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04891" y="4321716"/>
                <a:ext cx="3313174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6 : 11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891" y="4321716"/>
                <a:ext cx="3313174" cy="1155766"/>
              </a:xfrm>
              <a:prstGeom prst="rect">
                <a:avLst/>
              </a:prstGeom>
              <a:blipFill>
                <a:blip r:embed="rId5"/>
                <a:stretch>
                  <a:fillRect l="-5709" b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4655" y="5374394"/>
            <a:ext cx="1444579" cy="19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71" b="97089" l="9885" r="89994">
                        <a14:foregroundMark x1="42753" y1="51668" x2="43420" y2="5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2" y="5427437"/>
            <a:ext cx="1708086" cy="17080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885" r="89994">
                        <a14:foregroundMark x1="35476" y1="37902" x2="61492" y2="40934"/>
                        <a14:foregroundMark x1="52577" y1="29715" x2="56095" y2="42814"/>
                        <a14:foregroundMark x1="38508" y1="31595" x2="38084" y2="41419"/>
                        <a14:foregroundMark x1="42025" y1="90540" x2="49545" y2="93329"/>
                        <a14:foregroundMark x1="53487" y1="95694" x2="55852" y2="97514"/>
                        <a14:foregroundMark x1="50697" y1="96847" x2="55124" y2="98241"/>
                        <a14:foregroundMark x1="36204" y1="88660" x2="30807" y2="90782"/>
                        <a14:foregroundMark x1="43420" y1="63129" x2="48150" y2="63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4868" y="5746771"/>
            <a:ext cx="1152205" cy="11522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22" b="89994" l="9943" r="89976">
                        <a14:foregroundMark x1="41229" y1="53790" x2="38480" y2="60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71" y="5450392"/>
            <a:ext cx="1368486" cy="1824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77" b="89994" l="9943" r="89976">
                        <a14:foregroundMark x1="52789" y1="26683" x2="49070" y2="3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61" y="5478633"/>
            <a:ext cx="1402148" cy="18695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53" b="91389" l="9932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05" y="5586197"/>
            <a:ext cx="1355592" cy="1694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792" b="93814" l="9863" r="89976">
                        <a14:foregroundMark x1="37672" y1="62705" x2="37672" y2="66404"/>
                        <a14:foregroundMark x1="35166" y1="60340" x2="35166" y2="60340"/>
                        <a14:foregroundMark x1="53840" y1="78351" x2="60388" y2="88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7010" y="5363082"/>
            <a:ext cx="1488812" cy="19850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07" b="92238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68" y="5395110"/>
            <a:ext cx="1403764" cy="18716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671" b="92784" l="9932" r="89917">
                        <a14:foregroundMark x1="35861" y1="44815" x2="38438" y2="46028"/>
                        <a14:foregroundMark x1="48673" y1="47847" x2="57771" y2="48332"/>
                        <a14:foregroundMark x1="49886" y1="45058" x2="46626" y2="51364"/>
                        <a14:foregroundMark x1="46323" y1="44148" x2="46626" y2="48090"/>
                        <a14:foregroundMark x1="31160" y1="84839" x2="40182" y2="77562"/>
                        <a14:foregroundMark x1="52767" y1="77320" x2="60955" y2="86477"/>
                        <a14:foregroundMark x1="27900" y1="89024" x2="27900" y2="89024"/>
                        <a14:foregroundMark x1="53071" y1="86962" x2="55421" y2="8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22" y="5516236"/>
            <a:ext cx="1400448" cy="17505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8" b="92848" l="9957" r="89957">
                        <a14:foregroundMark x1="35931" y1="35818" x2="64675" y2="35333"/>
                        <a14:foregroundMark x1="39654" y1="80242" x2="34286" y2="87939"/>
                        <a14:foregroundMark x1="59048" y1="81152" x2="67013" y2="88182"/>
                        <a14:foregroundMark x1="42338" y1="81636" x2="40346" y2="85636"/>
                        <a14:foregroundMark x1="31948" y1="87697" x2="36970" y2="8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6" y="5466865"/>
            <a:ext cx="1215102" cy="17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2"/>
          <p:cNvSpPr/>
          <p:nvPr/>
        </p:nvSpPr>
        <p:spPr>
          <a:xfrm>
            <a:off x="1826904" y="1022272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36" y="3473013"/>
            <a:ext cx="1328401" cy="776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5805" y="1860643"/>
            <a:ext cx="9313062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1500" dirty="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SVN-Moon star" panose="0000040000000000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71402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8"/>
          <p:cNvSpPr/>
          <p:nvPr/>
        </p:nvSpPr>
        <p:spPr>
          <a:xfrm>
            <a:off x="1665232" y="-60246"/>
            <a:ext cx="8850247" cy="1456198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6877" y="-188822"/>
            <a:ext cx="3446957" cy="1713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584" y="209185"/>
            <a:ext cx="90211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just"/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Tỉ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heo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gà</a:t>
            </a:r>
            <a:r>
              <a:rPr lang="en-US" sz="48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:</a:t>
            </a:r>
          </a:p>
        </p:txBody>
      </p:sp>
      <p:sp>
        <p:nvSpPr>
          <p:cNvPr id="6" name="任意多边形 12"/>
          <p:cNvSpPr/>
          <p:nvPr/>
        </p:nvSpPr>
        <p:spPr>
          <a:xfrm>
            <a:off x="-143298" y="1247124"/>
            <a:ext cx="6496333" cy="4334811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5" y1="30625" x2="20982" y2="37599"/>
                        <a14:foregroundMark x1="39903" y1="33414" x2="40509" y2="38205"/>
                        <a14:foregroundMark x1="35355" y1="32444" x2="42329" y2="40570"/>
                        <a14:foregroundMark x1="31534" y1="41783" x2="44269" y2="34445"/>
                        <a14:foregroundMark x1="36325" y1="34203" x2="31534" y2="40813"/>
                        <a14:foregroundMark x1="20619" y1="33232" x2="18011" y2="39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2" y="1040182"/>
            <a:ext cx="2137012" cy="2137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5" y1="30625" x2="20982" y2="37599"/>
                        <a14:foregroundMark x1="39903" y1="33414" x2="40509" y2="38205"/>
                        <a14:foregroundMark x1="35355" y1="32444" x2="42329" y2="40570"/>
                        <a14:foregroundMark x1="31534" y1="41783" x2="44269" y2="34445"/>
                        <a14:foregroundMark x1="36325" y1="34203" x2="31534" y2="40813"/>
                        <a14:foregroundMark x1="20619" y1="33232" x2="18011" y2="39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7758" y="1133804"/>
            <a:ext cx="2093794" cy="2093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25" y1="30625" x2="20982" y2="37599"/>
                        <a14:foregroundMark x1="39903" y1="33414" x2="40509" y2="38205"/>
                        <a14:foregroundMark x1="35355" y1="32444" x2="42329" y2="40570"/>
                        <a14:foregroundMark x1="31534" y1="41783" x2="44269" y2="34445"/>
                        <a14:foregroundMark x1="36325" y1="34203" x2="31534" y2="40813"/>
                        <a14:foregroundMark x1="20619" y1="33232" x2="18011" y2="39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8266" y="1247124"/>
            <a:ext cx="1931158" cy="1931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553" y1="25500" x2="38704" y2="3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059" y="2959918"/>
            <a:ext cx="2149523" cy="2149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553" y1="25500" x2="38704" y2="3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8703" y="3114278"/>
            <a:ext cx="2149523" cy="2149523"/>
          </a:xfrm>
          <a:prstGeom prst="rect">
            <a:avLst/>
          </a:prstGeom>
        </p:spPr>
      </p:pic>
      <p:sp>
        <p:nvSpPr>
          <p:cNvPr id="13" name="圆角矩形 53"/>
          <p:cNvSpPr/>
          <p:nvPr/>
        </p:nvSpPr>
        <p:spPr>
          <a:xfrm>
            <a:off x="6706168" y="2396270"/>
            <a:ext cx="5298175" cy="3276818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66392" y="3114278"/>
                <a:ext cx="4711710" cy="204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3 : 2 hay</a:t>
                </a:r>
                <a:r>
                  <a:rPr lang="en-US" sz="60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92" y="3114278"/>
                <a:ext cx="4711710" cy="2042034"/>
              </a:xfrm>
              <a:prstGeom prst="rect">
                <a:avLst/>
              </a:prstGeom>
              <a:blipFill>
                <a:blip r:embed="rId10"/>
                <a:stretch>
                  <a:fillRect l="-8926" b="-3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6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/>
        </p:nvSpPr>
        <p:spPr>
          <a:xfrm>
            <a:off x="1665232" y="-60246"/>
            <a:ext cx="9266625" cy="1456198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4467" y="221544"/>
            <a:ext cx="952295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hồng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cúc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:</a:t>
            </a:r>
          </a:p>
        </p:txBody>
      </p:sp>
      <p:sp>
        <p:nvSpPr>
          <p:cNvPr id="4" name="任意多边形 12"/>
          <p:cNvSpPr/>
          <p:nvPr/>
        </p:nvSpPr>
        <p:spPr>
          <a:xfrm>
            <a:off x="-696035" y="1044889"/>
            <a:ext cx="7820167" cy="6083949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4" y="1241373"/>
            <a:ext cx="2062313" cy="2062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39" y="3431212"/>
            <a:ext cx="2454260" cy="2454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96" y="1368899"/>
            <a:ext cx="2062313" cy="2062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11" y="1395952"/>
            <a:ext cx="2062313" cy="2062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14" y="1535471"/>
            <a:ext cx="2062313" cy="2062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3" y="3527223"/>
            <a:ext cx="2454260" cy="245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07" y="3485318"/>
            <a:ext cx="2454260" cy="2454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57" y="3527223"/>
            <a:ext cx="2454260" cy="2454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02" y="3527326"/>
            <a:ext cx="2454260" cy="2454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47" y="3597784"/>
            <a:ext cx="2454260" cy="2454260"/>
          </a:xfrm>
          <a:prstGeom prst="rect">
            <a:avLst/>
          </a:prstGeom>
        </p:spPr>
      </p:pic>
      <p:sp>
        <p:nvSpPr>
          <p:cNvPr id="15" name="圆角矩形 53"/>
          <p:cNvSpPr/>
          <p:nvPr/>
        </p:nvSpPr>
        <p:spPr>
          <a:xfrm>
            <a:off x="7353574" y="2320119"/>
            <a:ext cx="4726864" cy="295907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50559" y="2740969"/>
                <a:ext cx="4203638" cy="204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4 : 6 hay</a:t>
                </a:r>
                <a:r>
                  <a:rPr lang="en-US" sz="60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559" y="2740969"/>
                <a:ext cx="4203638" cy="2044791"/>
              </a:xfrm>
              <a:prstGeom prst="rect">
                <a:avLst/>
              </a:prstGeom>
              <a:blipFill>
                <a:blip r:embed="rId6"/>
                <a:stretch>
                  <a:fillRect l="-985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/>
        </p:nvSpPr>
        <p:spPr>
          <a:xfrm>
            <a:off x="1665232" y="-60246"/>
            <a:ext cx="9266625" cy="1456198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4467" y="221544"/>
            <a:ext cx="952295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cặp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đỏ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cặp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:</a:t>
            </a:r>
          </a:p>
        </p:txBody>
      </p:sp>
      <p:sp>
        <p:nvSpPr>
          <p:cNvPr id="4" name="任意多边形 12"/>
          <p:cNvSpPr/>
          <p:nvPr/>
        </p:nvSpPr>
        <p:spPr>
          <a:xfrm>
            <a:off x="-696035" y="1044889"/>
            <a:ext cx="7820167" cy="6083949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423" y="1295508"/>
            <a:ext cx="2365895" cy="2365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460" y="3518495"/>
            <a:ext cx="2442968" cy="2442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255" y="1268949"/>
            <a:ext cx="2365895" cy="2365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5915" y="1267759"/>
            <a:ext cx="2365895" cy="2365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3529" y="1266569"/>
            <a:ext cx="2365895" cy="2365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9231" y="1219430"/>
            <a:ext cx="2365895" cy="2365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" y="3477666"/>
            <a:ext cx="2442968" cy="2442968"/>
          </a:xfrm>
          <a:prstGeom prst="rect">
            <a:avLst/>
          </a:prstGeom>
        </p:spPr>
      </p:pic>
      <p:sp>
        <p:nvSpPr>
          <p:cNvPr id="12" name="圆角矩形 53"/>
          <p:cNvSpPr/>
          <p:nvPr/>
        </p:nvSpPr>
        <p:spPr>
          <a:xfrm>
            <a:off x="7353574" y="2320119"/>
            <a:ext cx="4726864" cy="295907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50559" y="2740969"/>
                <a:ext cx="420363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5 : 2 hay</a:t>
                </a:r>
                <a:r>
                  <a:rPr lang="en-US" sz="60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559" y="2740969"/>
                <a:ext cx="4203638" cy="2062103"/>
              </a:xfrm>
              <a:prstGeom prst="rect">
                <a:avLst/>
              </a:prstGeom>
              <a:blipFill>
                <a:blip r:embed="rId6"/>
                <a:stretch>
                  <a:fillRect l="-9855" b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06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/>
        </p:nvSpPr>
        <p:spPr>
          <a:xfrm>
            <a:off x="1665232" y="-60246"/>
            <a:ext cx="9266625" cy="1456198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4467" y="221544"/>
            <a:ext cx="952295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bút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chì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bút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bi:</a:t>
            </a:r>
          </a:p>
        </p:txBody>
      </p:sp>
      <p:sp>
        <p:nvSpPr>
          <p:cNvPr id="4" name="任意多边形 12"/>
          <p:cNvSpPr/>
          <p:nvPr/>
        </p:nvSpPr>
        <p:spPr>
          <a:xfrm>
            <a:off x="-696035" y="1044889"/>
            <a:ext cx="7820167" cy="6083949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-1341432" y="3168246"/>
            <a:ext cx="3350525" cy="3350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769" y1="85000" x2="19385" y2="8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6" y="1044889"/>
            <a:ext cx="2578026" cy="2578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769" y1="85000" x2="19385" y2="8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5" y="1044889"/>
            <a:ext cx="2578026" cy="2578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769" y1="85000" x2="19385" y2="8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35" y="1160348"/>
            <a:ext cx="2578026" cy="2578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769" y1="85000" x2="19385" y2="8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76" y="1044889"/>
            <a:ext cx="2578026" cy="2578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-517636" y="3338567"/>
            <a:ext cx="3350525" cy="3350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312134" y="3440941"/>
            <a:ext cx="3350525" cy="3350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1018172" y="3396113"/>
            <a:ext cx="3350525" cy="3350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1761281" y="3498487"/>
            <a:ext cx="3350525" cy="3350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2511368" y="3389754"/>
            <a:ext cx="3350525" cy="3350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3288103" y="3512066"/>
            <a:ext cx="3350525" cy="3350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939" y1="33212" x2="64788" y2="41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933">
            <a:off x="4228754" y="3525646"/>
            <a:ext cx="3350525" cy="3350525"/>
          </a:xfrm>
          <a:prstGeom prst="rect">
            <a:avLst/>
          </a:prstGeom>
        </p:spPr>
      </p:pic>
      <p:sp>
        <p:nvSpPr>
          <p:cNvPr id="18" name="圆角矩形 53"/>
          <p:cNvSpPr/>
          <p:nvPr/>
        </p:nvSpPr>
        <p:spPr>
          <a:xfrm>
            <a:off x="7353574" y="2320119"/>
            <a:ext cx="4726864" cy="2959074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750559" y="2740969"/>
                <a:ext cx="4203638" cy="2045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4 : 8 hay</a:t>
                </a:r>
                <a:r>
                  <a:rPr lang="en-US" sz="60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559" y="2740969"/>
                <a:ext cx="4203638" cy="2045175"/>
              </a:xfrm>
              <a:prstGeom prst="rect">
                <a:avLst/>
              </a:prstGeom>
              <a:blipFill>
                <a:blip r:embed="rId6"/>
                <a:stretch>
                  <a:fillRect l="-985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9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484" y="3261144"/>
            <a:ext cx="13046571" cy="3810330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673599"/>
            <a:ext cx="12193057" cy="2440013"/>
          </a:xfrm>
          <a:prstGeom prst="rect">
            <a:avLst/>
          </a:prstGeom>
        </p:spPr>
      </p:pic>
      <p:grpSp>
        <p:nvGrpSpPr>
          <p:cNvPr id="5" name="组合 16"/>
          <p:cNvGrpSpPr/>
          <p:nvPr/>
        </p:nvGrpSpPr>
        <p:grpSpPr>
          <a:xfrm>
            <a:off x="1472330" y="-99585"/>
            <a:ext cx="2612571" cy="2980049"/>
            <a:chOff x="1712686" y="1316274"/>
            <a:chExt cx="2612571" cy="2980049"/>
          </a:xfrm>
        </p:grpSpPr>
        <p:grpSp>
          <p:nvGrpSpPr>
            <p:cNvPr id="6" name="组合 13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8" name="椭圆 3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6600" dirty="0">
                    <a:solidFill>
                      <a:srgbClr val="FFFF00"/>
                    </a:solidFill>
                    <a:effectLst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DẶN</a:t>
                </a:r>
                <a:r>
                  <a:rPr lang="en-US" altLang="zh-CN" sz="6600" dirty="0">
                    <a:solidFill>
                      <a:srgbClr val="FFFF00"/>
                    </a:solidFill>
                    <a:latin typeface="UTM Showcard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endParaRPr lang="zh-CN" altLang="en-US" sz="6600" dirty="0">
                  <a:solidFill>
                    <a:srgbClr val="FFFF00"/>
                  </a:solidFill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椭圆 1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</p:grpSp>
      <p:grpSp>
        <p:nvGrpSpPr>
          <p:cNvPr id="10" name="组合 17"/>
          <p:cNvGrpSpPr/>
          <p:nvPr/>
        </p:nvGrpSpPr>
        <p:grpSpPr>
          <a:xfrm>
            <a:off x="5525879" y="13494"/>
            <a:ext cx="2612571" cy="2980049"/>
            <a:chOff x="1712686" y="1316274"/>
            <a:chExt cx="2612571" cy="2980049"/>
          </a:xfrm>
        </p:grpSpPr>
        <p:grpSp>
          <p:nvGrpSpPr>
            <p:cNvPr id="11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13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200" dirty="0">
                    <a:solidFill>
                      <a:srgbClr val="0000FF"/>
                    </a:solidFill>
                    <a:effectLst>
                      <a:reflection blurRad="6350" stA="55000" endA="300" endPos="45500" dir="5400000" sy="-100000" algn="bl" rotWithShape="0"/>
                    </a:effectLst>
                    <a:latin typeface="UTM Showcard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DÒ</a:t>
                </a:r>
                <a:endParaRPr lang="zh-CN" altLang="en-US" sz="7200" dirty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</p:grpSp>
      <p:grpSp>
        <p:nvGrpSpPr>
          <p:cNvPr id="15" name="组合 23"/>
          <p:cNvGrpSpPr/>
          <p:nvPr/>
        </p:nvGrpSpPr>
        <p:grpSpPr>
          <a:xfrm>
            <a:off x="7797464" y="3235774"/>
            <a:ext cx="2612571" cy="2980049"/>
            <a:chOff x="1712686" y="1316274"/>
            <a:chExt cx="2612571" cy="2980049"/>
          </a:xfrm>
        </p:grpSpPr>
        <p:grpSp>
          <p:nvGrpSpPr>
            <p:cNvPr id="16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1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err="1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Chuẩn</a:t>
                </a:r>
                <a:r>
                  <a:rPr lang="en-US" altLang="zh-CN" sz="4000" b="1" dirty="0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4000" b="1" dirty="0" err="1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bị</a:t>
                </a:r>
                <a:r>
                  <a:rPr lang="en-US" altLang="zh-CN" sz="4000" b="1" dirty="0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4000" b="1" dirty="0" err="1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bài</a:t>
                </a:r>
                <a:r>
                  <a:rPr lang="en-US" altLang="zh-CN" sz="4000" b="1" dirty="0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4000" b="1" dirty="0" err="1">
                    <a:solidFill>
                      <a:srgbClr val="00FF00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sau</a:t>
                </a:r>
                <a:endParaRPr lang="zh-CN" altLang="en-US" sz="4000" b="1" dirty="0">
                  <a:solidFill>
                    <a:srgbClr val="00FF00"/>
                  </a:solidFill>
                  <a:latin typeface="UTM Aptima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7" name="图片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</p:grpSp>
      <p:grpSp>
        <p:nvGrpSpPr>
          <p:cNvPr id="20" name="组合 29"/>
          <p:cNvGrpSpPr/>
          <p:nvPr/>
        </p:nvGrpSpPr>
        <p:grpSpPr>
          <a:xfrm>
            <a:off x="1078174" y="3108502"/>
            <a:ext cx="3168116" cy="3432876"/>
            <a:chOff x="1712686" y="1268083"/>
            <a:chExt cx="2612571" cy="3028240"/>
          </a:xfrm>
        </p:grpSpPr>
        <p:grpSp>
          <p:nvGrpSpPr>
            <p:cNvPr id="21" name="组合 30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3" name="椭圆 33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800" b="1" dirty="0" err="1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Hoàn</a:t>
                </a:r>
                <a:r>
                  <a:rPr lang="en-US" altLang="zh-CN" sz="3800" b="1" dirty="0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3800" b="1" dirty="0" err="1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thành</a:t>
                </a:r>
                <a:r>
                  <a:rPr lang="en-US" altLang="zh-CN" sz="3800" b="1" dirty="0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3800" b="1" dirty="0" err="1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bài</a:t>
                </a:r>
                <a:r>
                  <a:rPr lang="en-US" altLang="zh-CN" sz="3800" b="1" dirty="0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</a:t>
                </a:r>
                <a:r>
                  <a:rPr lang="en-US" altLang="zh-CN" sz="3800" b="1" dirty="0" err="1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tập</a:t>
                </a:r>
                <a:r>
                  <a:rPr lang="en-US" altLang="zh-CN" sz="3800" b="1" dirty="0">
                    <a:solidFill>
                      <a:srgbClr val="FF0066"/>
                    </a:solidFill>
                    <a:latin typeface="UTM Aptima" panose="0204060305050602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rPr>
                  <a:t> 1,3</a:t>
                </a:r>
                <a:endParaRPr lang="zh-CN" altLang="en-US" sz="3800" b="1" dirty="0">
                  <a:solidFill>
                    <a:srgbClr val="FF0066"/>
                  </a:solidFill>
                  <a:latin typeface="UTM Aptima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椭圆 34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2" name="图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009" y="1268083"/>
              <a:ext cx="1145132" cy="1145132"/>
            </a:xfrm>
            <a:prstGeom prst="rect">
              <a:avLst/>
            </a:prstGeom>
          </p:spPr>
        </p:pic>
      </p:grpSp>
      <p:pic>
        <p:nvPicPr>
          <p:cNvPr id="25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4246554" y="3221581"/>
            <a:ext cx="2206214" cy="38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2"/>
          <p:cNvSpPr/>
          <p:nvPr/>
        </p:nvSpPr>
        <p:spPr>
          <a:xfrm>
            <a:off x="791831" y="982639"/>
            <a:ext cx="10756333" cy="6543857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4655" y="4163662"/>
            <a:ext cx="2353596" cy="31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1" b="97089" l="9885" r="89994">
                        <a14:foregroundMark x1="42753" y1="51668" x2="43420" y2="5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4352606"/>
            <a:ext cx="2782917" cy="2782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85" r="89994">
                        <a14:foregroundMark x1="35476" y1="37902" x2="61492" y2="40934"/>
                        <a14:foregroundMark x1="52577" y1="29715" x2="56095" y2="42814"/>
                        <a14:foregroundMark x1="38508" y1="31595" x2="38084" y2="41419"/>
                        <a14:foregroundMark x1="42025" y1="90540" x2="49545" y2="93329"/>
                        <a14:foregroundMark x1="53487" y1="95694" x2="55852" y2="97514"/>
                        <a14:foregroundMark x1="50697" y1="96847" x2="55124" y2="98241"/>
                        <a14:foregroundMark x1="36204" y1="88660" x2="30807" y2="90782"/>
                        <a14:foregroundMark x1="43420" y1="63129" x2="48150" y2="63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4868" y="5021735"/>
            <a:ext cx="1877242" cy="1877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2" b="89994" l="9943" r="89976">
                        <a14:foregroundMark x1="41229" y1="53790" x2="38480" y2="60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70" y="4302213"/>
            <a:ext cx="2229621" cy="2972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77" b="89994" l="9943" r="89976">
                        <a14:foregroundMark x1="52789" y1="26683" x2="49070" y2="3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61" y="4302213"/>
            <a:ext cx="2284464" cy="3045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53" b="91389" l="9932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05" y="4519922"/>
            <a:ext cx="2208612" cy="2760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792" b="93814" l="9863" r="89976">
                        <a14:foregroundMark x1="37672" y1="62705" x2="37672" y2="66404"/>
                        <a14:foregroundMark x1="35166" y1="60340" x2="35166" y2="60340"/>
                        <a14:foregroundMark x1="53840" y1="78351" x2="60388" y2="88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7010" y="4113948"/>
            <a:ext cx="2425663" cy="3234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07" b="92238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67" y="4217333"/>
            <a:ext cx="2287097" cy="304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71" b="92784" l="9932" r="89917">
                        <a14:foregroundMark x1="35861" y1="44815" x2="38438" y2="46028"/>
                        <a14:foregroundMark x1="48673" y1="47847" x2="57771" y2="48332"/>
                        <a14:foregroundMark x1="49886" y1="45058" x2="46626" y2="51364"/>
                        <a14:foregroundMark x1="46323" y1="44148" x2="46626" y2="48090"/>
                        <a14:foregroundMark x1="31160" y1="84839" x2="40182" y2="77562"/>
                        <a14:foregroundMark x1="52767" y1="77320" x2="60955" y2="86477"/>
                        <a14:foregroundMark x1="27900" y1="89024" x2="27900" y2="89024"/>
                        <a14:foregroundMark x1="53071" y1="86962" x2="55421" y2="8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22" y="4414678"/>
            <a:ext cx="2281694" cy="2852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8" b="92848" l="9957" r="89957">
                        <a14:foregroundMark x1="35931" y1="35818" x2="64675" y2="35333"/>
                        <a14:foregroundMark x1="39654" y1="80242" x2="34286" y2="87939"/>
                        <a14:foregroundMark x1="59048" y1="81152" x2="67013" y2="88182"/>
                        <a14:foregroundMark x1="42338" y1="81636" x2="40346" y2="85636"/>
                        <a14:foregroundMark x1="31948" y1="87697" x2="36970" y2="8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5" y="4374613"/>
            <a:ext cx="1979717" cy="2828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1709" y="816578"/>
            <a:ext cx="81584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Tạm</a:t>
            </a:r>
            <a:r>
              <a:rPr lang="en-US" sz="115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biệt</a:t>
            </a:r>
            <a:r>
              <a:rPr lang="en-US" sz="115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các</a:t>
            </a:r>
            <a:r>
              <a:rPr lang="en-US" sz="115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bạn</a:t>
            </a:r>
            <a:r>
              <a:rPr lang="en-US" sz="115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Wedding K&amp;T" panose="0204060305050602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6480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2"/>
          <p:cNvSpPr/>
          <p:nvPr/>
        </p:nvSpPr>
        <p:spPr>
          <a:xfrm>
            <a:off x="1826904" y="1022272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36" y="3473013"/>
            <a:ext cx="1328401" cy="776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3579" y="1219199"/>
            <a:ext cx="9313062" cy="263090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600" dirty="0">
                <a:solidFill>
                  <a:srgbClr val="F3E75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SVN-SAF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49779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8"/>
          <p:cNvSpPr/>
          <p:nvPr/>
        </p:nvSpPr>
        <p:spPr>
          <a:xfrm>
            <a:off x="318656" y="248462"/>
            <a:ext cx="11679465" cy="651255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379" y="-425103"/>
            <a:ext cx="3043692" cy="1779122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628" y="5340474"/>
            <a:ext cx="1153096" cy="1420544"/>
          </a:xfrm>
          <a:prstGeom prst="rect">
            <a:avLst/>
          </a:prstGeom>
        </p:spPr>
      </p:pic>
      <p:sp>
        <p:nvSpPr>
          <p:cNvPr id="8" name="圆角矩形 8"/>
          <p:cNvSpPr/>
          <p:nvPr/>
        </p:nvSpPr>
        <p:spPr>
          <a:xfrm>
            <a:off x="629735" y="464458"/>
            <a:ext cx="11097696" cy="6008914"/>
          </a:xfrm>
          <a:prstGeom prst="roundRect">
            <a:avLst/>
          </a:prstGeom>
          <a:noFill/>
          <a:ln w="28575">
            <a:solidFill>
              <a:srgbClr val="F3E7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502" y="4706196"/>
            <a:ext cx="1578976" cy="1911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7581" y="464630"/>
            <a:ext cx="963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ptima" panose="02040603050506020204" pitchFamily="18" charset="0"/>
              </a:rPr>
              <a:t>Ví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dụ</a:t>
            </a:r>
            <a:r>
              <a:rPr lang="en-US" sz="3600" b="1" dirty="0">
                <a:latin typeface="UTM Aptima" panose="02040603050506020204" pitchFamily="18" charset="0"/>
              </a:rPr>
              <a:t> 1: </a:t>
            </a:r>
            <a:r>
              <a:rPr lang="en-US" sz="3600" b="1" dirty="0" err="1">
                <a:latin typeface="UTM Aptima" panose="02040603050506020204" pitchFamily="18" charset="0"/>
              </a:rPr>
              <a:t>Một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đội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xe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có</a:t>
            </a:r>
            <a:r>
              <a:rPr lang="en-US" sz="3600" b="1" dirty="0">
                <a:latin typeface="UTM Aptima" panose="02040603050506020204" pitchFamily="18" charset="0"/>
              </a:rPr>
              <a:t> 5 </a:t>
            </a:r>
            <a:r>
              <a:rPr lang="en-US" sz="3600" b="1" dirty="0" err="1">
                <a:latin typeface="UTM Aptima" panose="02040603050506020204" pitchFamily="18" charset="0"/>
              </a:rPr>
              <a:t>xe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tải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và</a:t>
            </a:r>
            <a:r>
              <a:rPr lang="en-US" sz="3600" b="1" dirty="0">
                <a:latin typeface="UTM Aptima" panose="02040603050506020204" pitchFamily="18" charset="0"/>
              </a:rPr>
              <a:t> 7 </a:t>
            </a:r>
            <a:r>
              <a:rPr lang="en-US" sz="3600" b="1" dirty="0" err="1">
                <a:latin typeface="UTM Aptima" panose="02040603050506020204" pitchFamily="18" charset="0"/>
              </a:rPr>
              <a:t>xe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khách</a:t>
            </a:r>
            <a:r>
              <a:rPr lang="en-US" sz="3600" b="1" dirty="0">
                <a:latin typeface="UTM Aptima" panose="02040603050506020204" pitchFamily="18" charset="0"/>
              </a:rPr>
              <a:t>.</a:t>
            </a: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1401963" y="1548094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Sô</a:t>
            </a:r>
            <a:r>
              <a:rPr lang="en-US" altLang="en-US" b="1" dirty="0">
                <a:solidFill>
                  <a:srgbClr val="0000FF"/>
                </a:solidFill>
                <a:latin typeface="UTM Aptima" panose="02040603050506020204" pitchFamily="18" charset="0"/>
              </a:rPr>
              <a:t>́ </a:t>
            </a:r>
            <a:r>
              <a:rPr lang="en-US" altLang="en-US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xe</a:t>
            </a:r>
            <a:r>
              <a:rPr lang="en-US" altLang="en-US" b="1" dirty="0">
                <a:solidFill>
                  <a:srgbClr val="0000FF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UTM Aptima" panose="02040603050506020204" pitchFamily="18" charset="0"/>
              </a:rPr>
              <a:t>tải</a:t>
            </a:r>
            <a:r>
              <a:rPr lang="en-US" altLang="en-US" b="1" dirty="0">
                <a:solidFill>
                  <a:srgbClr val="0000FF"/>
                </a:solidFill>
                <a:latin typeface="UTM Aptima" panose="02040603050506020204" pitchFamily="18" charset="0"/>
              </a:rPr>
              <a:t> :</a:t>
            </a: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1255913" y="2491069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Sô</a:t>
            </a:r>
            <a:r>
              <a:rPr lang="en-US" altLang="en-US" b="1" dirty="0">
                <a:solidFill>
                  <a:srgbClr val="FF0066"/>
                </a:solidFill>
                <a:latin typeface="UTM Aptima" panose="02040603050506020204" pitchFamily="18" charset="0"/>
              </a:rPr>
              <a:t>́ </a:t>
            </a:r>
            <a:r>
              <a:rPr lang="en-US" altLang="en-US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xe</a:t>
            </a:r>
            <a:r>
              <a:rPr lang="en-US" altLang="en-US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khách</a:t>
            </a:r>
            <a:r>
              <a:rPr lang="en-US" altLang="en-US" b="1" dirty="0">
                <a:solidFill>
                  <a:srgbClr val="FF0066"/>
                </a:solidFill>
                <a:latin typeface="UTM Aptima" panose="02040603050506020204" pitchFamily="18" charset="0"/>
              </a:rPr>
              <a:t> :</a:t>
            </a: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3092219" y="1776694"/>
            <a:ext cx="990600" cy="152400"/>
            <a:chOff x="1296" y="1632"/>
            <a:chExt cx="624" cy="96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4082819" y="1776694"/>
            <a:ext cx="990600" cy="152400"/>
            <a:chOff x="1296" y="1632"/>
            <a:chExt cx="624" cy="96"/>
          </a:xfrm>
        </p:grpSpPr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5079939" y="1778656"/>
            <a:ext cx="990600" cy="152400"/>
            <a:chOff x="1296" y="1632"/>
            <a:chExt cx="624" cy="96"/>
          </a:xfrm>
        </p:grpSpPr>
        <p:sp>
          <p:nvSpPr>
            <p:cNvPr id="22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66189" y="1778656"/>
            <a:ext cx="990600" cy="152400"/>
            <a:chOff x="1296" y="1632"/>
            <a:chExt cx="624" cy="96"/>
          </a:xfrm>
        </p:grpSpPr>
        <p:sp>
          <p:nvSpPr>
            <p:cNvPr id="26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7050944" y="1776903"/>
            <a:ext cx="990600" cy="152400"/>
            <a:chOff x="1296" y="1632"/>
            <a:chExt cx="624" cy="96"/>
          </a:xfrm>
        </p:grpSpPr>
        <p:sp>
          <p:nvSpPr>
            <p:cNvPr id="30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3111269" y="2672044"/>
            <a:ext cx="990600" cy="152400"/>
            <a:chOff x="1296" y="1632"/>
            <a:chExt cx="624" cy="96"/>
          </a:xfrm>
        </p:grpSpPr>
        <p:sp>
          <p:nvSpPr>
            <p:cNvPr id="34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4101869" y="2672044"/>
            <a:ext cx="990600" cy="152400"/>
            <a:chOff x="1296" y="1632"/>
            <a:chExt cx="624" cy="96"/>
          </a:xfrm>
        </p:grpSpPr>
        <p:sp>
          <p:nvSpPr>
            <p:cNvPr id="38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3"/>
          <p:cNvGrpSpPr>
            <a:grpSpLocks/>
          </p:cNvGrpSpPr>
          <p:nvPr/>
        </p:nvGrpSpPr>
        <p:grpSpPr bwMode="auto">
          <a:xfrm>
            <a:off x="5090283" y="2673555"/>
            <a:ext cx="990600" cy="152400"/>
            <a:chOff x="1296" y="1632"/>
            <a:chExt cx="624" cy="96"/>
          </a:xfrm>
        </p:grpSpPr>
        <p:sp>
          <p:nvSpPr>
            <p:cNvPr id="42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3"/>
          <p:cNvGrpSpPr>
            <a:grpSpLocks/>
          </p:cNvGrpSpPr>
          <p:nvPr/>
        </p:nvGrpSpPr>
        <p:grpSpPr bwMode="auto">
          <a:xfrm>
            <a:off x="6076540" y="2673555"/>
            <a:ext cx="990600" cy="152400"/>
            <a:chOff x="1296" y="1632"/>
            <a:chExt cx="624" cy="96"/>
          </a:xfrm>
        </p:grpSpPr>
        <p:sp>
          <p:nvSpPr>
            <p:cNvPr id="46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"/>
          <p:cNvGrpSpPr>
            <a:grpSpLocks/>
          </p:cNvGrpSpPr>
          <p:nvPr/>
        </p:nvGrpSpPr>
        <p:grpSpPr bwMode="auto">
          <a:xfrm>
            <a:off x="7073161" y="2672253"/>
            <a:ext cx="990600" cy="152400"/>
            <a:chOff x="1296" y="1632"/>
            <a:chExt cx="624" cy="96"/>
          </a:xfrm>
        </p:grpSpPr>
        <p:sp>
          <p:nvSpPr>
            <p:cNvPr id="50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3"/>
          <p:cNvGrpSpPr>
            <a:grpSpLocks/>
          </p:cNvGrpSpPr>
          <p:nvPr/>
        </p:nvGrpSpPr>
        <p:grpSpPr bwMode="auto">
          <a:xfrm>
            <a:off x="8058962" y="2672044"/>
            <a:ext cx="990600" cy="152400"/>
            <a:chOff x="1296" y="1632"/>
            <a:chExt cx="624" cy="96"/>
          </a:xfrm>
        </p:grpSpPr>
        <p:sp>
          <p:nvSpPr>
            <p:cNvPr id="54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3"/>
          <p:cNvGrpSpPr>
            <a:grpSpLocks/>
          </p:cNvGrpSpPr>
          <p:nvPr/>
        </p:nvGrpSpPr>
        <p:grpSpPr bwMode="auto">
          <a:xfrm>
            <a:off x="9036551" y="2672022"/>
            <a:ext cx="990600" cy="152400"/>
            <a:chOff x="1296" y="1632"/>
            <a:chExt cx="624" cy="96"/>
          </a:xfrm>
        </p:grpSpPr>
        <p:sp>
          <p:nvSpPr>
            <p:cNvPr id="58" name="Line 4"/>
            <p:cNvSpPr>
              <a:spLocks noChangeShapeType="1"/>
            </p:cNvSpPr>
            <p:nvPr/>
          </p:nvSpPr>
          <p:spPr bwMode="auto">
            <a:xfrm>
              <a:off x="1296" y="1680"/>
              <a:ext cx="624" cy="0"/>
            </a:xfrm>
            <a:prstGeom prst="line">
              <a:avLst/>
            </a:prstGeom>
            <a:ln w="381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Line 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"/>
            <p:cNvSpPr>
              <a:spLocks noChangeShapeType="1"/>
            </p:cNvSpPr>
            <p:nvPr/>
          </p:nvSpPr>
          <p:spPr bwMode="auto">
            <a:xfrm>
              <a:off x="1920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AutoShape 34"/>
          <p:cNvSpPr>
            <a:spLocks/>
          </p:cNvSpPr>
          <p:nvPr/>
        </p:nvSpPr>
        <p:spPr bwMode="auto">
          <a:xfrm rot="5400000">
            <a:off x="5400307" y="-923144"/>
            <a:ext cx="360363" cy="4922113"/>
          </a:xfrm>
          <a:prstGeom prst="leftBrace">
            <a:avLst>
              <a:gd name="adj1" fmla="val 48265"/>
              <a:gd name="adj2" fmla="val 50000"/>
            </a:avLst>
          </a:prstGeom>
          <a:ln w="38100">
            <a:solidFill>
              <a:srgbClr val="FFC000"/>
            </a:solidFill>
            <a:prstDash val="dash"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10800000" vert="eaVert" wrap="none" anchor="ctr"/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5077330" y="1057600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5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xe</a:t>
            </a: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65" name="AutoShape 34"/>
          <p:cNvSpPr>
            <a:spLocks/>
          </p:cNvSpPr>
          <p:nvPr/>
        </p:nvSpPr>
        <p:spPr bwMode="auto">
          <a:xfrm rot="5400000">
            <a:off x="6403133" y="-1007566"/>
            <a:ext cx="360363" cy="6887671"/>
          </a:xfrm>
          <a:prstGeom prst="leftBrace">
            <a:avLst>
              <a:gd name="adj1" fmla="val 48265"/>
              <a:gd name="adj2" fmla="val 50000"/>
            </a:avLst>
          </a:prstGeom>
          <a:ln w="38100">
            <a:solidFill>
              <a:srgbClr val="FFC000"/>
            </a:solidFill>
            <a:prstDash val="dash"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10800000" vert="eaVert" wrap="none" anchor="ctr"/>
          <a:lstStyle>
            <a:lvl1pPr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6" name="Rectangle 58"/>
          <p:cNvSpPr>
            <a:spLocks noChangeArrowheads="1"/>
          </p:cNvSpPr>
          <p:nvPr/>
        </p:nvSpPr>
        <p:spPr bwMode="auto">
          <a:xfrm>
            <a:off x="6132104" y="1943928"/>
            <a:ext cx="91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7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xe</a:t>
            </a: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67" name="Rectangle 59"/>
          <p:cNvSpPr>
            <a:spLocks noChangeArrowheads="1"/>
          </p:cNvSpPr>
          <p:nvPr/>
        </p:nvSpPr>
        <p:spPr bwMode="auto">
          <a:xfrm>
            <a:off x="645691" y="3041642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UTM Aptima" panose="02040603050506020204" pitchFamily="18" charset="0"/>
              </a:rPr>
              <a:t>Ta </a:t>
            </a:r>
            <a:r>
              <a:rPr lang="en-US" altLang="en-US" sz="24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nói</a:t>
            </a:r>
            <a:r>
              <a:rPr lang="en-US" altLang="en-US" sz="2400" b="1" dirty="0">
                <a:solidFill>
                  <a:srgbClr val="002060"/>
                </a:solidFill>
                <a:latin typeface="UTM Aptima" panose="02040603050506020204" pitchFamily="18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0"/>
              <p:cNvSpPr>
                <a:spLocks noChangeArrowheads="1"/>
              </p:cNvSpPr>
              <p:nvPr/>
            </p:nvSpPr>
            <p:spPr bwMode="auto">
              <a:xfrm>
                <a:off x="1014659" y="3092108"/>
                <a:ext cx="9416720" cy="51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Tỉ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tải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khách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5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altLang="en-US" sz="36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8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59" y="3092108"/>
                <a:ext cx="9416720" cy="511175"/>
              </a:xfrm>
              <a:prstGeom prst="rect">
                <a:avLst/>
              </a:prstGeom>
              <a:blipFill>
                <a:blip r:embed="rId5"/>
                <a:stretch>
                  <a:fillRect l="-1165" b="-91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ight Arrow 68"/>
          <p:cNvSpPr/>
          <p:nvPr/>
        </p:nvSpPr>
        <p:spPr>
          <a:xfrm>
            <a:off x="875029" y="4286187"/>
            <a:ext cx="368968" cy="180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2"/>
              <p:cNvSpPr>
                <a:spLocks noChangeArrowheads="1"/>
              </p:cNvSpPr>
              <p:nvPr/>
            </p:nvSpPr>
            <p:spPr bwMode="auto">
              <a:xfrm>
                <a:off x="926430" y="3838063"/>
                <a:ext cx="9797072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>
                  <a:buNone/>
                </a:pPr>
                <a:r>
                  <a:rPr lang="en-US" altLang="en-US" b="1" dirty="0">
                    <a:solidFill>
                      <a:schemeClr val="accent2"/>
                    </a:solidFill>
                  </a:rPr>
                  <a:t>    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Ti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̉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này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cho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biết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tải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bằng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số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khách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0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430" y="3838063"/>
                <a:ext cx="9797072" cy="609600"/>
              </a:xfrm>
              <a:prstGeom prst="rect">
                <a:avLst/>
              </a:prstGeom>
              <a:blipFill>
                <a:blip r:embed="rId6"/>
                <a:stretch>
                  <a:fillRect b="-6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60"/>
              <p:cNvSpPr>
                <a:spLocks noChangeArrowheads="1"/>
              </p:cNvSpPr>
              <p:nvPr/>
            </p:nvSpPr>
            <p:spPr bwMode="auto">
              <a:xfrm>
                <a:off x="1022683" y="4592053"/>
                <a:ext cx="8001000" cy="51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Tỉ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khách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số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tải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7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altLang="en-US" sz="36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683" y="4592053"/>
                <a:ext cx="8001000" cy="511175"/>
              </a:xfrm>
              <a:prstGeom prst="rect">
                <a:avLst/>
              </a:prstGeom>
              <a:blipFill>
                <a:blip r:embed="rId7"/>
                <a:stretch>
                  <a:fillRect l="-1372" b="-89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62"/>
              <p:cNvSpPr>
                <a:spLocks noChangeArrowheads="1"/>
              </p:cNvSpPr>
              <p:nvPr/>
            </p:nvSpPr>
            <p:spPr bwMode="auto">
              <a:xfrm>
                <a:off x="926429" y="5374099"/>
                <a:ext cx="9492715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>
                  <a:buNone/>
                </a:pPr>
                <a:r>
                  <a:rPr lang="en-US" altLang="en-US" b="1" dirty="0">
                    <a:solidFill>
                      <a:schemeClr val="accent2"/>
                    </a:solidFill>
                  </a:rPr>
                  <a:t>    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Ti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̉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này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cho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biết</a:t>
                </a:r>
                <a:r>
                  <a:rPr lang="en-US" altLang="en-US" b="1" dirty="0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khách</a:t>
                </a:r>
                <a:r>
                  <a:rPr lang="en-US" altLang="en-US" b="1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  <a:latin typeface="UTM Aptima" panose="02040603050506020204" pitchFamily="18" charset="0"/>
                  </a:rPr>
                  <a:t>bằng</a:t>
                </a:r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b="1" dirty="0">
                    <a:solidFill>
                      <a:schemeClr val="accent2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số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xe</a:t>
                </a:r>
                <a:r>
                  <a:rPr lang="en-US" altLang="en-US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tải</a:t>
                </a:r>
                <a:r>
                  <a:rPr lang="en-US" altLang="en-US" sz="24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429" y="5374099"/>
                <a:ext cx="9492715" cy="609600"/>
              </a:xfrm>
              <a:prstGeom prst="rect">
                <a:avLst/>
              </a:prstGeom>
              <a:blipFill>
                <a:blip r:embed="rId8"/>
                <a:stretch>
                  <a:fillRect b="-59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ight Arrow 72"/>
          <p:cNvSpPr/>
          <p:nvPr/>
        </p:nvSpPr>
        <p:spPr>
          <a:xfrm>
            <a:off x="919141" y="5762048"/>
            <a:ext cx="368968" cy="180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1" grpId="0" animBg="1"/>
      <p:bldP spid="62" grpId="0"/>
      <p:bldP spid="65" grpId="0" animBg="1"/>
      <p:bldP spid="66" grpId="0"/>
      <p:bldP spid="67" grpId="0"/>
      <p:bldP spid="68" grpId="0"/>
      <p:bldP spid="69" grpId="0" animBg="1"/>
      <p:bldP spid="70" grpId="0"/>
      <p:bldP spid="71" grpId="0"/>
      <p:bldP spid="72" grpId="0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/>
        </p:nvSpPr>
        <p:spPr>
          <a:xfrm>
            <a:off x="318656" y="248462"/>
            <a:ext cx="11679465" cy="651255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圆角矩形 8"/>
          <p:cNvSpPr/>
          <p:nvPr/>
        </p:nvSpPr>
        <p:spPr>
          <a:xfrm>
            <a:off x="629735" y="464458"/>
            <a:ext cx="11097696" cy="6008914"/>
          </a:xfrm>
          <a:prstGeom prst="roundRect">
            <a:avLst/>
          </a:prstGeom>
          <a:noFill/>
          <a:ln w="28575">
            <a:solidFill>
              <a:srgbClr val="F3E7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295" y="-846317"/>
            <a:ext cx="4250836" cy="248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256" y="327639"/>
            <a:ext cx="20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ptima" panose="02040603050506020204" pitchFamily="18" charset="0"/>
              </a:rPr>
              <a:t>Ví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dụ</a:t>
            </a:r>
            <a:r>
              <a:rPr lang="en-US" sz="3600" b="1" dirty="0">
                <a:latin typeface="UTM Aptima" panose="02040603050506020204" pitchFamily="18" charset="0"/>
              </a:rPr>
              <a:t> 2:</a:t>
            </a:r>
            <a:endParaRPr lang="en-US" sz="3600" dirty="0"/>
          </a:p>
        </p:txBody>
      </p:sp>
      <p:graphicFrame>
        <p:nvGraphicFramePr>
          <p:cNvPr id="9" name="Group 65"/>
          <p:cNvGraphicFramePr>
            <a:graphicFrameLocks/>
          </p:cNvGraphicFramePr>
          <p:nvPr/>
        </p:nvGraphicFramePr>
        <p:xfrm>
          <a:off x="2056268" y="1179391"/>
          <a:ext cx="8077200" cy="429768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86073056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729814322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283154886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thứ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nhất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thứ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hai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Tỉ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của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thứ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nhất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thứ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ptima" panose="02040603050506020204" pitchFamily="18" charset="0"/>
                        </a:rPr>
                        <a:t>hai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726970"/>
                  </a:ext>
                </a:extLst>
              </a:tr>
              <a:tr h="1066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31806"/>
                  </a:ext>
                </a:extLst>
              </a:tr>
              <a:tr h="10668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379294"/>
                  </a:ext>
                </a:extLst>
              </a:tr>
              <a:tr h="12192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b (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khác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TM Aptima" panose="02040603050506020204" pitchFamily="18" charset="0"/>
                        </a:rPr>
                        <a:t> 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ptima" panose="020406030505060202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1648"/>
                  </a:ext>
                </a:extLst>
              </a:tr>
            </a:tbl>
          </a:graphicData>
        </a:graphic>
      </p:graphicFrame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6893075" y="2109342"/>
            <a:ext cx="2222500" cy="1092200"/>
            <a:chOff x="3072" y="1040"/>
            <a:chExt cx="1400" cy="688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3072" y="1200"/>
              <a:ext cx="109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 b="1" dirty="0">
                  <a:latin typeface="UTM Aptima" panose="02040603050506020204" pitchFamily="18" charset="0"/>
                </a:rPr>
                <a:t>5 : 7  </a:t>
              </a:r>
              <a:r>
                <a:rPr lang="en-US" altLang="en-US" b="1" dirty="0">
                  <a:latin typeface="UTM Aptima" panose="02040603050506020204" pitchFamily="18" charset="0"/>
                </a:rPr>
                <a:t>hay</a:t>
              </a:r>
            </a:p>
          </p:txBody>
        </p:sp>
        <p:graphicFrame>
          <p:nvGraphicFramePr>
            <p:cNvPr id="12" name="Object 42"/>
            <p:cNvGraphicFramePr>
              <a:graphicFrameLocks noChangeAspect="1"/>
            </p:cNvGraphicFramePr>
            <p:nvPr/>
          </p:nvGraphicFramePr>
          <p:xfrm>
            <a:off x="4128" y="1040"/>
            <a:ext cx="344" cy="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4" imgW="152334" imgH="393529" progId="Equation.3">
                    <p:embed/>
                  </p:oleObj>
                </mc:Choice>
                <mc:Fallback>
                  <p:oleObj name="Equation" r:id="rId4" imgW="152334" imgH="393529" progId="Equation.3">
                    <p:embed/>
                    <p:pic>
                      <p:nvPicPr>
                        <p:cNvPr id="12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040"/>
                          <a:ext cx="344" cy="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0"/>
          <p:cNvGrpSpPr>
            <a:grpSpLocks/>
          </p:cNvGrpSpPr>
          <p:nvPr/>
        </p:nvGrpSpPr>
        <p:grpSpPr bwMode="auto">
          <a:xfrm>
            <a:off x="6920367" y="3133300"/>
            <a:ext cx="2222500" cy="1092200"/>
            <a:chOff x="3072" y="1824"/>
            <a:chExt cx="1400" cy="688"/>
          </a:xfrm>
        </p:grpSpPr>
        <p:sp>
          <p:nvSpPr>
            <p:cNvPr id="14" name="Rectangle 41"/>
            <p:cNvSpPr>
              <a:spLocks noChangeArrowheads="1"/>
            </p:cNvSpPr>
            <p:nvPr/>
          </p:nvSpPr>
          <p:spPr bwMode="auto">
            <a:xfrm>
              <a:off x="3072" y="1968"/>
              <a:ext cx="109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 b="1" dirty="0">
                  <a:latin typeface="UTM Aptima" panose="02040603050506020204" pitchFamily="18" charset="0"/>
                </a:rPr>
                <a:t>3 : 6  hay</a:t>
              </a:r>
            </a:p>
          </p:txBody>
        </p:sp>
        <p:graphicFrame>
          <p:nvGraphicFramePr>
            <p:cNvPr id="15" name="Object 46"/>
            <p:cNvGraphicFramePr>
              <a:graphicFrameLocks noChangeAspect="1"/>
            </p:cNvGraphicFramePr>
            <p:nvPr/>
          </p:nvGraphicFramePr>
          <p:xfrm>
            <a:off x="4128" y="1824"/>
            <a:ext cx="344" cy="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6" imgW="152334" imgH="393529" progId="Equation.3">
                    <p:embed/>
                  </p:oleObj>
                </mc:Choice>
                <mc:Fallback>
                  <p:oleObj name="Equation" r:id="rId6" imgW="152334" imgH="393529" progId="Equation.3">
                    <p:embed/>
                    <p:pic>
                      <p:nvPicPr>
                        <p:cNvPr id="15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824"/>
                          <a:ext cx="344" cy="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51"/>
          <p:cNvGrpSpPr>
            <a:grpSpLocks/>
          </p:cNvGrpSpPr>
          <p:nvPr/>
        </p:nvGrpSpPr>
        <p:grpSpPr bwMode="auto">
          <a:xfrm>
            <a:off x="6851182" y="4276300"/>
            <a:ext cx="2222500" cy="1092200"/>
            <a:chOff x="3072" y="2640"/>
            <a:chExt cx="1400" cy="688"/>
          </a:xfrm>
        </p:grpSpPr>
        <p:sp>
          <p:nvSpPr>
            <p:cNvPr id="17" name="Rectangle 40"/>
            <p:cNvSpPr>
              <a:spLocks noChangeArrowheads="1"/>
            </p:cNvSpPr>
            <p:nvPr/>
          </p:nvSpPr>
          <p:spPr bwMode="auto">
            <a:xfrm>
              <a:off x="3072" y="2784"/>
              <a:ext cx="110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 b="1" dirty="0">
                  <a:latin typeface="UTM Aptima" panose="02040603050506020204" pitchFamily="18" charset="0"/>
                </a:rPr>
                <a:t>a : b  hay</a:t>
              </a:r>
            </a:p>
          </p:txBody>
        </p:sp>
        <p:graphicFrame>
          <p:nvGraphicFramePr>
            <p:cNvPr id="18" name="Object 47"/>
            <p:cNvGraphicFramePr>
              <a:graphicFrameLocks noChangeAspect="1"/>
            </p:cNvGraphicFramePr>
            <p:nvPr/>
          </p:nvGraphicFramePr>
          <p:xfrm>
            <a:off x="4128" y="2640"/>
            <a:ext cx="344" cy="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8" imgW="152334" imgH="393529" progId="Equation.3">
                    <p:embed/>
                  </p:oleObj>
                </mc:Choice>
                <mc:Fallback>
                  <p:oleObj name="Equation" r:id="rId8" imgW="152334" imgH="393529" progId="Equation.3">
                    <p:embed/>
                    <p:pic>
                      <p:nvPicPr>
                        <p:cNvPr id="18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640"/>
                          <a:ext cx="344" cy="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55"/>
              <p:cNvSpPr>
                <a:spLocks noChangeArrowheads="1"/>
              </p:cNvSpPr>
              <p:nvPr/>
            </p:nvSpPr>
            <p:spPr bwMode="auto">
              <a:xfrm>
                <a:off x="1568360" y="5685429"/>
                <a:ext cx="8534400" cy="533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200" b="1" i="1" u="sng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Ta </a:t>
                </a:r>
                <a:r>
                  <a:rPr lang="en-US" altLang="en-US" sz="3200" b="1" i="1" u="sng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nói</a:t>
                </a:r>
                <a:r>
                  <a:rPr lang="en-US" altLang="en-US" sz="3200" b="1" i="1" u="sng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u="sng" dirty="0" err="1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rằng</a:t>
                </a:r>
                <a:r>
                  <a:rPr lang="en-US" altLang="en-US" sz="3200" b="1" i="1" u="sng" dirty="0">
                    <a:solidFill>
                      <a:srgbClr val="FF0066"/>
                    </a:solidFill>
                    <a:latin typeface="UTM Aptima" panose="02040603050506020204" pitchFamily="18" charset="0"/>
                  </a:rPr>
                  <a:t>:</a:t>
                </a:r>
                <a:r>
                  <a:rPr lang="en-US" altLang="en-US" sz="3200" b="1" i="1" dirty="0"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Ti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̉ </a:t>
                </a:r>
                <a:r>
                  <a:rPr lang="en-US" altLang="en-US" sz="3200" b="1" i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sô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́ </a:t>
                </a:r>
                <a:r>
                  <a:rPr lang="en-US" altLang="en-US" sz="3200" b="1" i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của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>
                    <a:latin typeface="UTM Aptima" panose="02040603050506020204" pitchFamily="18" charset="0"/>
                  </a:rPr>
                  <a:t>a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>
                    <a:latin typeface="UTM Aptima" panose="02040603050506020204" pitchFamily="18" charset="0"/>
                  </a:rPr>
                  <a:t>b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>
                    <a:latin typeface="UTM Aptima" panose="02040603050506020204" pitchFamily="18" charset="0"/>
                  </a:rPr>
                  <a:t>a : b</a:t>
                </a:r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altLang="en-US" sz="3200" b="1" i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altLang="en-US" sz="3200" b="1" i="1" dirty="0">
                    <a:solidFill>
                      <a:srgbClr val="FF3300"/>
                    </a:solidFill>
                    <a:latin typeface="UTM Aptima" panose="02040603050506020204" pitchFamily="18" charset="0"/>
                  </a:rPr>
                  <a:t>(b </a:t>
                </a:r>
                <a:r>
                  <a:rPr lang="en-US" altLang="en-US" sz="3200" b="1" i="1" dirty="0" err="1">
                    <a:solidFill>
                      <a:srgbClr val="FF3300"/>
                    </a:solidFill>
                    <a:latin typeface="UTM Aptima" panose="02040603050506020204" pitchFamily="18" charset="0"/>
                  </a:rPr>
                  <a:t>khác</a:t>
                </a:r>
                <a:r>
                  <a:rPr lang="en-US" altLang="en-US" sz="3200" b="1" i="1" dirty="0">
                    <a:solidFill>
                      <a:srgbClr val="FF3300"/>
                    </a:solidFill>
                    <a:latin typeface="UTM Aptima" panose="02040603050506020204" pitchFamily="18" charset="0"/>
                  </a:rPr>
                  <a:t> 0)</a:t>
                </a:r>
              </a:p>
            </p:txBody>
          </p:sp>
        </mc:Choice>
        <mc:Fallback xmlns="">
          <p:sp>
            <p:nvSpPr>
              <p:cNvPr id="23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8360" y="5685429"/>
                <a:ext cx="8534400" cy="533400"/>
              </a:xfrm>
              <a:prstGeom prst="rect">
                <a:avLst/>
              </a:prstGeom>
              <a:blipFill>
                <a:blip r:embed="rId10"/>
                <a:stretch>
                  <a:fillRect l="-8571" t="-26437" r="-8714" b="-471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460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2"/>
          <p:cNvSpPr/>
          <p:nvPr/>
        </p:nvSpPr>
        <p:spPr>
          <a:xfrm>
            <a:off x="1826904" y="1022272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36" y="3473013"/>
            <a:ext cx="1328401" cy="776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7416" y="1335374"/>
            <a:ext cx="9313062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3800" dirty="0">
                <a:ln w="7620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SVN-Moon star" panose="000004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30493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12"/>
          <p:cNvSpPr/>
          <p:nvPr/>
        </p:nvSpPr>
        <p:spPr>
          <a:xfrm>
            <a:off x="5964036" y="4089408"/>
            <a:ext cx="5038591" cy="2665308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任意多边形 12"/>
          <p:cNvSpPr/>
          <p:nvPr/>
        </p:nvSpPr>
        <p:spPr>
          <a:xfrm>
            <a:off x="383517" y="1185713"/>
            <a:ext cx="5038591" cy="2665308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圆角矩形 8"/>
          <p:cNvSpPr/>
          <p:nvPr/>
        </p:nvSpPr>
        <p:spPr>
          <a:xfrm>
            <a:off x="1801711" y="248462"/>
            <a:ext cx="5818432" cy="1084619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4" y="5266105"/>
            <a:ext cx="1153096" cy="1420544"/>
          </a:xfrm>
          <a:prstGeom prst="rect">
            <a:avLst/>
          </a:prstGeom>
        </p:spPr>
      </p:pic>
      <p:sp>
        <p:nvSpPr>
          <p:cNvPr id="8" name="圆角矩形 8"/>
          <p:cNvSpPr/>
          <p:nvPr/>
        </p:nvSpPr>
        <p:spPr>
          <a:xfrm>
            <a:off x="2034576" y="327978"/>
            <a:ext cx="5306698" cy="927617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641414" y="3287858"/>
            <a:ext cx="2786742" cy="396899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379" y="-425103"/>
            <a:ext cx="3043692" cy="17791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0738" y="464458"/>
            <a:ext cx="7034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ptima" panose="02040603050506020204" pitchFamily="18" charset="0"/>
              </a:rPr>
              <a:t>Bài</a:t>
            </a:r>
            <a:r>
              <a:rPr lang="en-US" sz="3200" b="1" dirty="0">
                <a:latin typeface="UTM Aptima" panose="02040603050506020204" pitchFamily="18" charset="0"/>
              </a:rPr>
              <a:t> 1: </a:t>
            </a:r>
            <a:r>
              <a:rPr lang="en-US" sz="3200" b="1" dirty="0" err="1">
                <a:latin typeface="UTM Aptima" panose="02040603050506020204" pitchFamily="18" charset="0"/>
              </a:rPr>
              <a:t>Viết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tỉ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số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của</a:t>
            </a:r>
            <a:r>
              <a:rPr lang="en-US" sz="3200" b="1" dirty="0">
                <a:latin typeface="UTM Aptima" panose="02040603050506020204" pitchFamily="18" charset="0"/>
              </a:rPr>
              <a:t> a </a:t>
            </a:r>
            <a:r>
              <a:rPr lang="en-US" sz="3200" b="1" dirty="0" err="1">
                <a:latin typeface="UTM Aptima" panose="02040603050506020204" pitchFamily="18" charset="0"/>
              </a:rPr>
              <a:t>và</a:t>
            </a:r>
            <a:r>
              <a:rPr lang="en-US" sz="3200" b="1" dirty="0">
                <a:latin typeface="UTM Aptima" panose="02040603050506020204" pitchFamily="18" charset="0"/>
              </a:rPr>
              <a:t> b, </a:t>
            </a:r>
            <a:r>
              <a:rPr lang="en-US" sz="3200" b="1" dirty="0" err="1">
                <a:latin typeface="UTM Aptima" panose="02040603050506020204" pitchFamily="18" charset="0"/>
              </a:rPr>
              <a:t>biết</a:t>
            </a:r>
            <a:r>
              <a:rPr lang="en-US" sz="3200" b="1" dirty="0">
                <a:latin typeface="UTM Aptima" panose="020406030505060202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0800" y="1734127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a = 2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3</a:t>
            </a:r>
          </a:p>
        </p:txBody>
      </p:sp>
      <p:sp>
        <p:nvSpPr>
          <p:cNvPr id="18" name="任意多边形 12"/>
          <p:cNvSpPr/>
          <p:nvPr/>
        </p:nvSpPr>
        <p:spPr>
          <a:xfrm>
            <a:off x="5892158" y="1418241"/>
            <a:ext cx="5038591" cy="2665308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9441" y="1966655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b)   a = 7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4</a:t>
            </a:r>
          </a:p>
        </p:txBody>
      </p:sp>
      <p:sp>
        <p:nvSpPr>
          <p:cNvPr id="22" name="任意多边形 12"/>
          <p:cNvSpPr/>
          <p:nvPr/>
        </p:nvSpPr>
        <p:spPr>
          <a:xfrm>
            <a:off x="925445" y="3912513"/>
            <a:ext cx="5038591" cy="2665308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7854" y="4521892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c)   a = 6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1319" y="4637822"/>
            <a:ext cx="3304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d)   a = 4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10</a:t>
            </a:r>
          </a:p>
        </p:txBody>
      </p:sp>
    </p:spTree>
    <p:extLst>
      <p:ext uri="{BB962C8B-B14F-4D97-AF65-F5344CB8AC3E}">
        <p14:creationId xmlns:p14="http://schemas.microsoft.com/office/powerpoint/2010/main" val="14860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16" grpId="0"/>
      <p:bldP spid="18" grpId="0" animBg="1"/>
      <p:bldP spid="19" grpId="0"/>
      <p:bldP spid="22" grpId="0" animBg="1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8"/>
          <p:cNvSpPr/>
          <p:nvPr/>
        </p:nvSpPr>
        <p:spPr>
          <a:xfrm>
            <a:off x="318656" y="248462"/>
            <a:ext cx="11679465" cy="651255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圆角矩形 8"/>
          <p:cNvSpPr/>
          <p:nvPr/>
        </p:nvSpPr>
        <p:spPr>
          <a:xfrm>
            <a:off x="629735" y="464458"/>
            <a:ext cx="11097696" cy="6008914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9" y="-425103"/>
            <a:ext cx="3043692" cy="1779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738" y="464458"/>
            <a:ext cx="7034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ptima" panose="02040603050506020204" pitchFamily="18" charset="0"/>
              </a:rPr>
              <a:t>Bài</a:t>
            </a:r>
            <a:r>
              <a:rPr lang="en-US" sz="3200" b="1" dirty="0">
                <a:latin typeface="UTM Aptima" panose="02040603050506020204" pitchFamily="18" charset="0"/>
              </a:rPr>
              <a:t> 1: </a:t>
            </a:r>
            <a:r>
              <a:rPr lang="en-US" sz="3200" b="1" dirty="0" err="1">
                <a:latin typeface="UTM Aptima" panose="02040603050506020204" pitchFamily="18" charset="0"/>
              </a:rPr>
              <a:t>Viết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tỉ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số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của</a:t>
            </a:r>
            <a:r>
              <a:rPr lang="en-US" sz="3200" b="1" dirty="0">
                <a:latin typeface="UTM Aptima" panose="02040603050506020204" pitchFamily="18" charset="0"/>
              </a:rPr>
              <a:t> a </a:t>
            </a:r>
            <a:r>
              <a:rPr lang="en-US" sz="3200" b="1" dirty="0" err="1">
                <a:latin typeface="UTM Aptima" panose="02040603050506020204" pitchFamily="18" charset="0"/>
              </a:rPr>
              <a:t>và</a:t>
            </a:r>
            <a:r>
              <a:rPr lang="en-US" sz="3200" b="1" dirty="0">
                <a:latin typeface="UTM Aptima" panose="02040603050506020204" pitchFamily="18" charset="0"/>
              </a:rPr>
              <a:t> b, </a:t>
            </a:r>
            <a:r>
              <a:rPr lang="en-US" sz="3200" b="1" dirty="0" err="1">
                <a:latin typeface="UTM Aptima" panose="02040603050506020204" pitchFamily="18" charset="0"/>
              </a:rPr>
              <a:t>biết</a:t>
            </a:r>
            <a:r>
              <a:rPr lang="en-US" sz="3200" b="1" dirty="0">
                <a:latin typeface="UTM Aptima" panose="02040603050506020204" pitchFamily="18" charset="0"/>
              </a:rPr>
              <a:t>: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4" y="5266105"/>
            <a:ext cx="1153096" cy="1420544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92" y="3203423"/>
            <a:ext cx="1153096" cy="1420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0800" y="1652239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a = 2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66704" y="1722798"/>
                <a:ext cx="703469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2 : 3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704" y="1722798"/>
                <a:ext cx="7034692" cy="1159228"/>
              </a:xfrm>
              <a:prstGeom prst="rect">
                <a:avLst/>
              </a:prstGeom>
              <a:blipFill>
                <a:blip r:embed="rId4"/>
                <a:stretch>
                  <a:fillRect l="-2600" b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10738" y="3900692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b)   a = 7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66704" y="3913695"/>
                <a:ext cx="7034692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7 : 4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704" y="3913695"/>
                <a:ext cx="7034692" cy="1155701"/>
              </a:xfrm>
              <a:prstGeom prst="rect">
                <a:avLst/>
              </a:prstGeom>
              <a:blipFill>
                <a:blip r:embed="rId5"/>
                <a:stretch>
                  <a:fillRect l="-2600" b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3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8"/>
          <p:cNvSpPr/>
          <p:nvPr/>
        </p:nvSpPr>
        <p:spPr>
          <a:xfrm>
            <a:off x="318656" y="248462"/>
            <a:ext cx="11679465" cy="651255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圆角矩形 8"/>
          <p:cNvSpPr/>
          <p:nvPr/>
        </p:nvSpPr>
        <p:spPr>
          <a:xfrm>
            <a:off x="629735" y="464458"/>
            <a:ext cx="11097696" cy="600891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9" y="-425103"/>
            <a:ext cx="3043692" cy="1779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738" y="464458"/>
            <a:ext cx="7034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ptima" panose="02040603050506020204" pitchFamily="18" charset="0"/>
              </a:rPr>
              <a:t>Bài</a:t>
            </a:r>
            <a:r>
              <a:rPr lang="en-US" sz="3200" b="1" dirty="0">
                <a:latin typeface="UTM Aptima" panose="02040603050506020204" pitchFamily="18" charset="0"/>
              </a:rPr>
              <a:t> 1: </a:t>
            </a:r>
            <a:r>
              <a:rPr lang="en-US" sz="3200" b="1" dirty="0" err="1">
                <a:latin typeface="UTM Aptima" panose="02040603050506020204" pitchFamily="18" charset="0"/>
              </a:rPr>
              <a:t>Viết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tỉ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số</a:t>
            </a:r>
            <a:r>
              <a:rPr lang="en-US" sz="3200" b="1" dirty="0">
                <a:latin typeface="UTM Aptima" panose="02040603050506020204" pitchFamily="18" charset="0"/>
              </a:rPr>
              <a:t> </a:t>
            </a:r>
            <a:r>
              <a:rPr lang="en-US" sz="3200" b="1" dirty="0" err="1">
                <a:latin typeface="UTM Aptima" panose="02040603050506020204" pitchFamily="18" charset="0"/>
              </a:rPr>
              <a:t>của</a:t>
            </a:r>
            <a:r>
              <a:rPr lang="en-US" sz="3200" b="1" dirty="0">
                <a:latin typeface="UTM Aptima" panose="02040603050506020204" pitchFamily="18" charset="0"/>
              </a:rPr>
              <a:t> a </a:t>
            </a:r>
            <a:r>
              <a:rPr lang="en-US" sz="3200" b="1" dirty="0" err="1">
                <a:latin typeface="UTM Aptima" panose="02040603050506020204" pitchFamily="18" charset="0"/>
              </a:rPr>
              <a:t>và</a:t>
            </a:r>
            <a:r>
              <a:rPr lang="en-US" sz="3200" b="1" dirty="0">
                <a:latin typeface="UTM Aptima" panose="02040603050506020204" pitchFamily="18" charset="0"/>
              </a:rPr>
              <a:t> b, </a:t>
            </a:r>
            <a:r>
              <a:rPr lang="en-US" sz="3200" b="1" dirty="0" err="1">
                <a:latin typeface="UTM Aptima" panose="02040603050506020204" pitchFamily="18" charset="0"/>
              </a:rPr>
              <a:t>biết</a:t>
            </a:r>
            <a:r>
              <a:rPr lang="en-US" sz="3200" b="1" dirty="0">
                <a:latin typeface="UTM Aptima" panose="02040603050506020204" pitchFamily="18" charset="0"/>
              </a:rPr>
              <a:t>: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4" y="5266105"/>
            <a:ext cx="1153096" cy="1420544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892" y="3203423"/>
            <a:ext cx="1153096" cy="14205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03034" y="1473033"/>
            <a:ext cx="271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c)   a = 6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91045" y="1618457"/>
                <a:ext cx="7034692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6 : 2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045" y="1618457"/>
                <a:ext cx="7034692" cy="1155766"/>
              </a:xfrm>
              <a:prstGeom prst="rect">
                <a:avLst/>
              </a:prstGeom>
              <a:blipFill>
                <a:blip r:embed="rId4"/>
                <a:stretch>
                  <a:fillRect l="-2600" b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126766" y="3819555"/>
            <a:ext cx="3304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d)   a = 4</a:t>
            </a:r>
          </a:p>
          <a:p>
            <a:r>
              <a:rPr lang="en-US" sz="4400" b="1" dirty="0">
                <a:solidFill>
                  <a:srgbClr val="002060"/>
                </a:solidFill>
                <a:latin typeface="UTM Aptima" panose="02040603050506020204" pitchFamily="18" charset="0"/>
              </a:rPr>
              <a:t>      b =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067409" y="3928222"/>
                <a:ext cx="7034692" cy="1153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4 : 10 hay</a:t>
                </a:r>
                <a:r>
                  <a:rPr lang="en-US" sz="3200" b="1" dirty="0">
                    <a:solidFill>
                      <a:srgbClr val="0000FF"/>
                    </a:solidFill>
                    <a:latin typeface="UTM Aptim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FF"/>
                  </a:solidFill>
                  <a:latin typeface="UTM Aptima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409" y="3928222"/>
                <a:ext cx="7034692" cy="1153777"/>
              </a:xfrm>
              <a:prstGeom prst="rect">
                <a:avLst/>
              </a:prstGeom>
              <a:blipFill>
                <a:blip r:embed="rId5"/>
                <a:stretch>
                  <a:fillRect l="-2600" b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2"/>
          <p:cNvSpPr/>
          <p:nvPr/>
        </p:nvSpPr>
        <p:spPr>
          <a:xfrm>
            <a:off x="789673" y="1704660"/>
            <a:ext cx="10756333" cy="6013149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圆角矩形 8"/>
          <p:cNvSpPr/>
          <p:nvPr/>
        </p:nvSpPr>
        <p:spPr>
          <a:xfrm>
            <a:off x="1801710" y="248462"/>
            <a:ext cx="8850247" cy="1456198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圆角矩形 8"/>
          <p:cNvSpPr/>
          <p:nvPr/>
        </p:nvSpPr>
        <p:spPr>
          <a:xfrm>
            <a:off x="2034576" y="327978"/>
            <a:ext cx="8370040" cy="1245409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743" y="334242"/>
            <a:ext cx="8168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UTM Aptima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ptima" panose="02040603050506020204" pitchFamily="18" charset="0"/>
              </a:rPr>
              <a:t> 2: </a:t>
            </a:r>
            <a:r>
              <a:rPr lang="en-US" sz="3600" b="1" dirty="0" err="1">
                <a:latin typeface="UTM Aptima" panose="02040603050506020204" pitchFamily="18" charset="0"/>
              </a:rPr>
              <a:t>Trong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một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có</a:t>
            </a:r>
            <a:r>
              <a:rPr lang="en-US" sz="3600" b="1" dirty="0">
                <a:latin typeface="UTM Aptima" panose="02040603050506020204" pitchFamily="18" charset="0"/>
              </a:rPr>
              <a:t> 5 </a:t>
            </a:r>
            <a:r>
              <a:rPr lang="en-US" sz="3600" b="1" dirty="0" err="1"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trai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và</a:t>
            </a:r>
            <a:r>
              <a:rPr lang="en-US" sz="3600" b="1" dirty="0">
                <a:latin typeface="UTM Aptima" panose="02040603050506020204" pitchFamily="18" charset="0"/>
              </a:rPr>
              <a:t> 6    </a:t>
            </a:r>
            <a:r>
              <a:rPr lang="en-US" sz="3600" b="1" dirty="0" err="1"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latin typeface="UTM Aptima" panose="02040603050506020204" pitchFamily="18" charset="0"/>
              </a:rPr>
              <a:t>gái</a:t>
            </a:r>
            <a:r>
              <a:rPr lang="en-US" sz="3600" b="1" dirty="0">
                <a:latin typeface="UTM Aptima" panose="02040603050506020204" pitchFamily="18" charset="0"/>
              </a:rPr>
              <a:t>:</a:t>
            </a:r>
          </a:p>
        </p:txBody>
      </p:sp>
      <p:pic>
        <p:nvPicPr>
          <p:cNvPr id="6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4655" y="4163662"/>
            <a:ext cx="2353596" cy="31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1" b="97089" l="9885" r="89994">
                        <a14:foregroundMark x1="42753" y1="51668" x2="43420" y2="5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4352606"/>
            <a:ext cx="2782917" cy="2782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85" r="89994">
                        <a14:foregroundMark x1="35476" y1="37902" x2="61492" y2="40934"/>
                        <a14:foregroundMark x1="52577" y1="29715" x2="56095" y2="42814"/>
                        <a14:foregroundMark x1="38508" y1="31595" x2="38084" y2="41419"/>
                        <a14:foregroundMark x1="42025" y1="90540" x2="49545" y2="93329"/>
                        <a14:foregroundMark x1="53487" y1="95694" x2="55852" y2="97514"/>
                        <a14:foregroundMark x1="50697" y1="96847" x2="55124" y2="98241"/>
                        <a14:foregroundMark x1="36204" y1="88660" x2="30807" y2="90782"/>
                        <a14:foregroundMark x1="43420" y1="63129" x2="48150" y2="63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4868" y="5021735"/>
            <a:ext cx="1877242" cy="1877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2" b="89994" l="9943" r="89976">
                        <a14:foregroundMark x1="41229" y1="53790" x2="38480" y2="60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70" y="4302213"/>
            <a:ext cx="2229621" cy="2972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77" b="89994" l="9943" r="89976">
                        <a14:foregroundMark x1="52789" y1="26683" x2="49070" y2="3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61" y="4302213"/>
            <a:ext cx="2284464" cy="3045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53" b="91389" l="9932" r="89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05" y="4519922"/>
            <a:ext cx="2208612" cy="2760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792" b="93814" l="9863" r="89976">
                        <a14:foregroundMark x1="37672" y1="62705" x2="37672" y2="66404"/>
                        <a14:foregroundMark x1="35166" y1="60340" x2="35166" y2="60340"/>
                        <a14:foregroundMark x1="53840" y1="78351" x2="60388" y2="88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7010" y="4113948"/>
            <a:ext cx="2425663" cy="3234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07" b="92238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67" y="4217333"/>
            <a:ext cx="2287097" cy="304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71" b="92784" l="9932" r="89917">
                        <a14:foregroundMark x1="35861" y1="44815" x2="38438" y2="46028"/>
                        <a14:foregroundMark x1="48673" y1="47847" x2="57771" y2="48332"/>
                        <a14:foregroundMark x1="49886" y1="45058" x2="46626" y2="51364"/>
                        <a14:foregroundMark x1="46323" y1="44148" x2="46626" y2="48090"/>
                        <a14:foregroundMark x1="31160" y1="84839" x2="40182" y2="77562"/>
                        <a14:foregroundMark x1="52767" y1="77320" x2="60955" y2="86477"/>
                        <a14:foregroundMark x1="27900" y1="89024" x2="27900" y2="89024"/>
                        <a14:foregroundMark x1="53071" y1="86962" x2="55421" y2="88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22" y="4414678"/>
            <a:ext cx="2281694" cy="2852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8" b="92848" l="9957" r="89957">
                        <a14:foregroundMark x1="35931" y1="35818" x2="64675" y2="35333"/>
                        <a14:foregroundMark x1="39654" y1="80242" x2="34286" y2="87939"/>
                        <a14:foregroundMark x1="59048" y1="81152" x2="67013" y2="88182"/>
                        <a14:foregroundMark x1="42338" y1="81636" x2="40346" y2="85636"/>
                        <a14:foregroundMark x1="31948" y1="87697" x2="36970" y2="8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25" y="4374613"/>
            <a:ext cx="1979717" cy="28280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46994" y="2540602"/>
            <a:ext cx="995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a)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Viết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tỉ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trai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023" y="3494656"/>
            <a:ext cx="995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b)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Viết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tỉ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gái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UTM Aptima" panose="02040603050506020204" pitchFamily="18" charset="0"/>
              </a:rPr>
              <a:t>tổ</a:t>
            </a:r>
            <a:r>
              <a:rPr lang="en-US" sz="3600" b="1" dirty="0">
                <a:solidFill>
                  <a:srgbClr val="FF0066"/>
                </a:solidFill>
                <a:latin typeface="UTM Aptima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54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511</Words>
  <Application>Microsoft Office PowerPoint</Application>
  <PresentationFormat>Widescreen</PresentationFormat>
  <Paragraphs>76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 Math</vt:lpstr>
      <vt:lpstr>HP001 4 hàng</vt:lpstr>
      <vt:lpstr>inpin heiti</vt:lpstr>
      <vt:lpstr>SVN-Moon star</vt:lpstr>
      <vt:lpstr>SVN-SAF</vt:lpstr>
      <vt:lpstr>UTM Aptima</vt:lpstr>
      <vt:lpstr>UTM Colossalis</vt:lpstr>
      <vt:lpstr>UTM Eremitage</vt:lpstr>
      <vt:lpstr>UTM Showcard</vt:lpstr>
      <vt:lpstr>UTM Wedding K&amp;T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2022-03-25T13:29:11Z</dcterms:created>
  <dcterms:modified xsi:type="dcterms:W3CDTF">2022-03-25T13:32:30Z</dcterms:modified>
</cp:coreProperties>
</file>