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5D2EB6-AF1A-4EB6-9358-EC97F56A166F}"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2839342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5D2EB6-AF1A-4EB6-9358-EC97F56A166F}"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301587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5D2EB6-AF1A-4EB6-9358-EC97F56A166F}"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26883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5D2EB6-AF1A-4EB6-9358-EC97F56A166F}"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291249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5D2EB6-AF1A-4EB6-9358-EC97F56A166F}" type="datetimeFigureOut">
              <a:rPr lang="en-US" smtClean="0"/>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2435308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5D2EB6-AF1A-4EB6-9358-EC97F56A166F}"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2453092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5D2EB6-AF1A-4EB6-9358-EC97F56A166F}" type="datetimeFigureOut">
              <a:rPr lang="en-US" smtClean="0"/>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224166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5D2EB6-AF1A-4EB6-9358-EC97F56A166F}" type="datetimeFigureOut">
              <a:rPr lang="en-US" smtClean="0"/>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420993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D2EB6-AF1A-4EB6-9358-EC97F56A166F}" type="datetimeFigureOut">
              <a:rPr lang="en-US" smtClean="0"/>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2879688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5D2EB6-AF1A-4EB6-9358-EC97F56A166F}"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1872219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5D2EB6-AF1A-4EB6-9358-EC97F56A166F}" type="datetimeFigureOut">
              <a:rPr lang="en-US" smtClean="0"/>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E88B-396E-4645-967C-828A4914E36B}" type="slidenum">
              <a:rPr lang="en-US" smtClean="0"/>
              <a:t>‹#›</a:t>
            </a:fld>
            <a:endParaRPr lang="en-US"/>
          </a:p>
        </p:txBody>
      </p:sp>
    </p:spTree>
    <p:extLst>
      <p:ext uri="{BB962C8B-B14F-4D97-AF65-F5344CB8AC3E}">
        <p14:creationId xmlns:p14="http://schemas.microsoft.com/office/powerpoint/2010/main" val="347966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D2EB6-AF1A-4EB6-9358-EC97F56A166F}" type="datetimeFigureOut">
              <a:rPr lang="en-US" smtClean="0"/>
              <a:t>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5E88B-396E-4645-967C-828A4914E36B}" type="slidenum">
              <a:rPr lang="en-US" smtClean="0"/>
              <a:t>‹#›</a:t>
            </a:fld>
            <a:endParaRPr lang="en-US"/>
          </a:p>
        </p:txBody>
      </p:sp>
    </p:spTree>
    <p:extLst>
      <p:ext uri="{BB962C8B-B14F-4D97-AF65-F5344CB8AC3E}">
        <p14:creationId xmlns:p14="http://schemas.microsoft.com/office/powerpoint/2010/main" val="3329797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9.wdp"/><Relationship Id="rId4" Type="http://schemas.openxmlformats.org/officeDocument/2006/relationships/image" Target="../media/image9.png"/><Relationship Id="rId9" Type="http://schemas.microsoft.com/office/2007/relationships/hdphoto" Target="../media/hdphoto1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2.wdp"/><Relationship Id="rId3" Type="http://schemas.microsoft.com/office/2007/relationships/hdphoto" Target="../media/hdphoto7.wdp"/><Relationship Id="rId7" Type="http://schemas.microsoft.com/office/2007/relationships/hdphoto" Target="../media/hdphoto19.wdp"/><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20.wdp"/></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2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3.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25.wdp"/><Relationship Id="rId7" Type="http://schemas.microsoft.com/office/2007/relationships/hdphoto" Target="../media/hdphoto2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6.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842F9E82-2B0F-42D8-B147-3B930E7A007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665" b="98233" l="851" r="96924"/>
                    </a14:imgEffect>
                  </a14:imgLayer>
                </a14:imgProps>
              </a:ext>
              <a:ext uri="{28A0092B-C50C-407E-A947-70E740481C1C}">
                <a14:useLocalDpi xmlns:a14="http://schemas.microsoft.com/office/drawing/2010/main" val="0"/>
              </a:ext>
            </a:extLst>
          </a:blip>
          <a:stretch>
            <a:fillRect/>
          </a:stretch>
        </p:blipFill>
        <p:spPr>
          <a:xfrm>
            <a:off x="6065181" y="-302251"/>
            <a:ext cx="5277655" cy="7874951"/>
          </a:xfrm>
          <a:prstGeom prst="rect">
            <a:avLst/>
          </a:prstGeom>
        </p:spPr>
      </p:pic>
      <p:sp>
        <p:nvSpPr>
          <p:cNvPr id="7" name="Rounded Rectangle 6"/>
          <p:cNvSpPr/>
          <p:nvPr/>
        </p:nvSpPr>
        <p:spPr>
          <a:xfrm>
            <a:off x="298655" y="375687"/>
            <a:ext cx="7742903" cy="5896580"/>
          </a:xfrm>
          <a:prstGeom prst="roundRect">
            <a:avLst/>
          </a:prstGeom>
          <a:solidFill>
            <a:schemeClr val="lt1">
              <a:alpha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9814" y="3525942"/>
            <a:ext cx="3427678" cy="3647962"/>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50145"/>
                    </a14:imgEffect>
                  </a14:imgLayer>
                </a14:imgProps>
              </a:ext>
              <a:ext uri="{28A0092B-C50C-407E-A947-70E740481C1C}">
                <a14:useLocalDpi xmlns:a14="http://schemas.microsoft.com/office/drawing/2010/main" val="0"/>
              </a:ext>
            </a:extLst>
          </a:blip>
          <a:srcRect t="712" r="50757" b="-1"/>
          <a:stretch/>
        </p:blipFill>
        <p:spPr>
          <a:xfrm flipH="1">
            <a:off x="0" y="-218962"/>
            <a:ext cx="2565159" cy="3647962"/>
          </a:xfrm>
          <a:prstGeom prst="rect">
            <a:avLst/>
          </a:prstGeom>
        </p:spPr>
      </p:pic>
      <p:sp>
        <p:nvSpPr>
          <p:cNvPr id="13" name="Title 1">
            <a:extLst>
              <a:ext uri="{FF2B5EF4-FFF2-40B4-BE49-F238E27FC236}">
                <a16:creationId xmlns:a16="http://schemas.microsoft.com/office/drawing/2014/main" xmlns="" id="{CE3D6A2E-46FC-45F3-A852-3E5750522656}"/>
              </a:ext>
            </a:extLst>
          </p:cNvPr>
          <p:cNvSpPr txBox="1">
            <a:spLocks/>
          </p:cNvSpPr>
          <p:nvPr/>
        </p:nvSpPr>
        <p:spPr>
          <a:xfrm>
            <a:off x="2984322" y="-467074"/>
            <a:ext cx="6858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n w="28575">
                  <a:solidFill>
                    <a:schemeClr val="tx1"/>
                  </a:solidFill>
                </a:ln>
                <a:solidFill>
                  <a:srgbClr val="FFFF00"/>
                </a:solidFill>
                <a:latin typeface="#9Slide07 SVNZiclets" panose="02000603000000000000" pitchFamily="2" charset="0"/>
              </a:rPr>
              <a:t>TẬP LÀM VĂN</a:t>
            </a:r>
            <a:endParaRPr lang="en-US" dirty="0">
              <a:ln w="28575">
                <a:solidFill>
                  <a:schemeClr val="tx1"/>
                </a:solidFill>
              </a:ln>
              <a:solidFill>
                <a:srgbClr val="FFFF00"/>
              </a:solidFill>
              <a:latin typeface="#9Slide07 SVNZiclets" panose="02000603000000000000" pitchFamily="2" charset="0"/>
            </a:endParaRPr>
          </a:p>
        </p:txBody>
      </p:sp>
      <p:sp>
        <p:nvSpPr>
          <p:cNvPr id="14" name="Subtitle 2">
            <a:extLst>
              <a:ext uri="{FF2B5EF4-FFF2-40B4-BE49-F238E27FC236}">
                <a16:creationId xmlns:a16="http://schemas.microsoft.com/office/drawing/2014/main" xmlns="" id="{D4B0EA2E-C36C-430D-85E8-BB9CFEA6AA82}"/>
              </a:ext>
            </a:extLst>
          </p:cNvPr>
          <p:cNvSpPr txBox="1">
            <a:spLocks/>
          </p:cNvSpPr>
          <p:nvPr/>
        </p:nvSpPr>
        <p:spPr>
          <a:xfrm>
            <a:off x="106230" y="1610966"/>
            <a:ext cx="8413954" cy="4185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000">
                <a:ln w="38100">
                  <a:solidFill>
                    <a:srgbClr val="25472E"/>
                  </a:solidFill>
                </a:ln>
                <a:solidFill>
                  <a:schemeClr val="bg1">
                    <a:lumMod val="95000"/>
                  </a:schemeClr>
                </a:solidFill>
                <a:latin typeface="SVN-Whimsy" panose="02040603050506020204" pitchFamily="18" charset="0"/>
                <a:cs typeface="Times New Roman" panose="02020603050405020304" pitchFamily="18" charset="0"/>
              </a:rPr>
              <a:t>LUYỆN TẬP </a:t>
            </a:r>
          </a:p>
          <a:p>
            <a:pPr marL="0" indent="0" algn="ctr">
              <a:buNone/>
            </a:pPr>
            <a:r>
              <a:rPr lang="en-US" sz="7000">
                <a:ln w="38100">
                  <a:solidFill>
                    <a:srgbClr val="25472E"/>
                  </a:solidFill>
                </a:ln>
                <a:solidFill>
                  <a:schemeClr val="bg1">
                    <a:lumMod val="95000"/>
                  </a:schemeClr>
                </a:solidFill>
                <a:latin typeface="SVN-Whimsy" panose="02040603050506020204" pitchFamily="18" charset="0"/>
                <a:cs typeface="Times New Roman" panose="02020603050405020304" pitchFamily="18" charset="0"/>
              </a:rPr>
              <a:t>XÂY DỰNG ĐOẠN VĂN </a:t>
            </a:r>
          </a:p>
          <a:p>
            <a:pPr marL="0" indent="0" algn="ctr">
              <a:buNone/>
            </a:pPr>
            <a:r>
              <a:rPr lang="en-US" sz="7000">
                <a:ln w="38100">
                  <a:solidFill>
                    <a:srgbClr val="25472E"/>
                  </a:solidFill>
                </a:ln>
                <a:solidFill>
                  <a:schemeClr val="bg1">
                    <a:lumMod val="95000"/>
                  </a:schemeClr>
                </a:solidFill>
                <a:latin typeface="SVN-Whimsy" panose="02040603050506020204" pitchFamily="18" charset="0"/>
                <a:cs typeface="Times New Roman" panose="02020603050405020304" pitchFamily="18" charset="0"/>
              </a:rPr>
              <a:t>MIÊU TẢ CÂY CỐI</a:t>
            </a:r>
            <a:endParaRPr lang="en-US" sz="7000" dirty="0">
              <a:ln w="38100">
                <a:solidFill>
                  <a:srgbClr val="25472E"/>
                </a:solidFill>
              </a:ln>
              <a:solidFill>
                <a:schemeClr val="bg1">
                  <a:lumMod val="95000"/>
                </a:schemeClr>
              </a:solidFill>
              <a:latin typeface="SVN-Whimsy" panose="02040603050506020204" pitchFamily="18" charset="0"/>
              <a:cs typeface="Times New Roman" panose="02020603050405020304" pitchFamily="18" charset="0"/>
            </a:endParaRPr>
          </a:p>
        </p:txBody>
      </p:sp>
      <p:pic>
        <p:nvPicPr>
          <p:cNvPr id="15" name="Picture 4" descr="Ghim trên Ý tưởng cho Ngôi nhà">
            <a:extLst>
              <a:ext uri="{FF2B5EF4-FFF2-40B4-BE49-F238E27FC236}">
                <a16:creationId xmlns:a16="http://schemas.microsoft.com/office/drawing/2014/main" xmlns="" id="{A688128A-EBAA-451D-97C3-ECBD0466D60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9697" y1="26750" x2="23636" y2="40625"/>
                        <a14:foregroundMark x1="47273" y1="27000" x2="51818" y2="43000"/>
                      </a14:backgroundRemoval>
                    </a14:imgEffect>
                  </a14:imgLayer>
                </a14:imgProps>
              </a:ext>
              <a:ext uri="{28A0092B-C50C-407E-A947-70E740481C1C}">
                <a14:useLocalDpi xmlns:a14="http://schemas.microsoft.com/office/drawing/2010/main" val="0"/>
              </a:ext>
            </a:extLst>
          </a:blip>
          <a:srcRect/>
          <a:stretch>
            <a:fillRect/>
          </a:stretch>
        </p:blipFill>
        <p:spPr bwMode="auto">
          <a:xfrm>
            <a:off x="7783893" y="3999104"/>
            <a:ext cx="1840230" cy="297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1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
                                            <p:txEl>
                                              <p:pRg st="0" end="0"/>
                                            </p:txEl>
                                          </p:spTgt>
                                        </p:tgtEl>
                                        <p:attrNameLst>
                                          <p:attrName>ppt_x</p:attrName>
                                          <p:attrName>ppt_y</p:attrName>
                                        </p:attrNameLst>
                                      </p:cBhvr>
                                    </p:animMotion>
                                    <p:animRot by="1500000">
                                      <p:cBhvr>
                                        <p:cTn id="7" dur="125" fill="hold">
                                          <p:stCondLst>
                                            <p:cond delay="0"/>
                                          </p:stCondLst>
                                        </p:cTn>
                                        <p:tgtEl>
                                          <p:spTgt spid="14">
                                            <p:txEl>
                                              <p:pRg st="0" end="0"/>
                                            </p:txEl>
                                          </p:spTgt>
                                        </p:tgtEl>
                                        <p:attrNameLst>
                                          <p:attrName>r</p:attrName>
                                        </p:attrNameLst>
                                      </p:cBhvr>
                                    </p:animRot>
                                    <p:animRot by="-1500000">
                                      <p:cBhvr>
                                        <p:cTn id="8" dur="125" fill="hold">
                                          <p:stCondLst>
                                            <p:cond delay="125"/>
                                          </p:stCondLst>
                                        </p:cTn>
                                        <p:tgtEl>
                                          <p:spTgt spid="14">
                                            <p:txEl>
                                              <p:pRg st="0" end="0"/>
                                            </p:txEl>
                                          </p:spTgt>
                                        </p:tgtEl>
                                        <p:attrNameLst>
                                          <p:attrName>r</p:attrName>
                                        </p:attrNameLst>
                                      </p:cBhvr>
                                    </p:animRot>
                                    <p:animRot by="-1500000">
                                      <p:cBhvr>
                                        <p:cTn id="9" dur="125" fill="hold">
                                          <p:stCondLst>
                                            <p:cond delay="250"/>
                                          </p:stCondLst>
                                        </p:cTn>
                                        <p:tgtEl>
                                          <p:spTgt spid="14">
                                            <p:txEl>
                                              <p:pRg st="0" end="0"/>
                                            </p:txEl>
                                          </p:spTgt>
                                        </p:tgtEl>
                                        <p:attrNameLst>
                                          <p:attrName>r</p:attrName>
                                        </p:attrNameLst>
                                      </p:cBhvr>
                                    </p:animRot>
                                    <p:animRot by="1500000">
                                      <p:cBhvr>
                                        <p:cTn id="10" dur="125" fill="hold">
                                          <p:stCondLst>
                                            <p:cond delay="375"/>
                                          </p:stCondLst>
                                        </p:cTn>
                                        <p:tgtEl>
                                          <p:spTgt spid="14">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4">
                                            <p:txEl>
                                              <p:pRg st="1" end="1"/>
                                            </p:txEl>
                                          </p:spTgt>
                                        </p:tgtEl>
                                        <p:attrNameLst>
                                          <p:attrName>ppt_x</p:attrName>
                                          <p:attrName>ppt_y</p:attrName>
                                        </p:attrNameLst>
                                      </p:cBhvr>
                                    </p:animMotion>
                                    <p:animRot by="1500000">
                                      <p:cBhvr>
                                        <p:cTn id="13" dur="125" fill="hold">
                                          <p:stCondLst>
                                            <p:cond delay="0"/>
                                          </p:stCondLst>
                                        </p:cTn>
                                        <p:tgtEl>
                                          <p:spTgt spid="14">
                                            <p:txEl>
                                              <p:pRg st="1" end="1"/>
                                            </p:txEl>
                                          </p:spTgt>
                                        </p:tgtEl>
                                        <p:attrNameLst>
                                          <p:attrName>r</p:attrName>
                                        </p:attrNameLst>
                                      </p:cBhvr>
                                    </p:animRot>
                                    <p:animRot by="-1500000">
                                      <p:cBhvr>
                                        <p:cTn id="14" dur="125" fill="hold">
                                          <p:stCondLst>
                                            <p:cond delay="125"/>
                                          </p:stCondLst>
                                        </p:cTn>
                                        <p:tgtEl>
                                          <p:spTgt spid="14">
                                            <p:txEl>
                                              <p:pRg st="1" end="1"/>
                                            </p:txEl>
                                          </p:spTgt>
                                        </p:tgtEl>
                                        <p:attrNameLst>
                                          <p:attrName>r</p:attrName>
                                        </p:attrNameLst>
                                      </p:cBhvr>
                                    </p:animRot>
                                    <p:animRot by="-1500000">
                                      <p:cBhvr>
                                        <p:cTn id="15" dur="125" fill="hold">
                                          <p:stCondLst>
                                            <p:cond delay="250"/>
                                          </p:stCondLst>
                                        </p:cTn>
                                        <p:tgtEl>
                                          <p:spTgt spid="14">
                                            <p:txEl>
                                              <p:pRg st="1" end="1"/>
                                            </p:txEl>
                                          </p:spTgt>
                                        </p:tgtEl>
                                        <p:attrNameLst>
                                          <p:attrName>r</p:attrName>
                                        </p:attrNameLst>
                                      </p:cBhvr>
                                    </p:animRot>
                                    <p:animRot by="1500000">
                                      <p:cBhvr>
                                        <p:cTn id="16" dur="125" fill="hold">
                                          <p:stCondLst>
                                            <p:cond delay="375"/>
                                          </p:stCondLst>
                                        </p:cTn>
                                        <p:tgtEl>
                                          <p:spTgt spid="14">
                                            <p:txEl>
                                              <p:pRg st="1" end="1"/>
                                            </p:txEl>
                                          </p:spTgt>
                                        </p:tgtEl>
                                        <p:attrNameLst>
                                          <p:attrName>r</p:attrName>
                                        </p:attrNameLst>
                                      </p:cBhvr>
                                    </p:animRot>
                                  </p:childTnLst>
                                </p:cTn>
                              </p:par>
                              <p:par>
                                <p:cTn id="17" presetID="34" presetClass="emph" presetSubtype="0"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14">
                                            <p:txEl>
                                              <p:pRg st="2" end="2"/>
                                            </p:txEl>
                                          </p:spTgt>
                                        </p:tgtEl>
                                        <p:attrNameLst>
                                          <p:attrName>ppt_x</p:attrName>
                                          <p:attrName>ppt_y</p:attrName>
                                        </p:attrNameLst>
                                      </p:cBhvr>
                                    </p:animMotion>
                                    <p:animRot by="1500000">
                                      <p:cBhvr>
                                        <p:cTn id="19" dur="125" fill="hold">
                                          <p:stCondLst>
                                            <p:cond delay="0"/>
                                          </p:stCondLst>
                                        </p:cTn>
                                        <p:tgtEl>
                                          <p:spTgt spid="14">
                                            <p:txEl>
                                              <p:pRg st="2" end="2"/>
                                            </p:txEl>
                                          </p:spTgt>
                                        </p:tgtEl>
                                        <p:attrNameLst>
                                          <p:attrName>r</p:attrName>
                                        </p:attrNameLst>
                                      </p:cBhvr>
                                    </p:animRot>
                                    <p:animRot by="-1500000">
                                      <p:cBhvr>
                                        <p:cTn id="20" dur="125" fill="hold">
                                          <p:stCondLst>
                                            <p:cond delay="125"/>
                                          </p:stCondLst>
                                        </p:cTn>
                                        <p:tgtEl>
                                          <p:spTgt spid="14">
                                            <p:txEl>
                                              <p:pRg st="2" end="2"/>
                                            </p:txEl>
                                          </p:spTgt>
                                        </p:tgtEl>
                                        <p:attrNameLst>
                                          <p:attrName>r</p:attrName>
                                        </p:attrNameLst>
                                      </p:cBhvr>
                                    </p:animRot>
                                    <p:animRot by="-1500000">
                                      <p:cBhvr>
                                        <p:cTn id="21" dur="125" fill="hold">
                                          <p:stCondLst>
                                            <p:cond delay="250"/>
                                          </p:stCondLst>
                                        </p:cTn>
                                        <p:tgtEl>
                                          <p:spTgt spid="14">
                                            <p:txEl>
                                              <p:pRg st="2" end="2"/>
                                            </p:txEl>
                                          </p:spTgt>
                                        </p:tgtEl>
                                        <p:attrNameLst>
                                          <p:attrName>r</p:attrName>
                                        </p:attrNameLst>
                                      </p:cBhvr>
                                    </p:animRot>
                                    <p:animRot by="1500000">
                                      <p:cBhvr>
                                        <p:cTn id="22" dur="125" fill="hold">
                                          <p:stCondLst>
                                            <p:cond delay="375"/>
                                          </p:stCondLst>
                                        </p:cTn>
                                        <p:tgtEl>
                                          <p:spTgt spid="1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21921"/>
            <a:ext cx="9092711" cy="64630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53132" y="289749"/>
            <a:ext cx="8925657" cy="1325563"/>
          </a:xfrm>
        </p:spPr>
        <p:txBody>
          <a:bodyPr>
            <a:noAutofit/>
          </a:bodyPr>
          <a:lstStyle/>
          <a:p>
            <a:pPr algn="just"/>
            <a:r>
              <a:rPr lang="en-US" altLang="en-US" sz="3000" b="1" dirty="0">
                <a:solidFill>
                  <a:srgbClr val="0070C0"/>
                </a:solidFill>
                <a:latin typeface="UVN Ai Cap Nang" panose="02040803050506020204" pitchFamily="18" charset="0"/>
                <a:cs typeface="Times New Roman" panose="02020603050405020304" pitchFamily="18" charset="0"/>
              </a:rPr>
              <a:t>2. Dựa vào dàn ý trên, bạn Hồng Nhung dự kiến viết bốn đoạn văn, nhưng chưa viết được đoạn nào hoàn chỉnh. Em hãy giúp bạn viết hoàn chỉnh bốn đoạn văn này (viết vào chỗ có dấu chấm […]).</a:t>
            </a:r>
            <a:endParaRPr lang="en-US" sz="3000" dirty="0">
              <a:solidFill>
                <a:srgbClr val="0070C0"/>
              </a:solidFill>
              <a:latin typeface="UVN Ai Cap Nang" panose="02040803050506020204" pitchFamily="18" charset="0"/>
            </a:endParaRPr>
          </a:p>
        </p:txBody>
      </p:sp>
      <p:sp>
        <p:nvSpPr>
          <p:cNvPr id="4" name="Rectangle 7"/>
          <p:cNvSpPr>
            <a:spLocks noChangeArrowheads="1"/>
          </p:cNvSpPr>
          <p:nvPr/>
        </p:nvSpPr>
        <p:spPr bwMode="auto">
          <a:xfrm>
            <a:off x="295694" y="1690688"/>
            <a:ext cx="8640534" cy="73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dirty="0">
                <a:solidFill>
                  <a:srgbClr val="CD5D85"/>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Đoạn 1:  […]. Em thích nhất một cây chuối tiêu sai quả trong bụi chuối ở góc vườn.</a:t>
            </a:r>
          </a:p>
        </p:txBody>
      </p:sp>
      <p:sp>
        <p:nvSpPr>
          <p:cNvPr id="5" name="Text Box 8"/>
          <p:cNvSpPr txBox="1">
            <a:spLocks noChangeArrowheads="1"/>
          </p:cNvSpPr>
          <p:nvPr/>
        </p:nvSpPr>
        <p:spPr bwMode="auto">
          <a:xfrm>
            <a:off x="336070" y="2474877"/>
            <a:ext cx="864053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b="1" dirty="0">
                <a:solidFill>
                  <a:schemeClr val="accent6">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Đoạn 2: Nhìn từ xa, cây chuối như một chiếc ô xanh mát rượi. Thân cây cao hơn đầu người, mọc thẳng, không có cành, chung quanh là mấy cây con đứng sát lại nhau thành bụi </a:t>
            </a:r>
            <a:r>
              <a:rPr lang="en-US" altLang="en-US" sz="2800" b="1" dirty="0">
                <a:solidFill>
                  <a:srgbClr val="CD5D85"/>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a:t>
            </a:r>
            <a:r>
              <a:rPr lang="en-US" altLang="en-US" sz="2800" b="1" dirty="0">
                <a:solidFill>
                  <a:schemeClr val="accent6">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a:t>
            </a:r>
          </a:p>
        </p:txBody>
      </p:sp>
      <p:sp>
        <p:nvSpPr>
          <p:cNvPr id="6" name="Text Box 8"/>
          <p:cNvSpPr txBox="1">
            <a:spLocks noChangeArrowheads="1"/>
          </p:cNvSpPr>
          <p:nvPr/>
        </p:nvSpPr>
        <p:spPr bwMode="auto">
          <a:xfrm>
            <a:off x="295694" y="3814993"/>
            <a:ext cx="864053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b="1" dirty="0">
                <a:solidFill>
                  <a:srgbClr val="CD5D85"/>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Đoạn 3: Cây chuối có nhiều tàu lá, có tàu đã già khô, bị gió đánh rách ngang và rũ xuống gốc. Các tàu lá còn xanh thì liền tấm, to như cái máng nước úp sấp. Những tàu lá ở dưới màu xanh thẫm. Những tàu ở trên màu xanh mát, nhạt dần. […].</a:t>
            </a:r>
          </a:p>
        </p:txBody>
      </p:sp>
      <p:sp>
        <p:nvSpPr>
          <p:cNvPr id="7" name="Text Box 8"/>
          <p:cNvSpPr txBox="1">
            <a:spLocks noChangeArrowheads="1"/>
          </p:cNvSpPr>
          <p:nvPr/>
        </p:nvSpPr>
        <p:spPr bwMode="auto">
          <a:xfrm>
            <a:off x="376447" y="5630876"/>
            <a:ext cx="83982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b="1" dirty="0">
                <a:solidFill>
                  <a:schemeClr val="accent6">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Đoạn 4:  </a:t>
            </a:r>
            <a:r>
              <a:rPr lang="en-US" altLang="en-US" sz="2800" b="1" dirty="0">
                <a:solidFill>
                  <a:srgbClr val="CD5D85"/>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 </a:t>
            </a:r>
            <a:r>
              <a:rPr lang="en-US" altLang="en-US" sz="2800" b="1" dirty="0">
                <a:solidFill>
                  <a:schemeClr val="accent6">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Chuối có ích lợi như thế nên bà em thường xuyên chăm bón cho chuối tốt tươi.</a:t>
            </a:r>
          </a:p>
        </p:txBody>
      </p:sp>
    </p:spTree>
    <p:extLst>
      <p:ext uri="{BB962C8B-B14F-4D97-AF65-F5344CB8AC3E}">
        <p14:creationId xmlns:p14="http://schemas.microsoft.com/office/powerpoint/2010/main" val="159900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26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5"/>
                                        </p:tgtEl>
                                        <p:attrNameLst>
                                          <p:attrName>style.visibility</p:attrName>
                                        </p:attrNameLst>
                                      </p:cBhvr>
                                      <p:to>
                                        <p:strVal val="visible"/>
                                      </p:to>
                                    </p:set>
                                    <p:anim calcmode="discrete" valueType="clr">
                                      <p:cBhvr override="childStyle">
                                        <p:cTn id="1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
                                        </p:tgtEl>
                                        <p:attrNameLst>
                                          <p:attrName>fillcolor</p:attrName>
                                        </p:attrNameLst>
                                      </p:cBhvr>
                                      <p:tavLst>
                                        <p:tav tm="0">
                                          <p:val>
                                            <p:clrVal>
                                              <a:schemeClr val="accent2"/>
                                            </p:clrVal>
                                          </p:val>
                                        </p:tav>
                                        <p:tav tm="50000">
                                          <p:val>
                                            <p:clrVal>
                                              <a:schemeClr val="hlink"/>
                                            </p:clrVal>
                                          </p:val>
                                        </p:tav>
                                      </p:tavLst>
                                    </p:anim>
                                    <p:set>
                                      <p:cBhvr>
                                        <p:cTn id="15" dur="80"/>
                                        <p:tgtEl>
                                          <p:spTgt spid="5"/>
                                        </p:tgtEl>
                                        <p:attrNameLst>
                                          <p:attrName>fill.type</p:attrName>
                                        </p:attrNameLst>
                                      </p:cBhvr>
                                      <p:to>
                                        <p:strVal val="solid"/>
                                      </p:to>
                                    </p:set>
                                  </p:childTnLst>
                                </p:cTn>
                              </p:par>
                            </p:childTnLst>
                          </p:cTn>
                        </p:par>
                        <p:par>
                          <p:cTn id="16" fill="hold">
                            <p:stCondLst>
                              <p:cond delay="812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6"/>
                                        </p:tgtEl>
                                        <p:attrNameLst>
                                          <p:attrName>style.visibility</p:attrName>
                                        </p:attrNameLst>
                                      </p:cBhvr>
                                      <p:to>
                                        <p:strVal val="visible"/>
                                      </p:to>
                                    </p:set>
                                    <p:anim calcmode="discrete" valueType="clr">
                                      <p:cBhvr override="childStyle">
                                        <p:cTn id="19"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
                                        </p:tgtEl>
                                        <p:attrNameLst>
                                          <p:attrName>fillcolor</p:attrName>
                                        </p:attrNameLst>
                                      </p:cBhvr>
                                      <p:tavLst>
                                        <p:tav tm="0">
                                          <p:val>
                                            <p:clrVal>
                                              <a:schemeClr val="accent2"/>
                                            </p:clrVal>
                                          </p:val>
                                        </p:tav>
                                        <p:tav tm="50000">
                                          <p:val>
                                            <p:clrVal>
                                              <a:schemeClr val="hlink"/>
                                            </p:clrVal>
                                          </p:val>
                                        </p:tav>
                                      </p:tavLst>
                                    </p:anim>
                                    <p:set>
                                      <p:cBhvr>
                                        <p:cTn id="21" dur="80"/>
                                        <p:tgtEl>
                                          <p:spTgt spid="6"/>
                                        </p:tgtEl>
                                        <p:attrNameLst>
                                          <p:attrName>fill.type</p:attrName>
                                        </p:attrNameLst>
                                      </p:cBhvr>
                                      <p:to>
                                        <p:strVal val="solid"/>
                                      </p:to>
                                    </p:set>
                                  </p:childTnLst>
                                </p:cTn>
                              </p:par>
                            </p:childTnLst>
                          </p:cTn>
                        </p:par>
                        <p:par>
                          <p:cTn id="22" fill="hold">
                            <p:stCondLst>
                              <p:cond delay="154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7"/>
                                        </p:tgtEl>
                                        <p:attrNameLst>
                                          <p:attrName>fillcolor</p:attrName>
                                        </p:attrNameLst>
                                      </p:cBhvr>
                                      <p:tavLst>
                                        <p:tav tm="0">
                                          <p:val>
                                            <p:clrVal>
                                              <a:schemeClr val="accent2"/>
                                            </p:clrVal>
                                          </p:val>
                                        </p:tav>
                                        <p:tav tm="50000">
                                          <p:val>
                                            <p:clrVal>
                                              <a:schemeClr val="hlink"/>
                                            </p:clrVal>
                                          </p:val>
                                        </p:tav>
                                      </p:tavLst>
                                    </p:anim>
                                    <p:set>
                                      <p:cBhvr>
                                        <p:cTn id="27"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3665" b="98233" l="851" r="96924"/>
                    </a14:imgEffect>
                  </a14:imgLayer>
                </a14:imgProps>
              </a:ext>
              <a:ext uri="{28A0092B-C50C-407E-A947-70E740481C1C}">
                <a14:useLocalDpi xmlns:a14="http://schemas.microsoft.com/office/drawing/2010/main" val="0"/>
              </a:ext>
            </a:extLst>
          </a:blip>
          <a:stretch>
            <a:fillRect/>
          </a:stretch>
        </p:blipFill>
        <p:spPr>
          <a:xfrm>
            <a:off x="-504093" y="687463"/>
            <a:ext cx="4762500" cy="6350000"/>
          </a:xfrm>
          <a:prstGeom prst="rect">
            <a:avLst/>
          </a:prstGeom>
        </p:spPr>
      </p:pic>
      <p:sp>
        <p:nvSpPr>
          <p:cNvPr id="2" name="Title 1"/>
          <p:cNvSpPr>
            <a:spLocks noGrp="1"/>
          </p:cNvSpPr>
          <p:nvPr>
            <p:ph type="title"/>
          </p:nvPr>
        </p:nvSpPr>
        <p:spPr>
          <a:xfrm>
            <a:off x="2967402" y="344412"/>
            <a:ext cx="6053505" cy="1325563"/>
          </a:xfrm>
        </p:spPr>
        <p:txBody>
          <a:bodyPr>
            <a:normAutofit fontScale="90000"/>
          </a:bodyPr>
          <a:lstStyle/>
          <a:p>
            <a:pPr algn="just"/>
            <a:r>
              <a:rPr lang="en-US" sz="3600" b="1" dirty="0">
                <a:solidFill>
                  <a:srgbClr val="25472E"/>
                </a:solidFill>
                <a:latin typeface="UVF TypoSlabserif" panose="02000403050000020004" pitchFamily="2" charset="0"/>
                <a:cs typeface="Times New Roman" panose="02020603050405020304" pitchFamily="18" charset="0"/>
              </a:rPr>
              <a:t>Đọc kĩ nội dung và xác định đoạn văn đó thuộc phần nào trong cấu tạo bài văn miêu tả cây cối.</a:t>
            </a:r>
          </a:p>
        </p:txBody>
      </p:sp>
      <p:sp>
        <p:nvSpPr>
          <p:cNvPr id="4" name="Title 1"/>
          <p:cNvSpPr txBox="1">
            <a:spLocks/>
          </p:cNvSpPr>
          <p:nvPr/>
        </p:nvSpPr>
        <p:spPr>
          <a:xfrm>
            <a:off x="3090495" y="2536901"/>
            <a:ext cx="6053505" cy="132556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b="1" dirty="0">
                <a:solidFill>
                  <a:srgbClr val="25472E"/>
                </a:solidFill>
                <a:latin typeface="UVF TypoSlabserif" panose="02000403050000020004" pitchFamily="2" charset="0"/>
                <a:cs typeface="Times New Roman" panose="02020603050405020304" pitchFamily="18" charset="0"/>
              </a:rPr>
              <a:t>Tìm nội dung cần thêm để đảm bảo sự liên kết trong một đoạn và giữa các đoạn với nhau.</a:t>
            </a:r>
          </a:p>
        </p:txBody>
      </p:sp>
      <p:sp>
        <p:nvSpPr>
          <p:cNvPr id="5" name="Title 1"/>
          <p:cNvSpPr txBox="1">
            <a:spLocks/>
          </p:cNvSpPr>
          <p:nvPr/>
        </p:nvSpPr>
        <p:spPr>
          <a:xfrm>
            <a:off x="3069982" y="4029381"/>
            <a:ext cx="8058882"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5472E"/>
                </a:solidFill>
                <a:latin typeface="UVF TypoSlabserif" panose="02000403050000020004" pitchFamily="2" charset="0"/>
                <a:cs typeface="Times New Roman" panose="02020603050405020304" pitchFamily="18" charset="0"/>
              </a:rPr>
              <a:t>Chọn từ ngữ, hình ảnh cho phù hợp.</a:t>
            </a:r>
          </a:p>
        </p:txBody>
      </p:sp>
      <p:sp>
        <p:nvSpPr>
          <p:cNvPr id="6" name="Title 1"/>
          <p:cNvSpPr txBox="1">
            <a:spLocks/>
          </p:cNvSpPr>
          <p:nvPr/>
        </p:nvSpPr>
        <p:spPr>
          <a:xfrm>
            <a:off x="2857500" y="5354944"/>
            <a:ext cx="78867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5472E"/>
                </a:solidFill>
                <a:latin typeface="UVF TypoSlabserif" panose="02000403050000020004" pitchFamily="2" charset="0"/>
                <a:cs typeface="Times New Roman" panose="02020603050405020304" pitchFamily="18" charset="0"/>
              </a:rPr>
              <a:t>Viết đoạn văn hoàn chỉnh.</a:t>
            </a:r>
          </a:p>
        </p:txBody>
      </p:sp>
      <p:sp>
        <p:nvSpPr>
          <p:cNvPr id="8" name="Rectangle 7"/>
          <p:cNvSpPr/>
          <p:nvPr/>
        </p:nvSpPr>
        <p:spPr>
          <a:xfrm>
            <a:off x="562290" y="107728"/>
            <a:ext cx="1935145"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UVN Dzung Dakao" panose="00000400000000000000" pitchFamily="2" charset="0"/>
              </a:rPr>
              <a:t>Lưu ý</a:t>
            </a:r>
          </a:p>
        </p:txBody>
      </p:sp>
    </p:spTree>
    <p:extLst>
      <p:ext uri="{BB962C8B-B14F-4D97-AF65-F5344CB8AC3E}">
        <p14:creationId xmlns:p14="http://schemas.microsoft.com/office/powerpoint/2010/main" val="228649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0-#ppt_w/2"/>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4466492" y="155436"/>
            <a:ext cx="4632013" cy="955234"/>
          </a:xfrm>
          <a:prstGeom prst="rect">
            <a:avLst/>
          </a:prstGeom>
          <a:solidFill>
            <a:schemeClr val="accent6">
              <a:lumMod val="20000"/>
              <a:lumOff val="80000"/>
            </a:schemeClr>
          </a:solidFill>
          <a:ln w="38100">
            <a:prstDash val="lgDash"/>
          </a:ln>
        </p:spPr>
        <p:style>
          <a:lnRef idx="2">
            <a:schemeClr val="accent6"/>
          </a:lnRef>
          <a:fillRef idx="1">
            <a:schemeClr val="lt1"/>
          </a:fillRef>
          <a:effectRef idx="0">
            <a:schemeClr val="accent6"/>
          </a:effectRef>
          <a:fontRef idx="minor">
            <a:schemeClr val="dk1"/>
          </a:fontRef>
        </p:style>
        <p:txBody>
          <a:bodyPr anchor="ct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latin typeface="Times New Roman" panose="02020603050405020304" pitchFamily="18" charset="0"/>
                <a:cs typeface="Times New Roman" panose="02020603050405020304" pitchFamily="18" charset="0"/>
              </a:rPr>
              <a:t>Đoạn 1</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Em thích nhất một cây chuối tiêu sai quả trong bụi chuối ở góc vườn.</a:t>
            </a:r>
          </a:p>
        </p:txBody>
      </p:sp>
      <p:sp>
        <p:nvSpPr>
          <p:cNvPr id="5" name="Text Box 8"/>
          <p:cNvSpPr txBox="1">
            <a:spLocks noChangeArrowheads="1"/>
          </p:cNvSpPr>
          <p:nvPr/>
        </p:nvSpPr>
        <p:spPr bwMode="auto">
          <a:xfrm>
            <a:off x="4466492" y="1350866"/>
            <a:ext cx="4632012" cy="2308324"/>
          </a:xfrm>
          <a:prstGeom prst="rect">
            <a:avLst/>
          </a:prstGeom>
          <a:solidFill>
            <a:schemeClr val="accent6">
              <a:lumMod val="20000"/>
              <a:lumOff val="80000"/>
            </a:schemeClr>
          </a:solidFill>
          <a:ln w="38100">
            <a:prstDash val="lgDash"/>
          </a:ln>
        </p:spPr>
        <p:style>
          <a:lnRef idx="2">
            <a:schemeClr val="accent6"/>
          </a:lnRef>
          <a:fillRef idx="1">
            <a:schemeClr val="lt1"/>
          </a:fillRef>
          <a:effectRef idx="0">
            <a:schemeClr val="accent6"/>
          </a:effectRef>
          <a:fontRef idx="minor">
            <a:schemeClr val="dk1"/>
          </a:fontRef>
        </p:style>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400" b="1" dirty="0">
                <a:latin typeface="Times New Roman" panose="02020603050405020304" pitchFamily="18" charset="0"/>
                <a:cs typeface="Times New Roman" panose="02020603050405020304" pitchFamily="18" charset="0"/>
              </a:rPr>
              <a:t> Đoạn 2</a:t>
            </a:r>
            <a:r>
              <a:rPr lang="en-US" altLang="en-US" sz="2400" dirty="0">
                <a:latin typeface="Times New Roman" panose="02020603050405020304" pitchFamily="18" charset="0"/>
                <a:cs typeface="Times New Roman" panose="02020603050405020304" pitchFamily="18" charset="0"/>
              </a:rPr>
              <a:t>: Nhìn từ xa, cây chuối như một chiếc ô xanh mát rượi. Thân cây cao hơn đầu người, mọc thẳng, không có cành, chung quanh là mấy cây con đứng sát lại nhau thành bụi […]</a:t>
            </a:r>
            <a:r>
              <a:rPr lang="en-US" altLang="en-US" sz="2400" b="1" dirty="0">
                <a:latin typeface="Times New Roman" panose="02020603050405020304" pitchFamily="18" charset="0"/>
                <a:cs typeface="Times New Roman" panose="02020603050405020304" pitchFamily="18" charset="0"/>
              </a:rPr>
              <a:t>.</a:t>
            </a:r>
          </a:p>
        </p:txBody>
      </p:sp>
      <p:sp>
        <p:nvSpPr>
          <p:cNvPr id="6" name="Text Box 8"/>
          <p:cNvSpPr txBox="1">
            <a:spLocks noChangeArrowheads="1"/>
          </p:cNvSpPr>
          <p:nvPr/>
        </p:nvSpPr>
        <p:spPr bwMode="auto">
          <a:xfrm>
            <a:off x="4466492" y="3160722"/>
            <a:ext cx="4632013" cy="2677656"/>
          </a:xfrm>
          <a:prstGeom prst="rect">
            <a:avLst/>
          </a:prstGeom>
          <a:solidFill>
            <a:schemeClr val="accent6">
              <a:lumMod val="20000"/>
              <a:lumOff val="80000"/>
            </a:schemeClr>
          </a:solidFill>
          <a:ln w="38100">
            <a:prstDash val="lgDash"/>
          </a:ln>
        </p:spPr>
        <p:style>
          <a:lnRef idx="2">
            <a:schemeClr val="accent6"/>
          </a:lnRef>
          <a:fillRef idx="1">
            <a:schemeClr val="lt1"/>
          </a:fillRef>
          <a:effectRef idx="0">
            <a:schemeClr val="accent6"/>
          </a:effectRef>
          <a:fontRef idx="minor">
            <a:schemeClr val="dk1"/>
          </a:fontRef>
        </p:style>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400" b="1" dirty="0">
                <a:latin typeface="Times New Roman" panose="02020603050405020304" pitchFamily="18" charset="0"/>
                <a:cs typeface="Times New Roman" panose="02020603050405020304" pitchFamily="18" charset="0"/>
              </a:rPr>
              <a:t> Đoạn 3</a:t>
            </a:r>
            <a:r>
              <a:rPr lang="en-US" altLang="en-US" sz="2400" dirty="0">
                <a:latin typeface="Times New Roman" panose="02020603050405020304" pitchFamily="18" charset="0"/>
                <a:cs typeface="Times New Roman" panose="02020603050405020304" pitchFamily="18" charset="0"/>
              </a:rPr>
              <a:t>: Cây chuối có nhiều tàu lá, có tàu đã già khô, bị gió đánh rách ngang và rũ xuống gốc. Các tàu lá còn xanh thì liền tấm, to như cái máng nước úp sấp. Những tàu lá ở dưới màu xanh thẫm. Những tàu ở trên màu xanh mát, nhạt dần. […]</a:t>
            </a:r>
            <a:r>
              <a:rPr lang="en-US" altLang="en-US" sz="2400" b="1" dirty="0">
                <a:latin typeface="Times New Roman" panose="02020603050405020304" pitchFamily="18" charset="0"/>
                <a:cs typeface="Times New Roman" panose="02020603050405020304" pitchFamily="18" charset="0"/>
              </a:rPr>
              <a:t>.</a:t>
            </a:r>
          </a:p>
        </p:txBody>
      </p:sp>
      <p:sp>
        <p:nvSpPr>
          <p:cNvPr id="7" name="Text Box 8"/>
          <p:cNvSpPr txBox="1">
            <a:spLocks noChangeArrowheads="1"/>
          </p:cNvSpPr>
          <p:nvPr/>
        </p:nvSpPr>
        <p:spPr bwMode="auto">
          <a:xfrm>
            <a:off x="4466492" y="5732897"/>
            <a:ext cx="4632012" cy="1200329"/>
          </a:xfrm>
          <a:prstGeom prst="rect">
            <a:avLst/>
          </a:prstGeom>
          <a:solidFill>
            <a:schemeClr val="accent6">
              <a:lumMod val="20000"/>
              <a:lumOff val="80000"/>
            </a:schemeClr>
          </a:solidFill>
          <a:ln w="38100">
            <a:prstDash val="lgDash"/>
          </a:ln>
        </p:spPr>
        <p:style>
          <a:lnRef idx="2">
            <a:schemeClr val="accent6"/>
          </a:lnRef>
          <a:fillRef idx="1">
            <a:schemeClr val="lt1"/>
          </a:fillRef>
          <a:effectRef idx="0">
            <a:schemeClr val="accent6"/>
          </a:effectRef>
          <a:fontRef idx="minor">
            <a:schemeClr val="dk1"/>
          </a:fontRef>
        </p:style>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400" b="1" dirty="0">
                <a:latin typeface="Times New Roman" panose="02020603050405020304" pitchFamily="18" charset="0"/>
                <a:cs typeface="Times New Roman" panose="02020603050405020304" pitchFamily="18" charset="0"/>
              </a:rPr>
              <a:t>Đoạn 4</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Chuối có ích lợi như thế nên bà em thường xuyên chăm bón cho chuối tốt tươi.</a:t>
            </a:r>
          </a:p>
        </p:txBody>
      </p:sp>
      <p:sp>
        <p:nvSpPr>
          <p:cNvPr id="8" name="Rounded Rectangle 7"/>
          <p:cNvSpPr/>
          <p:nvPr/>
        </p:nvSpPr>
        <p:spPr>
          <a:xfrm>
            <a:off x="1050896" y="134802"/>
            <a:ext cx="2320752" cy="1195430"/>
          </a:xfrm>
          <a:prstGeom prst="roundRect">
            <a:avLst/>
          </a:prstGeom>
          <a:solidFill>
            <a:srgbClr val="CD5D85">
              <a:alpha val="64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rgbClr val="FFFF00"/>
                </a:solidFill>
                <a:latin typeface="UVN Bach Dang Nang" panose="02070803090706020303" pitchFamily="18" charset="0"/>
                <a:cs typeface="Times New Roman" panose="02020603050405020304" pitchFamily="18" charset="0"/>
              </a:rPr>
              <a:t>Mở bài</a:t>
            </a:r>
          </a:p>
          <a:p>
            <a:pPr algn="ctr"/>
            <a:r>
              <a:rPr lang="en-US" sz="2400" dirty="0">
                <a:solidFill>
                  <a:schemeClr val="tx1"/>
                </a:solidFill>
                <a:latin typeface="UVN Bach Dang Nang" panose="02070803090706020303" pitchFamily="18" charset="0"/>
                <a:cs typeface="Times New Roman" panose="02020603050405020304" pitchFamily="18" charset="0"/>
              </a:rPr>
              <a:t>Giới thiệu cây </a:t>
            </a:r>
          </a:p>
          <a:p>
            <a:pPr algn="ctr"/>
            <a:r>
              <a:rPr lang="en-US" sz="2400" dirty="0">
                <a:solidFill>
                  <a:schemeClr val="tx1"/>
                </a:solidFill>
                <a:latin typeface="UVN Bach Dang Nang" panose="02070803090706020303" pitchFamily="18" charset="0"/>
                <a:cs typeface="Times New Roman" panose="02020603050405020304" pitchFamily="18" charset="0"/>
              </a:rPr>
              <a:t>chuối tiêu</a:t>
            </a:r>
          </a:p>
        </p:txBody>
      </p:sp>
      <p:sp>
        <p:nvSpPr>
          <p:cNvPr id="9" name="Rounded Rectangle 8"/>
          <p:cNvSpPr/>
          <p:nvPr/>
        </p:nvSpPr>
        <p:spPr>
          <a:xfrm>
            <a:off x="1016407" y="1608590"/>
            <a:ext cx="2389733" cy="3408703"/>
          </a:xfrm>
          <a:prstGeom prst="roundRect">
            <a:avLst/>
          </a:prstGeom>
          <a:solidFill>
            <a:srgbClr val="CD5D85">
              <a:alpha val="64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rgbClr val="FFFF00"/>
                </a:solidFill>
                <a:latin typeface="UVN Bach Dang Nang" panose="02070803090706020303" pitchFamily="18" charset="0"/>
                <a:cs typeface="Times New Roman" panose="02020603050405020304" pitchFamily="18" charset="0"/>
              </a:rPr>
              <a:t>Thân bài</a:t>
            </a:r>
          </a:p>
          <a:p>
            <a:pPr marL="285750" indent="-285750" algn="just">
              <a:buFontTx/>
              <a:buChar char="-"/>
            </a:pPr>
            <a:r>
              <a:rPr lang="en-US" sz="2400" dirty="0">
                <a:solidFill>
                  <a:schemeClr val="tx1"/>
                </a:solidFill>
                <a:latin typeface="UVN Bach Dang Nang" panose="02070803090706020303" pitchFamily="18" charset="0"/>
                <a:cs typeface="Times New Roman" panose="02020603050405020304" pitchFamily="18" charset="0"/>
              </a:rPr>
              <a:t>Tả bao quát cây chuối tiêu.</a:t>
            </a:r>
          </a:p>
          <a:p>
            <a:pPr marL="285750" indent="-285750" algn="just">
              <a:buFontTx/>
              <a:buChar char="-"/>
            </a:pPr>
            <a:r>
              <a:rPr lang="en-US" sz="2400" dirty="0">
                <a:solidFill>
                  <a:schemeClr val="tx1"/>
                </a:solidFill>
                <a:latin typeface="UVN Bach Dang Nang" panose="02070803090706020303" pitchFamily="18" charset="0"/>
                <a:cs typeface="Times New Roman" panose="02020603050405020304" pitchFamily="18" charset="0"/>
              </a:rPr>
              <a:t>Tả các bộ phận của cây chuối tiêu</a:t>
            </a:r>
          </a:p>
          <a:p>
            <a:pPr algn="just"/>
            <a:r>
              <a:rPr lang="en-US" sz="2400" dirty="0">
                <a:solidFill>
                  <a:schemeClr val="tx1"/>
                </a:solidFill>
                <a:latin typeface="UVN Bach Dang Nang" panose="02070803090706020303" pitchFamily="18" charset="0"/>
                <a:cs typeface="Times New Roman" panose="02020603050405020304" pitchFamily="18" charset="0"/>
              </a:rPr>
              <a:t>( tàu lá, buồng chuối, nải chuối, quả chuối,...)</a:t>
            </a:r>
          </a:p>
        </p:txBody>
      </p:sp>
      <p:sp>
        <p:nvSpPr>
          <p:cNvPr id="10" name="Rounded Rectangle 9"/>
          <p:cNvSpPr/>
          <p:nvPr/>
        </p:nvSpPr>
        <p:spPr>
          <a:xfrm>
            <a:off x="1016407" y="5275016"/>
            <a:ext cx="2389733" cy="1539742"/>
          </a:xfrm>
          <a:prstGeom prst="roundRect">
            <a:avLst/>
          </a:prstGeom>
          <a:solidFill>
            <a:srgbClr val="CD5D85">
              <a:alpha val="64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rgbClr val="FFFF00"/>
                </a:solidFill>
                <a:latin typeface="UVN Bach Dang Nang" panose="02070803090706020303" pitchFamily="18" charset="0"/>
                <a:cs typeface="Times New Roman" panose="02020603050405020304" pitchFamily="18" charset="0"/>
              </a:rPr>
              <a:t>Kết bài</a:t>
            </a:r>
          </a:p>
          <a:p>
            <a:pPr algn="ctr"/>
            <a:r>
              <a:rPr lang="en-US" sz="2400" dirty="0">
                <a:solidFill>
                  <a:schemeClr val="tx1"/>
                </a:solidFill>
                <a:latin typeface="UVN Bach Dang Nang" panose="02070803090706020303" pitchFamily="18" charset="0"/>
                <a:cs typeface="Times New Roman" panose="02020603050405020304" pitchFamily="18" charset="0"/>
              </a:rPr>
              <a:t>Nêu lợi ích của cây chuối tiêu.</a:t>
            </a:r>
          </a:p>
        </p:txBody>
      </p:sp>
      <p:sp>
        <p:nvSpPr>
          <p:cNvPr id="11" name="TextBox 10"/>
          <p:cNvSpPr txBox="1"/>
          <p:nvPr/>
        </p:nvSpPr>
        <p:spPr>
          <a:xfrm>
            <a:off x="13051" y="1858696"/>
            <a:ext cx="669625" cy="5262979"/>
          </a:xfrm>
          <a:prstGeom prst="rect">
            <a:avLst/>
          </a:prstGeom>
          <a:solidFill>
            <a:schemeClr val="accent6"/>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400" b="1" dirty="0">
                <a:solidFill>
                  <a:schemeClr val="tx1"/>
                </a:solidFill>
                <a:latin typeface="UVF TypoSlabserif" panose="02000403050000020004" pitchFamily="2" charset="0"/>
                <a:cs typeface="Times New Roman" panose="02020603050405020304" pitchFamily="18" charset="0"/>
              </a:rPr>
              <a:t>Cấu tạo bài văn miêu tả cây chuối tiêu.</a:t>
            </a:r>
          </a:p>
        </p:txBody>
      </p:sp>
      <p:sp>
        <p:nvSpPr>
          <p:cNvPr id="13" name="Left Brace 12"/>
          <p:cNvSpPr/>
          <p:nvPr/>
        </p:nvSpPr>
        <p:spPr>
          <a:xfrm>
            <a:off x="690110" y="760282"/>
            <a:ext cx="428492" cy="5613149"/>
          </a:xfrm>
          <a:prstGeom prst="leftBrace">
            <a:avLst>
              <a:gd name="adj1" fmla="val 135256"/>
              <a:gd name="adj2" fmla="val 48443"/>
            </a:avLst>
          </a:prstGeom>
          <a:ln w="28575">
            <a:prstDash val="dash"/>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cxnSp>
        <p:nvCxnSpPr>
          <p:cNvPr id="15" name="Straight Arrow Connector 14"/>
          <p:cNvCxnSpPr/>
          <p:nvPr/>
        </p:nvCxnSpPr>
        <p:spPr>
          <a:xfrm flipV="1">
            <a:off x="3406140" y="468923"/>
            <a:ext cx="1060352" cy="291358"/>
          </a:xfrm>
          <a:prstGeom prst="straightConnector1">
            <a:avLst/>
          </a:prstGeom>
          <a:ln w="38100" cap="flat" cmpd="sng" algn="ctr">
            <a:solidFill>
              <a:srgbClr val="15A18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p:cNvCxnSpPr>
            <a:stCxn id="9" idx="3"/>
          </p:cNvCxnSpPr>
          <p:nvPr/>
        </p:nvCxnSpPr>
        <p:spPr>
          <a:xfrm>
            <a:off x="3406140" y="3312942"/>
            <a:ext cx="1060352" cy="979927"/>
          </a:xfrm>
          <a:prstGeom prst="straightConnector1">
            <a:avLst/>
          </a:prstGeom>
          <a:ln w="38100" cap="flat" cmpd="sng" algn="ctr">
            <a:solidFill>
              <a:srgbClr val="15A18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p:cNvCxnSpPr>
            <a:endCxn id="5" idx="1"/>
          </p:cNvCxnSpPr>
          <p:nvPr/>
        </p:nvCxnSpPr>
        <p:spPr>
          <a:xfrm flipV="1">
            <a:off x="3406140" y="2505028"/>
            <a:ext cx="1060352" cy="655694"/>
          </a:xfrm>
          <a:prstGeom prst="straightConnector1">
            <a:avLst/>
          </a:prstGeom>
          <a:ln w="38100" cap="flat" cmpd="sng" algn="ctr">
            <a:solidFill>
              <a:srgbClr val="15A18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a:cxnSpLocks/>
            <a:endCxn id="7" idx="1"/>
          </p:cNvCxnSpPr>
          <p:nvPr/>
        </p:nvCxnSpPr>
        <p:spPr>
          <a:xfrm>
            <a:off x="3406140" y="6169537"/>
            <a:ext cx="1060352" cy="163525"/>
          </a:xfrm>
          <a:prstGeom prst="straightConnector1">
            <a:avLst/>
          </a:prstGeom>
          <a:ln w="38100" cap="flat" cmpd="sng" algn="ctr">
            <a:solidFill>
              <a:srgbClr val="15A18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054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3978741" y="1"/>
            <a:ext cx="5079298" cy="178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dirty="0">
                <a:latin typeface="UVF TypoSlabserif" panose="02000403050000020004" pitchFamily="2" charset="0"/>
                <a:cs typeface="Times New Roman" panose="02020603050405020304" pitchFamily="18" charset="0"/>
              </a:rPr>
              <a:t>  Đoạn 1</a:t>
            </a:r>
            <a:r>
              <a:rPr lang="en-US" altLang="en-US" sz="3200" dirty="0">
                <a:latin typeface="UVF TypoSlabserif" panose="02000403050000020004" pitchFamily="2" charset="0"/>
                <a:cs typeface="Times New Roman" panose="02020603050405020304" pitchFamily="18" charset="0"/>
              </a:rPr>
              <a:t>:  […]</a:t>
            </a:r>
            <a:r>
              <a:rPr lang="en-US" altLang="en-US" sz="3200" b="1" dirty="0">
                <a:latin typeface="UVF TypoSlabserif" panose="02000403050000020004" pitchFamily="2" charset="0"/>
                <a:cs typeface="Times New Roman" panose="02020603050405020304" pitchFamily="18" charset="0"/>
              </a:rPr>
              <a:t>.</a:t>
            </a:r>
            <a:r>
              <a:rPr lang="en-US" altLang="en-US" sz="3200" dirty="0">
                <a:latin typeface="UVF TypoSlabserif" panose="02000403050000020004" pitchFamily="2" charset="0"/>
                <a:cs typeface="Times New Roman" panose="02020603050405020304" pitchFamily="18" charset="0"/>
              </a:rPr>
              <a:t> Em thích nhất một cây chuối tiêu sai quả trong bụi chuối ở góc vườn.</a:t>
            </a:r>
          </a:p>
        </p:txBody>
      </p:sp>
      <p:sp>
        <p:nvSpPr>
          <p:cNvPr id="5" name="Rounded Rectangle 4"/>
          <p:cNvSpPr/>
          <p:nvPr/>
        </p:nvSpPr>
        <p:spPr>
          <a:xfrm>
            <a:off x="359019" y="507424"/>
            <a:ext cx="3581400" cy="1274066"/>
          </a:xfrm>
          <a:prstGeom prst="roundRect">
            <a:avLst/>
          </a:prstGeom>
          <a:solidFill>
            <a:schemeClr val="accent6">
              <a:lumMod val="20000"/>
              <a:lumOff val="80000"/>
            </a:schemeClr>
          </a:solidFill>
          <a:ln w="5715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Mở bài</a:t>
            </a:r>
          </a:p>
          <a:p>
            <a:pPr algn="ctr"/>
            <a:r>
              <a:rPr lang="en-US" sz="3200" dirty="0">
                <a:latin typeface="Times New Roman" panose="02020603050405020304" pitchFamily="18" charset="0"/>
                <a:cs typeface="Times New Roman" panose="02020603050405020304" pitchFamily="18" charset="0"/>
              </a:rPr>
              <a:t>Giới thiệu cây chuối tiêu</a:t>
            </a:r>
          </a:p>
        </p:txBody>
      </p:sp>
      <p:sp>
        <p:nvSpPr>
          <p:cNvPr id="7" name="Cloud 6"/>
          <p:cNvSpPr/>
          <p:nvPr/>
        </p:nvSpPr>
        <p:spPr>
          <a:xfrm>
            <a:off x="-35358" y="2850753"/>
            <a:ext cx="2040004" cy="227562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solidFill>
                  <a:srgbClr val="00B050"/>
                </a:solidFill>
                <a:latin typeface="UVN Dzung Dakao" panose="00000400000000000000" pitchFamily="2" charset="0"/>
              </a:rPr>
              <a:t>Thích nhất</a:t>
            </a:r>
          </a:p>
        </p:txBody>
      </p:sp>
      <p:cxnSp>
        <p:nvCxnSpPr>
          <p:cNvPr id="9" name="Straight Arrow Connector 8"/>
          <p:cNvCxnSpPr>
            <a:stCxn id="7" idx="0"/>
            <a:endCxn id="12" idx="1"/>
          </p:cNvCxnSpPr>
          <p:nvPr/>
        </p:nvCxnSpPr>
        <p:spPr>
          <a:xfrm flipH="1" flipV="1">
            <a:off x="1765785" y="2527589"/>
            <a:ext cx="237161" cy="1460978"/>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a:stCxn id="7" idx="0"/>
            <a:endCxn id="13" idx="1"/>
          </p:cNvCxnSpPr>
          <p:nvPr/>
        </p:nvCxnSpPr>
        <p:spPr>
          <a:xfrm flipH="1">
            <a:off x="1969367" y="3988567"/>
            <a:ext cx="33579" cy="153972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12" name="Rectangle 11"/>
          <p:cNvSpPr/>
          <p:nvPr/>
        </p:nvSpPr>
        <p:spPr>
          <a:xfrm>
            <a:off x="1765785" y="2204423"/>
            <a:ext cx="4349269" cy="646331"/>
          </a:xfrm>
          <a:prstGeom prst="rect">
            <a:avLst/>
          </a:prstGeom>
          <a:noFill/>
        </p:spPr>
        <p:txBody>
          <a:bodyPr wrap="none" lIns="91440" tIns="45720" rIns="91440" bIns="45720">
            <a:spAutoFit/>
          </a:bodyPr>
          <a:lstStyle/>
          <a:p>
            <a:pPr algn="ctr"/>
            <a:r>
              <a:rPr lang="en-US" sz="3600" b="0" cap="none" spc="0" dirty="0">
                <a:ln w="0"/>
                <a:solidFill>
                  <a:schemeClr val="accent5">
                    <a:lumMod val="50000"/>
                  </a:schemeClr>
                </a:solidFill>
                <a:effectLst>
                  <a:outerShdw blurRad="38100" dist="25400" dir="5400000" algn="ctr" rotWithShape="0">
                    <a:srgbClr val="6E747A">
                      <a:alpha val="43000"/>
                    </a:srgbClr>
                  </a:outerShdw>
                </a:effectLst>
                <a:latin typeface="UVF TypoSlabserif" panose="02000403050000020004" pitchFamily="2" charset="0"/>
                <a:cs typeface="Times New Roman" panose="02020603050405020304" pitchFamily="18" charset="0"/>
              </a:rPr>
              <a:t>So sánh với cây khác</a:t>
            </a:r>
          </a:p>
        </p:txBody>
      </p:sp>
      <p:sp>
        <p:nvSpPr>
          <p:cNvPr id="13" name="Rectangle 12"/>
          <p:cNvSpPr/>
          <p:nvPr/>
        </p:nvSpPr>
        <p:spPr>
          <a:xfrm>
            <a:off x="1969367" y="5205121"/>
            <a:ext cx="3259226" cy="646331"/>
          </a:xfrm>
          <a:prstGeom prst="rect">
            <a:avLst/>
          </a:prstGeom>
          <a:noFill/>
        </p:spPr>
        <p:txBody>
          <a:bodyPr wrap="none" lIns="91440" tIns="45720" rIns="91440" bIns="45720">
            <a:spAutoFit/>
          </a:bodyPr>
          <a:lstStyle/>
          <a:p>
            <a:pPr algn="ctr"/>
            <a:r>
              <a:rPr lang="en-US" sz="3600" b="0" cap="none" spc="0" dirty="0">
                <a:ln w="0"/>
                <a:solidFill>
                  <a:schemeClr val="accent5">
                    <a:lumMod val="50000"/>
                  </a:schemeClr>
                </a:solidFill>
                <a:effectLst>
                  <a:outerShdw blurRad="38100" dist="25400" dir="5400000" algn="ctr" rotWithShape="0">
                    <a:srgbClr val="6E747A">
                      <a:alpha val="43000"/>
                    </a:srgbClr>
                  </a:outerShdw>
                </a:effectLst>
                <a:latin typeface="UVF TypoSlabserif" panose="02000403050000020004" pitchFamily="2" charset="0"/>
                <a:cs typeface="Times New Roman" panose="02020603050405020304" pitchFamily="18" charset="0"/>
              </a:rPr>
              <a:t>Gắn với kỉ niệm</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0701" y="1505528"/>
            <a:ext cx="3543299" cy="4920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725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07500"/>
            <a:ext cx="3867150" cy="1274066"/>
          </a:xfrm>
          <a:prstGeom prst="roundRect">
            <a:avLst/>
          </a:prstGeom>
          <a:solidFill>
            <a:schemeClr val="accent4">
              <a:lumMod val="20000"/>
              <a:lumOff val="80000"/>
            </a:schemeClr>
          </a:solidFill>
          <a:ln w="38100" cap="flat" cmpd="sng" algn="ctr">
            <a:solidFill>
              <a:schemeClr val="accent6"/>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Thân bài</a:t>
            </a:r>
          </a:p>
          <a:p>
            <a:pPr algn="ctr"/>
            <a:r>
              <a:rPr lang="en-US" sz="3200" dirty="0">
                <a:solidFill>
                  <a:schemeClr val="tx1"/>
                </a:solidFill>
                <a:latin typeface="Times New Roman" panose="02020603050405020304" pitchFamily="18" charset="0"/>
                <a:cs typeface="Times New Roman" panose="02020603050405020304" pitchFamily="18" charset="0"/>
              </a:rPr>
              <a:t>Tả bao quát cây chuối tiêu.</a:t>
            </a:r>
          </a:p>
        </p:txBody>
      </p:sp>
      <p:sp>
        <p:nvSpPr>
          <p:cNvPr id="3" name="Text Box 8"/>
          <p:cNvSpPr txBox="1">
            <a:spLocks noChangeArrowheads="1"/>
          </p:cNvSpPr>
          <p:nvPr/>
        </p:nvSpPr>
        <p:spPr bwMode="auto">
          <a:xfrm>
            <a:off x="4095750" y="178338"/>
            <a:ext cx="502759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b="1" dirty="0">
                <a:latin typeface="UVF TypoSlabserif" panose="02000403050000020004" pitchFamily="2" charset="0"/>
                <a:cs typeface="Times New Roman" panose="02020603050405020304" pitchFamily="18" charset="0"/>
              </a:rPr>
              <a:t>  Đoạn 2: Nhìn từ xa, cây chuối như một chiếc ô xanh mát rượi. Thân cây cao hơn đầu người, mọc thẳng, không có cành, chung quanh là mấy cây con đứng sát lại nhau thành bụi […].</a:t>
            </a:r>
          </a:p>
        </p:txBody>
      </p:sp>
      <p:sp>
        <p:nvSpPr>
          <p:cNvPr id="4" name="Text Box 8"/>
          <p:cNvSpPr txBox="1">
            <a:spLocks noChangeArrowheads="1"/>
          </p:cNvSpPr>
          <p:nvPr/>
        </p:nvSpPr>
        <p:spPr bwMode="auto">
          <a:xfrm>
            <a:off x="3009900" y="2489202"/>
            <a:ext cx="160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rgbClr val="015F05"/>
                </a:solidFill>
                <a:latin typeface="Times New Roman" panose="02020603050405020304" pitchFamily="18" charset="0"/>
                <a:cs typeface="Times New Roman" panose="02020603050405020304" pitchFamily="18" charset="0"/>
              </a:rPr>
              <a:t>  Nhìn từ xa</a:t>
            </a:r>
          </a:p>
        </p:txBody>
      </p:sp>
      <p:sp>
        <p:nvSpPr>
          <p:cNvPr id="5" name="Text Box 8"/>
          <p:cNvSpPr txBox="1">
            <a:spLocks noChangeArrowheads="1"/>
          </p:cNvSpPr>
          <p:nvPr/>
        </p:nvSpPr>
        <p:spPr bwMode="auto">
          <a:xfrm>
            <a:off x="3009900" y="4777214"/>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rgbClr val="015F05"/>
                </a:solidFill>
                <a:latin typeface="Times New Roman" panose="02020603050405020304" pitchFamily="18" charset="0"/>
                <a:cs typeface="Times New Roman" panose="02020603050405020304" pitchFamily="18" charset="0"/>
              </a:rPr>
              <a:t>  Lại gần</a:t>
            </a:r>
          </a:p>
        </p:txBody>
      </p:sp>
      <p:sp>
        <p:nvSpPr>
          <p:cNvPr id="6" name="Text Box 8"/>
          <p:cNvSpPr txBox="1">
            <a:spLocks noChangeArrowheads="1"/>
          </p:cNvSpPr>
          <p:nvPr/>
        </p:nvSpPr>
        <p:spPr bwMode="auto">
          <a:xfrm>
            <a:off x="4610100" y="2926002"/>
            <a:ext cx="3143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  Thân thẳng không có cành</a:t>
            </a:r>
          </a:p>
        </p:txBody>
      </p:sp>
      <p:sp>
        <p:nvSpPr>
          <p:cNvPr id="7" name="Text Box 8"/>
          <p:cNvSpPr txBox="1">
            <a:spLocks noChangeArrowheads="1"/>
          </p:cNvSpPr>
          <p:nvPr/>
        </p:nvSpPr>
        <p:spPr bwMode="auto">
          <a:xfrm>
            <a:off x="4610100" y="2394637"/>
            <a:ext cx="268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  Như chiếc ô xanh</a:t>
            </a:r>
          </a:p>
        </p:txBody>
      </p:sp>
      <p:sp>
        <p:nvSpPr>
          <p:cNvPr id="8" name="Text Box 8"/>
          <p:cNvSpPr txBox="1">
            <a:spLocks noChangeArrowheads="1"/>
          </p:cNvSpPr>
          <p:nvPr/>
        </p:nvSpPr>
        <p:spPr bwMode="auto">
          <a:xfrm>
            <a:off x="4610100" y="3531687"/>
            <a:ext cx="3943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  Như người mẹ che chở cho đàn con</a:t>
            </a:r>
          </a:p>
        </p:txBody>
      </p:sp>
      <p:sp>
        <p:nvSpPr>
          <p:cNvPr id="10" name="Text Box 8"/>
          <p:cNvSpPr txBox="1">
            <a:spLocks noChangeArrowheads="1"/>
          </p:cNvSpPr>
          <p:nvPr/>
        </p:nvSpPr>
        <p:spPr bwMode="auto">
          <a:xfrm>
            <a:off x="4320888" y="4562059"/>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  Thân</a:t>
            </a:r>
          </a:p>
        </p:txBody>
      </p:sp>
      <p:sp>
        <p:nvSpPr>
          <p:cNvPr id="11" name="Text Box 8"/>
          <p:cNvSpPr txBox="1">
            <a:spLocks noChangeArrowheads="1"/>
          </p:cNvSpPr>
          <p:nvPr/>
        </p:nvSpPr>
        <p:spPr bwMode="auto">
          <a:xfrm>
            <a:off x="5781675" y="5398599"/>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  ...</a:t>
            </a:r>
          </a:p>
        </p:txBody>
      </p:sp>
      <p:sp>
        <p:nvSpPr>
          <p:cNvPr id="12" name="Text Box 8"/>
          <p:cNvSpPr txBox="1">
            <a:spLocks noChangeArrowheads="1"/>
          </p:cNvSpPr>
          <p:nvPr/>
        </p:nvSpPr>
        <p:spPr bwMode="auto">
          <a:xfrm>
            <a:off x="5690184" y="4935686"/>
            <a:ext cx="29345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  Gồm nhiều bẹ lá cuốn chặt</a:t>
            </a:r>
          </a:p>
        </p:txBody>
      </p:sp>
      <p:sp>
        <p:nvSpPr>
          <p:cNvPr id="13" name="Text Box 8"/>
          <p:cNvSpPr txBox="1">
            <a:spLocks noChangeArrowheads="1"/>
          </p:cNvSpPr>
          <p:nvPr/>
        </p:nvSpPr>
        <p:spPr bwMode="auto">
          <a:xfrm>
            <a:off x="5684464" y="4438560"/>
            <a:ext cx="269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  To như cột đình</a:t>
            </a:r>
          </a:p>
        </p:txBody>
      </p:sp>
      <p:sp>
        <p:nvSpPr>
          <p:cNvPr id="14" name="Text Box 8"/>
          <p:cNvSpPr txBox="1">
            <a:spLocks noChangeArrowheads="1"/>
          </p:cNvSpPr>
          <p:nvPr/>
        </p:nvSpPr>
        <p:spPr bwMode="auto">
          <a:xfrm>
            <a:off x="4368977" y="6056077"/>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  Gốc</a:t>
            </a:r>
          </a:p>
        </p:txBody>
      </p:sp>
      <p:sp>
        <p:nvSpPr>
          <p:cNvPr id="15" name="Text Box 8"/>
          <p:cNvSpPr txBox="1">
            <a:spLocks noChangeArrowheads="1"/>
          </p:cNvSpPr>
          <p:nvPr/>
        </p:nvSpPr>
        <p:spPr bwMode="auto">
          <a:xfrm>
            <a:off x="5781675" y="6140574"/>
            <a:ext cx="26959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6">
                    <a:lumMod val="50000"/>
                  </a:schemeClr>
                </a:solidFill>
                <a:latin typeface="Times New Roman" panose="02020603050405020304" pitchFamily="18" charset="0"/>
                <a:cs typeface="Times New Roman" panose="02020603050405020304" pitchFamily="18" charset="0"/>
              </a:rPr>
              <a:t>  Phình to hơn một chút</a:t>
            </a:r>
          </a:p>
        </p:txBody>
      </p:sp>
      <p:pic>
        <p:nvPicPr>
          <p:cNvPr id="16" name="Picture 1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724" r="22721" b="1"/>
          <a:stretch/>
        </p:blipFill>
        <p:spPr>
          <a:xfrm>
            <a:off x="268168" y="1836290"/>
            <a:ext cx="2829518" cy="4535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7" name="Straight Arrow Connector 16"/>
          <p:cNvCxnSpPr/>
          <p:nvPr/>
        </p:nvCxnSpPr>
        <p:spPr>
          <a:xfrm>
            <a:off x="4265469" y="2720034"/>
            <a:ext cx="344631" cy="1749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6" idx="1"/>
          </p:cNvCxnSpPr>
          <p:nvPr/>
        </p:nvCxnSpPr>
        <p:spPr>
          <a:xfrm>
            <a:off x="4265469" y="2720034"/>
            <a:ext cx="344631" cy="62146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265469" y="2720033"/>
            <a:ext cx="448139" cy="106164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0" idx="1"/>
          </p:cNvCxnSpPr>
          <p:nvPr/>
        </p:nvCxnSpPr>
        <p:spPr>
          <a:xfrm flipV="1">
            <a:off x="4019550" y="4792892"/>
            <a:ext cx="301338" cy="25037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4" idx="1"/>
          </p:cNvCxnSpPr>
          <p:nvPr/>
        </p:nvCxnSpPr>
        <p:spPr>
          <a:xfrm>
            <a:off x="4019550" y="5015885"/>
            <a:ext cx="349427" cy="127102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3" idx="1"/>
          </p:cNvCxnSpPr>
          <p:nvPr/>
        </p:nvCxnSpPr>
        <p:spPr>
          <a:xfrm flipV="1">
            <a:off x="5026424" y="4669393"/>
            <a:ext cx="658040" cy="14640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026423" y="4859761"/>
            <a:ext cx="894665" cy="86688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026424" y="4861008"/>
            <a:ext cx="800693" cy="30980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15" idx="1"/>
          </p:cNvCxnSpPr>
          <p:nvPr/>
        </p:nvCxnSpPr>
        <p:spPr>
          <a:xfrm>
            <a:off x="4994980" y="6339686"/>
            <a:ext cx="786695" cy="21638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7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left)">
                                      <p:cBhvr>
                                        <p:cTn id="87" dur="500"/>
                                        <p:tgtEl>
                                          <p:spTgt spid="3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wipe(left)">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left)">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wipe(left)">
                                      <p:cBhvr>
                                        <p:cTn id="10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2914650" y="501651"/>
            <a:ext cx="388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r>
              <a:rPr lang="en-US" altLang="en-US" sz="3200" b="1" i="1">
                <a:latin typeface="Times New Roman" panose="02020603050405020304" pitchFamily="18" charset="0"/>
              </a:rPr>
              <a:t> </a:t>
            </a:r>
          </a:p>
        </p:txBody>
      </p:sp>
      <p:sp>
        <p:nvSpPr>
          <p:cNvPr id="25604" name="Text Box 3"/>
          <p:cNvSpPr txBox="1">
            <a:spLocks noChangeArrowheads="1"/>
          </p:cNvSpPr>
          <p:nvPr/>
        </p:nvSpPr>
        <p:spPr bwMode="auto">
          <a:xfrm>
            <a:off x="2228851" y="196850"/>
            <a:ext cx="473273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r>
              <a:rPr lang="en-US" altLang="en-US" sz="3200" b="1" i="1">
                <a:latin typeface="Times New Roman" panose="02020603050405020304" pitchFamily="18" charset="0"/>
              </a:rPr>
              <a:t> </a:t>
            </a:r>
          </a:p>
        </p:txBody>
      </p:sp>
      <p:sp>
        <p:nvSpPr>
          <p:cNvPr id="25606" name="Text Box 8"/>
          <p:cNvSpPr txBox="1">
            <a:spLocks noChangeArrowheads="1"/>
          </p:cNvSpPr>
          <p:nvPr/>
        </p:nvSpPr>
        <p:spPr bwMode="auto">
          <a:xfrm>
            <a:off x="274689" y="1057450"/>
            <a:ext cx="4682767" cy="4031873"/>
          </a:xfrm>
          <a:prstGeom prst="rect">
            <a:avLst/>
          </a:prstGeom>
          <a:solidFill>
            <a:schemeClr val="lt1">
              <a:alpha val="57000"/>
            </a:schemeClr>
          </a:solidFill>
          <a:ln w="28575">
            <a:prstDash val="lgDash"/>
          </a:ln>
        </p:spPr>
        <p:style>
          <a:lnRef idx="2">
            <a:schemeClr val="accent4"/>
          </a:lnRef>
          <a:fillRef idx="1">
            <a:schemeClr val="lt1"/>
          </a:fillRef>
          <a:effectRef idx="0">
            <a:schemeClr val="accent4"/>
          </a:effectRef>
          <a:fontRef idx="minor">
            <a:schemeClr val="dk1"/>
          </a:fontRef>
        </p:style>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UVF TypoSlabserif" panose="02000403050000020004" pitchFamily="2" charset="0"/>
                <a:cs typeface="Times New Roman" panose="02020603050405020304" pitchFamily="18" charset="0"/>
              </a:rPr>
              <a:t>  </a:t>
            </a:r>
            <a:r>
              <a:rPr lang="en-US" altLang="en-US" sz="3200" b="1" dirty="0">
                <a:solidFill>
                  <a:srgbClr val="FF3300"/>
                </a:solidFill>
                <a:latin typeface="UVF TypoSlabserif" panose="02000403050000020004" pitchFamily="2" charset="0"/>
                <a:cs typeface="Times New Roman" panose="02020603050405020304" pitchFamily="18" charset="0"/>
              </a:rPr>
              <a:t>Đoạn 2:</a:t>
            </a:r>
            <a:r>
              <a:rPr lang="en-US" altLang="en-US" sz="3200" b="1" dirty="0">
                <a:latin typeface="UVF TypoSlabserif" panose="02000403050000020004" pitchFamily="2" charset="0"/>
                <a:cs typeface="Times New Roman" panose="02020603050405020304" pitchFamily="18" charset="0"/>
              </a:rPr>
              <a:t> </a:t>
            </a:r>
            <a:r>
              <a:rPr lang="en-US" altLang="en-US" sz="3200" b="1" dirty="0">
                <a:solidFill>
                  <a:schemeClr val="accent6">
                    <a:lumMod val="50000"/>
                  </a:schemeClr>
                </a:solidFill>
                <a:latin typeface="UVF TypoSlabserif" panose="02000403050000020004" pitchFamily="2" charset="0"/>
                <a:cs typeface="Times New Roman" panose="02020603050405020304" pitchFamily="18" charset="0"/>
              </a:rPr>
              <a:t>Nhìn từ xa, cây chuối như một chiếc ô xanh mát rượi. Thân cây cao hơn đầu người, mọc thẳng, không có cành, chung quanh là mấy cây con đứng sát lại nhau thành bụi […].</a:t>
            </a:r>
          </a:p>
        </p:txBody>
      </p:sp>
      <p:sp>
        <p:nvSpPr>
          <p:cNvPr id="13" name="Text Box 8"/>
          <p:cNvSpPr txBox="1">
            <a:spLocks noChangeArrowheads="1"/>
          </p:cNvSpPr>
          <p:nvPr/>
        </p:nvSpPr>
        <p:spPr bwMode="auto">
          <a:xfrm>
            <a:off x="274689" y="4455664"/>
            <a:ext cx="87439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solidFill>
                  <a:srgbClr val="002060"/>
                </a:solidFill>
                <a:latin typeface="UVF TypoSlabserif" panose="02000403050000020004" pitchFamily="2" charset="0"/>
                <a:cs typeface="Times New Roman" panose="02020603050405020304" pitchFamily="18" charset="0"/>
              </a:rPr>
              <a:t>Đến gần, thân cây to như cột nhà. Cây vất vả chăm bẵm quả nên khi sờ vào thân cây, em không còn cảm giác mát mát, nhẵn bóng như khi cây chuối còn non nữa mà chỉ thấy ram ráp, hơi khô.</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7032" y="653381"/>
            <a:ext cx="3849844" cy="3422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257792" y="39985"/>
            <a:ext cx="1818126"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UTM Aristote" panose="02040603050506020204" pitchFamily="18" charset="0"/>
              </a:rPr>
              <a:t>Gợi ý</a:t>
            </a:r>
          </a:p>
        </p:txBody>
      </p:sp>
    </p:spTree>
    <p:extLst>
      <p:ext uri="{BB962C8B-B14F-4D97-AF65-F5344CB8AC3E}">
        <p14:creationId xmlns:p14="http://schemas.microsoft.com/office/powerpoint/2010/main" val="2530257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barn(inVertical)">
                                      <p:cBhvr>
                                        <p:cTn id="13"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1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3463636" y="0"/>
            <a:ext cx="552796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400" b="1" dirty="0">
                <a:solidFill>
                  <a:srgbClr val="002060"/>
                </a:solidFill>
                <a:latin typeface="UVF TypoSlabserif" panose="02000403050000020004" pitchFamily="2" charset="0"/>
                <a:cs typeface="Times New Roman" panose="02020603050405020304" pitchFamily="18" charset="0"/>
              </a:rPr>
              <a:t>  Đoạn 3: Cây chuối có nhiều tàu lá, có tàu đã già khô, bị gió đánh rách ngang và rũ xuống gốc. Các tàu lá còn xanh thì liền tấm, to như cái máng nước úp sấp. Những tàu lá ở dưới màu xanh thẫm. Những tàu ở trên màu xanh mát, nhạt dần. […].</a:t>
            </a:r>
          </a:p>
        </p:txBody>
      </p:sp>
      <p:sp>
        <p:nvSpPr>
          <p:cNvPr id="3" name="Rounded Rectangle 2"/>
          <p:cNvSpPr/>
          <p:nvPr/>
        </p:nvSpPr>
        <p:spPr>
          <a:xfrm>
            <a:off x="0" y="95142"/>
            <a:ext cx="3463637" cy="1743685"/>
          </a:xfrm>
          <a:prstGeom prst="roundRect">
            <a:avLst/>
          </a:prstGeom>
          <a:ln w="28575">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Thân bài</a:t>
            </a:r>
          </a:p>
          <a:p>
            <a:pPr algn="ctr"/>
            <a:r>
              <a:rPr lang="en-US" sz="2800" dirty="0">
                <a:latin typeface="Times New Roman" panose="02020603050405020304" pitchFamily="18" charset="0"/>
                <a:cs typeface="Times New Roman" panose="02020603050405020304" pitchFamily="18" charset="0"/>
              </a:rPr>
              <a:t>Tả các bộ phận của cây chuối tiêu (tàu lá, buồng chuối, nải chuối, quả chuối,...)</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78" y="2062048"/>
            <a:ext cx="2649524" cy="47008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2556032" y="5051554"/>
            <a:ext cx="2307043" cy="707886"/>
          </a:xfrm>
          <a:prstGeom prst="rect">
            <a:avLst/>
          </a:prstGeom>
          <a:noFill/>
        </p:spPr>
        <p:txBody>
          <a:bodyPr wrap="none" lIns="91440" tIns="45720" rIns="91440" bIns="45720">
            <a:spAutoFit/>
          </a:bodyPr>
          <a:lstStyle/>
          <a:p>
            <a:pPr algn="ctr"/>
            <a:r>
              <a:rPr lang="en-US" sz="4000" b="0" cap="none" spc="0" dirty="0">
                <a:ln w="0"/>
                <a:solidFill>
                  <a:schemeClr val="accent5">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Hoa chuối</a:t>
            </a:r>
          </a:p>
        </p:txBody>
      </p:sp>
      <p:sp>
        <p:nvSpPr>
          <p:cNvPr id="7" name="Rectangle 6"/>
          <p:cNvSpPr/>
          <p:nvPr/>
        </p:nvSpPr>
        <p:spPr>
          <a:xfrm>
            <a:off x="2556033" y="3499822"/>
            <a:ext cx="2307043" cy="707886"/>
          </a:xfrm>
          <a:prstGeom prst="rect">
            <a:avLst/>
          </a:prstGeom>
          <a:noFill/>
        </p:spPr>
        <p:txBody>
          <a:bodyPr wrap="none" lIns="91440" tIns="45720" rIns="91440" bIns="45720">
            <a:spAutoFit/>
          </a:bodyPr>
          <a:lstStyle/>
          <a:p>
            <a:pPr algn="ctr"/>
            <a:r>
              <a:rPr lang="en-US" sz="4000">
                <a:ln w="0"/>
                <a:solidFill>
                  <a:schemeClr val="accent5">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Quả</a:t>
            </a:r>
            <a:r>
              <a:rPr lang="en-US" sz="4000" b="0" cap="none" spc="0">
                <a:ln w="0"/>
                <a:solidFill>
                  <a:schemeClr val="accent5">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0" cap="none" spc="0" dirty="0">
                <a:ln w="0"/>
                <a:solidFill>
                  <a:schemeClr val="accent5">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chuối</a:t>
            </a:r>
          </a:p>
        </p:txBody>
      </p:sp>
      <p:sp>
        <p:nvSpPr>
          <p:cNvPr id="8" name="Rectangle 7"/>
          <p:cNvSpPr/>
          <p:nvPr/>
        </p:nvSpPr>
        <p:spPr>
          <a:xfrm>
            <a:off x="2299552" y="2157189"/>
            <a:ext cx="2820004" cy="707886"/>
          </a:xfrm>
          <a:prstGeom prst="rect">
            <a:avLst/>
          </a:prstGeom>
          <a:noFill/>
        </p:spPr>
        <p:txBody>
          <a:bodyPr wrap="none" lIns="91440" tIns="45720" rIns="91440" bIns="45720">
            <a:spAutoFit/>
          </a:bodyPr>
          <a:lstStyle/>
          <a:p>
            <a:pPr algn="ctr"/>
            <a:r>
              <a:rPr lang="en-US" sz="4000" b="0" cap="none" spc="0" dirty="0">
                <a:ln w="0"/>
                <a:solidFill>
                  <a:schemeClr val="accent5">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Buồng chuối</a:t>
            </a:r>
          </a:p>
        </p:txBody>
      </p:sp>
      <p:sp>
        <p:nvSpPr>
          <p:cNvPr id="11" name="Text Box 8"/>
          <p:cNvSpPr txBox="1">
            <a:spLocks noChangeArrowheads="1"/>
          </p:cNvSpPr>
          <p:nvPr/>
        </p:nvSpPr>
        <p:spPr bwMode="auto">
          <a:xfrm>
            <a:off x="5298495" y="1854281"/>
            <a:ext cx="268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Gồm nhiều nải, xếp tầng</a:t>
            </a:r>
          </a:p>
        </p:txBody>
      </p:sp>
      <p:sp>
        <p:nvSpPr>
          <p:cNvPr id="12" name="Text Box 8"/>
          <p:cNvSpPr txBox="1">
            <a:spLocks noChangeArrowheads="1"/>
          </p:cNvSpPr>
          <p:nvPr/>
        </p:nvSpPr>
        <p:spPr bwMode="auto">
          <a:xfrm>
            <a:off x="5419505" y="2408684"/>
            <a:ext cx="268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Dài, nặng trĩu</a:t>
            </a:r>
          </a:p>
        </p:txBody>
      </p:sp>
      <p:sp>
        <p:nvSpPr>
          <p:cNvPr id="13" name="Text Box 8"/>
          <p:cNvSpPr txBox="1">
            <a:spLocks noChangeArrowheads="1"/>
          </p:cNvSpPr>
          <p:nvPr/>
        </p:nvSpPr>
        <p:spPr bwMode="auto">
          <a:xfrm>
            <a:off x="5320789" y="3047746"/>
            <a:ext cx="3591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Như trăm ngón tay thon xếp lại</a:t>
            </a:r>
          </a:p>
        </p:txBody>
      </p:sp>
      <p:sp>
        <p:nvSpPr>
          <p:cNvPr id="14" name="Text Box 8"/>
          <p:cNvSpPr txBox="1">
            <a:spLocks noChangeArrowheads="1"/>
          </p:cNvSpPr>
          <p:nvPr/>
        </p:nvSpPr>
        <p:spPr bwMode="auto">
          <a:xfrm>
            <a:off x="5298495" y="3603542"/>
            <a:ext cx="268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Cong cong</a:t>
            </a:r>
          </a:p>
        </p:txBody>
      </p:sp>
      <p:sp>
        <p:nvSpPr>
          <p:cNvPr id="15" name="Text Box 8"/>
          <p:cNvSpPr txBox="1">
            <a:spLocks noChangeArrowheads="1"/>
          </p:cNvSpPr>
          <p:nvPr/>
        </p:nvSpPr>
        <p:spPr bwMode="auto">
          <a:xfrm>
            <a:off x="5298495" y="4251320"/>
            <a:ext cx="268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Hình trăng khuyết</a:t>
            </a:r>
          </a:p>
        </p:txBody>
      </p:sp>
      <p:sp>
        <p:nvSpPr>
          <p:cNvPr id="16" name="Text Box 8"/>
          <p:cNvSpPr txBox="1">
            <a:spLocks noChangeArrowheads="1"/>
          </p:cNvSpPr>
          <p:nvPr/>
        </p:nvSpPr>
        <p:spPr bwMode="auto">
          <a:xfrm>
            <a:off x="5298495" y="5075621"/>
            <a:ext cx="268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Thuôn dài</a:t>
            </a:r>
          </a:p>
        </p:txBody>
      </p:sp>
      <p:sp>
        <p:nvSpPr>
          <p:cNvPr id="17" name="Text Box 8"/>
          <p:cNvSpPr txBox="1">
            <a:spLocks noChangeArrowheads="1"/>
          </p:cNvSpPr>
          <p:nvPr/>
        </p:nvSpPr>
        <p:spPr bwMode="auto">
          <a:xfrm>
            <a:off x="5298495" y="5718605"/>
            <a:ext cx="2686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Màu tím hồng</a:t>
            </a:r>
          </a:p>
        </p:txBody>
      </p:sp>
      <p:sp>
        <p:nvSpPr>
          <p:cNvPr id="18" name="Text Box 8"/>
          <p:cNvSpPr txBox="1">
            <a:spLocks noChangeArrowheads="1"/>
          </p:cNvSpPr>
          <p:nvPr/>
        </p:nvSpPr>
        <p:spPr bwMode="auto">
          <a:xfrm>
            <a:off x="5298496" y="6331976"/>
            <a:ext cx="3743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Như búp măng mập mạp</a:t>
            </a:r>
          </a:p>
        </p:txBody>
      </p:sp>
      <p:cxnSp>
        <p:nvCxnSpPr>
          <p:cNvPr id="9" name="Straight Arrow Connector 8"/>
          <p:cNvCxnSpPr>
            <a:stCxn id="8" idx="3"/>
            <a:endCxn id="11" idx="1"/>
          </p:cNvCxnSpPr>
          <p:nvPr/>
        </p:nvCxnSpPr>
        <p:spPr>
          <a:xfrm flipV="1">
            <a:off x="5119556" y="2269780"/>
            <a:ext cx="178939" cy="241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3"/>
            <a:endCxn id="12" idx="1"/>
          </p:cNvCxnSpPr>
          <p:nvPr/>
        </p:nvCxnSpPr>
        <p:spPr>
          <a:xfrm>
            <a:off x="5119556" y="2511132"/>
            <a:ext cx="299949" cy="1283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a:endCxn id="13" idx="1"/>
          </p:cNvCxnSpPr>
          <p:nvPr/>
        </p:nvCxnSpPr>
        <p:spPr>
          <a:xfrm>
            <a:off x="5119556" y="2511132"/>
            <a:ext cx="201233" cy="9521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595279" y="3957155"/>
            <a:ext cx="763721" cy="5375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4" idx="1"/>
          </p:cNvCxnSpPr>
          <p:nvPr/>
        </p:nvCxnSpPr>
        <p:spPr>
          <a:xfrm flipV="1">
            <a:off x="4595278" y="3834374"/>
            <a:ext cx="703217" cy="1010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670874" y="5507675"/>
            <a:ext cx="734888" cy="4636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670875" y="5353889"/>
            <a:ext cx="759776" cy="1081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670875" y="5504588"/>
            <a:ext cx="748631" cy="10582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69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left)">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left)">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ipe(left)">
                                      <p:cBhvr>
                                        <p:cTn id="9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2914650" y="50165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r>
              <a:rPr lang="en-US" altLang="en-US" sz="2400" b="1" i="1">
                <a:latin typeface="Times New Roman" panose="02020603050405020304" pitchFamily="18" charset="0"/>
              </a:rPr>
              <a:t> </a:t>
            </a:r>
          </a:p>
        </p:txBody>
      </p:sp>
      <p:sp>
        <p:nvSpPr>
          <p:cNvPr id="27654" name="Text Box 8"/>
          <p:cNvSpPr txBox="1">
            <a:spLocks noChangeArrowheads="1"/>
          </p:cNvSpPr>
          <p:nvPr/>
        </p:nvSpPr>
        <p:spPr bwMode="auto">
          <a:xfrm>
            <a:off x="0" y="3532"/>
            <a:ext cx="9144000" cy="2554545"/>
          </a:xfrm>
          <a:prstGeom prst="rect">
            <a:avLst/>
          </a:prstGeom>
          <a:solidFill>
            <a:schemeClr val="lt1">
              <a:alpha val="62000"/>
            </a:schemeClr>
          </a:solidFill>
          <a:ln>
            <a:prstDash val="lgDash"/>
          </a:ln>
        </p:spPr>
        <p:style>
          <a:lnRef idx="2">
            <a:schemeClr val="accent4"/>
          </a:lnRef>
          <a:fillRef idx="1">
            <a:schemeClr val="lt1"/>
          </a:fillRef>
          <a:effectRef idx="0">
            <a:schemeClr val="accent4"/>
          </a:effectRef>
          <a:fontRef idx="minor">
            <a:schemeClr val="dk1"/>
          </a:fontRef>
        </p:style>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solidFill>
                  <a:srgbClr val="3333CC"/>
                </a:solidFill>
                <a:latin typeface="UVF TypoSlabserif" panose="02000403050000020004" pitchFamily="2" charset="0"/>
                <a:cs typeface="Times New Roman" panose="02020603050405020304" pitchFamily="18" charset="0"/>
              </a:rPr>
              <a:t> </a:t>
            </a:r>
            <a:r>
              <a:rPr lang="en-US" altLang="en-US" sz="3200" b="1" dirty="0">
                <a:solidFill>
                  <a:srgbClr val="FF3300"/>
                </a:solidFill>
                <a:latin typeface="UVF TypoSlabserif" panose="02000403050000020004" pitchFamily="2" charset="0"/>
                <a:cs typeface="Times New Roman" panose="02020603050405020304" pitchFamily="18" charset="0"/>
              </a:rPr>
              <a:t>Đoạn 3</a:t>
            </a:r>
            <a:r>
              <a:rPr lang="en-US" altLang="en-US" sz="3200" dirty="0">
                <a:solidFill>
                  <a:srgbClr val="FF3300"/>
                </a:solidFill>
                <a:latin typeface="UVF TypoSlabserif" panose="02000403050000020004" pitchFamily="2" charset="0"/>
                <a:cs typeface="Times New Roman" panose="02020603050405020304" pitchFamily="18" charset="0"/>
              </a:rPr>
              <a:t>:</a:t>
            </a:r>
            <a:r>
              <a:rPr lang="en-US" altLang="en-US" sz="3200" dirty="0">
                <a:solidFill>
                  <a:srgbClr val="3333CC"/>
                </a:solidFill>
                <a:latin typeface="UVF TypoSlabserif" panose="02000403050000020004" pitchFamily="2" charset="0"/>
                <a:cs typeface="Times New Roman" panose="02020603050405020304" pitchFamily="18" charset="0"/>
              </a:rPr>
              <a:t> </a:t>
            </a:r>
            <a:r>
              <a:rPr lang="en-US" altLang="en-US" sz="3200" dirty="0">
                <a:solidFill>
                  <a:schemeClr val="accent6">
                    <a:lumMod val="50000"/>
                  </a:schemeClr>
                </a:solidFill>
                <a:latin typeface="UVF TypoSlabserif" panose="02000403050000020004" pitchFamily="2" charset="0"/>
                <a:cs typeface="Times New Roman" panose="02020603050405020304" pitchFamily="18" charset="0"/>
              </a:rPr>
              <a:t> Cây chuối có nhiều tàu lá, có tàu đã già khô, bị gió đánh rách ngang và rũ xuống gốc. Các tàu lá còn xanh thì liền tấm, to như cái máng nước úp sấp. Những tàu lá ở dưới màu xanh thẫm. Những tàu ở trên màu xanh mát, nhạt dần. […]</a:t>
            </a:r>
            <a:r>
              <a:rPr lang="en-US" altLang="en-US" sz="3200" b="1" dirty="0">
                <a:solidFill>
                  <a:schemeClr val="accent6">
                    <a:lumMod val="50000"/>
                  </a:schemeClr>
                </a:solidFill>
                <a:latin typeface="UVF TypoSlabserif" panose="02000403050000020004" pitchFamily="2" charset="0"/>
                <a:cs typeface="Times New Roman" panose="02020603050405020304" pitchFamily="18" charset="0"/>
              </a:rPr>
              <a:t>.</a:t>
            </a:r>
          </a:p>
        </p:txBody>
      </p:sp>
      <p:sp>
        <p:nvSpPr>
          <p:cNvPr id="14" name="Text Box 8"/>
          <p:cNvSpPr txBox="1">
            <a:spLocks noChangeArrowheads="1"/>
          </p:cNvSpPr>
          <p:nvPr/>
        </p:nvSpPr>
        <p:spPr bwMode="auto">
          <a:xfrm>
            <a:off x="101396" y="2199278"/>
            <a:ext cx="384926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dirty="0">
                <a:solidFill>
                  <a:srgbClr val="CD5D85"/>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Đặc biệt nhất là buồng chuối . Buồng chuối dài lê thê với hơn chục nải chuối như những bàn tay xanh khổng lồ xếp chồng lên nhau. Lác đác trên những nải chuối gần ngọn, quả đã ngả màu vàng, mùi thơm thoang thoảng quanh vườn.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0728" y="2184024"/>
            <a:ext cx="4941877" cy="4392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867480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2782635" y="97704"/>
            <a:ext cx="642466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Đoạn 4:   […]. Chuối có ích lợi như thế nên bà em thường xuyên chăm bón cho chuối tốt tươi.</a:t>
            </a:r>
          </a:p>
        </p:txBody>
      </p:sp>
      <p:sp>
        <p:nvSpPr>
          <p:cNvPr id="4" name="Rounded Rectangle 3"/>
          <p:cNvSpPr/>
          <p:nvPr/>
        </p:nvSpPr>
        <p:spPr>
          <a:xfrm>
            <a:off x="116681" y="204252"/>
            <a:ext cx="2538596" cy="1274066"/>
          </a:xfrm>
          <a:prstGeom prst="roundRect">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UVF TypoSlabserif" panose="02000403050000020004" pitchFamily="2" charset="0"/>
                <a:cs typeface="Times New Roman" panose="02020603050405020304" pitchFamily="18" charset="0"/>
              </a:rPr>
              <a:t>Kết bài</a:t>
            </a:r>
          </a:p>
          <a:p>
            <a:pPr algn="ctr"/>
            <a:r>
              <a:rPr lang="en-US" sz="2800" dirty="0">
                <a:latin typeface="UVF TypoSlabserif" panose="02000403050000020004" pitchFamily="2" charset="0"/>
                <a:cs typeface="Times New Roman" panose="02020603050405020304" pitchFamily="18" charset="0"/>
              </a:rPr>
              <a:t>Nêu lợi ích của cây chuối tiêu.</a:t>
            </a:r>
          </a:p>
        </p:txBody>
      </p:sp>
      <p:sp>
        <p:nvSpPr>
          <p:cNvPr id="5" name="Rectangle 4"/>
          <p:cNvSpPr/>
          <p:nvPr/>
        </p:nvSpPr>
        <p:spPr>
          <a:xfrm>
            <a:off x="2961254" y="2718612"/>
            <a:ext cx="992580"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Lá</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841741" y="1645781"/>
            <a:ext cx="176202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Thân</a:t>
            </a:r>
          </a:p>
        </p:txBody>
      </p:sp>
      <p:sp>
        <p:nvSpPr>
          <p:cNvPr id="7" name="Rectangle 6"/>
          <p:cNvSpPr/>
          <p:nvPr/>
        </p:nvSpPr>
        <p:spPr>
          <a:xfrm>
            <a:off x="2955210" y="4085541"/>
            <a:ext cx="141577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Hoa</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2905460" y="5429520"/>
            <a:ext cx="145424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Quả</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2871741" y="2440338"/>
            <a:ext cx="591031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40785" y="5268490"/>
            <a:ext cx="591031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0785" y="3786538"/>
            <a:ext cx="591031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5800"/>
            <a:ext cx="3091730" cy="490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AutoShape 2" descr="Lợi ích sức khỏe không ngờ của thân cây chuố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4567219" y="1275557"/>
            <a:ext cx="1077815" cy="1076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Cách làm gỏi chuối cây chua chua ngọt ngọt đơn giản hấp dẫn cho gia đì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965" y="1256784"/>
            <a:ext cx="1055062" cy="1094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Bạn đã biết tác dụng của lá chuối chưa? | Đặc sản tây nguyên làm quà"/>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7799" y="2634810"/>
            <a:ext cx="1023854" cy="1023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Lá Chuối lợi ích lớn đối với sắc đẹp hay sức khỏe mọi ngườ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4513" y="2650676"/>
            <a:ext cx="1044744" cy="104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8" name="Picture 10" descr="Lá chuối có tác dụng gì, ăn lá chuối có tốt không ? - Cây Nhà Lá Vườ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2118" y="2575219"/>
            <a:ext cx="1114853" cy="1114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0" name="Picture 12" descr="Công dụng tuyệt vời của lá chuối sẽ khiến bạn bất ngờ"/>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41479" y="2588952"/>
            <a:ext cx="922292" cy="1133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2" name="Picture 14" descr="Hãy thường xuyên dùng HOA CHUỐI để mang lại những lợi ích không ngờ cho sức  khỏe của bạn và người thâ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4116" y="3926169"/>
            <a:ext cx="986615" cy="12531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4" name="Picture 16" descr="Công dụng bất ngờ từ hoa chuối không phải ai cũng biết | Báo Dân trí"/>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9944" y="3900946"/>
            <a:ext cx="1097027" cy="12482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6" name="Picture 18" descr="9 công dụng của hoa chuối với sức khỏe có thể bạn chưa biết • Hello Bacs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0885" y="3900947"/>
            <a:ext cx="1137298" cy="1231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8" name="Picture 20" descr="Cách làm nộm hoa chuối không bị thâm trong 15 phú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85716" y="3900948"/>
            <a:ext cx="1103408" cy="1192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70" name="Picture 22" descr="Chuối sấy giòn (chiên chân không) - Sản phẩm công nghệ VinaOrgani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27860" y="5352896"/>
            <a:ext cx="981685" cy="1308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72" name="Picture 24" descr="Top 4 món ăn từ chuối ngon nhất hiện nay. | Vatgia Hỏi &amp;amp; Đá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77936" y="5352895"/>
            <a:ext cx="1695906" cy="1391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14" descr="imag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63562" y="5354651"/>
            <a:ext cx="1123420" cy="1276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88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left)">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wipe(left)">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wipe(left)">
                                      <p:cBhvr>
                                        <p:cTn id="32" dur="500"/>
                                        <p:tgtEl>
                                          <p:spTgt spid="20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8"/>
                                        </p:tgtEl>
                                        <p:attrNameLst>
                                          <p:attrName>style.visibility</p:attrName>
                                        </p:attrNameLst>
                                      </p:cBhvr>
                                      <p:to>
                                        <p:strVal val="visible"/>
                                      </p:to>
                                    </p:set>
                                    <p:animEffect transition="in" filter="wipe(left)">
                                      <p:cBhvr>
                                        <p:cTn id="37" dur="500"/>
                                        <p:tgtEl>
                                          <p:spTgt spid="20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60"/>
                                        </p:tgtEl>
                                        <p:attrNameLst>
                                          <p:attrName>style.visibility</p:attrName>
                                        </p:attrNameLst>
                                      </p:cBhvr>
                                      <p:to>
                                        <p:strVal val="visible"/>
                                      </p:to>
                                    </p:set>
                                    <p:animEffect transition="in" filter="wipe(left)">
                                      <p:cBhvr>
                                        <p:cTn id="42" dur="500"/>
                                        <p:tgtEl>
                                          <p:spTgt spid="20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68"/>
                                        </p:tgtEl>
                                        <p:attrNameLst>
                                          <p:attrName>style.visibility</p:attrName>
                                        </p:attrNameLst>
                                      </p:cBhvr>
                                      <p:to>
                                        <p:strVal val="visible"/>
                                      </p:to>
                                    </p:set>
                                    <p:animEffect transition="in" filter="wipe(left)">
                                      <p:cBhvr>
                                        <p:cTn id="52" dur="500"/>
                                        <p:tgtEl>
                                          <p:spTgt spid="206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066"/>
                                        </p:tgtEl>
                                        <p:attrNameLst>
                                          <p:attrName>style.visibility</p:attrName>
                                        </p:attrNameLst>
                                      </p:cBhvr>
                                      <p:to>
                                        <p:strVal val="visible"/>
                                      </p:to>
                                    </p:set>
                                    <p:animEffect transition="in" filter="wipe(left)">
                                      <p:cBhvr>
                                        <p:cTn id="57" dur="500"/>
                                        <p:tgtEl>
                                          <p:spTgt spid="206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064"/>
                                        </p:tgtEl>
                                        <p:attrNameLst>
                                          <p:attrName>style.visibility</p:attrName>
                                        </p:attrNameLst>
                                      </p:cBhvr>
                                      <p:to>
                                        <p:strVal val="visible"/>
                                      </p:to>
                                    </p:set>
                                    <p:animEffect transition="in" filter="wipe(left)">
                                      <p:cBhvr>
                                        <p:cTn id="62" dur="500"/>
                                        <p:tgtEl>
                                          <p:spTgt spid="206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62"/>
                                        </p:tgtEl>
                                        <p:attrNameLst>
                                          <p:attrName>style.visibility</p:attrName>
                                        </p:attrNameLst>
                                      </p:cBhvr>
                                      <p:to>
                                        <p:strVal val="visible"/>
                                      </p:to>
                                    </p:set>
                                    <p:animEffect transition="in" filter="wipe(left)">
                                      <p:cBhvr>
                                        <p:cTn id="67" dur="500"/>
                                        <p:tgtEl>
                                          <p:spTgt spid="206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072"/>
                                        </p:tgtEl>
                                        <p:attrNameLst>
                                          <p:attrName>style.visibility</p:attrName>
                                        </p:attrNameLst>
                                      </p:cBhvr>
                                      <p:to>
                                        <p:strVal val="visible"/>
                                      </p:to>
                                    </p:set>
                                    <p:animEffect transition="in" filter="wipe(left)">
                                      <p:cBhvr>
                                        <p:cTn id="77" dur="500"/>
                                        <p:tgtEl>
                                          <p:spTgt spid="207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070"/>
                                        </p:tgtEl>
                                        <p:attrNameLst>
                                          <p:attrName>style.visibility</p:attrName>
                                        </p:attrNameLst>
                                      </p:cBhvr>
                                      <p:to>
                                        <p:strVal val="visible"/>
                                      </p:to>
                                    </p:set>
                                    <p:animEffect transition="in" filter="wipe(left)">
                                      <p:cBhvr>
                                        <p:cTn id="82" dur="500"/>
                                        <p:tgtEl>
                                          <p:spTgt spid="207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left)">
                                      <p:cBhvr>
                                        <p:cTn id="8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131233" y="486570"/>
            <a:ext cx="6515675" cy="3970318"/>
          </a:xfrm>
          <a:prstGeom prst="rect">
            <a:avLst/>
          </a:prstGeom>
          <a:solidFill>
            <a:schemeClr val="lt1">
              <a:alpha val="57000"/>
            </a:schemeClr>
          </a:solidFill>
          <a:ln>
            <a:prstDash val="lgDash"/>
          </a:ln>
        </p:spPr>
        <p:style>
          <a:lnRef idx="2">
            <a:schemeClr val="accent4"/>
          </a:lnRef>
          <a:fillRef idx="1">
            <a:schemeClr val="lt1"/>
          </a:fillRef>
          <a:effectRef idx="0">
            <a:schemeClr val="accent4"/>
          </a:effectRef>
          <a:fontRef idx="minor">
            <a:schemeClr val="dk1"/>
          </a:fontRef>
        </p:style>
        <p:txBody>
          <a:bodyPr wrap="square">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a:r>
              <a:rPr lang="en-US" altLang="vi-VN" sz="2800" b="1" dirty="0">
                <a:effectLst>
                  <a:outerShdw blurRad="38100" dist="38100" dir="2700000" algn="tl">
                    <a:srgbClr val="000000">
                      <a:alpha val="43137"/>
                    </a:srgbClr>
                  </a:outerShdw>
                </a:effectLst>
                <a:latin typeface="UVF TypoSlabserif" panose="02000403050000020004" pitchFamily="2" charset="0"/>
              </a:rPr>
              <a:t>      </a:t>
            </a:r>
            <a:r>
              <a:rPr lang="en-US" altLang="vi-VN" sz="2800" b="1" dirty="0">
                <a:solidFill>
                  <a:srgbClr val="25472E"/>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Cây chuối dường như không bỏ đi thứ gì. Củ chuối, thân chuối để nuôi lợn.Lá chuối gói giò, gói bánh; hoa chuối làm gỏi. Món chuối xanh mẹ nấu với ốc thì khỏi phải chê. Còn quả chuối chín ăn vừa ngon, vừa bổ. Còn gì thú vị hơn sau bữa cơm được một quả chuối ngon tráng miệng do chính tay mình trồng. </a:t>
            </a:r>
            <a:endParaRPr lang="vi-VN" altLang="vi-VN" sz="2800" b="1" dirty="0">
              <a:solidFill>
                <a:srgbClr val="25472E"/>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5" name="Rectangle 8"/>
          <p:cNvSpPr>
            <a:spLocks noChangeArrowheads="1"/>
          </p:cNvSpPr>
          <p:nvPr/>
        </p:nvSpPr>
        <p:spPr bwMode="auto">
          <a:xfrm>
            <a:off x="131233" y="2894316"/>
            <a:ext cx="64865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algn="just"/>
            <a:r>
              <a:rPr lang="en-US" altLang="en-US" sz="2800" b="1" dirty="0">
                <a:solidFill>
                  <a:srgbClr val="FF0000"/>
                </a:solidFill>
                <a:effectLst>
                  <a:outerShdw blurRad="38100" dist="38100" dir="2700000" algn="tl">
                    <a:srgbClr val="000000">
                      <a:alpha val="43137"/>
                    </a:srgbClr>
                  </a:outerShdw>
                </a:effectLst>
                <a:latin typeface="UVF TypoSlabserif" panose="02000403050000020004" pitchFamily="2" charset="0"/>
              </a:rPr>
              <a:t> </a:t>
            </a:r>
          </a:p>
          <a:p>
            <a:pPr algn="just"/>
            <a:r>
              <a:rPr lang="en-US" altLang="en-US" sz="2800" b="1" dirty="0">
                <a:solidFill>
                  <a:srgbClr val="FF0000"/>
                </a:solidFill>
                <a:effectLst>
                  <a:outerShdw blurRad="38100" dist="38100" dir="2700000" algn="tl">
                    <a:srgbClr val="000000">
                      <a:alpha val="43137"/>
                    </a:srgbClr>
                  </a:outerShdw>
                </a:effectLst>
                <a:latin typeface="UVF TypoSlabserif" panose="02000403050000020004" pitchFamily="2" charset="0"/>
              </a:rPr>
              <a:t>Chuối có ích như thế nên bà em thường xuyên chăm bón cho chuối tốt tươi.</a:t>
            </a:r>
          </a:p>
        </p:txBody>
      </p:sp>
      <p:sp>
        <p:nvSpPr>
          <p:cNvPr id="29700" name="Rectangle 8"/>
          <p:cNvSpPr>
            <a:spLocks noChangeArrowheads="1"/>
          </p:cNvSpPr>
          <p:nvPr/>
        </p:nvSpPr>
        <p:spPr bwMode="auto">
          <a:xfrm>
            <a:off x="457201" y="79773"/>
            <a:ext cx="354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r>
              <a:rPr lang="en-US" altLang="en-US" sz="2800" b="1" dirty="0">
                <a:solidFill>
                  <a:srgbClr val="015F05"/>
                </a:solidFill>
                <a:latin typeface="Times New Roman" panose="02020603050405020304" pitchFamily="18" charset="0"/>
              </a:rPr>
              <a:t>Đoạn 4</a:t>
            </a:r>
            <a:r>
              <a:rPr lang="en-US" altLang="en-US" sz="2800" dirty="0">
                <a:solidFill>
                  <a:srgbClr val="015F05"/>
                </a:solidFill>
                <a:latin typeface="Times New Roman" panose="02020603050405020304" pitchFamily="18" charset="0"/>
              </a:rPr>
              <a:t>:  </a:t>
            </a:r>
          </a:p>
        </p:txBody>
      </p:sp>
      <p:sp>
        <p:nvSpPr>
          <p:cNvPr id="29701" name="Text Box 3"/>
          <p:cNvSpPr txBox="1">
            <a:spLocks noChangeArrowheads="1"/>
          </p:cNvSpPr>
          <p:nvPr/>
        </p:nvSpPr>
        <p:spPr bwMode="auto">
          <a:xfrm>
            <a:off x="2228851" y="196850"/>
            <a:ext cx="473273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anose="020B0604020202020204" pitchFamily="34" charset="0"/>
                <a:cs typeface="Arial" panose="020B0604020202020204" pitchFamily="34" charset="0"/>
              </a:defRPr>
            </a:lvl1pPr>
            <a:lvl2pPr marL="742950" indent="-285750">
              <a:defRPr sz="5400">
                <a:solidFill>
                  <a:schemeClr val="tx1"/>
                </a:solidFill>
                <a:latin typeface="Arial" panose="020B0604020202020204" pitchFamily="34" charset="0"/>
                <a:cs typeface="Arial" panose="020B0604020202020204" pitchFamily="34" charset="0"/>
              </a:defRPr>
            </a:lvl2pPr>
            <a:lvl3pPr marL="1143000" indent="-228600">
              <a:defRPr sz="5400">
                <a:solidFill>
                  <a:schemeClr val="tx1"/>
                </a:solidFill>
                <a:latin typeface="Arial" panose="020B0604020202020204" pitchFamily="34" charset="0"/>
                <a:cs typeface="Arial" panose="020B0604020202020204" pitchFamily="34" charset="0"/>
              </a:defRPr>
            </a:lvl3pPr>
            <a:lvl4pPr marL="1600200" indent="-228600">
              <a:defRPr sz="5400">
                <a:solidFill>
                  <a:schemeClr val="tx1"/>
                </a:solidFill>
                <a:latin typeface="Arial" panose="020B0604020202020204" pitchFamily="34" charset="0"/>
                <a:cs typeface="Arial" panose="020B0604020202020204" pitchFamily="34" charset="0"/>
              </a:defRPr>
            </a:lvl4pPr>
            <a:lvl5pPr marL="2057400" indent="-228600">
              <a:defRPr sz="5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cs typeface="Arial" panose="020B0604020202020204" pitchFamily="34" charset="0"/>
              </a:defRPr>
            </a:lvl9pPr>
          </a:lstStyle>
          <a:p>
            <a:pPr eaLnBrk="1" hangingPunct="1"/>
            <a:r>
              <a:rPr lang="en-US" altLang="en-US" sz="3200" b="1" i="1">
                <a:latin typeface="Times New Roman" panose="02020603050405020304" pitchFamily="18" charset="0"/>
              </a:rPr>
              <a:t> </a:t>
            </a:r>
          </a:p>
        </p:txBody>
      </p:sp>
      <p:pic>
        <p:nvPicPr>
          <p:cNvPr id="8" name="Picture 10" descr="Lá chuối có tác dụng gì, ăn lá chuối có tốt không ? - Cây Nhà Lá Vườ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5150" y="341710"/>
            <a:ext cx="2020489" cy="19018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12" descr="Công dụng tuyệt vời của lá chuối sẽ khiến bạn bất ngờ"/>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7141" y="4628723"/>
            <a:ext cx="2173912" cy="2192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14" descr="Hãy thường xuyên dùng HOA CHUỐI để mang lại những lợi ích không ngờ cho sức  khỏe của bạn và người thâ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2010" y="2398591"/>
            <a:ext cx="2053628" cy="2172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16" descr="Công dụng bất ngờ từ hoa chuối không phải ai cũng biết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983" y="4726469"/>
            <a:ext cx="1740914" cy="1903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18" descr="9 công dụng của hoa chuối với sức khỏe có thể bạn chưa biết • Hello Bacs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402" y="4628723"/>
            <a:ext cx="2331884" cy="2098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312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par>
                                <p:cTn id="34" presetID="3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21" b="100000" l="2397" r="26405">
                        <a14:backgroundMark x1="10537" y1="55060" x2="8264" y2="57639"/>
                        <a14:backgroundMark x1="12769" y1="47718" x2="12769" y2="47718"/>
                        <a14:backgroundMark x1="13843" y1="40079" x2="14421" y2="46032"/>
                        <a14:backgroundMark x1="15413" y1="40278" x2="15331" y2="45337"/>
                        <a14:backgroundMark x1="17066" y1="40972" x2="16322" y2="50893"/>
                        <a14:backgroundMark x1="16612" y1="54563" x2="16612" y2="57440"/>
                        <a14:backgroundMark x1="16694" y1="63194" x2="16901" y2="87897"/>
                        <a14:backgroundMark x1="10909" y1="50893" x2="11736" y2="52183"/>
                        <a14:backgroundMark x1="12479" y1="45337" x2="12769" y2="49702"/>
                        <a14:backgroundMark x1="25248" y1="47520" x2="23099" y2="50000"/>
                        <a14:backgroundMark x1="24669" y1="58135" x2="21488" y2="64782"/>
                        <a14:backgroundMark x1="22562" y1="21925" x2="22645" y2="24405"/>
                        <a14:backgroundMark x1="19917" y1="46032" x2="19917" y2="46032"/>
                        <a14:backgroundMark x1="19008" y1="43750" x2="19008" y2="43750"/>
                        <a14:backgroundMark x1="17810" y1="93849" x2="14752" y2="94544"/>
                      </a14:backgroundRemoval>
                    </a14:imgEffect>
                  </a14:imgLayer>
                </a14:imgProps>
              </a:ext>
              <a:ext uri="{28A0092B-C50C-407E-A947-70E740481C1C}">
                <a14:useLocalDpi xmlns:a14="http://schemas.microsoft.com/office/drawing/2010/main" val="0"/>
              </a:ext>
            </a:extLst>
          </a:blip>
          <a:srcRect r="74862"/>
          <a:stretch/>
        </p:blipFill>
        <p:spPr>
          <a:xfrm>
            <a:off x="-323941" y="1403094"/>
            <a:ext cx="2463756" cy="5311759"/>
          </a:xfrm>
          <a:prstGeom prst="rect">
            <a:avLst/>
          </a:prstGeom>
        </p:spPr>
      </p:pic>
      <p:sp>
        <p:nvSpPr>
          <p:cNvPr id="5" name="Rectangle 4"/>
          <p:cNvSpPr/>
          <p:nvPr/>
        </p:nvSpPr>
        <p:spPr>
          <a:xfrm>
            <a:off x="2215151" y="262828"/>
            <a:ext cx="226857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Mở bài</a:t>
            </a:r>
          </a:p>
        </p:txBody>
      </p:sp>
      <p:sp>
        <p:nvSpPr>
          <p:cNvPr id="6" name="Rectangle 5"/>
          <p:cNvSpPr/>
          <p:nvPr/>
        </p:nvSpPr>
        <p:spPr>
          <a:xfrm>
            <a:off x="2162610" y="2568828"/>
            <a:ext cx="265329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Thân bài</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2287409" y="5653244"/>
            <a:ext cx="217437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Kết bài</a:t>
            </a:r>
          </a:p>
        </p:txBody>
      </p:sp>
      <p:sp>
        <p:nvSpPr>
          <p:cNvPr id="8" name="TextBox 7"/>
          <p:cNvSpPr txBox="1"/>
          <p:nvPr/>
        </p:nvSpPr>
        <p:spPr>
          <a:xfrm>
            <a:off x="4800799" y="451616"/>
            <a:ext cx="4343201" cy="1077218"/>
          </a:xfrm>
          <a:prstGeom prst="rect">
            <a:avLst/>
          </a:prstGeom>
          <a:noFill/>
        </p:spPr>
        <p:txBody>
          <a:bodyPr wrap="square" rtlCol="0">
            <a:spAutoFit/>
          </a:bodyPr>
          <a:lstStyle/>
          <a:p>
            <a:r>
              <a:rPr lang="en-US" sz="3200" dirty="0">
                <a:solidFill>
                  <a:schemeClr val="accent6">
                    <a:lumMod val="50000"/>
                  </a:schemeClr>
                </a:solidFill>
                <a:latin typeface="#9Slide03 Arima Madurai Black" panose="00000A00000000000000" pitchFamily="2" charset="0"/>
                <a:cs typeface="#9Slide03 Arima Madurai Black" panose="00000A00000000000000" pitchFamily="2" charset="0"/>
              </a:rPr>
              <a:t>Tả hoặc giới thiệu bao quát về cây</a:t>
            </a:r>
          </a:p>
        </p:txBody>
      </p:sp>
      <p:sp>
        <p:nvSpPr>
          <p:cNvPr id="9" name="TextBox 8"/>
          <p:cNvSpPr txBox="1"/>
          <p:nvPr/>
        </p:nvSpPr>
        <p:spPr>
          <a:xfrm>
            <a:off x="4815347" y="1772960"/>
            <a:ext cx="4343201" cy="1077218"/>
          </a:xfrm>
          <a:prstGeom prst="rect">
            <a:avLst/>
          </a:prstGeom>
          <a:noFill/>
        </p:spPr>
        <p:txBody>
          <a:bodyPr wrap="square" rtlCol="0">
            <a:spAutoFit/>
          </a:bodyPr>
          <a:lstStyle/>
          <a:p>
            <a:r>
              <a:rPr lang="en-US" sz="3200" dirty="0">
                <a:solidFill>
                  <a:schemeClr val="accent6">
                    <a:lumMod val="50000"/>
                  </a:schemeClr>
                </a:solidFill>
                <a:latin typeface="#9Slide03 Arima Madurai Black" panose="00000A00000000000000" pitchFamily="2" charset="0"/>
                <a:cs typeface="#9Slide03 Arima Madurai Black" panose="00000A00000000000000" pitchFamily="2" charset="0"/>
              </a:rPr>
              <a:t>Tả từng thời kì phát triển của cây</a:t>
            </a:r>
          </a:p>
        </p:txBody>
      </p:sp>
      <p:sp>
        <p:nvSpPr>
          <p:cNvPr id="10" name="TextBox 9"/>
          <p:cNvSpPr txBox="1"/>
          <p:nvPr/>
        </p:nvSpPr>
        <p:spPr>
          <a:xfrm>
            <a:off x="4775085" y="3454739"/>
            <a:ext cx="4513931" cy="584775"/>
          </a:xfrm>
          <a:prstGeom prst="rect">
            <a:avLst/>
          </a:prstGeom>
          <a:noFill/>
        </p:spPr>
        <p:txBody>
          <a:bodyPr wrap="square" rtlCol="0">
            <a:spAutoFit/>
          </a:bodyPr>
          <a:lstStyle/>
          <a:p>
            <a:r>
              <a:rPr lang="en-US" sz="3200" dirty="0">
                <a:solidFill>
                  <a:schemeClr val="accent6">
                    <a:lumMod val="50000"/>
                  </a:schemeClr>
                </a:solidFill>
                <a:latin typeface="#9Slide03 Arima Madurai Black" panose="00000A00000000000000" pitchFamily="2" charset="0"/>
                <a:cs typeface="#9Slide03 Arima Madurai Black" panose="00000A00000000000000" pitchFamily="2" charset="0"/>
              </a:rPr>
              <a:t>Tả từng bộ phận của cây</a:t>
            </a:r>
          </a:p>
        </p:txBody>
      </p:sp>
      <p:sp>
        <p:nvSpPr>
          <p:cNvPr id="11" name="TextBox 10"/>
          <p:cNvSpPr txBox="1"/>
          <p:nvPr/>
        </p:nvSpPr>
        <p:spPr>
          <a:xfrm>
            <a:off x="4840020" y="4426475"/>
            <a:ext cx="4513931" cy="584775"/>
          </a:xfrm>
          <a:prstGeom prst="rect">
            <a:avLst/>
          </a:prstGeom>
          <a:noFill/>
        </p:spPr>
        <p:txBody>
          <a:bodyPr wrap="square" rtlCol="0">
            <a:spAutoFit/>
          </a:bodyPr>
          <a:lstStyle/>
          <a:p>
            <a:r>
              <a:rPr lang="en-US" sz="3200" dirty="0">
                <a:solidFill>
                  <a:schemeClr val="accent6">
                    <a:lumMod val="50000"/>
                  </a:schemeClr>
                </a:solidFill>
                <a:latin typeface="#9Slide03 Arima Madurai Black" panose="00000A00000000000000" pitchFamily="2" charset="0"/>
                <a:cs typeface="#9Slide03 Arima Madurai Black" panose="00000A00000000000000" pitchFamily="2" charset="0"/>
              </a:rPr>
              <a:t>Nêu lợi ích của cây</a:t>
            </a:r>
          </a:p>
        </p:txBody>
      </p:sp>
      <p:sp>
        <p:nvSpPr>
          <p:cNvPr id="12" name="TextBox 11"/>
          <p:cNvSpPr txBox="1"/>
          <p:nvPr/>
        </p:nvSpPr>
        <p:spPr>
          <a:xfrm>
            <a:off x="4840020" y="6130079"/>
            <a:ext cx="4513931" cy="584775"/>
          </a:xfrm>
          <a:prstGeom prst="rect">
            <a:avLst/>
          </a:prstGeom>
          <a:noFill/>
        </p:spPr>
        <p:txBody>
          <a:bodyPr wrap="square" rtlCol="0">
            <a:spAutoFit/>
          </a:bodyPr>
          <a:lstStyle/>
          <a:p>
            <a:r>
              <a:rPr lang="en-US" sz="3200" dirty="0">
                <a:solidFill>
                  <a:schemeClr val="accent6">
                    <a:lumMod val="50000"/>
                  </a:schemeClr>
                </a:solidFill>
                <a:latin typeface="#9Slide03 Arima Madurai Black" panose="00000A00000000000000" pitchFamily="2" charset="0"/>
                <a:cs typeface="#9Slide03 Arima Madurai Black" panose="00000A00000000000000" pitchFamily="2" charset="0"/>
              </a:rPr>
              <a:t>Tình cảm của người tả</a:t>
            </a:r>
          </a:p>
        </p:txBody>
      </p:sp>
      <p:sp>
        <p:nvSpPr>
          <p:cNvPr id="13" name="TextBox 12"/>
          <p:cNvSpPr txBox="1"/>
          <p:nvPr/>
        </p:nvSpPr>
        <p:spPr>
          <a:xfrm>
            <a:off x="4840020" y="5360857"/>
            <a:ext cx="4513931" cy="584775"/>
          </a:xfrm>
          <a:prstGeom prst="rect">
            <a:avLst/>
          </a:prstGeom>
          <a:noFill/>
        </p:spPr>
        <p:txBody>
          <a:bodyPr wrap="square" rtlCol="0">
            <a:spAutoFit/>
          </a:bodyPr>
          <a:lstStyle/>
          <a:p>
            <a:r>
              <a:rPr lang="en-US" sz="3200" dirty="0">
                <a:solidFill>
                  <a:schemeClr val="accent6">
                    <a:lumMod val="50000"/>
                  </a:schemeClr>
                </a:solidFill>
                <a:latin typeface="#9Slide03 Arima Madurai Black" panose="00000A00000000000000" pitchFamily="2" charset="0"/>
                <a:cs typeface="#9Slide03 Arima Madurai Black" panose="00000A00000000000000" pitchFamily="2" charset="0"/>
              </a:rPr>
              <a:t>Ấn tượng đặc biệt</a:t>
            </a:r>
          </a:p>
        </p:txBody>
      </p:sp>
      <p:cxnSp>
        <p:nvCxnSpPr>
          <p:cNvPr id="15" name="Straight Arrow Connector 14"/>
          <p:cNvCxnSpPr>
            <a:stCxn id="4" idx="3"/>
            <a:endCxn id="5" idx="1"/>
          </p:cNvCxnSpPr>
          <p:nvPr/>
        </p:nvCxnSpPr>
        <p:spPr>
          <a:xfrm flipV="1">
            <a:off x="2139815" y="724493"/>
            <a:ext cx="75336" cy="333448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a:stCxn id="4" idx="3"/>
            <a:endCxn id="7" idx="1"/>
          </p:cNvCxnSpPr>
          <p:nvPr/>
        </p:nvCxnSpPr>
        <p:spPr>
          <a:xfrm>
            <a:off x="2139815" y="4058974"/>
            <a:ext cx="147594" cy="205593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a:stCxn id="4" idx="3"/>
            <a:endCxn id="6" idx="1"/>
          </p:cNvCxnSpPr>
          <p:nvPr/>
        </p:nvCxnSpPr>
        <p:spPr>
          <a:xfrm flipV="1">
            <a:off x="2139815" y="3030493"/>
            <a:ext cx="22795" cy="102848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cxnSpLocks/>
            <a:endCxn id="8" idx="1"/>
          </p:cNvCxnSpPr>
          <p:nvPr/>
        </p:nvCxnSpPr>
        <p:spPr>
          <a:xfrm>
            <a:off x="4196775" y="744004"/>
            <a:ext cx="604024" cy="24622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a:cxnSpLocks/>
            <a:endCxn id="9" idx="1"/>
          </p:cNvCxnSpPr>
          <p:nvPr/>
        </p:nvCxnSpPr>
        <p:spPr>
          <a:xfrm flipV="1">
            <a:off x="4498787" y="2311569"/>
            <a:ext cx="316560" cy="54788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p:cNvCxnSpPr>
            <a:stCxn id="6" idx="3"/>
            <a:endCxn id="10" idx="1"/>
          </p:cNvCxnSpPr>
          <p:nvPr/>
        </p:nvCxnSpPr>
        <p:spPr>
          <a:xfrm flipH="1">
            <a:off x="4775085" y="3030493"/>
            <a:ext cx="40816" cy="71663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a:stCxn id="7" idx="3"/>
            <a:endCxn id="11" idx="1"/>
          </p:cNvCxnSpPr>
          <p:nvPr/>
        </p:nvCxnSpPr>
        <p:spPr>
          <a:xfrm flipV="1">
            <a:off x="4461787" y="4718863"/>
            <a:ext cx="378233" cy="139604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p:cNvCxnSpPr>
            <a:stCxn id="7" idx="3"/>
            <a:endCxn id="13" idx="1"/>
          </p:cNvCxnSpPr>
          <p:nvPr/>
        </p:nvCxnSpPr>
        <p:spPr>
          <a:xfrm flipV="1">
            <a:off x="4461787" y="5653245"/>
            <a:ext cx="378233" cy="46166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a:stCxn id="7" idx="3"/>
            <a:endCxn id="12" idx="1"/>
          </p:cNvCxnSpPr>
          <p:nvPr/>
        </p:nvCxnSpPr>
        <p:spPr>
          <a:xfrm>
            <a:off x="4461787" y="6114909"/>
            <a:ext cx="378233" cy="30755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1025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down)">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down)">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down)">
                                      <p:cBhvr>
                                        <p:cTn id="87" dur="5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down)">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0330" y="2377440"/>
            <a:ext cx="3897630" cy="1340168"/>
          </a:xfrm>
        </p:spPr>
        <p:txBody>
          <a:bodyPr>
            <a:noAutofit/>
          </a:bodyPr>
          <a:lstStyle/>
          <a:p>
            <a:pPr algn="ctr"/>
            <a:r>
              <a:rPr lang="en-US" sz="9600" dirty="0">
                <a:solidFill>
                  <a:srgbClr val="015F05"/>
                </a:solidFill>
                <a:latin typeface="UTM Gradoo" panose="02040603050506020204" pitchFamily="18" charset="0"/>
              </a:rPr>
              <a:t>Dặn dò</a:t>
            </a:r>
          </a:p>
        </p:txBody>
      </p:sp>
    </p:spTree>
    <p:extLst>
      <p:ext uri="{BB962C8B-B14F-4D97-AF65-F5344CB8AC3E}">
        <p14:creationId xmlns:p14="http://schemas.microsoft.com/office/powerpoint/2010/main" val="3984915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8472" y="-707922"/>
            <a:ext cx="6858000" cy="2387600"/>
          </a:xfrm>
        </p:spPr>
        <p:txBody>
          <a:bodyPr>
            <a:normAutofit/>
          </a:bodyPr>
          <a:lstStyle/>
          <a:p>
            <a:r>
              <a:rPr lang="en-US" dirty="0">
                <a:ln w="28575">
                  <a:solidFill>
                    <a:schemeClr val="tx1"/>
                  </a:solidFill>
                </a:ln>
                <a:solidFill>
                  <a:srgbClr val="FFFF00"/>
                </a:solidFill>
                <a:latin typeface="#9Slide07 SVNZiclets" panose="02000603000000000000" pitchFamily="2" charset="0"/>
              </a:rPr>
              <a:t>TẬP LÀM VĂN</a:t>
            </a:r>
          </a:p>
        </p:txBody>
      </p:sp>
      <p:sp>
        <p:nvSpPr>
          <p:cNvPr id="3" name="Subtitle 2"/>
          <p:cNvSpPr>
            <a:spLocks noGrp="1"/>
          </p:cNvSpPr>
          <p:nvPr>
            <p:ph type="subTitle" idx="1"/>
          </p:nvPr>
        </p:nvSpPr>
        <p:spPr>
          <a:xfrm>
            <a:off x="630495" y="2209204"/>
            <a:ext cx="8413954" cy="4185110"/>
          </a:xfrm>
        </p:spPr>
        <p:txBody>
          <a:bodyPr>
            <a:noAutofit/>
          </a:bodyPr>
          <a:lstStyle/>
          <a:p>
            <a:r>
              <a:rPr lang="en-US" sz="7200" dirty="0">
                <a:ln w="38100">
                  <a:solidFill>
                    <a:srgbClr val="25472E"/>
                  </a:solidFill>
                </a:ln>
                <a:solidFill>
                  <a:schemeClr val="bg1">
                    <a:lumMod val="95000"/>
                  </a:schemeClr>
                </a:solidFill>
                <a:latin typeface="SVN-Whimsy" panose="02040603050506020204" pitchFamily="18" charset="0"/>
                <a:cs typeface="Times New Roman" panose="02020603050405020304" pitchFamily="18" charset="0"/>
              </a:rPr>
              <a:t>LUYỆN TẬP </a:t>
            </a:r>
          </a:p>
          <a:p>
            <a:r>
              <a:rPr lang="en-US" sz="7200" dirty="0">
                <a:ln w="38100">
                  <a:solidFill>
                    <a:srgbClr val="25472E"/>
                  </a:solidFill>
                </a:ln>
                <a:solidFill>
                  <a:schemeClr val="bg1">
                    <a:lumMod val="95000"/>
                  </a:schemeClr>
                </a:solidFill>
                <a:latin typeface="SVN-Whimsy" panose="02040603050506020204" pitchFamily="18" charset="0"/>
                <a:cs typeface="Times New Roman" panose="02020603050405020304" pitchFamily="18" charset="0"/>
              </a:rPr>
              <a:t>XÂY DỰNG ĐOẠN VĂN </a:t>
            </a:r>
          </a:p>
          <a:p>
            <a:r>
              <a:rPr lang="en-US" sz="7200" dirty="0">
                <a:ln w="38100">
                  <a:solidFill>
                    <a:srgbClr val="25472E"/>
                  </a:solidFill>
                </a:ln>
                <a:solidFill>
                  <a:schemeClr val="bg1">
                    <a:lumMod val="95000"/>
                  </a:schemeClr>
                </a:solidFill>
                <a:latin typeface="SVN-Whimsy" panose="02040603050506020204" pitchFamily="18" charset="0"/>
                <a:cs typeface="Times New Roman" panose="02020603050405020304" pitchFamily="18" charset="0"/>
              </a:rPr>
              <a:t>MIÊU TẢ CÂY </a:t>
            </a:r>
            <a:r>
              <a:rPr lang="en-US" sz="9600" dirty="0">
                <a:ln w="38100">
                  <a:solidFill>
                    <a:srgbClr val="25472E"/>
                  </a:solidFill>
                </a:ln>
                <a:solidFill>
                  <a:schemeClr val="bg1">
                    <a:lumMod val="95000"/>
                  </a:schemeClr>
                </a:solidFill>
                <a:latin typeface="SVN-Whimsy" panose="02040603050506020204" pitchFamily="18" charset="0"/>
                <a:cs typeface="Times New Roman" panose="02020603050405020304" pitchFamily="18" charset="0"/>
              </a:rPr>
              <a:t>CỐI</a:t>
            </a:r>
          </a:p>
        </p:txBody>
      </p:sp>
      <p:pic>
        <p:nvPicPr>
          <p:cNvPr id="1026" name="Picture 2" descr="Véc tơ đồ Khỉ Clip nghệ thuật Di động Mạng Ảnh đồ Họa - khỉ png tải về -  Miễn phí trong suốt Phim Hoạt Hình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712" l="0" r="100000"/>
                    </a14:imgEffect>
                  </a14:imgLayer>
                </a14:imgProps>
              </a:ext>
              <a:ext uri="{28A0092B-C50C-407E-A947-70E740481C1C}">
                <a14:useLocalDpi xmlns:a14="http://schemas.microsoft.com/office/drawing/2010/main" val="0"/>
              </a:ext>
            </a:extLst>
          </a:blip>
          <a:srcRect/>
          <a:stretch>
            <a:fillRect/>
          </a:stretch>
        </p:blipFill>
        <p:spPr bwMode="auto">
          <a:xfrm>
            <a:off x="6926581" y="0"/>
            <a:ext cx="1988820" cy="3064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him trên Ý tưởng cho Ngôi nhà"/>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9697" y1="26750" x2="23636" y2="40625"/>
                        <a14:foregroundMark x1="47273" y1="27000" x2="51818" y2="43000"/>
                      </a14:backgroundRemoval>
                    </a14:imgEffect>
                  </a14:imgLayer>
                </a14:imgProps>
              </a:ext>
              <a:ext uri="{28A0092B-C50C-407E-A947-70E740481C1C}">
                <a14:useLocalDpi xmlns:a14="http://schemas.microsoft.com/office/drawing/2010/main" val="0"/>
              </a:ext>
            </a:extLst>
          </a:blip>
          <a:srcRect/>
          <a:stretch>
            <a:fillRect/>
          </a:stretch>
        </p:blipFill>
        <p:spPr bwMode="auto">
          <a:xfrm>
            <a:off x="0" y="3883892"/>
            <a:ext cx="1840230" cy="29741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Đồ họa mạng di động Đồ họa hình ảnh Vector Minh họa Minh bạch - gỗ png  vector psd png tải về - Miễn phí trong suốt Lá png Tải về.">
            <a:extLst>
              <a:ext uri="{FF2B5EF4-FFF2-40B4-BE49-F238E27FC236}">
                <a16:creationId xmlns:a16="http://schemas.microsoft.com/office/drawing/2014/main" xmlns="" id="{1B09EB41-F3F4-472A-9115-7FCC976D678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3667" y1="72500" x2="23667" y2="72500"/>
                        <a14:foregroundMark x1="40889" y1="70469" x2="40889" y2="70469"/>
                        <a14:foregroundMark x1="61556" y1="70469" x2="61556" y2="70469"/>
                        <a14:foregroundMark x1="61333" y1="77969" x2="61333" y2="77969"/>
                        <a14:foregroundMark x1="79333" y1="73438" x2="79333" y2="73438"/>
                        <a14:foregroundMark x1="75778" y1="67500" x2="75778" y2="67500"/>
                        <a14:foregroundMark x1="79667" y1="71250" x2="79667" y2="71250"/>
                        <a14:foregroundMark x1="80889" y1="74688" x2="80889" y2="74688"/>
                        <a14:foregroundMark x1="81111" y1="74688" x2="81111" y2="74688"/>
                        <a14:foregroundMark x1="64222" y1="14688" x2="64222" y2="14688"/>
                        <a14:foregroundMark x1="35556" y1="2656" x2="36111" y2="25156"/>
                        <a14:foregroundMark x1="63667" y1="3438" x2="64000" y2="26406"/>
                      </a14:backgroundRemoval>
                    </a14:imgEffect>
                  </a14:imgLayer>
                </a14:imgProps>
              </a:ext>
              <a:ext uri="{28A0092B-C50C-407E-A947-70E740481C1C}">
                <a14:useLocalDpi xmlns:a14="http://schemas.microsoft.com/office/drawing/2010/main" val="0"/>
              </a:ext>
            </a:extLst>
          </a:blip>
          <a:srcRect t="14588" r="1824"/>
          <a:stretch/>
        </p:blipFill>
        <p:spPr bwMode="auto">
          <a:xfrm>
            <a:off x="-639484" y="563796"/>
            <a:ext cx="3735975" cy="208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11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1" end="1"/>
                                            </p:txEl>
                                          </p:spTgt>
                                        </p:tgtEl>
                                        <p:attrNameLst>
                                          <p:attrName>ppt_x</p:attrName>
                                          <p:attrName>ppt_y</p:attrName>
                                        </p:attrNameLst>
                                      </p:cBhvr>
                                    </p:animMotion>
                                    <p:animRot by="1500000">
                                      <p:cBhvr>
                                        <p:cTn id="13" dur="125" fill="hold">
                                          <p:stCondLst>
                                            <p:cond delay="0"/>
                                          </p:stCondLst>
                                        </p:cTn>
                                        <p:tgtEl>
                                          <p:spTgt spid="3">
                                            <p:txEl>
                                              <p:pRg st="1" end="1"/>
                                            </p:txEl>
                                          </p:spTgt>
                                        </p:tgtEl>
                                        <p:attrNameLst>
                                          <p:attrName>r</p:attrName>
                                        </p:attrNameLst>
                                      </p:cBhvr>
                                    </p:animRot>
                                    <p:animRot by="-1500000">
                                      <p:cBhvr>
                                        <p:cTn id="14" dur="125" fill="hold">
                                          <p:stCondLst>
                                            <p:cond delay="125"/>
                                          </p:stCondLst>
                                        </p:cTn>
                                        <p:tgtEl>
                                          <p:spTgt spid="3">
                                            <p:txEl>
                                              <p:pRg st="1" end="1"/>
                                            </p:txEl>
                                          </p:spTgt>
                                        </p:tgtEl>
                                        <p:attrNameLst>
                                          <p:attrName>r</p:attrName>
                                        </p:attrNameLst>
                                      </p:cBhvr>
                                    </p:animRot>
                                    <p:animRot by="-1500000">
                                      <p:cBhvr>
                                        <p:cTn id="15" dur="125" fill="hold">
                                          <p:stCondLst>
                                            <p:cond delay="250"/>
                                          </p:stCondLst>
                                        </p:cTn>
                                        <p:tgtEl>
                                          <p:spTgt spid="3">
                                            <p:txEl>
                                              <p:pRg st="1" end="1"/>
                                            </p:txEl>
                                          </p:spTgt>
                                        </p:tgtEl>
                                        <p:attrNameLst>
                                          <p:attrName>r</p:attrName>
                                        </p:attrNameLst>
                                      </p:cBhvr>
                                    </p:animRot>
                                    <p:animRot by="1500000">
                                      <p:cBhvr>
                                        <p:cTn id="16" dur="125" fill="hold">
                                          <p:stCondLst>
                                            <p:cond delay="375"/>
                                          </p:stCondLst>
                                        </p:cTn>
                                        <p:tgtEl>
                                          <p:spTgt spid="3">
                                            <p:txEl>
                                              <p:pRg st="1" end="1"/>
                                            </p:txEl>
                                          </p:spTgt>
                                        </p:tgtEl>
                                        <p:attrNameLst>
                                          <p:attrName>r</p:attrName>
                                        </p:attrNameLst>
                                      </p:cBhvr>
                                    </p:animRot>
                                  </p:childTnLst>
                                </p:cTn>
                              </p:par>
                              <p:par>
                                <p:cTn id="17" presetID="34" presetClass="emph" presetSubtype="0" repeatCount="indefinite"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2" end="2"/>
                                            </p:txEl>
                                          </p:spTgt>
                                        </p:tgtEl>
                                        <p:attrNameLst>
                                          <p:attrName>ppt_x</p:attrName>
                                          <p:attrName>ppt_y</p:attrName>
                                        </p:attrNameLst>
                                      </p:cBhvr>
                                    </p:animMotion>
                                    <p:animRot by="1500000">
                                      <p:cBhvr>
                                        <p:cTn id="19" dur="125" fill="hold">
                                          <p:stCondLst>
                                            <p:cond delay="0"/>
                                          </p:stCondLst>
                                        </p:cTn>
                                        <p:tgtEl>
                                          <p:spTgt spid="3">
                                            <p:txEl>
                                              <p:pRg st="2" end="2"/>
                                            </p:txEl>
                                          </p:spTgt>
                                        </p:tgtEl>
                                        <p:attrNameLst>
                                          <p:attrName>r</p:attrName>
                                        </p:attrNameLst>
                                      </p:cBhvr>
                                    </p:animRot>
                                    <p:animRot by="-1500000">
                                      <p:cBhvr>
                                        <p:cTn id="20" dur="125" fill="hold">
                                          <p:stCondLst>
                                            <p:cond delay="125"/>
                                          </p:stCondLst>
                                        </p:cTn>
                                        <p:tgtEl>
                                          <p:spTgt spid="3">
                                            <p:txEl>
                                              <p:pRg st="2" end="2"/>
                                            </p:txEl>
                                          </p:spTgt>
                                        </p:tgtEl>
                                        <p:attrNameLst>
                                          <p:attrName>r</p:attrName>
                                        </p:attrNameLst>
                                      </p:cBhvr>
                                    </p:animRot>
                                    <p:animRot by="-1500000">
                                      <p:cBhvr>
                                        <p:cTn id="21" dur="125" fill="hold">
                                          <p:stCondLst>
                                            <p:cond delay="250"/>
                                          </p:stCondLst>
                                        </p:cTn>
                                        <p:tgtEl>
                                          <p:spTgt spid="3">
                                            <p:txEl>
                                              <p:pRg st="2" end="2"/>
                                            </p:txEl>
                                          </p:spTgt>
                                        </p:tgtEl>
                                        <p:attrNameLst>
                                          <p:attrName>r</p:attrName>
                                        </p:attrNameLst>
                                      </p:cBhvr>
                                    </p:animRot>
                                    <p:animRot by="1500000">
                                      <p:cBhvr>
                                        <p:cTn id="22"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2870" y="0"/>
            <a:ext cx="8920457" cy="6720840"/>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821216" y="640399"/>
            <a:ext cx="7971501" cy="1077218"/>
          </a:xfrm>
          <a:prstGeom prst="rect">
            <a:avLst/>
          </a:prstGeom>
          <a:noFill/>
        </p:spPr>
        <p:txBody>
          <a:bodyPr wrap="square" rtlCol="0">
            <a:spAutoFit/>
          </a:bodyPr>
          <a:lstStyle/>
          <a:p>
            <a:pPr algn="ctr"/>
            <a:r>
              <a:rPr lang="en-US" sz="3200" b="1" dirty="0">
                <a:solidFill>
                  <a:srgbClr val="15A186"/>
                </a:solidFill>
                <a:latin typeface="UVN Bach Dang Nang" panose="02070803090706020303" pitchFamily="18" charset="0"/>
                <a:cs typeface="Times New Roman" panose="02020603050405020304" pitchFamily="18" charset="0"/>
              </a:rPr>
              <a:t>Cây gì thân nhẵn lá xanh</a:t>
            </a:r>
          </a:p>
          <a:p>
            <a:pPr algn="ctr"/>
            <a:r>
              <a:rPr lang="en-US" sz="3200" b="1" dirty="0">
                <a:solidFill>
                  <a:srgbClr val="15A186"/>
                </a:solidFill>
                <a:latin typeface="UVN Bach Dang Nang" panose="02070803090706020303" pitchFamily="18" charset="0"/>
                <a:cs typeface="Times New Roman" panose="02020603050405020304" pitchFamily="18" charset="0"/>
              </a:rPr>
              <a:t>Có buồng quả chín, ngọt lành thơm ngon?</a:t>
            </a:r>
          </a:p>
        </p:txBody>
      </p:sp>
      <p:sp>
        <p:nvSpPr>
          <p:cNvPr id="5" name="TextBox 4"/>
          <p:cNvSpPr txBox="1"/>
          <p:nvPr/>
        </p:nvSpPr>
        <p:spPr>
          <a:xfrm>
            <a:off x="0" y="2102268"/>
            <a:ext cx="6090927" cy="3539430"/>
          </a:xfrm>
          <a:prstGeom prst="rect">
            <a:avLst/>
          </a:prstGeom>
          <a:noFill/>
        </p:spPr>
        <p:txBody>
          <a:bodyPr wrap="square" rtlCol="0">
            <a:spAutoFit/>
          </a:bodyPr>
          <a:lstStyle/>
          <a:p>
            <a:pPr algn="ctr"/>
            <a:r>
              <a:rPr lang="en-US" sz="3200" b="1" dirty="0">
                <a:solidFill>
                  <a:srgbClr val="15A186"/>
                </a:solidFill>
                <a:latin typeface="UVN Bach Dang Nang" panose="02070803090706020303" pitchFamily="18" charset="0"/>
                <a:cs typeface="Times New Roman" panose="02020603050405020304" pitchFamily="18" charset="0"/>
              </a:rPr>
              <a:t>Cây gì áo kép áo đơn</a:t>
            </a:r>
          </a:p>
          <a:p>
            <a:pPr algn="ctr"/>
            <a:r>
              <a:rPr lang="en-US" sz="3200" b="1" dirty="0">
                <a:solidFill>
                  <a:srgbClr val="15A186"/>
                </a:solidFill>
                <a:latin typeface="UVN Bach Dang Nang" panose="02070803090706020303" pitchFamily="18" charset="0"/>
                <a:cs typeface="Times New Roman" panose="02020603050405020304" pitchFamily="18" charset="0"/>
              </a:rPr>
              <a:t>Lá như những cánh buồm con xanh rờn</a:t>
            </a:r>
          </a:p>
          <a:p>
            <a:pPr algn="ctr"/>
            <a:r>
              <a:rPr lang="en-US" sz="3200" b="1" dirty="0">
                <a:solidFill>
                  <a:srgbClr val="15A186"/>
                </a:solidFill>
                <a:latin typeface="UVN Bach Dang Nang" panose="02070803090706020303" pitchFamily="18" charset="0"/>
                <a:cs typeface="Times New Roman" panose="02020603050405020304" pitchFamily="18" charset="0"/>
              </a:rPr>
              <a:t>Hoa thì tim tím búp thon </a:t>
            </a:r>
          </a:p>
          <a:p>
            <a:pPr algn="ctr"/>
            <a:r>
              <a:rPr lang="en-US" sz="3200" b="1" dirty="0">
                <a:solidFill>
                  <a:srgbClr val="15A186"/>
                </a:solidFill>
                <a:latin typeface="UVN Bach Dang Nang" panose="02070803090706020303" pitchFamily="18" charset="0"/>
                <a:cs typeface="Times New Roman" panose="02020603050405020304" pitchFamily="18" charset="0"/>
              </a:rPr>
              <a:t>Trái thì trăm ngón tay thon xếp hàng?</a:t>
            </a:r>
          </a:p>
          <a:p>
            <a:endParaRPr lang="en-US" sz="3200" b="1" dirty="0">
              <a:solidFill>
                <a:srgbClr val="15A186"/>
              </a:solidFill>
              <a:latin typeface="UVN Bach Dang Nang" panose="02070803090706020303" pitchFamily="18" charset="0"/>
              <a:cs typeface="Times New Roman" panose="02020603050405020304" pitchFamily="18" charset="0"/>
            </a:endParaRPr>
          </a:p>
        </p:txBody>
      </p:sp>
      <p:sp>
        <p:nvSpPr>
          <p:cNvPr id="6" name="TextBox 5"/>
          <p:cNvSpPr txBox="1"/>
          <p:nvPr/>
        </p:nvSpPr>
        <p:spPr>
          <a:xfrm>
            <a:off x="1663038" y="4446420"/>
            <a:ext cx="6090927" cy="2062103"/>
          </a:xfrm>
          <a:prstGeom prst="rect">
            <a:avLst/>
          </a:prstGeom>
          <a:noFill/>
        </p:spPr>
        <p:txBody>
          <a:bodyPr wrap="square" rtlCol="0">
            <a:spAutoFit/>
          </a:bodyPr>
          <a:lstStyle/>
          <a:p>
            <a:r>
              <a:rPr lang="en-US" sz="3200" b="1" dirty="0">
                <a:solidFill>
                  <a:srgbClr val="25472E"/>
                </a:solidFill>
                <a:latin typeface="UVN Bach Dang Nang" panose="02070803090706020303" pitchFamily="18" charset="0"/>
                <a:cs typeface="Times New Roman" panose="02020603050405020304" pitchFamily="18" charset="0"/>
              </a:rPr>
              <a:t>Khép na khép nép</a:t>
            </a:r>
          </a:p>
          <a:p>
            <a:r>
              <a:rPr lang="en-US" sz="3200" b="1" dirty="0">
                <a:solidFill>
                  <a:srgbClr val="25472E"/>
                </a:solidFill>
                <a:latin typeface="UVN Bach Dang Nang" panose="02070803090706020303" pitchFamily="18" charset="0"/>
                <a:cs typeface="Times New Roman" panose="02020603050405020304" pitchFamily="18" charset="0"/>
              </a:rPr>
              <a:t>Đưng nép bờ mương</a:t>
            </a:r>
          </a:p>
          <a:p>
            <a:r>
              <a:rPr lang="en-US" sz="3200" b="1" dirty="0">
                <a:solidFill>
                  <a:srgbClr val="25472E"/>
                </a:solidFill>
                <a:latin typeface="UVN Bach Dang Nang" panose="02070803090706020303" pitchFamily="18" charset="0"/>
                <a:cs typeface="Times New Roman" panose="02020603050405020304" pitchFamily="18" charset="0"/>
              </a:rPr>
              <a:t>Qủa chật đầy buồng </a:t>
            </a:r>
          </a:p>
          <a:p>
            <a:r>
              <a:rPr lang="en-US" sz="3200" b="1" dirty="0">
                <a:solidFill>
                  <a:srgbClr val="25472E"/>
                </a:solidFill>
                <a:latin typeface="UVN Bach Dang Nang" panose="02070803090706020303" pitchFamily="18" charset="0"/>
                <a:cs typeface="Times New Roman" panose="02020603050405020304" pitchFamily="18" charset="0"/>
              </a:rPr>
              <a:t>Xếp chồng hai lượt. </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6848" b="90000" l="9964" r="94909">
                        <a14:foregroundMark x1="45600" y1="43273" x2="37091" y2="53939"/>
                        <a14:foregroundMark x1="41309" y1="45455" x2="41309" y2="45455"/>
                        <a14:foregroundMark x1="37600" y1="47697" x2="37600" y2="47697"/>
                        <a14:foregroundMark x1="36000" y1="50788" x2="36000" y2="50788"/>
                        <a14:foregroundMark x1="38691" y1="58364" x2="38691" y2="58364"/>
                        <a14:foregroundMark x1="71200" y1="57030" x2="71200" y2="57030"/>
                        <a14:foregroundMark x1="77091" y1="53030" x2="77091" y2="53030"/>
                        <a14:foregroundMark x1="81891" y1="51273" x2="81891" y2="51273"/>
                        <a14:foregroundMark x1="38036" y1="54303" x2="37745" y2="56485"/>
                        <a14:foregroundMark x1="37527" y1="48667" x2="39491" y2="50667"/>
                        <a14:foregroundMark x1="38327" y1="47152" x2="40727" y2="47455"/>
                        <a14:foregroundMark x1="38836" y1="45576" x2="40218" y2="46727"/>
                        <a14:foregroundMark x1="39855" y1="42667" x2="43273" y2="43394"/>
                        <a14:foregroundMark x1="47055" y1="42909" x2="48364" y2="45818"/>
                        <a14:foregroundMark x1="47709" y1="47818" x2="48873" y2="48909"/>
                        <a14:foregroundMark x1="48145" y1="49636" x2="52873" y2="51636"/>
                        <a14:foregroundMark x1="66691" y1="44424" x2="66473" y2="50242"/>
                        <a14:foregroundMark x1="73091" y1="40424" x2="66691" y2="45758"/>
                        <a14:foregroundMark x1="73891" y1="40848" x2="71564" y2="46364"/>
                        <a14:foregroundMark x1="72873" y1="44545" x2="73236" y2="49576"/>
                        <a14:foregroundMark x1="71200" y1="56424" x2="68655" y2="57758"/>
                        <a14:foregroundMark x1="67927" y1="57879" x2="65818" y2="60121"/>
                        <a14:foregroundMark x1="64364" y1="58061" x2="64509" y2="60667"/>
                        <a14:foregroundMark x1="62400" y1="57879" x2="63127" y2="59576"/>
                        <a14:foregroundMark x1="40436" y1="50303" x2="41236" y2="51091"/>
                        <a14:foregroundMark x1="40436" y1="51697" x2="40509" y2="52788"/>
                        <a14:foregroundMark x1="45527" y1="47091" x2="46618" y2="48303"/>
                        <a14:foregroundMark x1="35418" y1="49576" x2="36509" y2="50485"/>
                        <a14:foregroundMark x1="36582" y1="48545" x2="37891" y2="49333"/>
                        <a14:foregroundMark x1="37091" y1="47091" x2="38327" y2="47273"/>
                        <a14:foregroundMark x1="38109" y1="45394" x2="39273" y2="46061"/>
                        <a14:foregroundMark x1="39273" y1="42909" x2="40218" y2="42606"/>
                        <a14:foregroundMark x1="44436" y1="41152" x2="46545" y2="42667"/>
                        <a14:foregroundMark x1="36800" y1="54061" x2="37091" y2="56545"/>
                        <a14:foregroundMark x1="36727" y1="54970" x2="36655" y2="57212"/>
                        <a14:foregroundMark x1="36727" y1="57576" x2="36945" y2="58545"/>
                        <a14:foregroundMark x1="46691" y1="49152" x2="48073" y2="49152"/>
                        <a14:foregroundMark x1="44436" y1="46545" x2="44727" y2="47515"/>
                        <a14:foregroundMark x1="80945" y1="49879" x2="85455" y2="49879"/>
                        <a14:foregroundMark x1="85091" y1="49152" x2="86618" y2="48909"/>
                        <a14:backgroundMark x1="46109" y1="40909" x2="48582" y2="41758"/>
                        <a14:backgroundMark x1="43491" y1="47758" x2="43491" y2="47758"/>
                        <a14:backgroundMark x1="59200" y1="49091" x2="61527" y2="53394"/>
                        <a14:backgroundMark x1="62473" y1="55091" x2="63055" y2="56909"/>
                        <a14:backgroundMark x1="63636" y1="57455" x2="63927" y2="58788"/>
                        <a14:backgroundMark x1="67273" y1="57758" x2="66255" y2="58909"/>
                        <a14:backgroundMark x1="64073" y1="59091" x2="64073" y2="59879"/>
                        <a14:backgroundMark x1="47782" y1="48424" x2="48582" y2="48727"/>
                        <a14:backgroundMark x1="43782" y1="47939" x2="43782" y2="47939"/>
                        <a14:backgroundMark x1="42836" y1="47212" x2="42836" y2="47212"/>
                        <a14:backgroundMark x1="42909" y1="46970" x2="42909" y2="46970"/>
                      </a14:backgroundRemoval>
                    </a14:imgEffect>
                  </a14:imgLayer>
                </a14:imgProps>
              </a:ext>
              <a:ext uri="{28A0092B-C50C-407E-A947-70E740481C1C}">
                <a14:useLocalDpi xmlns:a14="http://schemas.microsoft.com/office/drawing/2010/main" val="0"/>
              </a:ext>
            </a:extLst>
          </a:blip>
          <a:stretch>
            <a:fillRect/>
          </a:stretch>
        </p:blipFill>
        <p:spPr>
          <a:xfrm>
            <a:off x="5016623" y="-345061"/>
            <a:ext cx="4602065" cy="8479745"/>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45" b="34284" l="2731" r="29733">
                        <a14:foregroundMark x1="14684" y1="11711" x2="14684" y2="11711"/>
                        <a14:foregroundMark x1="15716" y1="16808" x2="29733" y2="25364"/>
                        <a14:foregroundMark x1="23908" y1="22633" x2="12621" y2="30522"/>
                        <a14:foregroundMark x1="14684" y1="16141" x2="15716" y2="31857"/>
                        <a14:foregroundMark x1="14988" y1="18568" x2="23240" y2="25364"/>
                        <a14:foregroundMark x1="16383" y1="21966" x2="12621" y2="29490"/>
                        <a14:foregroundMark x1="14684" y1="19235" x2="10558" y2="24029"/>
                        <a14:foregroundMark x1="15352" y1="16141" x2="10558" y2="20934"/>
                        <a14:foregroundMark x1="13653" y1="15837" x2="27306" y2="26092"/>
                        <a14:foregroundMark x1="22209" y1="21966" x2="13653" y2="29854"/>
                      </a14:backgroundRemoval>
                    </a14:imgEffect>
                  </a14:imgLayer>
                </a14:imgProps>
              </a:ext>
              <a:ext uri="{28A0092B-C50C-407E-A947-70E740481C1C}">
                <a14:useLocalDpi xmlns:a14="http://schemas.microsoft.com/office/drawing/2010/main" val="0"/>
              </a:ext>
            </a:extLst>
          </a:blip>
          <a:srcRect l="5103" t="10342" r="73016" b="66069"/>
          <a:stretch/>
        </p:blipFill>
        <p:spPr>
          <a:xfrm>
            <a:off x="656882" y="233663"/>
            <a:ext cx="797721" cy="1146724"/>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556" b="35862" l="29612" r="49090">
                        <a14:foregroundMark x1="35740" y1="14017" x2="31978" y2="20510"/>
                        <a14:foregroundMark x1="32342" y1="24636" x2="40170" y2="30765"/>
                        <a14:foregroundMark x1="37136" y1="15716" x2="46723" y2="20874"/>
                        <a14:foregroundMark x1="44296" y1="23604" x2="35740" y2="30765"/>
                        <a14:foregroundMark x1="37439" y1="19842" x2="37439" y2="29066"/>
                      </a14:backgroundRemoval>
                    </a14:imgEffect>
                  </a14:imgLayer>
                </a14:imgProps>
              </a:ext>
              <a:ext uri="{28A0092B-C50C-407E-A947-70E740481C1C}">
                <a14:useLocalDpi xmlns:a14="http://schemas.microsoft.com/office/drawing/2010/main" val="0"/>
              </a:ext>
            </a:extLst>
          </a:blip>
          <a:srcRect l="29601" t="11979" r="50569" b="66824"/>
          <a:stretch/>
        </p:blipFill>
        <p:spPr>
          <a:xfrm>
            <a:off x="746745" y="1808292"/>
            <a:ext cx="748923" cy="1014935"/>
          </a:xfrm>
          <a:prstGeom prst="rect">
            <a:avLst/>
          </a:prstGeom>
        </p:spPr>
      </p:pic>
      <p:pic>
        <p:nvPicPr>
          <p:cNvPr id="15" name="Picture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1468" b="36408" l="48544" r="73180">
                        <a14:foregroundMark x1="58981" y1="14684" x2="67172" y2="21481"/>
                        <a14:foregroundMark x1="67476" y1="23240" x2="58252" y2="31432"/>
                        <a14:foregroundMark x1="57888" y1="16141" x2="54672" y2="22876"/>
                        <a14:foregroundMark x1="54672" y1="25000" x2="59648" y2="30400"/>
                        <a14:foregroundMark x1="60012" y1="18265" x2="59648" y2="30036"/>
                      </a14:backgroundRemoval>
                    </a14:imgEffect>
                  </a14:imgLayer>
                </a14:imgProps>
              </a:ext>
              <a:ext uri="{28A0092B-C50C-407E-A947-70E740481C1C}">
                <a14:useLocalDpi xmlns:a14="http://schemas.microsoft.com/office/drawing/2010/main" val="0"/>
              </a:ext>
            </a:extLst>
          </a:blip>
          <a:srcRect l="50405" t="10782" r="27869" b="65711"/>
          <a:stretch/>
        </p:blipFill>
        <p:spPr>
          <a:xfrm>
            <a:off x="688210" y="4236062"/>
            <a:ext cx="807458" cy="1164858"/>
          </a:xfrm>
          <a:prstGeom prst="rect">
            <a:avLst/>
          </a:prstGeom>
        </p:spPr>
      </p:pic>
      <p:sp>
        <p:nvSpPr>
          <p:cNvPr id="3" name="Rectangle 2"/>
          <p:cNvSpPr/>
          <p:nvPr/>
        </p:nvSpPr>
        <p:spPr>
          <a:xfrm>
            <a:off x="4868472" y="4860355"/>
            <a:ext cx="2281814" cy="3416320"/>
          </a:xfrm>
          <a:prstGeom prst="rect">
            <a:avLst/>
          </a:prstGeom>
          <a:noFill/>
        </p:spPr>
        <p:txBody>
          <a:bodyPr wrap="square" lIns="91440" tIns="45720" rIns="91440" bIns="45720">
            <a:spAutoFit/>
          </a:bodyPr>
          <a:lstStyle/>
          <a:p>
            <a:pPr algn="ctr"/>
            <a:r>
              <a:rPr lang="en-US" sz="5400" b="1" dirty="0">
                <a:ln w="12700" cmpd="sng">
                  <a:solidFill>
                    <a:srgbClr val="92D050"/>
                  </a:solidFill>
                  <a:prstDash val="solid"/>
                </a:ln>
                <a:solidFill>
                  <a:srgbClr val="FFFF00"/>
                </a:solidFill>
                <a:latin typeface="UVF Slim Tony" panose="02000000000000000000" pitchFamily="2" charset="0"/>
              </a:rPr>
              <a:t>Đố bạn, đố bạn</a:t>
            </a:r>
            <a:endParaRPr lang="en-US" sz="5400" b="1" cap="none" spc="0" dirty="0">
              <a:ln w="12700" cmpd="sng">
                <a:solidFill>
                  <a:srgbClr val="92D050"/>
                </a:solidFill>
                <a:prstDash val="solid"/>
              </a:ln>
              <a:solidFill>
                <a:srgbClr val="FFFF00"/>
              </a:solidFill>
              <a:effectLst/>
              <a:latin typeface="UVF Slim Tony" panose="02000000000000000000" pitchFamily="2" charset="0"/>
            </a:endParaRPr>
          </a:p>
        </p:txBody>
      </p:sp>
    </p:spTree>
    <p:extLst>
      <p:ext uri="{BB962C8B-B14F-4D97-AF65-F5344CB8AC3E}">
        <p14:creationId xmlns:p14="http://schemas.microsoft.com/office/powerpoint/2010/main" val="17977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97" y="315380"/>
            <a:ext cx="8820443" cy="1325563"/>
          </a:xfrm>
        </p:spPr>
        <p:txBody>
          <a:bodyPr>
            <a:normAutofit fontScale="90000"/>
          </a:bodyPr>
          <a:lstStyle/>
          <a:p>
            <a:r>
              <a:rPr lang="en-US" b="1" u="sng" dirty="0">
                <a:solidFill>
                  <a:srgbClr val="CD5D85"/>
                </a:solidFill>
                <a:latin typeface="Times New Roman" panose="02020603050405020304" pitchFamily="18" charset="0"/>
                <a:cs typeface="Times New Roman" panose="02020603050405020304" pitchFamily="18" charset="0"/>
              </a:rPr>
              <a:t>Bài 1: </a:t>
            </a:r>
            <a:r>
              <a:rPr lang="en-US" b="1" dirty="0">
                <a:solidFill>
                  <a:srgbClr val="CD5D85"/>
                </a:solidFill>
                <a:latin typeface="Times New Roman" panose="02020603050405020304" pitchFamily="18" charset="0"/>
                <a:cs typeface="Times New Roman" panose="02020603050405020304" pitchFamily="18" charset="0"/>
              </a:rPr>
              <a:t>Đọc dàn ý bài văn cây chuối tiêu dưới đây:</a:t>
            </a: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970" b="97091" l="10000" r="90000">
                        <a14:foregroundMark x1="54424" y1="56061" x2="54424" y2="62545"/>
                        <a14:foregroundMark x1="54424" y1="55697" x2="59576" y2="58485"/>
                        <a14:foregroundMark x1="53394" y1="54000" x2="50000" y2="60485"/>
                        <a14:foregroundMark x1="52364" y1="55030" x2="52364" y2="61212"/>
                        <a14:foregroundMark x1="54788" y1="50970" x2="55152" y2="60182"/>
                        <a14:foregroundMark x1="55152" y1="51636" x2="56182" y2="59515"/>
                        <a14:foregroundMark x1="53091" y1="49939" x2="52727" y2="60848"/>
                        <a14:foregroundMark x1="50364" y1="52970" x2="50364" y2="60848"/>
                        <a14:foregroundMark x1="50667" y1="54727" x2="51394" y2="60182"/>
                        <a14:foregroundMark x1="52061" y1="51939" x2="54121" y2="61515"/>
                        <a14:foregroundMark x1="55152" y1="51939" x2="56848" y2="56727"/>
                      </a14:backgroundRemoval>
                    </a14:imgEffect>
                  </a14:imgLayer>
                </a14:imgProps>
              </a:ext>
              <a:ext uri="{28A0092B-C50C-407E-A947-70E740481C1C}">
                <a14:useLocalDpi xmlns:a14="http://schemas.microsoft.com/office/drawing/2010/main" val="0"/>
              </a:ext>
            </a:extLst>
          </a:blip>
          <a:stretch>
            <a:fillRect/>
          </a:stretch>
        </p:blipFill>
        <p:spPr>
          <a:xfrm>
            <a:off x="-479180" y="1216026"/>
            <a:ext cx="4558811" cy="6078415"/>
          </a:xfrm>
          <a:prstGeom prst="rect">
            <a:avLst/>
          </a:prstGeom>
        </p:spPr>
      </p:pic>
      <p:sp>
        <p:nvSpPr>
          <p:cNvPr id="5" name="Rounded Rectangle 4"/>
          <p:cNvSpPr/>
          <p:nvPr/>
        </p:nvSpPr>
        <p:spPr>
          <a:xfrm>
            <a:off x="3780867" y="5832639"/>
            <a:ext cx="4928793" cy="648879"/>
          </a:xfrm>
          <a:prstGeom prst="roundRect">
            <a:avLst/>
          </a:prstGeom>
          <a:ln w="19050">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n w="9525">
                  <a:solidFill>
                    <a:schemeClr val="tx1"/>
                  </a:solidFill>
                </a:ln>
                <a:solidFill>
                  <a:srgbClr val="015F05"/>
                </a:solidFill>
                <a:latin typeface="Times New Roman" panose="02020603050405020304" pitchFamily="18" charset="0"/>
                <a:cs typeface="Times New Roman" panose="02020603050405020304" pitchFamily="18" charset="0"/>
              </a:rPr>
              <a:t>Nêu lợi ích của cây chuối tiêu.</a:t>
            </a:r>
          </a:p>
        </p:txBody>
      </p:sp>
      <p:sp>
        <p:nvSpPr>
          <p:cNvPr id="6" name="Rounded Rectangle 5"/>
          <p:cNvSpPr/>
          <p:nvPr/>
        </p:nvSpPr>
        <p:spPr>
          <a:xfrm>
            <a:off x="3780865" y="3800889"/>
            <a:ext cx="4928795" cy="1611005"/>
          </a:xfrm>
          <a:prstGeom prst="roundRect">
            <a:avLst/>
          </a:prstGeom>
          <a:ln w="19050">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n w="9525">
                  <a:solidFill>
                    <a:schemeClr val="tx1"/>
                  </a:solidFill>
                </a:ln>
                <a:solidFill>
                  <a:srgbClr val="015F05"/>
                </a:solidFill>
                <a:latin typeface="Times New Roman" panose="02020603050405020304" pitchFamily="18" charset="0"/>
                <a:cs typeface="Times New Roman" panose="02020603050405020304" pitchFamily="18" charset="0"/>
              </a:rPr>
              <a:t>Tả các bộ phận của cây chuối tiêu</a:t>
            </a:r>
          </a:p>
          <a:p>
            <a:pPr algn="ctr"/>
            <a:r>
              <a:rPr lang="en-US" sz="3200" dirty="0">
                <a:ln w="9525">
                  <a:solidFill>
                    <a:schemeClr val="tx1"/>
                  </a:solidFill>
                </a:ln>
                <a:solidFill>
                  <a:srgbClr val="015F05"/>
                </a:solidFill>
                <a:latin typeface="Times New Roman" panose="02020603050405020304" pitchFamily="18" charset="0"/>
                <a:cs typeface="Times New Roman" panose="02020603050405020304" pitchFamily="18" charset="0"/>
              </a:rPr>
              <a:t>( tàu lá, buồng chuối, nải chuối, quả chuối,...)</a:t>
            </a:r>
          </a:p>
        </p:txBody>
      </p:sp>
      <p:sp>
        <p:nvSpPr>
          <p:cNvPr id="7" name="Rounded Rectangle 6"/>
          <p:cNvSpPr/>
          <p:nvPr/>
        </p:nvSpPr>
        <p:spPr>
          <a:xfrm>
            <a:off x="3780868" y="1443476"/>
            <a:ext cx="4928792" cy="604626"/>
          </a:xfrm>
          <a:prstGeom prst="roundRect">
            <a:avLst/>
          </a:prstGeom>
          <a:ln w="19050">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n w="9525">
                  <a:solidFill>
                    <a:schemeClr val="tx1"/>
                  </a:solidFill>
                </a:ln>
                <a:solidFill>
                  <a:srgbClr val="015F05"/>
                </a:solidFill>
                <a:latin typeface="Times New Roman" panose="02020603050405020304" pitchFamily="18" charset="0"/>
                <a:cs typeface="Times New Roman" panose="02020603050405020304" pitchFamily="18" charset="0"/>
              </a:rPr>
              <a:t>Giới thiệu cây chuối tiêu.</a:t>
            </a:r>
          </a:p>
        </p:txBody>
      </p:sp>
      <p:sp>
        <p:nvSpPr>
          <p:cNvPr id="8" name="Rounded Rectangle 7"/>
          <p:cNvSpPr/>
          <p:nvPr/>
        </p:nvSpPr>
        <p:spPr>
          <a:xfrm>
            <a:off x="3780865" y="2677274"/>
            <a:ext cx="4928795" cy="567185"/>
          </a:xfrm>
          <a:prstGeom prst="roundRect">
            <a:avLst/>
          </a:prstGeom>
          <a:ln w="19050">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ln w="9525">
                  <a:solidFill>
                    <a:schemeClr val="tx1"/>
                  </a:solidFill>
                </a:ln>
                <a:solidFill>
                  <a:srgbClr val="015F05"/>
                </a:solidFill>
                <a:latin typeface="Times New Roman" panose="02020603050405020304" pitchFamily="18" charset="0"/>
                <a:cs typeface="Times New Roman" panose="02020603050405020304" pitchFamily="18" charset="0"/>
              </a:rPr>
              <a:t>Tả bao quát cây chuối tiêu</a:t>
            </a: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02" b="44948" l="43631" r="55376"/>
                    </a14:imgEffect>
                  </a14:imgLayer>
                </a14:imgProps>
              </a:ext>
              <a:ext uri="{28A0092B-C50C-407E-A947-70E740481C1C}">
                <a14:useLocalDpi xmlns:a14="http://schemas.microsoft.com/office/drawing/2010/main" val="0"/>
              </a:ext>
            </a:extLst>
          </a:blip>
          <a:srcRect l="42196" t="10071" r="43119" b="56231"/>
          <a:stretch/>
        </p:blipFill>
        <p:spPr>
          <a:xfrm>
            <a:off x="3161230" y="3979063"/>
            <a:ext cx="619635" cy="1140914"/>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6441" b="43549" l="21780" r="38094"/>
                    </a14:imgEffect>
                  </a14:imgLayer>
                </a14:imgProps>
              </a:ext>
              <a:ext uri="{28A0092B-C50C-407E-A947-70E740481C1C}">
                <a14:useLocalDpi xmlns:a14="http://schemas.microsoft.com/office/drawing/2010/main" val="0"/>
              </a:ext>
            </a:extLst>
          </a:blip>
          <a:srcRect l="19741" t="13052" r="59867" b="53062"/>
          <a:stretch/>
        </p:blipFill>
        <p:spPr>
          <a:xfrm>
            <a:off x="2935015" y="2340020"/>
            <a:ext cx="845850" cy="1127801"/>
          </a:xfrm>
          <a:prstGeom prst="rect">
            <a:avLst/>
          </a:prstGeom>
        </p:spPr>
      </p:pic>
      <p:pic>
        <p:nvPicPr>
          <p:cNvPr id="12" name="Picture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921" b="44077" l="7385" r="21185"/>
                    </a14:imgEffect>
                  </a14:imgLayer>
                </a14:imgProps>
              </a:ext>
              <a:ext uri="{28A0092B-C50C-407E-A947-70E740481C1C}">
                <a14:useLocalDpi xmlns:a14="http://schemas.microsoft.com/office/drawing/2010/main" val="0"/>
              </a:ext>
            </a:extLst>
          </a:blip>
          <a:srcRect l="5660" t="6776" r="77090" b="51779"/>
          <a:stretch/>
        </p:blipFill>
        <p:spPr>
          <a:xfrm>
            <a:off x="3000957" y="998503"/>
            <a:ext cx="727825" cy="1403193"/>
          </a:xfrm>
          <a:prstGeom prst="rect">
            <a:avLst/>
          </a:prstGeom>
        </p:spPr>
      </p:pic>
      <p:pic>
        <p:nvPicPr>
          <p:cNvPr id="13" name="Picture 1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509" b="44605" l="59140" r="75227"/>
                    </a14:imgEffect>
                  </a14:imgLayer>
                </a14:imgProps>
              </a:ext>
              <a:ext uri="{28A0092B-C50C-407E-A947-70E740481C1C}">
                <a14:useLocalDpi xmlns:a14="http://schemas.microsoft.com/office/drawing/2010/main" val="0"/>
              </a:ext>
            </a:extLst>
          </a:blip>
          <a:srcRect l="61245" t="8945" r="25003" b="54645"/>
          <a:stretch/>
        </p:blipFill>
        <p:spPr>
          <a:xfrm>
            <a:off x="3200572" y="5540721"/>
            <a:ext cx="580293" cy="1232712"/>
          </a:xfrm>
          <a:prstGeom prst="rect">
            <a:avLst/>
          </a:prstGeom>
        </p:spPr>
      </p:pic>
    </p:spTree>
    <p:extLst>
      <p:ext uri="{BB962C8B-B14F-4D97-AF65-F5344CB8AC3E}">
        <p14:creationId xmlns:p14="http://schemas.microsoft.com/office/powerpoint/2010/main" val="123084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49195"/>
                    </a14:imgEffect>
                  </a14:imgLayer>
                </a14:imgProps>
              </a:ext>
              <a:ext uri="{28A0092B-C50C-407E-A947-70E740481C1C}">
                <a14:useLocalDpi xmlns:a14="http://schemas.microsoft.com/office/drawing/2010/main" val="0"/>
              </a:ext>
            </a:extLst>
          </a:blip>
          <a:srcRect t="2254" r="49417"/>
          <a:stretch/>
        </p:blipFill>
        <p:spPr>
          <a:xfrm>
            <a:off x="0" y="1195755"/>
            <a:ext cx="3190241" cy="4428617"/>
          </a:xfrm>
          <a:prstGeom prst="rect">
            <a:avLst/>
          </a:prstGeom>
        </p:spPr>
      </p:pic>
      <p:sp>
        <p:nvSpPr>
          <p:cNvPr id="5" name="Rectangle 4"/>
          <p:cNvSpPr/>
          <p:nvPr/>
        </p:nvSpPr>
        <p:spPr>
          <a:xfrm>
            <a:off x="2581416" y="905240"/>
            <a:ext cx="6052631" cy="5401479"/>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UVN Dzung Dakao" panose="00000400000000000000" pitchFamily="2" charset="0"/>
              </a:rPr>
              <a:t>Khỉ</a:t>
            </a:r>
            <a:r>
              <a:rPr lang="en-US" sz="115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Dzung Dakao" panose="00000400000000000000" pitchFamily="2" charset="0"/>
              </a:rPr>
              <a:t> </a:t>
            </a:r>
            <a:r>
              <a:rPr lang="en-US" sz="115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UVN Dzung Dakao" panose="00000400000000000000" pitchFamily="2" charset="0"/>
              </a:rPr>
              <a:t>con</a:t>
            </a:r>
            <a:r>
              <a:rPr lang="en-US" sz="115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Dzung Dakao" panose="00000400000000000000" pitchFamily="2" charset="0"/>
              </a:rPr>
              <a:t> </a:t>
            </a:r>
            <a:r>
              <a:rPr lang="en-US" sz="115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UVN Dzung Dakao" panose="00000400000000000000" pitchFamily="2" charset="0"/>
              </a:rPr>
              <a:t>thông</a:t>
            </a:r>
            <a:r>
              <a:rPr lang="en-US" sz="115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Dzung Dakao" panose="00000400000000000000" pitchFamily="2" charset="0"/>
              </a:rPr>
              <a:t> </a:t>
            </a:r>
            <a:r>
              <a:rPr lang="en-US" sz="11500" b="1" cap="none" spc="0" dirty="0">
                <a:ln w="9525">
                  <a:solidFill>
                    <a:schemeClr val="bg1"/>
                  </a:solidFill>
                  <a:prstDash val="solid"/>
                </a:ln>
                <a:solidFill>
                  <a:srgbClr val="CD5D85"/>
                </a:solidFill>
                <a:effectLst>
                  <a:outerShdw blurRad="12700" dist="38100" dir="2700000" algn="tl" rotWithShape="0">
                    <a:schemeClr val="accent5">
                      <a:lumMod val="60000"/>
                      <a:lumOff val="40000"/>
                    </a:schemeClr>
                  </a:outerShdw>
                </a:effectLst>
                <a:latin typeface="UVN Dzung Dakao" panose="00000400000000000000" pitchFamily="2" charset="0"/>
              </a:rPr>
              <a:t>thái</a:t>
            </a:r>
          </a:p>
        </p:txBody>
      </p:sp>
    </p:spTree>
    <p:extLst>
      <p:ext uri="{BB962C8B-B14F-4D97-AF65-F5344CB8AC3E}">
        <p14:creationId xmlns:p14="http://schemas.microsoft.com/office/powerpoint/2010/main" val="342196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72060" y="105842"/>
            <a:ext cx="12176026"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6">
                    <a:lumMod val="50000"/>
                  </a:schemeClr>
                </a:solidFill>
                <a:effectLst/>
              </a:rPr>
              <a:t>Sắp xếp các ý sau để hoàn chỉnh dàn ý tả bài văn cây chuối tiêu</a:t>
            </a:r>
          </a:p>
        </p:txBody>
      </p:sp>
      <p:grpSp>
        <p:nvGrpSpPr>
          <p:cNvPr id="11" name="Group 10"/>
          <p:cNvGrpSpPr/>
          <p:nvPr/>
        </p:nvGrpSpPr>
        <p:grpSpPr>
          <a:xfrm>
            <a:off x="-535575" y="997905"/>
            <a:ext cx="3735975" cy="2082592"/>
            <a:chOff x="-714100" y="997905"/>
            <a:chExt cx="4981300" cy="2082592"/>
          </a:xfrm>
        </p:grpSpPr>
        <p:pic>
          <p:nvPicPr>
            <p:cNvPr id="1032" name="Picture 8" descr="Đồ họa mạng di động Đồ họa hình ảnh Vector Minh họa Minh bạch - gỗ png  vector psd png tải về - Miễn phí trong suốt Lá png Tải về."/>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3667" y1="72500" x2="23667" y2="72500"/>
                          <a14:foregroundMark x1="40889" y1="70469" x2="40889" y2="70469"/>
                          <a14:foregroundMark x1="61556" y1="70469" x2="61556" y2="70469"/>
                          <a14:foregroundMark x1="61333" y1="77969" x2="61333" y2="77969"/>
                          <a14:foregroundMark x1="79333" y1="73438" x2="79333" y2="73438"/>
                          <a14:foregroundMark x1="75778" y1="67500" x2="75778" y2="67500"/>
                          <a14:foregroundMark x1="79667" y1="71250" x2="79667" y2="71250"/>
                          <a14:foregroundMark x1="80889" y1="74688" x2="80889" y2="74688"/>
                          <a14:foregroundMark x1="81111" y1="74688" x2="81111" y2="74688"/>
                          <a14:foregroundMark x1="64222" y1="14688" x2="64222" y2="14688"/>
                          <a14:foregroundMark x1="35556" y1="2656" x2="36111" y2="25156"/>
                          <a14:foregroundMark x1="63667" y1="3438" x2="64000" y2="26406"/>
                        </a14:backgroundRemoval>
                      </a14:imgEffect>
                    </a14:imgLayer>
                  </a14:imgProps>
                </a:ext>
                <a:ext uri="{28A0092B-C50C-407E-A947-70E740481C1C}">
                  <a14:useLocalDpi xmlns:a14="http://schemas.microsoft.com/office/drawing/2010/main" val="0"/>
                </a:ext>
              </a:extLst>
            </a:blip>
            <a:srcRect t="14588" r="1824"/>
            <a:stretch/>
          </p:blipFill>
          <p:spPr bwMode="auto">
            <a:xfrm>
              <a:off x="-714100" y="997905"/>
              <a:ext cx="4981300" cy="20825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4332" y="1313871"/>
              <a:ext cx="3024760"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Mở bài</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12" name="Group 11"/>
          <p:cNvGrpSpPr/>
          <p:nvPr/>
        </p:nvGrpSpPr>
        <p:grpSpPr>
          <a:xfrm>
            <a:off x="2293860" y="993196"/>
            <a:ext cx="4305739" cy="2082592"/>
            <a:chOff x="3058480" y="993196"/>
            <a:chExt cx="5740985" cy="2082592"/>
          </a:xfrm>
        </p:grpSpPr>
        <p:pic>
          <p:nvPicPr>
            <p:cNvPr id="16" name="Picture 8" descr="Đồ họa mạng di động Đồ họa hình ảnh Vector Minh họa Minh bạch - gỗ png  vector psd png tải về - Miễn phí trong suốt Lá png Tải về."/>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3667" y1="72500" x2="23667" y2="72500"/>
                          <a14:foregroundMark x1="40889" y1="70469" x2="40889" y2="70469"/>
                          <a14:foregroundMark x1="61556" y1="70469" x2="61556" y2="70469"/>
                          <a14:foregroundMark x1="61333" y1="77969" x2="61333" y2="77969"/>
                          <a14:foregroundMark x1="79333" y1="73438" x2="79333" y2="73438"/>
                          <a14:foregroundMark x1="75778" y1="67500" x2="75778" y2="67500"/>
                          <a14:foregroundMark x1="79667" y1="71250" x2="79667" y2="71250"/>
                          <a14:foregroundMark x1="80889" y1="74688" x2="80889" y2="74688"/>
                          <a14:foregroundMark x1="81111" y1="74688" x2="81111" y2="74688"/>
                          <a14:foregroundMark x1="64222" y1="14688" x2="64222" y2="14688"/>
                          <a14:foregroundMark x1="35556" y1="2656" x2="36111" y2="25156"/>
                          <a14:foregroundMark x1="63667" y1="3438" x2="64000" y2="26406"/>
                        </a14:backgroundRemoval>
                      </a14:imgEffect>
                    </a14:imgLayer>
                  </a14:imgProps>
                </a:ext>
                <a:ext uri="{28A0092B-C50C-407E-A947-70E740481C1C}">
                  <a14:useLocalDpi xmlns:a14="http://schemas.microsoft.com/office/drawing/2010/main" val="0"/>
                </a:ext>
              </a:extLst>
            </a:blip>
            <a:srcRect t="14588" r="1824"/>
            <a:stretch/>
          </p:blipFill>
          <p:spPr bwMode="auto">
            <a:xfrm>
              <a:off x="3058480" y="993196"/>
              <a:ext cx="5740985" cy="20825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215408" y="1257083"/>
              <a:ext cx="3537721"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Thân bài</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14" name="Group 13"/>
          <p:cNvGrpSpPr/>
          <p:nvPr/>
        </p:nvGrpSpPr>
        <p:grpSpPr>
          <a:xfrm>
            <a:off x="5483186" y="1005224"/>
            <a:ext cx="4031234" cy="2082592"/>
            <a:chOff x="7310914" y="1005224"/>
            <a:chExt cx="5374979" cy="2082592"/>
          </a:xfrm>
        </p:grpSpPr>
        <p:pic>
          <p:nvPicPr>
            <p:cNvPr id="15" name="Picture 8" descr="Đồ họa mạng di động Đồ họa hình ảnh Vector Minh họa Minh bạch - gỗ png  vector psd png tải về - Miễn phí trong suốt Lá png Tải về."/>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3667" y1="72500" x2="23667" y2="72500"/>
                          <a14:foregroundMark x1="40889" y1="70469" x2="40889" y2="70469"/>
                          <a14:foregroundMark x1="61556" y1="70469" x2="61556" y2="70469"/>
                          <a14:foregroundMark x1="61333" y1="77969" x2="61333" y2="77969"/>
                          <a14:foregroundMark x1="79333" y1="73438" x2="79333" y2="73438"/>
                          <a14:foregroundMark x1="75778" y1="67500" x2="75778" y2="67500"/>
                          <a14:foregroundMark x1="79667" y1="71250" x2="79667" y2="71250"/>
                          <a14:foregroundMark x1="80889" y1="74688" x2="80889" y2="74688"/>
                          <a14:foregroundMark x1="81111" y1="74688" x2="81111" y2="74688"/>
                          <a14:foregroundMark x1="64222" y1="14688" x2="64222" y2="14688"/>
                          <a14:foregroundMark x1="35556" y1="2656" x2="36111" y2="25156"/>
                          <a14:foregroundMark x1="63667" y1="3438" x2="64000" y2="26406"/>
                        </a14:backgroundRemoval>
                      </a14:imgEffect>
                    </a14:imgLayer>
                  </a14:imgProps>
                </a:ext>
                <a:ext uri="{28A0092B-C50C-407E-A947-70E740481C1C}">
                  <a14:useLocalDpi xmlns:a14="http://schemas.microsoft.com/office/drawing/2010/main" val="0"/>
                </a:ext>
              </a:extLst>
            </a:blip>
            <a:srcRect t="14588" r="1824"/>
            <a:stretch/>
          </p:blipFill>
          <p:spPr bwMode="auto">
            <a:xfrm>
              <a:off x="7310914" y="1005224"/>
              <a:ext cx="5374979" cy="208259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587306" y="1230791"/>
              <a:ext cx="2899171"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Kết bài</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sp>
        <p:nvSpPr>
          <p:cNvPr id="27" name="Rounded Rectangle 26"/>
          <p:cNvSpPr/>
          <p:nvPr/>
        </p:nvSpPr>
        <p:spPr>
          <a:xfrm>
            <a:off x="1793986" y="6137447"/>
            <a:ext cx="5175763" cy="681536"/>
          </a:xfrm>
          <a:prstGeom prst="roundRect">
            <a:avLst/>
          </a:prstGeom>
          <a:ln w="57150">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15F05"/>
                </a:solidFill>
                <a:latin typeface="UVN Ai Cap Nang" panose="02040803050506020204" pitchFamily="18" charset="0"/>
                <a:cs typeface="Times New Roman" panose="02020603050405020304" pitchFamily="18" charset="0"/>
              </a:rPr>
              <a:t>Nêu lợi ích của cây chuối tiêu.</a:t>
            </a:r>
          </a:p>
        </p:txBody>
      </p:sp>
      <p:sp>
        <p:nvSpPr>
          <p:cNvPr id="28" name="Rounded Rectangle 27"/>
          <p:cNvSpPr/>
          <p:nvPr/>
        </p:nvSpPr>
        <p:spPr>
          <a:xfrm>
            <a:off x="1776402" y="4492346"/>
            <a:ext cx="5175763" cy="1450473"/>
          </a:xfrm>
          <a:prstGeom prst="roundRect">
            <a:avLst/>
          </a:prstGeom>
          <a:ln w="57150">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15F05"/>
                </a:solidFill>
                <a:latin typeface="UVN Ai Cap Nang" panose="02040803050506020204" pitchFamily="18" charset="0"/>
                <a:cs typeface="Times New Roman" panose="02020603050405020304" pitchFamily="18" charset="0"/>
              </a:rPr>
              <a:t>Tả các bộ phận của cây chuối tiêu( tàu lá, buồng chuối, nải chuối, quả chuối,...)</a:t>
            </a:r>
          </a:p>
        </p:txBody>
      </p:sp>
      <p:sp>
        <p:nvSpPr>
          <p:cNvPr id="29" name="Rounded Rectangle 28"/>
          <p:cNvSpPr/>
          <p:nvPr/>
        </p:nvSpPr>
        <p:spPr>
          <a:xfrm>
            <a:off x="1778390" y="2654058"/>
            <a:ext cx="5137223" cy="670556"/>
          </a:xfrm>
          <a:prstGeom prst="roundRect">
            <a:avLst/>
          </a:prstGeom>
          <a:ln w="57150">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15F05"/>
                </a:solidFill>
                <a:latin typeface="UVN Ai Cap Nang" panose="02040803050506020204" pitchFamily="18" charset="0"/>
                <a:cs typeface="Times New Roman" panose="02020603050405020304" pitchFamily="18" charset="0"/>
              </a:rPr>
              <a:t>Giới thiệu cây chuối tiêu.</a:t>
            </a:r>
          </a:p>
        </p:txBody>
      </p:sp>
      <p:sp>
        <p:nvSpPr>
          <p:cNvPr id="30" name="Rounded Rectangle 29"/>
          <p:cNvSpPr/>
          <p:nvPr/>
        </p:nvSpPr>
        <p:spPr>
          <a:xfrm>
            <a:off x="1782343" y="3565221"/>
            <a:ext cx="5137226" cy="686517"/>
          </a:xfrm>
          <a:prstGeom prst="roundRect">
            <a:avLst/>
          </a:prstGeom>
          <a:ln w="57150">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15F05"/>
                </a:solidFill>
                <a:latin typeface="UVN Ai Cap Nang" panose="02040803050506020204" pitchFamily="18" charset="0"/>
                <a:cs typeface="Times New Roman" panose="02020603050405020304" pitchFamily="18" charset="0"/>
              </a:rPr>
              <a:t>Tả bao quát cây chuối tiêu</a:t>
            </a:r>
          </a:p>
        </p:txBody>
      </p:sp>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02" b="44948" l="43631" r="55376"/>
                    </a14:imgEffect>
                  </a14:imgLayer>
                </a14:imgProps>
              </a:ext>
              <a:ext uri="{28A0092B-C50C-407E-A947-70E740481C1C}">
                <a14:useLocalDpi xmlns:a14="http://schemas.microsoft.com/office/drawing/2010/main" val="0"/>
              </a:ext>
            </a:extLst>
          </a:blip>
          <a:srcRect l="42196" t="10071" r="43119" b="56231"/>
          <a:stretch/>
        </p:blipFill>
        <p:spPr>
          <a:xfrm>
            <a:off x="1227248" y="4753769"/>
            <a:ext cx="568050" cy="1045933"/>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6441" b="43549" l="21780" r="38094"/>
                    </a14:imgEffect>
                  </a14:imgLayer>
                </a14:imgProps>
              </a:ext>
              <a:ext uri="{28A0092B-C50C-407E-A947-70E740481C1C}">
                <a14:useLocalDpi xmlns:a14="http://schemas.microsoft.com/office/drawing/2010/main" val="0"/>
              </a:ext>
            </a:extLst>
          </a:blip>
          <a:srcRect l="19741" t="13052" r="59867" b="53062"/>
          <a:stretch/>
        </p:blipFill>
        <p:spPr>
          <a:xfrm>
            <a:off x="1046640" y="3553773"/>
            <a:ext cx="775433" cy="1033911"/>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921" b="44077" l="7385" r="21185"/>
                    </a14:imgEffect>
                  </a14:imgLayer>
                </a14:imgProps>
              </a:ext>
              <a:ext uri="{28A0092B-C50C-407E-A947-70E740481C1C}">
                <a14:useLocalDpi xmlns:a14="http://schemas.microsoft.com/office/drawing/2010/main" val="0"/>
              </a:ext>
            </a:extLst>
          </a:blip>
          <a:srcRect l="5660" t="6776" r="77090" b="51779"/>
          <a:stretch/>
        </p:blipFill>
        <p:spPr>
          <a:xfrm>
            <a:off x="1100740" y="2251139"/>
            <a:ext cx="667233" cy="1286377"/>
          </a:xfrm>
          <a:prstGeom prst="rect">
            <a:avLst/>
          </a:prstGeom>
        </p:spPr>
      </p:pic>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509" b="44605" l="59140" r="75227"/>
                    </a14:imgEffect>
                  </a14:imgLayer>
                </a14:imgProps>
              </a:ext>
              <a:ext uri="{28A0092B-C50C-407E-A947-70E740481C1C}">
                <a14:useLocalDpi xmlns:a14="http://schemas.microsoft.com/office/drawing/2010/main" val="0"/>
              </a:ext>
            </a:extLst>
          </a:blip>
          <a:srcRect l="61245" t="8945" r="25003" b="54645"/>
          <a:stretch/>
        </p:blipFill>
        <p:spPr>
          <a:xfrm>
            <a:off x="1245691" y="5919372"/>
            <a:ext cx="531983" cy="1130088"/>
          </a:xfrm>
          <a:prstGeom prst="rect">
            <a:avLst/>
          </a:prstGeom>
        </p:spPr>
      </p:pic>
      <p:pic>
        <p:nvPicPr>
          <p:cNvPr id="17" name="Picture 1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99151" l="0" r="50532"/>
                    </a14:imgEffect>
                  </a14:imgLayer>
                </a14:imgProps>
              </a:ext>
              <a:ext uri="{28A0092B-C50C-407E-A947-70E740481C1C}">
                <a14:useLocalDpi xmlns:a14="http://schemas.microsoft.com/office/drawing/2010/main" val="0"/>
              </a:ext>
            </a:extLst>
          </a:blip>
          <a:srcRect l="1" t="-343" r="51910"/>
          <a:stretch/>
        </p:blipFill>
        <p:spPr>
          <a:xfrm>
            <a:off x="6688761" y="774747"/>
            <a:ext cx="2455239" cy="6044236"/>
          </a:xfrm>
          <a:prstGeom prst="rect">
            <a:avLst/>
          </a:prstGeom>
        </p:spPr>
      </p:pic>
    </p:spTree>
    <p:extLst>
      <p:ext uri="{BB962C8B-B14F-4D97-AF65-F5344CB8AC3E}">
        <p14:creationId xmlns:p14="http://schemas.microsoft.com/office/powerpoint/2010/main" val="21274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22" presetClass="entr" presetSubtype="8"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animBg="1"/>
      <p:bldP spid="28"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1800" y="167668"/>
            <a:ext cx="890045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Dàn ý tả bài văn cây chuối tiêu</a:t>
            </a:r>
          </a:p>
        </p:txBody>
      </p:sp>
      <p:grpSp>
        <p:nvGrpSpPr>
          <p:cNvPr id="11" name="Group 10"/>
          <p:cNvGrpSpPr/>
          <p:nvPr/>
        </p:nvGrpSpPr>
        <p:grpSpPr>
          <a:xfrm>
            <a:off x="-433631" y="1012646"/>
            <a:ext cx="3735975" cy="2082592"/>
            <a:chOff x="-714100" y="997905"/>
            <a:chExt cx="4981300" cy="2082592"/>
          </a:xfrm>
        </p:grpSpPr>
        <p:pic>
          <p:nvPicPr>
            <p:cNvPr id="1032" name="Picture 8" descr="Đồ họa mạng di động Đồ họa hình ảnh Vector Minh họa Minh bạch - gỗ png  vector psd png tải về - Miễn phí trong suốt Lá png Tải về."/>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3667" y1="72500" x2="23667" y2="72500"/>
                          <a14:foregroundMark x1="40889" y1="70469" x2="40889" y2="70469"/>
                          <a14:foregroundMark x1="61556" y1="70469" x2="61556" y2="70469"/>
                          <a14:foregroundMark x1="61333" y1="77969" x2="61333" y2="77969"/>
                          <a14:foregroundMark x1="79333" y1="73438" x2="79333" y2="73438"/>
                          <a14:foregroundMark x1="75778" y1="67500" x2="75778" y2="67500"/>
                          <a14:foregroundMark x1="79667" y1="71250" x2="79667" y2="71250"/>
                          <a14:foregroundMark x1="80889" y1="74688" x2="80889" y2="74688"/>
                          <a14:foregroundMark x1="81111" y1="74688" x2="81111" y2="74688"/>
                          <a14:foregroundMark x1="64222" y1="14688" x2="64222" y2="14688"/>
                          <a14:foregroundMark x1="35556" y1="2656" x2="36111" y2="25156"/>
                          <a14:foregroundMark x1="63667" y1="3438" x2="64000" y2="26406"/>
                        </a14:backgroundRemoval>
                      </a14:imgEffect>
                    </a14:imgLayer>
                  </a14:imgProps>
                </a:ext>
                <a:ext uri="{28A0092B-C50C-407E-A947-70E740481C1C}">
                  <a14:useLocalDpi xmlns:a14="http://schemas.microsoft.com/office/drawing/2010/main" val="0"/>
                </a:ext>
              </a:extLst>
            </a:blip>
            <a:srcRect t="14588" r="1824"/>
            <a:stretch/>
          </p:blipFill>
          <p:spPr bwMode="auto">
            <a:xfrm>
              <a:off x="-714100" y="997905"/>
              <a:ext cx="4981300" cy="20825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4332" y="1313871"/>
              <a:ext cx="3024760"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Mở bài</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12" name="Group 11"/>
          <p:cNvGrpSpPr/>
          <p:nvPr/>
        </p:nvGrpSpPr>
        <p:grpSpPr>
          <a:xfrm>
            <a:off x="2293860" y="993196"/>
            <a:ext cx="4305739" cy="2082592"/>
            <a:chOff x="3058480" y="993196"/>
            <a:chExt cx="5740985" cy="2082592"/>
          </a:xfrm>
        </p:grpSpPr>
        <p:pic>
          <p:nvPicPr>
            <p:cNvPr id="16" name="Picture 8" descr="Đồ họa mạng di động Đồ họa hình ảnh Vector Minh họa Minh bạch - gỗ png  vector psd png tải về - Miễn phí trong suốt Lá png Tải về."/>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3667" y1="72500" x2="23667" y2="72500"/>
                          <a14:foregroundMark x1="40889" y1="70469" x2="40889" y2="70469"/>
                          <a14:foregroundMark x1="61556" y1="70469" x2="61556" y2="70469"/>
                          <a14:foregroundMark x1="61333" y1="77969" x2="61333" y2="77969"/>
                          <a14:foregroundMark x1="79333" y1="73438" x2="79333" y2="73438"/>
                          <a14:foregroundMark x1="75778" y1="67500" x2="75778" y2="67500"/>
                          <a14:foregroundMark x1="79667" y1="71250" x2="79667" y2="71250"/>
                          <a14:foregroundMark x1="80889" y1="74688" x2="80889" y2="74688"/>
                          <a14:foregroundMark x1="81111" y1="74688" x2="81111" y2="74688"/>
                          <a14:foregroundMark x1="64222" y1="14688" x2="64222" y2="14688"/>
                          <a14:foregroundMark x1="35556" y1="2656" x2="36111" y2="25156"/>
                          <a14:foregroundMark x1="63667" y1="3438" x2="64000" y2="26406"/>
                        </a14:backgroundRemoval>
                      </a14:imgEffect>
                    </a14:imgLayer>
                  </a14:imgProps>
                </a:ext>
                <a:ext uri="{28A0092B-C50C-407E-A947-70E740481C1C}">
                  <a14:useLocalDpi xmlns:a14="http://schemas.microsoft.com/office/drawing/2010/main" val="0"/>
                </a:ext>
              </a:extLst>
            </a:blip>
            <a:srcRect t="14588" r="1824"/>
            <a:stretch/>
          </p:blipFill>
          <p:spPr bwMode="auto">
            <a:xfrm>
              <a:off x="3058480" y="993196"/>
              <a:ext cx="5740985" cy="20825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215408" y="1257083"/>
              <a:ext cx="3537721"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Thân bài</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14" name="Group 13"/>
          <p:cNvGrpSpPr/>
          <p:nvPr/>
        </p:nvGrpSpPr>
        <p:grpSpPr>
          <a:xfrm>
            <a:off x="5483186" y="1005224"/>
            <a:ext cx="4031234" cy="2082592"/>
            <a:chOff x="7310914" y="1005224"/>
            <a:chExt cx="5374979" cy="2082592"/>
          </a:xfrm>
        </p:grpSpPr>
        <p:pic>
          <p:nvPicPr>
            <p:cNvPr id="15" name="Picture 8" descr="Đồ họa mạng di động Đồ họa hình ảnh Vector Minh họa Minh bạch - gỗ png  vector psd png tải về - Miễn phí trong suốt Lá png Tải về."/>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3667" y1="72500" x2="23667" y2="72500"/>
                          <a14:foregroundMark x1="40889" y1="70469" x2="40889" y2="70469"/>
                          <a14:foregroundMark x1="61556" y1="70469" x2="61556" y2="70469"/>
                          <a14:foregroundMark x1="61333" y1="77969" x2="61333" y2="77969"/>
                          <a14:foregroundMark x1="79333" y1="73438" x2="79333" y2="73438"/>
                          <a14:foregroundMark x1="75778" y1="67500" x2="75778" y2="67500"/>
                          <a14:foregroundMark x1="79667" y1="71250" x2="79667" y2="71250"/>
                          <a14:foregroundMark x1="80889" y1="74688" x2="80889" y2="74688"/>
                          <a14:foregroundMark x1="81111" y1="74688" x2="81111" y2="74688"/>
                          <a14:foregroundMark x1="64222" y1="14688" x2="64222" y2="14688"/>
                          <a14:foregroundMark x1="35556" y1="2656" x2="36111" y2="25156"/>
                          <a14:foregroundMark x1="63667" y1="3438" x2="64000" y2="26406"/>
                        </a14:backgroundRemoval>
                      </a14:imgEffect>
                    </a14:imgLayer>
                  </a14:imgProps>
                </a:ext>
                <a:ext uri="{28A0092B-C50C-407E-A947-70E740481C1C}">
                  <a14:useLocalDpi xmlns:a14="http://schemas.microsoft.com/office/drawing/2010/main" val="0"/>
                </a:ext>
              </a:extLst>
            </a:blip>
            <a:srcRect t="14588" r="1824"/>
            <a:stretch/>
          </p:blipFill>
          <p:spPr bwMode="auto">
            <a:xfrm>
              <a:off x="7310914" y="1005224"/>
              <a:ext cx="5374979" cy="208259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587306" y="1230791"/>
              <a:ext cx="2899171"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Kết bài</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sp>
        <p:nvSpPr>
          <p:cNvPr id="27" name="Rounded Rectangle 26"/>
          <p:cNvSpPr/>
          <p:nvPr/>
        </p:nvSpPr>
        <p:spPr>
          <a:xfrm>
            <a:off x="6401156" y="3079597"/>
            <a:ext cx="2584583" cy="949414"/>
          </a:xfrm>
          <a:prstGeom prst="roundRect">
            <a:avLst/>
          </a:prstGeom>
          <a:solidFill>
            <a:schemeClr val="accent6">
              <a:lumMod val="40000"/>
              <a:lumOff val="60000"/>
            </a:schemeClr>
          </a:solidFill>
          <a:ln w="28575">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15F05"/>
                </a:solidFill>
                <a:latin typeface="UVN Bach Tuyet" panose="02090503060705020403" pitchFamily="18" charset="0"/>
                <a:cs typeface="Times New Roman" panose="02020603050405020304" pitchFamily="18" charset="0"/>
              </a:rPr>
              <a:t>Nêu lợi ích của cây chuối tiêu.</a:t>
            </a:r>
          </a:p>
        </p:txBody>
      </p:sp>
      <p:sp>
        <p:nvSpPr>
          <p:cNvPr id="28" name="Rounded Rectangle 27"/>
          <p:cNvSpPr/>
          <p:nvPr/>
        </p:nvSpPr>
        <p:spPr>
          <a:xfrm>
            <a:off x="2765231" y="4701827"/>
            <a:ext cx="3454730" cy="2082592"/>
          </a:xfrm>
          <a:prstGeom prst="roundRect">
            <a:avLst/>
          </a:prstGeom>
          <a:solidFill>
            <a:schemeClr val="accent6">
              <a:lumMod val="40000"/>
              <a:lumOff val="60000"/>
            </a:schemeClr>
          </a:solidFill>
          <a:ln w="28575">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15F05"/>
                </a:solidFill>
                <a:latin typeface="UVN Bach Tuyet" panose="02090503060705020403" pitchFamily="18" charset="0"/>
                <a:cs typeface="Times New Roman" panose="02020603050405020304" pitchFamily="18" charset="0"/>
              </a:rPr>
              <a:t>Tả các bộ phận của cây chuối tiêu( tàu lá, buồng chuối, nải chuối, quả chuối,...)</a:t>
            </a:r>
          </a:p>
        </p:txBody>
      </p:sp>
      <p:sp>
        <p:nvSpPr>
          <p:cNvPr id="29" name="Rounded Rectangle 28"/>
          <p:cNvSpPr/>
          <p:nvPr/>
        </p:nvSpPr>
        <p:spPr>
          <a:xfrm>
            <a:off x="-11320" y="3132986"/>
            <a:ext cx="2561089" cy="896025"/>
          </a:xfrm>
          <a:prstGeom prst="roundRect">
            <a:avLst/>
          </a:prstGeom>
          <a:solidFill>
            <a:schemeClr val="accent6">
              <a:lumMod val="40000"/>
              <a:lumOff val="60000"/>
            </a:schemeClr>
          </a:solidFill>
          <a:ln w="28575">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15F05"/>
                </a:solidFill>
                <a:latin typeface="UVN Bach Tuyet" panose="02090503060705020403" pitchFamily="18" charset="0"/>
                <a:cs typeface="Times New Roman" panose="02020603050405020304" pitchFamily="18" charset="0"/>
              </a:rPr>
              <a:t>Giới thiệu cây chuối tiêu.</a:t>
            </a:r>
          </a:p>
        </p:txBody>
      </p:sp>
      <p:sp>
        <p:nvSpPr>
          <p:cNvPr id="30" name="Rounded Rectangle 29"/>
          <p:cNvSpPr/>
          <p:nvPr/>
        </p:nvSpPr>
        <p:spPr>
          <a:xfrm>
            <a:off x="3080732" y="3180127"/>
            <a:ext cx="2791743" cy="896024"/>
          </a:xfrm>
          <a:prstGeom prst="roundRect">
            <a:avLst/>
          </a:prstGeom>
          <a:solidFill>
            <a:schemeClr val="accent6">
              <a:lumMod val="40000"/>
              <a:lumOff val="60000"/>
            </a:schemeClr>
          </a:solidFill>
          <a:ln w="28575">
            <a:solidFill>
              <a:srgbClr val="15A186"/>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15F05"/>
                </a:solidFill>
                <a:latin typeface="UVN Bach Tuyet" panose="02090503060705020403" pitchFamily="18" charset="0"/>
                <a:cs typeface="Times New Roman" panose="02020603050405020304" pitchFamily="18" charset="0"/>
              </a:rPr>
              <a:t>Tả bao </a:t>
            </a:r>
            <a:r>
              <a:rPr lang="en-US" sz="3200">
                <a:solidFill>
                  <a:srgbClr val="015F05"/>
                </a:solidFill>
                <a:latin typeface="UVN Bach Tuyet" panose="02090503060705020403" pitchFamily="18" charset="0"/>
                <a:cs typeface="Times New Roman" panose="02020603050405020304" pitchFamily="18" charset="0"/>
              </a:rPr>
              <a:t>quát cây</a:t>
            </a:r>
          </a:p>
          <a:p>
            <a:pPr algn="ctr"/>
            <a:r>
              <a:rPr lang="en-US" sz="3200">
                <a:solidFill>
                  <a:srgbClr val="015F05"/>
                </a:solidFill>
                <a:latin typeface="UVN Bach Tuyet" panose="02090503060705020403" pitchFamily="18" charset="0"/>
                <a:cs typeface="Times New Roman" panose="02020603050405020304" pitchFamily="18" charset="0"/>
              </a:rPr>
              <a:t> </a:t>
            </a:r>
            <a:r>
              <a:rPr lang="en-US" sz="3200" dirty="0">
                <a:solidFill>
                  <a:srgbClr val="015F05"/>
                </a:solidFill>
                <a:latin typeface="UVN Bach Tuyet" panose="02090503060705020403" pitchFamily="18" charset="0"/>
                <a:cs typeface="Times New Roman" panose="02020603050405020304" pitchFamily="18" charset="0"/>
              </a:rPr>
              <a:t>chuối tiêu</a:t>
            </a:r>
          </a:p>
        </p:txBody>
      </p:sp>
      <p:cxnSp>
        <p:nvCxnSpPr>
          <p:cNvPr id="3" name="Straight Connector 2"/>
          <p:cNvCxnSpPr/>
          <p:nvPr/>
        </p:nvCxnSpPr>
        <p:spPr>
          <a:xfrm>
            <a:off x="861647" y="2215753"/>
            <a:ext cx="0" cy="1026120"/>
          </a:xfrm>
          <a:prstGeom prst="line">
            <a:avLst/>
          </a:prstGeom>
          <a:ln w="57150">
            <a:solidFill>
              <a:srgbClr val="15A186"/>
            </a:solidFill>
            <a:prstDash val="sysDash"/>
          </a:ln>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a:off x="1837593" y="2251942"/>
            <a:ext cx="0" cy="1026120"/>
          </a:xfrm>
          <a:prstGeom prst="line">
            <a:avLst/>
          </a:prstGeom>
          <a:ln w="57150">
            <a:solidFill>
              <a:srgbClr val="15A186"/>
            </a:solidFill>
            <a:prstDash val="sysDash"/>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3798278" y="2251942"/>
            <a:ext cx="0" cy="1026120"/>
          </a:xfrm>
          <a:prstGeom prst="line">
            <a:avLst/>
          </a:prstGeom>
          <a:ln w="57150">
            <a:solidFill>
              <a:srgbClr val="15A186"/>
            </a:solidFill>
            <a:prstDash val="sysDash"/>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a:off x="4994032" y="2272724"/>
            <a:ext cx="0" cy="1026120"/>
          </a:xfrm>
          <a:prstGeom prst="line">
            <a:avLst/>
          </a:prstGeom>
          <a:ln w="57150">
            <a:solidFill>
              <a:srgbClr val="15A186"/>
            </a:solidFill>
            <a:prstDash val="sysDash"/>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a:xfrm>
            <a:off x="3833449" y="4076151"/>
            <a:ext cx="0" cy="652458"/>
          </a:xfrm>
          <a:prstGeom prst="line">
            <a:avLst/>
          </a:prstGeom>
          <a:ln w="57150">
            <a:solidFill>
              <a:srgbClr val="15A186"/>
            </a:solidFill>
            <a:prstDash val="sysDash"/>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5009122" y="4106555"/>
            <a:ext cx="8792" cy="622055"/>
          </a:xfrm>
          <a:prstGeom prst="line">
            <a:avLst/>
          </a:prstGeom>
          <a:ln w="57150">
            <a:solidFill>
              <a:srgbClr val="15A186"/>
            </a:solidFill>
            <a:prstDash val="sysDash"/>
          </a:ln>
        </p:spPr>
        <p:style>
          <a:lnRef idx="3">
            <a:schemeClr val="accent6"/>
          </a:lnRef>
          <a:fillRef idx="0">
            <a:schemeClr val="accent6"/>
          </a:fillRef>
          <a:effectRef idx="2">
            <a:schemeClr val="accent6"/>
          </a:effectRef>
          <a:fontRef idx="minor">
            <a:schemeClr val="tx1"/>
          </a:fontRef>
        </p:style>
      </p:cxnSp>
      <p:cxnSp>
        <p:nvCxnSpPr>
          <p:cNvPr id="36" name="Straight Connector 35"/>
          <p:cNvCxnSpPr/>
          <p:nvPr/>
        </p:nvCxnSpPr>
        <p:spPr>
          <a:xfrm>
            <a:off x="7121770" y="2235203"/>
            <a:ext cx="0" cy="1026120"/>
          </a:xfrm>
          <a:prstGeom prst="line">
            <a:avLst/>
          </a:prstGeom>
          <a:ln w="57150">
            <a:solidFill>
              <a:srgbClr val="15A186"/>
            </a:solidFill>
            <a:prstDash val="sysDash"/>
          </a:ln>
        </p:spPr>
        <p:style>
          <a:lnRef idx="3">
            <a:schemeClr val="accent6"/>
          </a:lnRef>
          <a:fillRef idx="0">
            <a:schemeClr val="accent6"/>
          </a:fillRef>
          <a:effectRef idx="2">
            <a:schemeClr val="accent6"/>
          </a:effectRef>
          <a:fontRef idx="minor">
            <a:schemeClr val="tx1"/>
          </a:fontRef>
        </p:style>
      </p:cxnSp>
      <p:cxnSp>
        <p:nvCxnSpPr>
          <p:cNvPr id="37" name="Straight Connector 36"/>
          <p:cNvCxnSpPr/>
          <p:nvPr/>
        </p:nvCxnSpPr>
        <p:spPr>
          <a:xfrm>
            <a:off x="8109694" y="2306249"/>
            <a:ext cx="0" cy="959070"/>
          </a:xfrm>
          <a:prstGeom prst="line">
            <a:avLst/>
          </a:prstGeom>
          <a:ln w="57150">
            <a:solidFill>
              <a:srgbClr val="15A186"/>
            </a:solidFill>
            <a:prstDash val="sysDash"/>
          </a:ln>
        </p:spPr>
        <p:style>
          <a:lnRef idx="3">
            <a:schemeClr val="accent6"/>
          </a:lnRef>
          <a:fillRef idx="0">
            <a:schemeClr val="accent6"/>
          </a:fillRef>
          <a:effectRef idx="2">
            <a:schemeClr val="accent6"/>
          </a:effectRef>
          <a:fontRef idx="minor">
            <a:schemeClr val="tx1"/>
          </a:fontRef>
        </p:style>
      </p:cxnSp>
      <p:pic>
        <p:nvPicPr>
          <p:cNvPr id="4100" name="Picture 4" descr="Cartoon, monkey, mammal, animals png thumbnai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1264" y1="22989" x2="43678" y2="30747"/>
                        <a14:foregroundMark x1="36494" y1="21264" x2="15230" y2="29023"/>
                        <a14:foregroundMark x1="36782" y1="25862" x2="19540" y2="29310"/>
                        <a14:foregroundMark x1="26724" y1="37356" x2="38793" y2="59195"/>
                        <a14:foregroundMark x1="39080" y1="35920" x2="20690" y2="40517"/>
                        <a14:foregroundMark x1="35632" y1="40805" x2="32184" y2="42816"/>
                      </a14:backgroundRemoval>
                    </a14:imgEffect>
                  </a14:imgLayer>
                </a14:imgProps>
              </a:ext>
              <a:ext uri="{28A0092B-C50C-407E-A947-70E740481C1C}">
                <a14:useLocalDpi xmlns:a14="http://schemas.microsoft.com/office/drawing/2010/main" val="0"/>
              </a:ext>
            </a:extLst>
          </a:blip>
          <a:srcRect/>
          <a:stretch>
            <a:fillRect/>
          </a:stretch>
        </p:blipFill>
        <p:spPr bwMode="auto">
          <a:xfrm>
            <a:off x="0" y="4195096"/>
            <a:ext cx="2014537" cy="26860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onkey Banana, Cute monkey, mammal, animals png thumbnai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21770" y="4190795"/>
            <a:ext cx="1467663" cy="261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30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fade">
                                      <p:cBhvr>
                                        <p:cTn id="21" dur="500"/>
                                        <p:tgtEl>
                                          <p:spTgt spid="410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02"/>
                                        </p:tgtEl>
                                        <p:attrNameLst>
                                          <p:attrName>style.visibility</p:attrName>
                                        </p:attrNameLst>
                                      </p:cBhvr>
                                      <p:to>
                                        <p:strVal val="visible"/>
                                      </p:to>
                                    </p:set>
                                    <p:animEffect transition="in" filter="fade">
                                      <p:cBhvr>
                                        <p:cTn id="60" dur="500"/>
                                        <p:tgtEl>
                                          <p:spTgt spid="4102"/>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4100"/>
                                        </p:tgtEl>
                                      </p:cBhvr>
                                    </p:animEffect>
                                    <p:anim calcmode="lin" valueType="num">
                                      <p:cBhvr>
                                        <p:cTn id="82" dur="1000"/>
                                        <p:tgtEl>
                                          <p:spTgt spid="4100"/>
                                        </p:tgtEl>
                                        <p:attrNameLst>
                                          <p:attrName>ppt_x</p:attrName>
                                        </p:attrNameLst>
                                      </p:cBhvr>
                                      <p:tavLst>
                                        <p:tav tm="0">
                                          <p:val>
                                            <p:strVal val="ppt_x"/>
                                          </p:val>
                                        </p:tav>
                                        <p:tav tm="100000">
                                          <p:val>
                                            <p:strVal val="ppt_x"/>
                                          </p:val>
                                        </p:tav>
                                      </p:tavLst>
                                    </p:anim>
                                    <p:anim calcmode="lin" valueType="num">
                                      <p:cBhvr>
                                        <p:cTn id="83" dur="1000"/>
                                        <p:tgtEl>
                                          <p:spTgt spid="4100"/>
                                        </p:tgtEl>
                                        <p:attrNameLst>
                                          <p:attrName>ppt_y</p:attrName>
                                        </p:attrNameLst>
                                      </p:cBhvr>
                                      <p:tavLst>
                                        <p:tav tm="0">
                                          <p:val>
                                            <p:strVal val="ppt_y"/>
                                          </p:val>
                                        </p:tav>
                                        <p:tav tm="100000">
                                          <p:val>
                                            <p:strVal val="ppt_y+.1"/>
                                          </p:val>
                                        </p:tav>
                                      </p:tavLst>
                                    </p:anim>
                                    <p:set>
                                      <p:cBhvr>
                                        <p:cTn id="84" dur="1" fill="hold">
                                          <p:stCondLst>
                                            <p:cond delay="999"/>
                                          </p:stCondLst>
                                        </p:cTn>
                                        <p:tgtEl>
                                          <p:spTgt spid="4100"/>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4102"/>
                                        </p:tgtEl>
                                        <p:attrNameLst>
                                          <p:attrName>ppt_x</p:attrName>
                                        </p:attrNameLst>
                                      </p:cBhvr>
                                      <p:tavLst>
                                        <p:tav tm="0">
                                          <p:val>
                                            <p:strVal val="ppt_x"/>
                                          </p:val>
                                        </p:tav>
                                        <p:tav tm="100000">
                                          <p:val>
                                            <p:strVal val="ppt_x"/>
                                          </p:val>
                                        </p:tav>
                                      </p:tavLst>
                                    </p:anim>
                                    <p:anim calcmode="lin" valueType="num">
                                      <p:cBhvr additive="base">
                                        <p:cTn id="89" dur="500"/>
                                        <p:tgtEl>
                                          <p:spTgt spid="4102"/>
                                        </p:tgtEl>
                                        <p:attrNameLst>
                                          <p:attrName>ppt_y</p:attrName>
                                        </p:attrNameLst>
                                      </p:cBhvr>
                                      <p:tavLst>
                                        <p:tav tm="0">
                                          <p:val>
                                            <p:strVal val="ppt_y"/>
                                          </p:val>
                                        </p:tav>
                                        <p:tav tm="100000">
                                          <p:val>
                                            <p:strVal val="1+ppt_h/2"/>
                                          </p:val>
                                        </p:tav>
                                      </p:tavLst>
                                    </p:anim>
                                    <p:set>
                                      <p:cBhvr>
                                        <p:cTn id="90" dur="1" fill="hold">
                                          <p:stCondLst>
                                            <p:cond delay="499"/>
                                          </p:stCondLst>
                                        </p:cTn>
                                        <p:tgtEl>
                                          <p:spTgt spid="4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214" y="1206676"/>
            <a:ext cx="5829300" cy="1325563"/>
          </a:xfrm>
        </p:spPr>
        <p:txBody>
          <a:bodyPr>
            <a:noAutofit/>
          </a:bodyPr>
          <a:lstStyle/>
          <a:p>
            <a:pPr algn="ctr"/>
            <a:r>
              <a:rPr lang="en-US" sz="6000" dirty="0">
                <a:solidFill>
                  <a:schemeClr val="accent5">
                    <a:lumMod val="50000"/>
                  </a:schemeClr>
                </a:solidFill>
                <a:latin typeface="UVN La Xanh" panose="03020702040502020203" pitchFamily="66" charset="0"/>
              </a:rPr>
              <a:t>Cảm ơn cả lớp nhé!</a:t>
            </a:r>
            <a:br>
              <a:rPr lang="en-US" sz="6000" dirty="0">
                <a:solidFill>
                  <a:schemeClr val="accent5">
                    <a:lumMod val="50000"/>
                  </a:schemeClr>
                </a:solidFill>
                <a:latin typeface="UVN La Xanh" panose="03020702040502020203" pitchFamily="66" charset="0"/>
              </a:rPr>
            </a:br>
            <a:r>
              <a:rPr lang="en-US" sz="6000" dirty="0">
                <a:solidFill>
                  <a:schemeClr val="accent5">
                    <a:lumMod val="50000"/>
                  </a:schemeClr>
                </a:solidFill>
                <a:latin typeface="UVN La Xanh" panose="03020702040502020203" pitchFamily="66" charset="0"/>
              </a:rPr>
              <a:t> Mình có nhiều chuối quá</a:t>
            </a:r>
          </a:p>
        </p:txBody>
      </p:sp>
      <p:pic>
        <p:nvPicPr>
          <p:cNvPr id="5122" name="Picture 2" descr="six ripe banana, Juice Banana powder Flavor Fruit, Yellow bananas, natural Foods, food png thumbnail"/>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66306" y="2420926"/>
            <a:ext cx="3931749" cy="41275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eeled banana fruit illustration, Banana peel, Peeled Banana, soup, food png thumbnai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89333" y="2643552"/>
            <a:ext cx="3188970" cy="41053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Monkey Banana, Cute monkey, mammal, animals png thumbnai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0517" y1="15054" x2="35920" y2="26882"/>
                        <a14:foregroundMark x1="58046" y1="13978" x2="53448" y2="26882"/>
                        <a14:foregroundMark x1="59483" y1="32473" x2="36494" y2="37204"/>
                      </a14:backgroundRemoval>
                    </a14:imgEffect>
                  </a14:imgLayer>
                </a14:imgProps>
              </a:ext>
              <a:ext uri="{28A0092B-C50C-407E-A947-70E740481C1C}">
                <a14:useLocalDpi xmlns:a14="http://schemas.microsoft.com/office/drawing/2010/main" val="0"/>
              </a:ext>
            </a:extLst>
          </a:blip>
          <a:srcRect/>
          <a:stretch>
            <a:fillRect/>
          </a:stretch>
        </p:blipFill>
        <p:spPr bwMode="auto">
          <a:xfrm>
            <a:off x="403264" y="872736"/>
            <a:ext cx="3185756" cy="567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03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5122"/>
                                        </p:tgtEl>
                                        <p:attrNameLst>
                                          <p:attrName>style.visibility</p:attrName>
                                        </p:attrNameLst>
                                      </p:cBhvr>
                                      <p:to>
                                        <p:strVal val="visible"/>
                                      </p:to>
                                    </p:set>
                                    <p:anim calcmode="lin" valueType="num">
                                      <p:cBhvr>
                                        <p:cTn id="36" dur="1000" fill="hold"/>
                                        <p:tgtEl>
                                          <p:spTgt spid="5122"/>
                                        </p:tgtEl>
                                        <p:attrNameLst>
                                          <p:attrName>ppt_w</p:attrName>
                                        </p:attrNameLst>
                                      </p:cBhvr>
                                      <p:tavLst>
                                        <p:tav tm="0">
                                          <p:val>
                                            <p:fltVal val="0"/>
                                          </p:val>
                                        </p:tav>
                                        <p:tav tm="100000">
                                          <p:val>
                                            <p:strVal val="#ppt_w"/>
                                          </p:val>
                                        </p:tav>
                                      </p:tavLst>
                                    </p:anim>
                                    <p:anim calcmode="lin" valueType="num">
                                      <p:cBhvr>
                                        <p:cTn id="37" dur="1000" fill="hold"/>
                                        <p:tgtEl>
                                          <p:spTgt spid="5122"/>
                                        </p:tgtEl>
                                        <p:attrNameLst>
                                          <p:attrName>ppt_h</p:attrName>
                                        </p:attrNameLst>
                                      </p:cBhvr>
                                      <p:tavLst>
                                        <p:tav tm="0">
                                          <p:val>
                                            <p:fltVal val="0"/>
                                          </p:val>
                                        </p:tav>
                                        <p:tav tm="100000">
                                          <p:val>
                                            <p:strVal val="#ppt_h"/>
                                          </p:val>
                                        </p:tav>
                                      </p:tavLst>
                                    </p:anim>
                                    <p:anim calcmode="lin" valueType="num">
                                      <p:cBhvr>
                                        <p:cTn id="38" dur="1000" fill="hold"/>
                                        <p:tgtEl>
                                          <p:spTgt spid="5122"/>
                                        </p:tgtEl>
                                        <p:attrNameLst>
                                          <p:attrName>style.rotation</p:attrName>
                                        </p:attrNameLst>
                                      </p:cBhvr>
                                      <p:tavLst>
                                        <p:tav tm="0">
                                          <p:val>
                                            <p:fltVal val="90"/>
                                          </p:val>
                                        </p:tav>
                                        <p:tav tm="100000">
                                          <p:val>
                                            <p:fltVal val="0"/>
                                          </p:val>
                                        </p:tav>
                                      </p:tavLst>
                                    </p:anim>
                                    <p:animEffect transition="in" filter="fade">
                                      <p:cBhvr>
                                        <p:cTn id="39" dur="1000"/>
                                        <p:tgtEl>
                                          <p:spTgt spid="5122"/>
                                        </p:tgtEl>
                                      </p:cBhvr>
                                    </p:animEffect>
                                  </p:childTnLst>
                                </p:cTn>
                              </p:par>
                              <p:par>
                                <p:cTn id="40" presetID="31" presetClass="entr" presetSubtype="0" fill="hold" nodeType="withEffect">
                                  <p:stCondLst>
                                    <p:cond delay="0"/>
                                  </p:stCondLst>
                                  <p:childTnLst>
                                    <p:set>
                                      <p:cBhvr>
                                        <p:cTn id="41" dur="1" fill="hold">
                                          <p:stCondLst>
                                            <p:cond delay="0"/>
                                          </p:stCondLst>
                                        </p:cTn>
                                        <p:tgtEl>
                                          <p:spTgt spid="5124"/>
                                        </p:tgtEl>
                                        <p:attrNameLst>
                                          <p:attrName>style.visibility</p:attrName>
                                        </p:attrNameLst>
                                      </p:cBhvr>
                                      <p:to>
                                        <p:strVal val="visible"/>
                                      </p:to>
                                    </p:set>
                                    <p:anim calcmode="lin" valueType="num">
                                      <p:cBhvr>
                                        <p:cTn id="42" dur="1000" fill="hold"/>
                                        <p:tgtEl>
                                          <p:spTgt spid="5124"/>
                                        </p:tgtEl>
                                        <p:attrNameLst>
                                          <p:attrName>ppt_w</p:attrName>
                                        </p:attrNameLst>
                                      </p:cBhvr>
                                      <p:tavLst>
                                        <p:tav tm="0">
                                          <p:val>
                                            <p:fltVal val="0"/>
                                          </p:val>
                                        </p:tav>
                                        <p:tav tm="100000">
                                          <p:val>
                                            <p:strVal val="#ppt_w"/>
                                          </p:val>
                                        </p:tav>
                                      </p:tavLst>
                                    </p:anim>
                                    <p:anim calcmode="lin" valueType="num">
                                      <p:cBhvr>
                                        <p:cTn id="43" dur="1000" fill="hold"/>
                                        <p:tgtEl>
                                          <p:spTgt spid="5124"/>
                                        </p:tgtEl>
                                        <p:attrNameLst>
                                          <p:attrName>ppt_h</p:attrName>
                                        </p:attrNameLst>
                                      </p:cBhvr>
                                      <p:tavLst>
                                        <p:tav tm="0">
                                          <p:val>
                                            <p:fltVal val="0"/>
                                          </p:val>
                                        </p:tav>
                                        <p:tav tm="100000">
                                          <p:val>
                                            <p:strVal val="#ppt_h"/>
                                          </p:val>
                                        </p:tav>
                                      </p:tavLst>
                                    </p:anim>
                                    <p:anim calcmode="lin" valueType="num">
                                      <p:cBhvr>
                                        <p:cTn id="44" dur="1000" fill="hold"/>
                                        <p:tgtEl>
                                          <p:spTgt spid="5124"/>
                                        </p:tgtEl>
                                        <p:attrNameLst>
                                          <p:attrName>style.rotation</p:attrName>
                                        </p:attrNameLst>
                                      </p:cBhvr>
                                      <p:tavLst>
                                        <p:tav tm="0">
                                          <p:val>
                                            <p:fltVal val="90"/>
                                          </p:val>
                                        </p:tav>
                                        <p:tav tm="100000">
                                          <p:val>
                                            <p:fltVal val="0"/>
                                          </p:val>
                                        </p:tav>
                                      </p:tavLst>
                                    </p:anim>
                                    <p:animEffect transition="in" filter="fade">
                                      <p:cBhvr>
                                        <p:cTn id="45" dur="1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1418</Words>
  <Application>Microsoft Office PowerPoint</Application>
  <PresentationFormat>On-screen Show (4:3)</PresentationFormat>
  <Paragraphs>132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TẬP LÀM VĂN</vt:lpstr>
      <vt:lpstr>PowerPoint Presentation</vt:lpstr>
      <vt:lpstr>Bài 1: Đọc dàn ý bài văn cây chuối tiêu dưới đây: </vt:lpstr>
      <vt:lpstr>PowerPoint Presentation</vt:lpstr>
      <vt:lpstr>PowerPoint Presentation</vt:lpstr>
      <vt:lpstr>PowerPoint Presentation</vt:lpstr>
      <vt:lpstr>Cảm ơn cả lớp nhé!  Mình có nhiều chuối quá</vt:lpstr>
      <vt:lpstr>2. Dựa vào dàn ý trên, bạn Hồng Nhung dự kiến viết bốn đoạn văn, nhưng chưa viết được đoạn nào hoàn chỉnh. Em hãy giúp bạn viết hoàn chỉnh bốn đoạn văn này (viết vào chỗ có dấu chấm […]).</vt:lpstr>
      <vt:lpstr>Đọc kĩ nội dung và xác định đoạn văn đó thuộc phần nào trong cấu tạo bài văn miêu tả cây cối.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cp:revision>
  <dcterms:created xsi:type="dcterms:W3CDTF">2022-02-27T09:41:11Z</dcterms:created>
  <dcterms:modified xsi:type="dcterms:W3CDTF">2022-02-27T09:42:12Z</dcterms:modified>
</cp:coreProperties>
</file>