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3FCCEB-C04A-49A4-8B9E-221B57433B23}" type="datetimeFigureOut">
              <a:rPr lang="en-US" smtClean="0"/>
              <a:t>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8948A5-D5AA-45D2-8BD0-65CD5381D1BA}" type="slidenum">
              <a:rPr lang="en-US" smtClean="0"/>
              <a:t>‹#›</a:t>
            </a:fld>
            <a:endParaRPr lang="en-US"/>
          </a:p>
        </p:txBody>
      </p:sp>
    </p:spTree>
    <p:extLst>
      <p:ext uri="{BB962C8B-B14F-4D97-AF65-F5344CB8AC3E}">
        <p14:creationId xmlns:p14="http://schemas.microsoft.com/office/powerpoint/2010/main" val="57760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25678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2061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1364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8802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4803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70181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2171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7970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4658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11464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9797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844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1913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0313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08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8052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2735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8359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1401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0947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5979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78CF59-8975-49E2-B291-9DA82BF601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350070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78CF59-8975-49E2-B291-9DA82BF601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5692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78CF59-8975-49E2-B291-9DA82BF601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285963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10730"/>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1903810" cy="2403889"/>
          </a:xfrm>
          <a:prstGeom prst="rect">
            <a:avLst/>
          </a:prstGeom>
        </p:spPr>
      </p:pic>
    </p:spTree>
    <p:extLst>
      <p:ext uri="{BB962C8B-B14F-4D97-AF65-F5344CB8AC3E}">
        <p14:creationId xmlns:p14="http://schemas.microsoft.com/office/powerpoint/2010/main" val="4539347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78CF59-8975-49E2-B291-9DA82BF601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209563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8CF59-8975-49E2-B291-9DA82BF601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215152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78CF59-8975-49E2-B291-9DA82BF6013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97744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78CF59-8975-49E2-B291-9DA82BF6013E}"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196407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78CF59-8975-49E2-B291-9DA82BF6013E}"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3555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8CF59-8975-49E2-B291-9DA82BF6013E}"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271479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8CF59-8975-49E2-B291-9DA82BF6013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106910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8CF59-8975-49E2-B291-9DA82BF6013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86E11-B26C-4904-B59E-9D163A3D3494}" type="slidenum">
              <a:rPr lang="en-US" smtClean="0"/>
              <a:t>‹#›</a:t>
            </a:fld>
            <a:endParaRPr lang="en-US"/>
          </a:p>
        </p:txBody>
      </p:sp>
    </p:spTree>
    <p:extLst>
      <p:ext uri="{BB962C8B-B14F-4D97-AF65-F5344CB8AC3E}">
        <p14:creationId xmlns:p14="http://schemas.microsoft.com/office/powerpoint/2010/main" val="265515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8CF59-8975-49E2-B291-9DA82BF6013E}" type="datetimeFigureOut">
              <a:rPr lang="en-US" smtClean="0"/>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86E11-B26C-4904-B59E-9D163A3D3494}" type="slidenum">
              <a:rPr lang="en-US" smtClean="0"/>
              <a:t>‹#›</a:t>
            </a:fld>
            <a:endParaRPr lang="en-US"/>
          </a:p>
        </p:txBody>
      </p:sp>
    </p:spTree>
    <p:extLst>
      <p:ext uri="{BB962C8B-B14F-4D97-AF65-F5344CB8AC3E}">
        <p14:creationId xmlns:p14="http://schemas.microsoft.com/office/powerpoint/2010/main" val="143170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7.jpeg"/><Relationship Id="rId5" Type="http://schemas.microsoft.com/office/2007/relationships/hdphoto" Target="../media/hdphoto8.wdp"/><Relationship Id="rId10" Type="http://schemas.openxmlformats.org/officeDocument/2006/relationships/image" Target="../media/image36.jpeg"/><Relationship Id="rId4" Type="http://schemas.openxmlformats.org/officeDocument/2006/relationships/image" Target="../media/image33.png"/><Relationship Id="rId9" Type="http://schemas.microsoft.com/office/2007/relationships/hdphoto" Target="../media/hdphoto10.wdp"/><Relationship Id="rId1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1.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168E8859-8477-423F-B1C9-8C4D29A2DD0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7239813" y="284"/>
            <a:ext cx="1903810" cy="2799363"/>
          </a:xfrm>
          <a:prstGeom prst="rect">
            <a:avLst/>
          </a:prstGeom>
        </p:spPr>
      </p:pic>
      <p:pic>
        <p:nvPicPr>
          <p:cNvPr id="45" name="图片 44">
            <a:extLst>
              <a:ext uri="{FF2B5EF4-FFF2-40B4-BE49-F238E27FC236}">
                <a16:creationId xmlns:a16="http://schemas.microsoft.com/office/drawing/2014/main" xmlns="" id="{FE2226D3-04A8-4C11-AD0E-FB0180D49258}"/>
              </a:ext>
            </a:extLst>
          </p:cNvPr>
          <p:cNvPicPr>
            <a:picLocks noChangeAspect="1"/>
          </p:cNvPicPr>
          <p:nvPr/>
        </p:nvPicPr>
        <p:blipFill rotWithShape="1">
          <a:blip r:embed="rId5">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1903810" cy="2403889"/>
          </a:xfrm>
          <a:prstGeom prst="rect">
            <a:avLst/>
          </a:prstGeom>
        </p:spPr>
      </p:pic>
      <p:pic>
        <p:nvPicPr>
          <p:cNvPr id="7" name="图片 6">
            <a:extLst>
              <a:ext uri="{FF2B5EF4-FFF2-40B4-BE49-F238E27FC236}">
                <a16:creationId xmlns:a16="http://schemas.microsoft.com/office/drawing/2014/main" xmlns="" id="{0D87C0F9-B1B4-4828-B667-87117B566DF5}"/>
              </a:ext>
            </a:extLst>
          </p:cNvPr>
          <p:cNvPicPr>
            <a:picLocks noChangeAspect="1"/>
          </p:cNvPicPr>
          <p:nvPr/>
        </p:nvPicPr>
        <p:blipFill rotWithShape="1">
          <a:blip r:embed="rId6">
            <a:extLst>
              <a:ext uri="{28A0092B-C50C-407E-A947-70E740481C1C}">
                <a14:useLocalDpi xmlns:a14="http://schemas.microsoft.com/office/drawing/2010/main" val="0"/>
              </a:ext>
            </a:extLst>
          </a:blip>
          <a:srcRect t="26479" b="16853"/>
          <a:stretch/>
        </p:blipFill>
        <p:spPr>
          <a:xfrm>
            <a:off x="756" y="3295453"/>
            <a:ext cx="9143244" cy="3101536"/>
          </a:xfrm>
          <a:prstGeom prst="rect">
            <a:avLst/>
          </a:prstGeom>
        </p:spPr>
      </p:pic>
      <p:pic>
        <p:nvPicPr>
          <p:cNvPr id="44" name="图片 43">
            <a:extLst>
              <a:ext uri="{FF2B5EF4-FFF2-40B4-BE49-F238E27FC236}">
                <a16:creationId xmlns:a16="http://schemas.microsoft.com/office/drawing/2014/main" xmlns="" id="{BEFCAC4D-5D44-4D47-A58B-E23996B6DE8A}"/>
              </a:ext>
            </a:extLst>
          </p:cNvPr>
          <p:cNvPicPr>
            <a:picLocks noChangeAspect="1"/>
          </p:cNvPicPr>
          <p:nvPr/>
        </p:nvPicPr>
        <p:blipFill rotWithShape="1">
          <a:blip r:embed="rId7">
            <a:extLst>
              <a:ext uri="{28A0092B-C50C-407E-A947-70E740481C1C}">
                <a14:useLocalDpi xmlns:a14="http://schemas.microsoft.com/office/drawing/2010/main" val="0"/>
              </a:ext>
            </a:extLst>
          </a:blip>
          <a:srcRect t="48269"/>
          <a:stretch/>
        </p:blipFill>
        <p:spPr>
          <a:xfrm>
            <a:off x="756" y="3345348"/>
            <a:ext cx="9143244" cy="3547449"/>
          </a:xfrm>
          <a:prstGeom prst="rect">
            <a:avLst/>
          </a:prstGeom>
        </p:spPr>
      </p:pic>
      <p:pic>
        <p:nvPicPr>
          <p:cNvPr id="19" name="图片 18">
            <a:extLst>
              <a:ext uri="{FF2B5EF4-FFF2-40B4-BE49-F238E27FC236}">
                <a16:creationId xmlns:a16="http://schemas.microsoft.com/office/drawing/2014/main" xmlns="" id="{806FAA5F-7A47-42B7-A51E-F1D4C2604E21}"/>
              </a:ext>
            </a:extLst>
          </p:cNvPr>
          <p:cNvPicPr>
            <a:picLocks noChangeAspect="1"/>
          </p:cNvPicPr>
          <p:nvPr/>
        </p:nvPicPr>
        <p:blipFill rotWithShape="1">
          <a:blip r:embed="rId8">
            <a:extLst>
              <a:ext uri="{28A0092B-C50C-407E-A947-70E740481C1C}">
                <a14:useLocalDpi xmlns:a14="http://schemas.microsoft.com/office/drawing/2010/main" val="0"/>
              </a:ext>
            </a:extLst>
          </a:blip>
          <a:srcRect l="2217" t="5014" r="38086" b="5462"/>
          <a:stretch/>
        </p:blipFill>
        <p:spPr>
          <a:xfrm>
            <a:off x="130791" y="3695417"/>
            <a:ext cx="1631335" cy="2960851"/>
          </a:xfrm>
          <a:prstGeom prst="rect">
            <a:avLst/>
          </a:prstGeom>
          <a:effectLst>
            <a:outerShdw blurRad="50800" dist="38100" dir="5400000" algn="t" rotWithShape="0">
              <a:prstClr val="black">
                <a:alpha val="40000"/>
              </a:prstClr>
            </a:outerShdw>
          </a:effectLst>
        </p:spPr>
      </p:pic>
      <p:sp>
        <p:nvSpPr>
          <p:cNvPr id="11" name="文本框 14">
            <a:extLst>
              <a:ext uri="{FF2B5EF4-FFF2-40B4-BE49-F238E27FC236}">
                <a16:creationId xmlns:a16="http://schemas.microsoft.com/office/drawing/2014/main" xmlns="" id="{08AE74F6-E409-49E6-96BF-5C27FD23BB1B}"/>
              </a:ext>
            </a:extLst>
          </p:cNvPr>
          <p:cNvSpPr txBox="1"/>
          <p:nvPr/>
        </p:nvSpPr>
        <p:spPr>
          <a:xfrm>
            <a:off x="704900" y="1285528"/>
            <a:ext cx="1163222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VẼ</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noFill/>
                </a:ln>
                <a:solidFill>
                  <a:srgbClr val="8758A0"/>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VỀ</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noFill/>
                </a:ln>
                <a:solidFill>
                  <a:srgbClr val="EDE238"/>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CUỘC</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noFill/>
                </a:ln>
                <a:solidFill>
                  <a:srgbClr val="EB7A2B"/>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SỐNG</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noFill/>
                </a:ln>
                <a:solidFill>
                  <a:srgbClr val="00948C"/>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AN</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TOÀN</a:t>
            </a:r>
            <a:endParaRPr kumimoji="0" lang="zh-CN" altLang="en-US"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endParaRPr>
          </a:p>
        </p:txBody>
      </p:sp>
      <p:sp>
        <p:nvSpPr>
          <p:cNvPr id="12" name="文本框 14">
            <a:extLst>
              <a:ext uri="{FF2B5EF4-FFF2-40B4-BE49-F238E27FC236}">
                <a16:creationId xmlns:a16="http://schemas.microsoft.com/office/drawing/2014/main" xmlns="" id="{08AE74F6-E409-49E6-96BF-5C27FD23BB1B}"/>
              </a:ext>
            </a:extLst>
          </p:cNvPr>
          <p:cNvSpPr txBox="1"/>
          <p:nvPr/>
        </p:nvSpPr>
        <p:spPr>
          <a:xfrm>
            <a:off x="3471591" y="101596"/>
            <a:ext cx="243528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Tập</a:t>
            </a:r>
            <a:r>
              <a:rPr kumimoji="0" lang="en-US" altLang="zh-CN" sz="5400" b="0" i="0" u="none" strike="noStrike" kern="1200" cap="none" spc="0" normalizeH="0" baseline="0" noProof="0" dirty="0">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đọc</a:t>
            </a:r>
            <a:endParaRPr kumimoji="0" lang="zh-CN" altLang="en-US" sz="5400" b="0" i="0" u="none" strike="noStrike" kern="1200" cap="none" spc="0" normalizeH="0" baseline="0" noProof="0" dirty="0">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endParaRPr>
          </a:p>
        </p:txBody>
      </p:sp>
      <p:sp>
        <p:nvSpPr>
          <p:cNvPr id="13" name="文本框 14">
            <a:extLst>
              <a:ext uri="{FF2B5EF4-FFF2-40B4-BE49-F238E27FC236}">
                <a16:creationId xmlns:a16="http://schemas.microsoft.com/office/drawing/2014/main" xmlns="" id="{08AE74F6-E409-49E6-96BF-5C27FD23BB1B}"/>
              </a:ext>
            </a:extLst>
          </p:cNvPr>
          <p:cNvSpPr txBox="1"/>
          <p:nvPr/>
        </p:nvSpPr>
        <p:spPr>
          <a:xfrm>
            <a:off x="732608" y="1268072"/>
            <a:ext cx="1163222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FF0000"/>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VẼ</a:t>
            </a:r>
            <a:r>
              <a:rPr kumimoji="0" lang="en-US" altLang="zh-CN" sz="6600" b="0" i="0" u="none" strike="noStrike" kern="1200" cap="none" spc="0" normalizeH="0" baseline="0" noProof="0" dirty="0">
                <a:ln>
                  <a:solidFill>
                    <a:prstClr val="black"/>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VỀ </a:t>
            </a:r>
            <a:r>
              <a:rPr kumimoji="0" lang="en-US" altLang="zh-CN" sz="6600" b="0" i="0" u="none" strike="noStrike" kern="1200" cap="none" spc="0" normalizeH="0" baseline="0" noProof="0" dirty="0">
                <a:ln>
                  <a:solidFill>
                    <a:srgbClr val="FFC000"/>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CUỘC</a:t>
            </a:r>
            <a:r>
              <a:rPr kumimoji="0" lang="en-US" altLang="zh-CN" sz="6600" b="0" i="0" u="none" strike="noStrike" kern="1200" cap="none" spc="0" normalizeH="0" baseline="0" noProof="0" dirty="0">
                <a:ln>
                  <a:solidFill>
                    <a:prstClr val="black"/>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solidFill>
                    <a:srgbClr val="ED7D31"/>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SỐNG</a:t>
            </a:r>
            <a:r>
              <a:rPr kumimoji="0" lang="en-US" altLang="zh-CN" sz="6600" b="0" i="0" u="none" strike="noStrike" kern="1200" cap="none" spc="0" normalizeH="0" baseline="0" noProof="0" dirty="0">
                <a:ln>
                  <a:solidFill>
                    <a:prstClr val="black"/>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solidFill>
                    <a:srgbClr val="00948C"/>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AN </a:t>
            </a:r>
            <a:r>
              <a:rPr kumimoji="0" lang="en-US" altLang="zh-CN" sz="6600" b="0" i="0" u="none" strike="noStrike" kern="1200" cap="none" spc="0" normalizeH="0" baseline="0" noProof="0" dirty="0">
                <a:ln>
                  <a:solidFill>
                    <a:srgbClr val="00B050"/>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TOÀN</a:t>
            </a:r>
            <a:endParaRPr kumimoji="0" lang="zh-CN" altLang="en-US" sz="6600" b="0" i="0" u="none" strike="noStrike" kern="1200" cap="none" spc="0" normalizeH="0" baseline="0" noProof="0" dirty="0">
              <a:ln>
                <a:solidFill>
                  <a:srgbClr val="00B050"/>
                </a:solidFill>
              </a:ln>
              <a:no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endParaRPr>
          </a:p>
        </p:txBody>
      </p:sp>
      <p:sp>
        <p:nvSpPr>
          <p:cNvPr id="14" name="文本框 14">
            <a:extLst>
              <a:ext uri="{FF2B5EF4-FFF2-40B4-BE49-F238E27FC236}">
                <a16:creationId xmlns:a16="http://schemas.microsoft.com/office/drawing/2014/main" xmlns="" id="{08AE74F6-E409-49E6-96BF-5C27FD23BB1B}"/>
              </a:ext>
            </a:extLst>
          </p:cNvPr>
          <p:cNvSpPr txBox="1"/>
          <p:nvPr/>
        </p:nvSpPr>
        <p:spPr>
          <a:xfrm>
            <a:off x="4258584" y="2719943"/>
            <a:ext cx="470134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Theo </a:t>
            </a:r>
            <a:r>
              <a:rPr kumimoji="0" lang="en-US" altLang="zh-CN" sz="5400" b="0" i="0" u="none" strike="noStrike" kern="1200" cap="none" spc="0" normalizeH="0" baseline="0" noProof="0" dirty="0" err="1">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báo</a:t>
            </a:r>
            <a:r>
              <a:rPr kumimoji="0" lang="en-US" altLang="zh-CN" sz="5400" b="0" i="0" u="none" strike="noStrike" kern="1200" cap="none" spc="0" normalizeH="0" baseline="0" noProof="0" dirty="0">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Đại</a:t>
            </a:r>
            <a:r>
              <a:rPr kumimoji="0" lang="en-US" altLang="zh-CN" sz="5400" b="0" i="0" u="none" strike="noStrike" kern="1200" cap="none" spc="0" normalizeH="0" baseline="0" noProof="0" dirty="0">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Đoàn</a:t>
            </a:r>
            <a:r>
              <a:rPr kumimoji="0" lang="en-US" altLang="zh-CN" sz="5400" b="0" i="0" u="none" strike="noStrike" kern="1200" cap="none" spc="0" normalizeH="0" baseline="0" noProof="0" dirty="0">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Kết</a:t>
            </a:r>
            <a:endParaRPr kumimoji="0" lang="zh-CN" altLang="en-US" sz="5400" b="0" i="0" u="none" strike="noStrike" kern="1200" cap="none" spc="0" normalizeH="0" baseline="0" noProof="0" dirty="0">
              <a:ln>
                <a:noFill/>
              </a:ln>
              <a:solidFill>
                <a:srgbClr val="25552B"/>
              </a:solidFill>
              <a:effectLst>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endParaRPr>
          </a:p>
        </p:txBody>
      </p:sp>
    </p:spTree>
    <p:extLst>
      <p:ext uri="{BB962C8B-B14F-4D97-AF65-F5344CB8AC3E}">
        <p14:creationId xmlns:p14="http://schemas.microsoft.com/office/powerpoint/2010/main" val="786751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barn(inVertical)">
                                      <p:cBhvr>
                                        <p:cTn id="9" dur="500"/>
                                        <p:tgtEl>
                                          <p:spTgt spid="34"/>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0"/>
                                        <p:tgtEl>
                                          <p:spTgt spid="44"/>
                                        </p:tgtEl>
                                      </p:cBhvr>
                                    </p:animEffect>
                                    <p:anim calcmode="lin" valueType="num">
                                      <p:cBhvr>
                                        <p:cTn id="20" dur="2000" fill="hold"/>
                                        <p:tgtEl>
                                          <p:spTgt spid="44"/>
                                        </p:tgtEl>
                                        <p:attrNameLst>
                                          <p:attrName>ppt_w</p:attrName>
                                        </p:attrNameLst>
                                      </p:cBhvr>
                                      <p:tavLst>
                                        <p:tav tm="0" fmla="#ppt_w*sin(2.5*pi*$)">
                                          <p:val>
                                            <p:fltVal val="0"/>
                                          </p:val>
                                        </p:tav>
                                        <p:tav tm="100000">
                                          <p:val>
                                            <p:fltVal val="1"/>
                                          </p:val>
                                        </p:tav>
                                      </p:tavLst>
                                    </p:anim>
                                    <p:anim calcmode="lin" valueType="num">
                                      <p:cBhvr>
                                        <p:cTn id="21"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by="(-#ppt_w*2)" calcmode="lin" valueType="num">
                                      <p:cBhvr rctx="PPT">
                                        <p:cTn id="26" dur="500" autoRev="1" fill="hold">
                                          <p:stCondLst>
                                            <p:cond delay="0"/>
                                          </p:stCondLst>
                                        </p:cTn>
                                        <p:tgtEl>
                                          <p:spTgt spid="12"/>
                                        </p:tgtEl>
                                        <p:attrNameLst>
                                          <p:attrName>ppt_w</p:attrName>
                                        </p:attrNameLst>
                                      </p:cBhvr>
                                    </p:anim>
                                    <p:anim by="(#ppt_w*0.50)" calcmode="lin" valueType="num">
                                      <p:cBhvr>
                                        <p:cTn id="27" dur="500" decel="50000" autoRev="1" fill="hold">
                                          <p:stCondLst>
                                            <p:cond delay="0"/>
                                          </p:stCondLst>
                                        </p:cTn>
                                        <p:tgtEl>
                                          <p:spTgt spid="12"/>
                                        </p:tgtEl>
                                        <p:attrNameLst>
                                          <p:attrName>ppt_x</p:attrName>
                                        </p:attrNameLst>
                                      </p:cBhvr>
                                    </p:anim>
                                    <p:anim from="(-#ppt_h/2)" to="(#ppt_y)" calcmode="lin" valueType="num">
                                      <p:cBhvr>
                                        <p:cTn id="28" dur="1000" fill="hold">
                                          <p:stCondLst>
                                            <p:cond delay="0"/>
                                          </p:stCondLst>
                                        </p:cTn>
                                        <p:tgtEl>
                                          <p:spTgt spid="12"/>
                                        </p:tgtEl>
                                        <p:attrNameLst>
                                          <p:attrName>ppt_y</p:attrName>
                                        </p:attrNameLst>
                                      </p:cBhvr>
                                    </p:anim>
                                    <p:animRot by="21600000">
                                      <p:cBhvr>
                                        <p:cTn id="29" dur="1000" fill="hold">
                                          <p:stCondLst>
                                            <p:cond delay="0"/>
                                          </p:stCondLst>
                                        </p:cTn>
                                        <p:tgtEl>
                                          <p:spTgt spid="1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1"/>
                                        </p:tgtEl>
                                        <p:attrNameLst>
                                          <p:attrName>style.visibility</p:attrName>
                                        </p:attrNameLst>
                                      </p:cBhvr>
                                      <p:to>
                                        <p:strVal val="visible"/>
                                      </p:to>
                                    </p:set>
                                    <p:anim by="(-#ppt_w*2)" calcmode="lin" valueType="num">
                                      <p:cBhvr rctx="PPT">
                                        <p:cTn id="34" dur="500" autoRev="1" fill="hold">
                                          <p:stCondLst>
                                            <p:cond delay="0"/>
                                          </p:stCondLst>
                                        </p:cTn>
                                        <p:tgtEl>
                                          <p:spTgt spid="11"/>
                                        </p:tgtEl>
                                        <p:attrNameLst>
                                          <p:attrName>ppt_w</p:attrName>
                                        </p:attrNameLst>
                                      </p:cBhvr>
                                    </p:anim>
                                    <p:anim by="(#ppt_w*0.50)" calcmode="lin" valueType="num">
                                      <p:cBhvr>
                                        <p:cTn id="35" dur="500" decel="50000" autoRev="1" fill="hold">
                                          <p:stCondLst>
                                            <p:cond delay="0"/>
                                          </p:stCondLst>
                                        </p:cTn>
                                        <p:tgtEl>
                                          <p:spTgt spid="11"/>
                                        </p:tgtEl>
                                        <p:attrNameLst>
                                          <p:attrName>ppt_x</p:attrName>
                                        </p:attrNameLst>
                                      </p:cBhvr>
                                    </p:anim>
                                    <p:anim from="(-#ppt_h/2)" to="(#ppt_y)" calcmode="lin" valueType="num">
                                      <p:cBhvr>
                                        <p:cTn id="36" dur="1000" fill="hold">
                                          <p:stCondLst>
                                            <p:cond delay="0"/>
                                          </p:stCondLst>
                                        </p:cTn>
                                        <p:tgtEl>
                                          <p:spTgt spid="11"/>
                                        </p:tgtEl>
                                        <p:attrNameLst>
                                          <p:attrName>ppt_y</p:attrName>
                                        </p:attrNameLst>
                                      </p:cBhvr>
                                    </p:anim>
                                    <p:animRot by="21600000">
                                      <p:cBhvr>
                                        <p:cTn id="37" dur="1000" fill="hold">
                                          <p:stCondLst>
                                            <p:cond delay="0"/>
                                          </p:stCondLst>
                                        </p:cTn>
                                        <p:tgtEl>
                                          <p:spTgt spid="11"/>
                                        </p:tgtEl>
                                        <p:attrNameLst>
                                          <p:attrName>r</p:attrName>
                                        </p:attrNameLst>
                                      </p:cBhvr>
                                    </p:animRot>
                                  </p:childTnLst>
                                </p:cTn>
                              </p:par>
                              <p:par>
                                <p:cTn id="38" presetID="56" presetClass="entr" presetSubtype="0" fill="hold" grpId="0"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by="(-#ppt_w*2)" calcmode="lin" valueType="num">
                                      <p:cBhvr rctx="PPT">
                                        <p:cTn id="40" dur="500" autoRev="1" fill="hold">
                                          <p:stCondLst>
                                            <p:cond delay="0"/>
                                          </p:stCondLst>
                                        </p:cTn>
                                        <p:tgtEl>
                                          <p:spTgt spid="13"/>
                                        </p:tgtEl>
                                        <p:attrNameLst>
                                          <p:attrName>ppt_w</p:attrName>
                                        </p:attrNameLst>
                                      </p:cBhvr>
                                    </p:anim>
                                    <p:anim by="(#ppt_w*0.50)" calcmode="lin" valueType="num">
                                      <p:cBhvr>
                                        <p:cTn id="41" dur="500" decel="50000" autoRev="1" fill="hold">
                                          <p:stCondLst>
                                            <p:cond delay="0"/>
                                          </p:stCondLst>
                                        </p:cTn>
                                        <p:tgtEl>
                                          <p:spTgt spid="13"/>
                                        </p:tgtEl>
                                        <p:attrNameLst>
                                          <p:attrName>ppt_x</p:attrName>
                                        </p:attrNameLst>
                                      </p:cBhvr>
                                    </p:anim>
                                    <p:anim from="(-#ppt_h/2)" to="(#ppt_y)" calcmode="lin" valueType="num">
                                      <p:cBhvr>
                                        <p:cTn id="42" dur="1000" fill="hold">
                                          <p:stCondLst>
                                            <p:cond delay="0"/>
                                          </p:stCondLst>
                                        </p:cTn>
                                        <p:tgtEl>
                                          <p:spTgt spid="13"/>
                                        </p:tgtEl>
                                        <p:attrNameLst>
                                          <p:attrName>ppt_y</p:attrName>
                                        </p:attrNameLst>
                                      </p:cBhvr>
                                    </p:anim>
                                    <p:animRot by="21600000">
                                      <p:cBhvr>
                                        <p:cTn id="43" dur="1000" fill="hold">
                                          <p:stCondLst>
                                            <p:cond delay="0"/>
                                          </p:stCondLst>
                                        </p:cTn>
                                        <p:tgtEl>
                                          <p:spTgt spid="13"/>
                                        </p:tgtEl>
                                        <p:attrNameLst>
                                          <p:attrName>r</p:attrName>
                                        </p:attrNameLst>
                                      </p:cBhvr>
                                    </p:animRot>
                                  </p:childTnLst>
                                </p:cTn>
                              </p:par>
                              <p:par>
                                <p:cTn id="44" presetID="56" presetClass="entr" presetSubtype="0" fill="hold" grpId="0" nodeType="withEffect">
                                  <p:stCondLst>
                                    <p:cond delay="0"/>
                                  </p:stCondLst>
                                  <p:iterate type="lt">
                                    <p:tmPct val="10000"/>
                                  </p:iterate>
                                  <p:childTnLst>
                                    <p:set>
                                      <p:cBhvr>
                                        <p:cTn id="45" dur="1" fill="hold">
                                          <p:stCondLst>
                                            <p:cond delay="0"/>
                                          </p:stCondLst>
                                        </p:cTn>
                                        <p:tgtEl>
                                          <p:spTgt spid="14"/>
                                        </p:tgtEl>
                                        <p:attrNameLst>
                                          <p:attrName>style.visibility</p:attrName>
                                        </p:attrNameLst>
                                      </p:cBhvr>
                                      <p:to>
                                        <p:strVal val="visible"/>
                                      </p:to>
                                    </p:set>
                                    <p:anim by="(-#ppt_w*2)" calcmode="lin" valueType="num">
                                      <p:cBhvr rctx="PPT">
                                        <p:cTn id="46" dur="500" autoRev="1" fill="hold">
                                          <p:stCondLst>
                                            <p:cond delay="0"/>
                                          </p:stCondLst>
                                        </p:cTn>
                                        <p:tgtEl>
                                          <p:spTgt spid="14"/>
                                        </p:tgtEl>
                                        <p:attrNameLst>
                                          <p:attrName>ppt_w</p:attrName>
                                        </p:attrNameLst>
                                      </p:cBhvr>
                                    </p:anim>
                                    <p:anim by="(#ppt_w*0.50)" calcmode="lin" valueType="num">
                                      <p:cBhvr>
                                        <p:cTn id="47" dur="500" decel="50000" autoRev="1" fill="hold">
                                          <p:stCondLst>
                                            <p:cond delay="0"/>
                                          </p:stCondLst>
                                        </p:cTn>
                                        <p:tgtEl>
                                          <p:spTgt spid="14"/>
                                        </p:tgtEl>
                                        <p:attrNameLst>
                                          <p:attrName>ppt_x</p:attrName>
                                        </p:attrNameLst>
                                      </p:cBhvr>
                                    </p:anim>
                                    <p:anim from="(-#ppt_h/2)" to="(#ppt_y)" calcmode="lin" valueType="num">
                                      <p:cBhvr>
                                        <p:cTn id="48" dur="1000" fill="hold">
                                          <p:stCondLst>
                                            <p:cond delay="0"/>
                                          </p:stCondLst>
                                        </p:cTn>
                                        <p:tgtEl>
                                          <p:spTgt spid="14"/>
                                        </p:tgtEl>
                                        <p:attrNameLst>
                                          <p:attrName>ppt_y</p:attrName>
                                        </p:attrNameLst>
                                      </p:cBhvr>
                                    </p:anim>
                                    <p:animRot by="21600000">
                                      <p:cBhvr>
                                        <p:cTn id="49" dur="10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云形 7">
            <a:extLst>
              <a:ext uri="{FF2B5EF4-FFF2-40B4-BE49-F238E27FC236}">
                <a16:creationId xmlns:a16="http://schemas.microsoft.com/office/drawing/2014/main" xmlns="" id="{092C373F-5FDF-4469-9E45-62AE54994F60}"/>
              </a:ext>
            </a:extLst>
          </p:cNvPr>
          <p:cNvSpPr/>
          <p:nvPr/>
        </p:nvSpPr>
        <p:spPr>
          <a:xfrm>
            <a:off x="2774346" y="6239"/>
            <a:ext cx="3086100" cy="165793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a:extLst>
              <a:ext uri="{FF2B5EF4-FFF2-40B4-BE49-F238E27FC236}">
                <a16:creationId xmlns:a16="http://schemas.microsoft.com/office/drawing/2014/main" xmlns="" id="{28D546EF-3BB3-441F-87EB-FCC02EE40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3" y="3833338"/>
            <a:ext cx="9176773" cy="3024663"/>
          </a:xfrm>
          <a:prstGeom prst="rect">
            <a:avLst/>
          </a:prstGeom>
        </p:spPr>
      </p:pic>
      <p:pic>
        <p:nvPicPr>
          <p:cNvPr id="3" name="图片 2">
            <a:extLst>
              <a:ext uri="{FF2B5EF4-FFF2-40B4-BE49-F238E27FC236}">
                <a16:creationId xmlns:a16="http://schemas.microsoft.com/office/drawing/2014/main" xmlns="" id="{4477C3C4-2B26-4973-A9A5-C37E0D0122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04" t="32963" r="13646" b="19629"/>
          <a:stretch/>
        </p:blipFill>
        <p:spPr>
          <a:xfrm>
            <a:off x="6106170" y="5188005"/>
            <a:ext cx="1771391" cy="1228932"/>
          </a:xfrm>
          <a:prstGeom prst="rect">
            <a:avLst/>
          </a:prstGeom>
        </p:spPr>
      </p:pic>
      <p:pic>
        <p:nvPicPr>
          <p:cNvPr id="4" name="图片 3">
            <a:extLst>
              <a:ext uri="{FF2B5EF4-FFF2-40B4-BE49-F238E27FC236}">
                <a16:creationId xmlns:a16="http://schemas.microsoft.com/office/drawing/2014/main" xmlns="" id="{DFC4A62A-E841-408F-A993-BE3790D568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91" t="29260" r="41668" b="23333"/>
          <a:stretch/>
        </p:blipFill>
        <p:spPr>
          <a:xfrm>
            <a:off x="546612" y="4182279"/>
            <a:ext cx="1608058" cy="2195534"/>
          </a:xfrm>
          <a:prstGeom prst="rect">
            <a:avLst/>
          </a:prstGeom>
        </p:spPr>
      </p:pic>
      <p:pic>
        <p:nvPicPr>
          <p:cNvPr id="5" name="图片 4">
            <a:extLst>
              <a:ext uri="{FF2B5EF4-FFF2-40B4-BE49-F238E27FC236}">
                <a16:creationId xmlns:a16="http://schemas.microsoft.com/office/drawing/2014/main" xmlns="" id="{D2B5BB36-D423-4ABA-9D31-D6313A02E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353" t="24630" r="33959" b="21297"/>
          <a:stretch/>
        </p:blipFill>
        <p:spPr>
          <a:xfrm flipH="1">
            <a:off x="3060078" y="4280291"/>
            <a:ext cx="1779653" cy="2431152"/>
          </a:xfrm>
          <a:prstGeom prst="rect">
            <a:avLst/>
          </a:prstGeom>
        </p:spPr>
      </p:pic>
      <p:sp>
        <p:nvSpPr>
          <p:cNvPr id="6" name="TextBox 1">
            <a:extLst>
              <a:ext uri="{FF2B5EF4-FFF2-40B4-BE49-F238E27FC236}">
                <a16:creationId xmlns:a16="http://schemas.microsoft.com/office/drawing/2014/main" xmlns="" id="{AD3EC7D0-EAD3-4938-B7BF-76D79B110BCB}"/>
              </a:ext>
            </a:extLst>
          </p:cNvPr>
          <p:cNvSpPr txBox="1"/>
          <p:nvPr/>
        </p:nvSpPr>
        <p:spPr>
          <a:xfrm>
            <a:off x="3294127" y="281510"/>
            <a:ext cx="229293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70AD47"/>
                </a:solidFill>
                <a:effectLst>
                  <a:glow rad="228600">
                    <a:srgbClr val="FFC000">
                      <a:satMod val="175000"/>
                      <a:alpha val="40000"/>
                    </a:srgbClr>
                  </a:glow>
                </a:effectLst>
                <a:uLnTx/>
                <a:uFillTx/>
                <a:latin typeface="UTM Flavour" panose="02040603050506020204" pitchFamily="18" charset="0"/>
                <a:ea typeface="方正稚艺简体" panose="03000509000000000000" pitchFamily="65" charset="-122"/>
                <a:cs typeface="+mn-cs"/>
              </a:rPr>
              <a:t>Giải</a:t>
            </a:r>
            <a:r>
              <a:rPr kumimoji="0" lang="en-US" altLang="zh-CN" sz="4400" b="0" i="0" u="none" strike="noStrike" kern="1200" cap="none" spc="0" normalizeH="0" baseline="0" noProof="0" dirty="0">
                <a:ln>
                  <a:noFill/>
                </a:ln>
                <a:solidFill>
                  <a:srgbClr val="70AD47"/>
                </a:solidFill>
                <a:effectLst>
                  <a:glow rad="228600">
                    <a:srgbClr val="FFC000">
                      <a:satMod val="175000"/>
                      <a:alpha val="40000"/>
                    </a:srgbClr>
                  </a:glow>
                </a:effectLst>
                <a:uLnTx/>
                <a:uFillTx/>
                <a:latin typeface="UTM Flavour" panose="02040603050506020204" pitchFamily="18" charset="0"/>
                <a:ea typeface="方正稚艺简体" panose="03000509000000000000" pitchFamily="65" charset="-122"/>
                <a:cs typeface="+mn-cs"/>
              </a:rPr>
              <a:t> </a:t>
            </a:r>
            <a:r>
              <a:rPr kumimoji="0" lang="en-US" altLang="zh-CN" sz="4400" b="0" i="0" u="none" strike="noStrike" kern="1200" cap="none" spc="0" normalizeH="0" baseline="0" noProof="0" dirty="0" err="1">
                <a:ln>
                  <a:noFill/>
                </a:ln>
                <a:solidFill>
                  <a:srgbClr val="70AD47"/>
                </a:solidFill>
                <a:effectLst>
                  <a:glow rad="228600">
                    <a:srgbClr val="FFC000">
                      <a:satMod val="175000"/>
                      <a:alpha val="40000"/>
                    </a:srgbClr>
                  </a:glow>
                </a:effectLst>
                <a:uLnTx/>
                <a:uFillTx/>
                <a:latin typeface="UTM Flavour" panose="02040603050506020204" pitchFamily="18" charset="0"/>
                <a:ea typeface="方正稚艺简体" panose="03000509000000000000" pitchFamily="65" charset="-122"/>
                <a:cs typeface="+mn-cs"/>
              </a:rPr>
              <a:t>nghĩa</a:t>
            </a:r>
            <a:r>
              <a:rPr kumimoji="0" lang="en-US" altLang="zh-CN" sz="4400" b="0" i="0" u="none" strike="noStrike" kern="1200" cap="none" spc="0" normalizeH="0" baseline="0" noProof="0" dirty="0">
                <a:ln>
                  <a:noFill/>
                </a:ln>
                <a:solidFill>
                  <a:srgbClr val="70AD47"/>
                </a:solidFill>
                <a:effectLst>
                  <a:glow rad="228600">
                    <a:srgbClr val="FFC000">
                      <a:satMod val="175000"/>
                      <a:alpha val="40000"/>
                    </a:srgbClr>
                  </a:glow>
                </a:effectLst>
                <a:uLnTx/>
                <a:uFillTx/>
                <a:latin typeface="UTM Flavour" panose="02040603050506020204" pitchFamily="18" charset="0"/>
                <a:ea typeface="方正稚艺简体" panose="03000509000000000000" pitchFamily="65" charset="-122"/>
                <a:cs typeface="+mn-cs"/>
              </a:rPr>
              <a:t> </a:t>
            </a:r>
            <a:r>
              <a:rPr kumimoji="0" lang="en-US" altLang="zh-CN" sz="4400" b="0" i="0" u="none" strike="noStrike" kern="1200" cap="none" spc="0" normalizeH="0" baseline="0" noProof="0" dirty="0" err="1">
                <a:ln>
                  <a:noFill/>
                </a:ln>
                <a:solidFill>
                  <a:srgbClr val="70AD47"/>
                </a:solidFill>
                <a:effectLst>
                  <a:glow rad="228600">
                    <a:srgbClr val="FFC000">
                      <a:satMod val="175000"/>
                      <a:alpha val="40000"/>
                    </a:srgbClr>
                  </a:glow>
                </a:effectLst>
                <a:uLnTx/>
                <a:uFillTx/>
                <a:latin typeface="UTM Flavour" panose="02040603050506020204" pitchFamily="18" charset="0"/>
                <a:ea typeface="方正稚艺简体" panose="03000509000000000000" pitchFamily="65" charset="-122"/>
                <a:cs typeface="+mn-cs"/>
              </a:rPr>
              <a:t>từ</a:t>
            </a:r>
            <a:endParaRPr kumimoji="0" lang="en-US" altLang="zh-CN" sz="4400" b="0" i="0" u="none" strike="noStrike" kern="1200" cap="none" spc="0" normalizeH="0" baseline="0" noProof="0" dirty="0">
              <a:ln>
                <a:noFill/>
              </a:ln>
              <a:solidFill>
                <a:srgbClr val="70AD47"/>
              </a:solidFill>
              <a:effectLst>
                <a:glow rad="228600">
                  <a:srgbClr val="FFC000">
                    <a:satMod val="175000"/>
                    <a:alpha val="40000"/>
                  </a:srgbClr>
                </a:glow>
              </a:effectLst>
              <a:uLnTx/>
              <a:uFillTx/>
              <a:latin typeface="UTM Flavour" panose="02040603050506020204" pitchFamily="18" charset="0"/>
              <a:ea typeface="方正稚艺简体" panose="03000509000000000000" pitchFamily="65" charset="-122"/>
              <a:cs typeface="+mn-cs"/>
            </a:endParaRPr>
          </a:p>
        </p:txBody>
      </p:sp>
      <p:sp>
        <p:nvSpPr>
          <p:cNvPr id="7" name="TextBox 3">
            <a:extLst>
              <a:ext uri="{FF2B5EF4-FFF2-40B4-BE49-F238E27FC236}">
                <a16:creationId xmlns:a16="http://schemas.microsoft.com/office/drawing/2014/main" xmlns="" id="{9A78045E-5CC8-4DC4-9388-60D7BD652190}"/>
              </a:ext>
            </a:extLst>
          </p:cNvPr>
          <p:cNvSpPr txBox="1"/>
          <p:nvPr/>
        </p:nvSpPr>
        <p:spPr>
          <a:xfrm>
            <a:off x="995500" y="1308762"/>
            <a:ext cx="8406195"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UNICEF: </a:t>
            </a:r>
            <a: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t>Quỹ Bảo trợ Nhi đồng của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Thẩm mĩ: </a:t>
            </a:r>
            <a: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t>sự cảm nhận và hiểu biết về cái đẹp.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Nhận thức: </a:t>
            </a:r>
            <a: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t>khả năng nhận ra và hiểu biết vấn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Khích lệ: </a:t>
            </a:r>
            <a: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t>tác động làm cho tinh thần hăng hái thêm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Ý tưởng: </a:t>
            </a:r>
            <a: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t>ý nghĩ, dự định.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Ngôn ngữ hội họa: </a:t>
            </a:r>
            <a: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t>đường nét, màu sắc trong tranh.</a:t>
            </a:r>
            <a:br>
              <a:rPr kumimoji="0" lang="vi-VN" sz="3200" b="0" i="0" u="none" strike="noStrike" kern="1200" cap="none" spc="0" normalizeH="0" baseline="0" noProof="0" dirty="0">
                <a:ln>
                  <a:noFill/>
                </a:ln>
                <a:solidFill>
                  <a:srgbClr val="AE1905"/>
                </a:solidFill>
                <a:effectLst/>
                <a:uLnTx/>
                <a:uFillTx/>
                <a:latin typeface="UVF TypoSlabserif" panose="02000403050000020004" pitchFamily="2" charset="0"/>
                <a:ea typeface="Cambria" panose="02040503050406030204" pitchFamily="18" charset="0"/>
              </a:rPr>
            </a:br>
            <a:endParaRPr kumimoji="0" lang="zh-CN" altLang="en-US" sz="3200" b="0" i="0" u="none" strike="noStrike" kern="1200" cap="none" spc="0" normalizeH="0" baseline="0" noProof="0" dirty="0">
              <a:ln>
                <a:noFill/>
              </a:ln>
              <a:solidFill>
                <a:srgbClr val="AE1905"/>
              </a:solidFill>
              <a:effectLst/>
              <a:uLnTx/>
              <a:uFillTx/>
              <a:latin typeface="UVF TypoSlabserif" panose="02000403050000020004" pitchFamily="2" charset="0"/>
              <a:ea typeface="方正稚艺简体" panose="03000509000000000000" pitchFamily="65" charset="-122"/>
            </a:endParaRPr>
          </a:p>
        </p:txBody>
      </p:sp>
    </p:spTree>
    <p:extLst>
      <p:ext uri="{BB962C8B-B14F-4D97-AF65-F5344CB8AC3E}">
        <p14:creationId xmlns:p14="http://schemas.microsoft.com/office/powerpoint/2010/main" val="136843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300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22" presetClass="entr" presetSubtype="8" fill="hold" grpId="0" nodeType="withEffect">
                                  <p:stCondLst>
                                    <p:cond delay="22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2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fade">
                                      <p:cBhvr>
                                        <p:cTn id="56" dur="1000"/>
                                        <p:tgtEl>
                                          <p:spTgt spid="7">
                                            <p:txEl>
                                              <p:pRg st="3" end="3"/>
                                            </p:txEl>
                                          </p:spTgt>
                                        </p:tgtEl>
                                      </p:cBhvr>
                                    </p:animEffect>
                                    <p:anim calcmode="lin" valueType="num">
                                      <p:cBhvr>
                                        <p:cTn id="5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1000"/>
                                        <p:tgtEl>
                                          <p:spTgt spid="7">
                                            <p:txEl>
                                              <p:pRg st="4" end="4"/>
                                            </p:txEl>
                                          </p:spTgt>
                                        </p:tgtEl>
                                      </p:cBhvr>
                                    </p:animEffect>
                                    <p:anim calcmode="lin" valueType="num">
                                      <p:cBhvr>
                                        <p:cTn id="6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5" end="5"/>
                                            </p:txEl>
                                          </p:spTgt>
                                        </p:tgtEl>
                                        <p:attrNameLst>
                                          <p:attrName>style.visibility</p:attrName>
                                        </p:attrNameLst>
                                      </p:cBhvr>
                                      <p:to>
                                        <p:strVal val="visible"/>
                                      </p:to>
                                    </p:set>
                                    <p:animEffect transition="in" filter="fade">
                                      <p:cBhvr>
                                        <p:cTn id="70" dur="1000"/>
                                        <p:tgtEl>
                                          <p:spTgt spid="7">
                                            <p:txEl>
                                              <p:pRg st="5" end="5"/>
                                            </p:txEl>
                                          </p:spTgt>
                                        </p:tgtEl>
                                      </p:cBhvr>
                                    </p:animEffect>
                                    <p:anim calcmode="lin" valueType="num">
                                      <p:cBhvr>
                                        <p:cTn id="7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061CD2-BFFD-44C9-B48F-FBEB203E3E75}"/>
              </a:ext>
            </a:extLst>
          </p:cNvPr>
          <p:cNvGrpSpPr/>
          <p:nvPr/>
        </p:nvGrpSpPr>
        <p:grpSpPr>
          <a:xfrm>
            <a:off x="-120021" y="1432874"/>
            <a:ext cx="9388805" cy="5472745"/>
            <a:chOff x="-148674" y="369491"/>
            <a:chExt cx="12518406" cy="6488508"/>
          </a:xfrm>
        </p:grpSpPr>
        <p:pic>
          <p:nvPicPr>
            <p:cNvPr id="3" name="图片 2">
              <a:extLst>
                <a:ext uri="{FF2B5EF4-FFF2-40B4-BE49-F238E27FC236}">
                  <a16:creationId xmlns:a16="http://schemas.microsoft.com/office/drawing/2014/main" xmlns=""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xmlns=""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xmlns=""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xmlns=""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122021" y="3172278"/>
            <a:ext cx="3547155" cy="3348578"/>
          </a:xfrm>
          <a:prstGeom prst="rect">
            <a:avLst/>
          </a:prstGeom>
        </p:spPr>
      </p:pic>
      <p:sp>
        <p:nvSpPr>
          <p:cNvPr id="8" name="TextBox 3">
            <a:extLst>
              <a:ext uri="{FF2B5EF4-FFF2-40B4-BE49-F238E27FC236}">
                <a16:creationId xmlns:a16="http://schemas.microsoft.com/office/drawing/2014/main" xmlns="" id="{FFD3B89C-0302-4FE5-9E50-A1B8BEBF340B}"/>
              </a:ext>
            </a:extLst>
          </p:cNvPr>
          <p:cNvSpPr txBox="1"/>
          <p:nvPr/>
        </p:nvSpPr>
        <p:spPr>
          <a:xfrm>
            <a:off x="3354447" y="888132"/>
            <a:ext cx="4476648" cy="280076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Tìm</a:t>
            </a:r>
            <a:r>
              <a:rPr kumimoji="0" lang="en-US" altLang="zh-CN" sz="88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 </a:t>
            </a: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hiểu</a:t>
            </a:r>
            <a:r>
              <a:rPr kumimoji="0" lang="en-US" altLang="zh-CN" sz="88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 </a:t>
            </a: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bài</a:t>
            </a:r>
            <a:endParaRPr kumimoji="0" lang="en-US" altLang="zh-CN" sz="72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endParaRPr>
          </a:p>
        </p:txBody>
      </p:sp>
    </p:spTree>
    <p:extLst>
      <p:ext uri="{BB962C8B-B14F-4D97-AF65-F5344CB8AC3E}">
        <p14:creationId xmlns:p14="http://schemas.microsoft.com/office/powerpoint/2010/main" val="335231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áº¡n bÃ i Táº­p Äá»c lá»p 4: Váº½ vá» cuá»c sá»ng an toÃ n trang 54 | Giáº£i bÃ i táº­p SGK  Tiáº¿ng Viá»t 4 táº­p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0404"/>
          <a:stretch/>
        </p:blipFill>
        <p:spPr bwMode="auto">
          <a:xfrm>
            <a:off x="4276075" y="210066"/>
            <a:ext cx="4633076" cy="6474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1441" y="864973"/>
            <a:ext cx="3907754" cy="5165126"/>
          </a:xfrm>
          <a:prstGeom prst="rect">
            <a:avLst/>
          </a:prstGeom>
          <a:solidFill>
            <a:schemeClr val="bg1"/>
          </a:solidFill>
          <a:ln w="571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284913" y="1518125"/>
            <a:ext cx="3672905"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DB681E"/>
                </a:solidFill>
                <a:effectLst/>
                <a:uLnTx/>
                <a:uFillTx/>
                <a:latin typeface="UVF TypoSlabserif" panose="02000403050000020004" pitchFamily="2" charset="0"/>
                <a:ea typeface="Cambria" panose="02040503050406030204" pitchFamily="18" charset="0"/>
              </a:rPr>
              <a:t>6 dòng mở đầu cho biết chủ đề của cuộc thi vẽ là gì ?</a:t>
            </a:r>
            <a:endParaRPr kumimoji="0" lang="en-US" sz="3600" b="1" i="0" u="none" strike="noStrike" kern="1200" cap="none" spc="0" normalizeH="0" baseline="0" noProof="0" dirty="0">
              <a:ln>
                <a:noFill/>
              </a:ln>
              <a:solidFill>
                <a:srgbClr val="DB681E"/>
              </a:solidFill>
              <a:effectLst/>
              <a:uLnTx/>
              <a:uFillTx/>
              <a:latin typeface="UVF TypoSlabserif" panose="02000403050000020004" pitchFamily="2" charset="0"/>
              <a:ea typeface="Cambria" panose="02040503050406030204" pitchFamily="18" charset="0"/>
            </a:endParaRPr>
          </a:p>
        </p:txBody>
      </p:sp>
      <p:sp>
        <p:nvSpPr>
          <p:cNvPr id="6" name="Rectangle 5"/>
          <p:cNvSpPr/>
          <p:nvPr/>
        </p:nvSpPr>
        <p:spPr>
          <a:xfrm>
            <a:off x="68032" y="4139547"/>
            <a:ext cx="407457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467640"/>
                </a:solidFill>
                <a:effectLst/>
                <a:uLnTx/>
                <a:uFillTx/>
                <a:latin typeface="UVF TypoSlabserif" panose="02000403050000020004" pitchFamily="2" charset="0"/>
                <a:ea typeface="Cambria" panose="02040503050406030204" pitchFamily="18" charset="0"/>
              </a:rPr>
              <a:t>Chủ đề cuộc thi vẽ là</a:t>
            </a:r>
            <a:r>
              <a:rPr kumimoji="0" lang="nl-NL" sz="3600" b="1" i="0" u="none" strike="noStrike" kern="1200" cap="none" spc="0" normalizeH="0" baseline="0" noProof="0">
                <a:ln>
                  <a:noFill/>
                </a:ln>
                <a:solidFill>
                  <a:srgbClr val="467640"/>
                </a:solidFill>
                <a:effectLst/>
                <a:uLnTx/>
                <a:uFillTx/>
                <a:latin typeface="UVF TypoSlabserif" panose="02000403050000020004" pitchFamily="2"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srgbClr val="467640"/>
                </a:solidFill>
                <a:effectLst/>
                <a:uLnTx/>
                <a:uFillTx/>
                <a:latin typeface="UVF TypoSlabserif" panose="02000403050000020004" pitchFamily="2" charset="0"/>
                <a:ea typeface="Cambria" panose="02040503050406030204" pitchFamily="18" charset="0"/>
              </a:rPr>
              <a:t>"</a:t>
            </a:r>
            <a:r>
              <a:rPr kumimoji="0" lang="nl-NL" sz="3600" b="1" i="0" u="none" strike="noStrike" kern="1200" cap="none" spc="0" normalizeH="0" baseline="0" noProof="0" dirty="0">
                <a:ln>
                  <a:noFill/>
                </a:ln>
                <a:solidFill>
                  <a:srgbClr val="467640"/>
                </a:solidFill>
                <a:effectLst/>
                <a:uLnTx/>
                <a:uFillTx/>
                <a:latin typeface="UVF TypoSlabserif" panose="02000403050000020004" pitchFamily="2" charset="0"/>
                <a:ea typeface="Cambria" panose="02040503050406030204" pitchFamily="18" charset="0"/>
              </a:rPr>
              <a:t>Em muốn sống an toàn".</a:t>
            </a:r>
            <a:endParaRPr kumimoji="0" lang="en-US" sz="3600" b="1" i="0" u="none" strike="noStrike" kern="1200" cap="none" spc="0" normalizeH="0" baseline="0" noProof="0" dirty="0">
              <a:ln>
                <a:noFill/>
              </a:ln>
              <a:solidFill>
                <a:srgbClr val="467640"/>
              </a:solidFill>
              <a:effectLst/>
              <a:uLnTx/>
              <a:uFillTx/>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2454233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xmlns=""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632202" y="-1052854"/>
            <a:ext cx="10037444" cy="7910854"/>
          </a:xfrm>
          <a:prstGeom prst="rect">
            <a:avLst/>
          </a:prstGeom>
        </p:spPr>
      </p:pic>
      <p:pic>
        <p:nvPicPr>
          <p:cNvPr id="9" name="图片 8">
            <a:extLst>
              <a:ext uri="{FF2B5EF4-FFF2-40B4-BE49-F238E27FC236}">
                <a16:creationId xmlns:a16="http://schemas.microsoft.com/office/drawing/2014/main" xmlns="" id="{04377622-290E-4133-B909-7045612436C2}"/>
              </a:ext>
            </a:extLst>
          </p:cNvPr>
          <p:cNvPicPr>
            <a:picLocks noChangeAspect="1"/>
          </p:cNvPicPr>
          <p:nvPr/>
        </p:nvPicPr>
        <p:blipFill rotWithShape="1">
          <a:blip r:embed="rId4"/>
          <a:srcRect l="21654" t="53839" r="3181" b="18791"/>
          <a:stretch/>
        </p:blipFill>
        <p:spPr>
          <a:xfrm>
            <a:off x="0" y="5721178"/>
            <a:ext cx="9144000" cy="1136822"/>
          </a:xfrm>
          <a:prstGeom prst="rect">
            <a:avLst/>
          </a:prstGeom>
        </p:spPr>
      </p:pic>
      <p:pic>
        <p:nvPicPr>
          <p:cNvPr id="8" name="图片 7">
            <a:extLst>
              <a:ext uri="{FF2B5EF4-FFF2-40B4-BE49-F238E27FC236}">
                <a16:creationId xmlns:a16="http://schemas.microsoft.com/office/drawing/2014/main" xmlns=""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6922873" y="4721010"/>
            <a:ext cx="2374143" cy="2136990"/>
          </a:xfrm>
          <a:prstGeom prst="rect">
            <a:avLst/>
          </a:prstGeom>
        </p:spPr>
      </p:pic>
      <p:pic>
        <p:nvPicPr>
          <p:cNvPr id="10" name="Picture 9" descr="F:\未标题-1.png">
            <a:extLst>
              <a:ext uri="{FF2B5EF4-FFF2-40B4-BE49-F238E27FC236}">
                <a16:creationId xmlns:a16="http://schemas.microsoft.com/office/drawing/2014/main" xmlns="" id="{A8CA21E2-BF2E-4B09-97F4-2DFD219A40F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9"/>
            <a:ext cx="714851"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xmlns=""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186781" y="3426597"/>
            <a:ext cx="402617"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xmlns=""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186781" y="2864361"/>
            <a:ext cx="402617"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1544075" y="1049830"/>
            <a:ext cx="684241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5400" b="1" i="0" u="sng"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Câu</a:t>
            </a:r>
            <a:r>
              <a:rPr kumimoji="0" lang="en-US" sz="5400" b="1" i="0" u="sng"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1</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Chủ</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đề</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của</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cuộc</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thi</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vẽ</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là</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gì</a:t>
            </a:r>
            <a:r>
              <a:rPr kumimoji="0" 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Cambria" panose="02040503050406030204" pitchFamily="18" charset="0"/>
                <a:cs typeface="+mn-cs"/>
              </a:rPr>
              <a:t> ?</a:t>
            </a:r>
          </a:p>
        </p:txBody>
      </p:sp>
      <p:sp>
        <p:nvSpPr>
          <p:cNvPr id="15" name="Text Box 24"/>
          <p:cNvSpPr txBox="1">
            <a:spLocks noChangeArrowheads="1"/>
          </p:cNvSpPr>
          <p:nvPr/>
        </p:nvSpPr>
        <p:spPr bwMode="auto">
          <a:xfrm>
            <a:off x="1544075" y="1817661"/>
            <a:ext cx="6312734"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Chủ</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đề</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cuộc</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thi</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vẽ</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err="1">
                <a:ln>
                  <a:noFill/>
                </a:ln>
                <a:solidFill>
                  <a:srgbClr val="FF0000"/>
                </a:solidFill>
                <a:effectLst/>
                <a:uLnTx/>
                <a:uFillTx/>
                <a:latin typeface="UTM ViceroyJF" panose="02040603050506020204" pitchFamily="18" charset="0"/>
                <a:ea typeface="Cambria" panose="02040503050406030204" pitchFamily="18" charset="0"/>
                <a:cs typeface="+mn-cs"/>
              </a:rPr>
              <a:t>là</a:t>
            </a:r>
            <a:r>
              <a:rPr kumimoji="0" lang="en-US" sz="5400" b="1" i="0" u="none" strike="noStrike" kern="1200" cap="none" spc="0" normalizeH="0" baseline="0" noProof="0">
                <a:ln>
                  <a:noFill/>
                </a:ln>
                <a:solidFill>
                  <a:srgbClr val="FF0000"/>
                </a:solidFill>
                <a:effectLst/>
                <a:uLnTx/>
                <a:uFillTx/>
                <a:latin typeface="UTM ViceroyJF" panose="0204060305050602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UTM ViceroyJF" panose="02040603050506020204" pitchFamily="18" charset="0"/>
                <a:ea typeface="Cambria" panose="02040503050406030204" pitchFamily="18" charset="0"/>
                <a:cs typeface="+mn-cs"/>
              </a:rPr>
              <a:t>“</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Em</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muốn</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cuộc</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sống</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 an </a:t>
            </a:r>
            <a:r>
              <a:rPr kumimoji="0" lang="en-US" sz="5400" b="1" i="0" u="none" strike="noStrike" kern="1200" cap="none" spc="0" normalizeH="0" baseline="0" noProof="0" dirty="0" err="1">
                <a:ln>
                  <a:noFill/>
                </a:ln>
                <a:solidFill>
                  <a:srgbClr val="FF0000"/>
                </a:solidFill>
                <a:effectLst/>
                <a:uLnTx/>
                <a:uFillTx/>
                <a:latin typeface="UTM ViceroyJF" panose="02040603050506020204" pitchFamily="18" charset="0"/>
                <a:ea typeface="Cambria" panose="02040503050406030204" pitchFamily="18" charset="0"/>
                <a:cs typeface="+mn-cs"/>
              </a:rPr>
              <a:t>toàn</a:t>
            </a:r>
            <a:r>
              <a:rPr kumimoji="0" lang="en-US" sz="54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a:t>
            </a:r>
          </a:p>
        </p:txBody>
      </p:sp>
      <p:pic>
        <p:nvPicPr>
          <p:cNvPr id="17" name="图片 2">
            <a:extLst>
              <a:ext uri="{FF2B5EF4-FFF2-40B4-BE49-F238E27FC236}">
                <a16:creationId xmlns:a16="http://schemas.microsoft.com/office/drawing/2014/main" xmlns="" id="{347F830B-C474-4DE3-B653-8B9B68D542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3928" y="3682669"/>
            <a:ext cx="1643897" cy="3143453"/>
          </a:xfrm>
          <a:prstGeom prst="rect">
            <a:avLst/>
          </a:prstGeom>
        </p:spPr>
      </p:pic>
      <p:pic>
        <p:nvPicPr>
          <p:cNvPr id="18" name="图片 4">
            <a:extLst>
              <a:ext uri="{FF2B5EF4-FFF2-40B4-BE49-F238E27FC236}">
                <a16:creationId xmlns:a16="http://schemas.microsoft.com/office/drawing/2014/main" xmlns="" id="{2336BC6B-0892-4661-B312-311BE6A179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4139" y="4017993"/>
            <a:ext cx="1605182" cy="2895494"/>
          </a:xfrm>
          <a:prstGeom prst="rect">
            <a:avLst/>
          </a:prstGeom>
        </p:spPr>
      </p:pic>
    </p:spTree>
    <p:extLst>
      <p:ext uri="{BB962C8B-B14F-4D97-AF65-F5344CB8AC3E}">
        <p14:creationId xmlns:p14="http://schemas.microsoft.com/office/powerpoint/2010/main" val="991292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2000"/>
                            </p:stCondLst>
                            <p:childTnLst>
                              <p:par>
                                <p:cTn id="39" presetID="55"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strVal val="#ppt_w*0.70"/>
                                          </p:val>
                                        </p:tav>
                                        <p:tav tm="100000">
                                          <p:val>
                                            <p:strVal val="#ppt_w"/>
                                          </p:val>
                                        </p:tav>
                                      </p:tavLst>
                                    </p:anim>
                                    <p:anim calcmode="lin" valueType="num">
                                      <p:cBhvr>
                                        <p:cTn id="42" dur="1000" fill="hold"/>
                                        <p:tgtEl>
                                          <p:spTgt spid="18"/>
                                        </p:tgtEl>
                                        <p:attrNameLst>
                                          <p:attrName>ppt_h</p:attrName>
                                        </p:attrNameLst>
                                      </p:cBhvr>
                                      <p:tavLst>
                                        <p:tav tm="0">
                                          <p:val>
                                            <p:strVal val="#ppt_h"/>
                                          </p:val>
                                        </p:tav>
                                        <p:tav tm="100000">
                                          <p:val>
                                            <p:strVal val="#ppt_h"/>
                                          </p:val>
                                        </p:tav>
                                      </p:tavLst>
                                    </p:anim>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xmlns=""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585865" y="-1226076"/>
            <a:ext cx="10037444" cy="9305343"/>
          </a:xfrm>
          <a:prstGeom prst="rect">
            <a:avLst/>
          </a:prstGeom>
        </p:spPr>
      </p:pic>
      <p:pic>
        <p:nvPicPr>
          <p:cNvPr id="9" name="图片 8">
            <a:extLst>
              <a:ext uri="{FF2B5EF4-FFF2-40B4-BE49-F238E27FC236}">
                <a16:creationId xmlns:a16="http://schemas.microsoft.com/office/drawing/2014/main" xmlns="" id="{04377622-290E-4133-B909-7045612436C2}"/>
              </a:ext>
            </a:extLst>
          </p:cNvPr>
          <p:cNvPicPr>
            <a:picLocks noChangeAspect="1"/>
          </p:cNvPicPr>
          <p:nvPr/>
        </p:nvPicPr>
        <p:blipFill rotWithShape="1">
          <a:blip r:embed="rId4"/>
          <a:srcRect l="21654" t="53839" r="3181" b="18791"/>
          <a:stretch/>
        </p:blipFill>
        <p:spPr>
          <a:xfrm>
            <a:off x="0" y="5721178"/>
            <a:ext cx="9144000" cy="1136822"/>
          </a:xfrm>
          <a:prstGeom prst="rect">
            <a:avLst/>
          </a:prstGeom>
        </p:spPr>
      </p:pic>
      <p:pic>
        <p:nvPicPr>
          <p:cNvPr id="8" name="图片 7">
            <a:extLst>
              <a:ext uri="{FF2B5EF4-FFF2-40B4-BE49-F238E27FC236}">
                <a16:creationId xmlns:a16="http://schemas.microsoft.com/office/drawing/2014/main" xmlns=""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6922873" y="4721010"/>
            <a:ext cx="2374143" cy="2136990"/>
          </a:xfrm>
          <a:prstGeom prst="rect">
            <a:avLst/>
          </a:prstGeom>
        </p:spPr>
      </p:pic>
      <p:pic>
        <p:nvPicPr>
          <p:cNvPr id="10" name="Picture 9" descr="F:\未标题-1.png">
            <a:extLst>
              <a:ext uri="{FF2B5EF4-FFF2-40B4-BE49-F238E27FC236}">
                <a16:creationId xmlns:a16="http://schemas.microsoft.com/office/drawing/2014/main" xmlns="" id="{A8CA21E2-BF2E-4B09-97F4-2DFD219A40F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9"/>
            <a:ext cx="714851"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xmlns=""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186781" y="3426597"/>
            <a:ext cx="402617"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xmlns=""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186781" y="2864361"/>
            <a:ext cx="402617"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1851993" y="847430"/>
            <a:ext cx="58678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800" b="1" i="0" u="sng"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Câu 2: </a:t>
            </a:r>
            <a:r>
              <a:rPr kumimoji="0" lang="vi-VN" sz="4800" b="1" i="0" u="none"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Thiếu nhi hưởng ứng cuộc thi như thế nào ?</a:t>
            </a:r>
          </a:p>
        </p:txBody>
      </p:sp>
      <p:sp>
        <p:nvSpPr>
          <p:cNvPr id="15" name="Text Box 24"/>
          <p:cNvSpPr txBox="1">
            <a:spLocks noChangeArrowheads="1"/>
          </p:cNvSpPr>
          <p:nvPr/>
        </p:nvSpPr>
        <p:spPr bwMode="auto">
          <a:xfrm>
            <a:off x="776177" y="2296243"/>
            <a:ext cx="779831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*Cuộc thi nhận được sự hưởng ứng đông đảo của thiếu nhi cả nước. Chỉ trong vòng 4 tháng, Ban tổ chức cuộc thi đã nhận được 50 000 bức tranh gửi về từ mọi miền của đất nước.</a:t>
            </a:r>
          </a:p>
        </p:txBody>
      </p:sp>
    </p:spTree>
    <p:extLst>
      <p:ext uri="{BB962C8B-B14F-4D97-AF65-F5344CB8AC3E}">
        <p14:creationId xmlns:p14="http://schemas.microsoft.com/office/powerpoint/2010/main" val="3570216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AE58CEB-3091-491F-A839-CD9201FDF2D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14214" y="1215737"/>
            <a:ext cx="349856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xmlns="" id="{730D5D7E-C1C0-461B-A201-47A399506B24}"/>
              </a:ext>
            </a:extLst>
          </p:cNvPr>
          <p:cNvSpPr txBox="1"/>
          <p:nvPr/>
        </p:nvSpPr>
        <p:spPr>
          <a:xfrm>
            <a:off x="4572001" y="2901745"/>
            <a:ext cx="4257002" cy="2308324"/>
          </a:xfrm>
          <a:prstGeom prst="rect">
            <a:avLst/>
          </a:prstGeom>
          <a:solidFill>
            <a:schemeClr val="accent5">
              <a:lumMod val="20000"/>
              <a:lumOff val="80000"/>
            </a:schemeClr>
          </a:solidFill>
          <a:ln w="38100">
            <a:solidFill>
              <a:srgbClr val="0070C0"/>
            </a:solidFill>
            <a:prstDash val="dashDot"/>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472C4"/>
                </a:solidFill>
                <a:effectLst>
                  <a:glow rad="228600">
                    <a:srgbClr val="FFC000">
                      <a:satMod val="175000"/>
                      <a:alpha val="40000"/>
                    </a:srgbClr>
                  </a:glow>
                </a:effectLst>
                <a:uLnTx/>
                <a:uFillTx/>
                <a:latin typeface="UTM Aristote" panose="02040603050506020204" pitchFamily="18" charset="0"/>
                <a:ea typeface="方正稚艺简体" panose="03000509000000000000" pitchFamily="65" charset="-122"/>
                <a:cs typeface="+mn-cs"/>
              </a:rPr>
              <a:t>Ý 1:</a:t>
            </a:r>
            <a:r>
              <a:rPr kumimoji="0" lang="vi-VN" altLang="zh-CN" sz="3200" b="0" i="0" u="none" strike="noStrike" kern="1200" cap="none" spc="0" normalizeH="0" baseline="0" noProof="0" dirty="0">
                <a:ln>
                  <a:noFill/>
                </a:ln>
                <a:solidFill>
                  <a:srgbClr val="4472C4"/>
                </a:solidFill>
                <a:effectLst>
                  <a:glow rad="228600">
                    <a:srgbClr val="FFC000">
                      <a:satMod val="175000"/>
                      <a:alpha val="40000"/>
                    </a:srgbClr>
                  </a:glow>
                </a:effectLst>
                <a:uLnTx/>
                <a:uFillTx/>
                <a:latin typeface="UTM Aristote" panose="02040603050506020204" pitchFamily="18" charset="0"/>
                <a:ea typeface="方正稚艺简体" panose="03000509000000000000" pitchFamily="65" charset="-122"/>
                <a:cs typeface="+mn-cs"/>
              </a:rPr>
              <a:t>  </a:t>
            </a:r>
            <a:r>
              <a:rPr kumimoji="0" lang="vi-VN" altLang="zh-CN" sz="3200" b="0" i="0" u="none" strike="noStrike" kern="1200" cap="none" spc="0" normalizeH="0" baseline="0" noProof="0" dirty="0">
                <a:ln>
                  <a:noFill/>
                </a:ln>
                <a:solidFill>
                  <a:srgbClr val="4472C4"/>
                </a:solidFill>
                <a:effectLst/>
                <a:uLnTx/>
                <a:uFillTx/>
                <a:latin typeface="UTM Aristote" panose="02040603050506020204" pitchFamily="18" charset="0"/>
                <a:ea typeface="方正稚艺简体" panose="03000509000000000000" pitchFamily="65" charset="-122"/>
                <a:cs typeface="+mn-cs"/>
              </a:rPr>
              <a:t>Giới thiệu về cuộc thi vẽ của thiếu </a:t>
            </a:r>
            <a:r>
              <a:rPr kumimoji="0" lang="vi-VN" altLang="zh-CN" sz="3200" b="0" i="0" u="none" strike="noStrike" kern="1200" cap="none" spc="0" normalizeH="0" baseline="0" noProof="0">
                <a:ln>
                  <a:noFill/>
                </a:ln>
                <a:solidFill>
                  <a:srgbClr val="4472C4"/>
                </a:solidFill>
                <a:effectLst/>
                <a:uLnTx/>
                <a:uFillTx/>
                <a:latin typeface="UTM Aristote" panose="02040603050506020204" pitchFamily="18" charset="0"/>
                <a:ea typeface="方正稚艺简体" panose="03000509000000000000" pitchFamily="65" charset="-122"/>
                <a:cs typeface="+mn-cs"/>
              </a:rPr>
              <a:t>nhi </a:t>
            </a:r>
            <a:endParaRPr kumimoji="0" lang="en-US" altLang="zh-CN" sz="3200" b="0" i="0" u="none" strike="noStrike" kern="1200" cap="none" spc="0" normalizeH="0" baseline="0" noProof="0">
              <a:ln>
                <a:noFill/>
              </a:ln>
              <a:solidFill>
                <a:srgbClr val="4472C4"/>
              </a:solidFill>
              <a:effectLst/>
              <a:uLnTx/>
              <a:uFillTx/>
              <a:latin typeface="UTM Aristote" panose="02040603050506020204" pitchFamily="18" charset="0"/>
              <a:ea typeface="方正稚艺简体" panose="03000509000000000000" pitchFamily="65"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4472C4"/>
                </a:solidFill>
                <a:effectLst/>
                <a:uLnTx/>
                <a:uFillTx/>
                <a:latin typeface="UTM Aristote" panose="02040603050506020204" pitchFamily="18" charset="0"/>
                <a:ea typeface="方正稚艺简体" panose="03000509000000000000" pitchFamily="65" charset="-122"/>
                <a:cs typeface="+mn-cs"/>
              </a:rPr>
              <a:t>cả </a:t>
            </a:r>
            <a:r>
              <a:rPr kumimoji="0" lang="vi-VN" altLang="zh-CN" sz="3200" b="0" i="0" u="none" strike="noStrike" kern="1200" cap="none" spc="0" normalizeH="0" baseline="0" noProof="0" dirty="0">
                <a:ln>
                  <a:noFill/>
                </a:ln>
                <a:solidFill>
                  <a:srgbClr val="4472C4"/>
                </a:solidFill>
                <a:effectLst/>
                <a:uLnTx/>
                <a:uFillTx/>
                <a:latin typeface="UTM Aristote" panose="02040603050506020204" pitchFamily="18" charset="0"/>
                <a:ea typeface="方正稚艺简体" panose="03000509000000000000" pitchFamily="65" charset="-122"/>
                <a:cs typeface="+mn-cs"/>
              </a:rPr>
              <a:t>nước. </a:t>
            </a:r>
            <a:endParaRPr kumimoji="0" lang="zh-CN" altLang="en-US" sz="3200" b="0" i="0" u="none" strike="noStrike" kern="1200" cap="none" spc="0" normalizeH="0" baseline="0" noProof="0" dirty="0">
              <a:ln>
                <a:noFill/>
              </a:ln>
              <a:solidFill>
                <a:srgbClr val="4472C4"/>
              </a:solidFill>
              <a:effectLst/>
              <a:uLnTx/>
              <a:uFillTx/>
              <a:latin typeface="UTM Aristote" panose="02040603050506020204" pitchFamily="18" charset="0"/>
              <a:ea typeface="方正稚艺简体" panose="03000509000000000000" pitchFamily="65" charset="-122"/>
              <a:cs typeface="+mn-cs"/>
            </a:endParaRPr>
          </a:p>
        </p:txBody>
      </p:sp>
      <p:sp>
        <p:nvSpPr>
          <p:cNvPr id="4" name="Rectangle 3"/>
          <p:cNvSpPr/>
          <p:nvPr/>
        </p:nvSpPr>
        <p:spPr>
          <a:xfrm>
            <a:off x="4823064" y="1109322"/>
            <a:ext cx="418377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srgbClr val="C00000"/>
                </a:solidFill>
                <a:effectLst/>
                <a:uLnTx/>
                <a:uFillTx/>
                <a:latin typeface="UVN Minh Map" panose="00000400000000000000" pitchFamily="2" charset="0"/>
              </a:rPr>
              <a:t>Đoạn 1 cho </a:t>
            </a:r>
            <a:r>
              <a:rPr kumimoji="0" lang="nl-NL" sz="3200" i="0" u="none" strike="noStrike" kern="1200" cap="none" spc="0" normalizeH="0" baseline="0" noProof="0">
                <a:ln>
                  <a:noFill/>
                </a:ln>
                <a:solidFill>
                  <a:srgbClr val="C00000"/>
                </a:solidFill>
                <a:effectLst/>
                <a:uLnTx/>
                <a:uFillTx/>
                <a:latin typeface="UVN Minh Map" panose="00000400000000000000" pitchFamily="2" charset="0"/>
              </a:rPr>
              <a: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a:ln>
                  <a:noFill/>
                </a:ln>
                <a:solidFill>
                  <a:srgbClr val="C00000"/>
                </a:solidFill>
                <a:effectLst/>
                <a:uLnTx/>
                <a:uFillTx/>
                <a:latin typeface="UVN Minh Map" panose="00000400000000000000" pitchFamily="2" charset="0"/>
              </a:rPr>
              <a:t>biết </a:t>
            </a:r>
            <a:r>
              <a:rPr kumimoji="0" lang="nl-NL" sz="3200" i="0" u="none" strike="noStrike" kern="1200" cap="none" spc="0" normalizeH="0" baseline="0" noProof="0" dirty="0">
                <a:ln>
                  <a:noFill/>
                </a:ln>
                <a:solidFill>
                  <a:srgbClr val="C00000"/>
                </a:solidFill>
                <a:effectLst/>
                <a:uLnTx/>
                <a:uFillTx/>
                <a:latin typeface="UVN Minh Map" panose="00000400000000000000" pitchFamily="2" charset="0"/>
              </a:rPr>
              <a:t>điều gì?</a:t>
            </a:r>
            <a:endParaRPr kumimoji="0" lang="en-US" sz="3200" i="0" u="none" strike="noStrike" kern="1200" cap="none" spc="0" normalizeH="0" baseline="0" noProof="0" dirty="0">
              <a:ln>
                <a:noFill/>
              </a:ln>
              <a:solidFill>
                <a:srgbClr val="C00000"/>
              </a:solidFill>
              <a:effectLst/>
              <a:uLnTx/>
              <a:uFillTx/>
              <a:latin typeface="UVN Minh Map" panose="00000400000000000000" pitchFamily="2" charset="0"/>
            </a:endParaRPr>
          </a:p>
        </p:txBody>
      </p:sp>
    </p:spTree>
    <p:extLst>
      <p:ext uri="{BB962C8B-B14F-4D97-AF65-F5344CB8AC3E}">
        <p14:creationId xmlns:p14="http://schemas.microsoft.com/office/powerpoint/2010/main" val="308577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xmlns=""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585865" y="-1226076"/>
            <a:ext cx="10037444" cy="9305343"/>
          </a:xfrm>
          <a:prstGeom prst="rect">
            <a:avLst/>
          </a:prstGeom>
        </p:spPr>
      </p:pic>
      <p:pic>
        <p:nvPicPr>
          <p:cNvPr id="9" name="图片 8">
            <a:extLst>
              <a:ext uri="{FF2B5EF4-FFF2-40B4-BE49-F238E27FC236}">
                <a16:creationId xmlns:a16="http://schemas.microsoft.com/office/drawing/2014/main" xmlns="" id="{04377622-290E-4133-B909-7045612436C2}"/>
              </a:ext>
            </a:extLst>
          </p:cNvPr>
          <p:cNvPicPr>
            <a:picLocks noChangeAspect="1"/>
          </p:cNvPicPr>
          <p:nvPr/>
        </p:nvPicPr>
        <p:blipFill rotWithShape="1">
          <a:blip r:embed="rId4"/>
          <a:srcRect l="21654" t="53839" r="3181" b="18791"/>
          <a:stretch/>
        </p:blipFill>
        <p:spPr>
          <a:xfrm>
            <a:off x="0" y="5721178"/>
            <a:ext cx="9144000" cy="1136822"/>
          </a:xfrm>
          <a:prstGeom prst="rect">
            <a:avLst/>
          </a:prstGeom>
        </p:spPr>
      </p:pic>
      <p:pic>
        <p:nvPicPr>
          <p:cNvPr id="8" name="图片 7">
            <a:extLst>
              <a:ext uri="{FF2B5EF4-FFF2-40B4-BE49-F238E27FC236}">
                <a16:creationId xmlns:a16="http://schemas.microsoft.com/office/drawing/2014/main" xmlns=""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6922873" y="4721010"/>
            <a:ext cx="2374143" cy="2136990"/>
          </a:xfrm>
          <a:prstGeom prst="rect">
            <a:avLst/>
          </a:prstGeom>
        </p:spPr>
      </p:pic>
      <p:pic>
        <p:nvPicPr>
          <p:cNvPr id="10" name="Picture 9" descr="F:\未标题-1.png">
            <a:extLst>
              <a:ext uri="{FF2B5EF4-FFF2-40B4-BE49-F238E27FC236}">
                <a16:creationId xmlns:a16="http://schemas.microsoft.com/office/drawing/2014/main" xmlns="" id="{A8CA21E2-BF2E-4B09-97F4-2DFD219A40F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9"/>
            <a:ext cx="714851"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xmlns=""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186781" y="3426597"/>
            <a:ext cx="402617"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xmlns=""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186781" y="2864361"/>
            <a:ext cx="402617"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1851993" y="847430"/>
            <a:ext cx="586789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800" b="1" i="0" u="sng"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Câu 3</a:t>
            </a:r>
            <a:r>
              <a:rPr kumimoji="0" lang="vi-VN" sz="4800" b="1" i="0" u="none"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 Điều gì cho thấy các em có nhận thức tốt về chủ đề cuộc thi ?</a:t>
            </a:r>
          </a:p>
        </p:txBody>
      </p:sp>
      <p:sp>
        <p:nvSpPr>
          <p:cNvPr id="15" name="Text Box 24"/>
          <p:cNvSpPr txBox="1">
            <a:spLocks noChangeArrowheads="1"/>
          </p:cNvSpPr>
          <p:nvPr/>
        </p:nvSpPr>
        <p:spPr bwMode="auto">
          <a:xfrm>
            <a:off x="1143047" y="2561262"/>
            <a:ext cx="728578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*Chỉ cần điểm qua tên một số tác phẩm cũng đủ thấy kiến thức của các em về an toàn, đặc biệt là an toan giao thông, thật là phong phú.</a:t>
            </a:r>
          </a:p>
        </p:txBody>
      </p:sp>
    </p:spTree>
    <p:extLst>
      <p:ext uri="{BB962C8B-B14F-4D97-AF65-F5344CB8AC3E}">
        <p14:creationId xmlns:p14="http://schemas.microsoft.com/office/powerpoint/2010/main" val="10377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AE58CEB-3091-491F-A839-CD9201FD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14" y="1215737"/>
            <a:ext cx="349856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xmlns="" id="{730D5D7E-C1C0-461B-A201-47A399506B24}"/>
              </a:ext>
            </a:extLst>
          </p:cNvPr>
          <p:cNvSpPr txBox="1"/>
          <p:nvPr/>
        </p:nvSpPr>
        <p:spPr>
          <a:xfrm>
            <a:off x="4506691" y="1913393"/>
            <a:ext cx="4355369" cy="3785652"/>
          </a:xfrm>
          <a:prstGeom prst="rect">
            <a:avLst/>
          </a:prstGeom>
          <a:solidFill>
            <a:schemeClr val="accent5">
              <a:lumMod val="20000"/>
              <a:lumOff val="80000"/>
            </a:schemeClr>
          </a:solidFill>
          <a:ln w="38100">
            <a:solidFill>
              <a:srgbClr val="0070C0"/>
            </a:solidFill>
            <a:prstDash val="dashDot"/>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472C4"/>
                </a:solidFill>
                <a:effectLst>
                  <a:glow rad="228600">
                    <a:srgbClr val="FFC000">
                      <a:satMod val="175000"/>
                      <a:alpha val="40000"/>
                    </a:srgbClr>
                  </a:glow>
                </a:effectLst>
                <a:uLnTx/>
                <a:uFillTx/>
                <a:latin typeface="UTM Aristote" panose="02040603050506020204" pitchFamily="18" charset="0"/>
                <a:ea typeface="方正稚艺简体" panose="03000509000000000000" pitchFamily="65" charset="-122"/>
                <a:cs typeface="+mn-cs"/>
              </a:rPr>
              <a:t>Ý 2:</a:t>
            </a:r>
            <a:r>
              <a:rPr kumimoji="0" lang="vi-VN" altLang="zh-CN" sz="3200" b="0" i="0" u="none" strike="noStrike" kern="1200" cap="none" spc="0" normalizeH="0" baseline="0" noProof="0" dirty="0">
                <a:ln>
                  <a:noFill/>
                </a:ln>
                <a:solidFill>
                  <a:srgbClr val="4472C4"/>
                </a:solidFill>
                <a:effectLst>
                  <a:glow rad="228600">
                    <a:srgbClr val="FFC000">
                      <a:satMod val="175000"/>
                      <a:alpha val="40000"/>
                    </a:srgbClr>
                  </a:glow>
                </a:effectLst>
                <a:uLnTx/>
                <a:uFillTx/>
                <a:latin typeface="UTM Aristote" panose="02040603050506020204" pitchFamily="18" charset="0"/>
                <a:ea typeface="方正稚艺简体" panose="03000509000000000000" pitchFamily="65" charset="-122"/>
                <a:cs typeface="+mn-cs"/>
              </a:rPr>
              <a:t>  </a:t>
            </a:r>
            <a:r>
              <a:rPr kumimoji="0" lang="vi-VN" altLang="zh-CN" sz="3200" b="0" i="0" u="none" strike="noStrike" kern="1200" cap="none" spc="0" normalizeH="0" baseline="0" noProof="0" dirty="0">
                <a:ln>
                  <a:noFill/>
                </a:ln>
                <a:solidFill>
                  <a:schemeClr val="accent6">
                    <a:lumMod val="50000"/>
                  </a:schemeClr>
                </a:solidFill>
                <a:effectLst/>
                <a:uLnTx/>
                <a:uFillTx/>
                <a:latin typeface="UTM Aristote" panose="02040603050506020204" pitchFamily="18" charset="0"/>
                <a:ea typeface="方正稚艺简体" panose="03000509000000000000" pitchFamily="65" charset="-122"/>
                <a:cs typeface="+mn-cs"/>
              </a:rPr>
              <a:t>Nói lên sự hưởng ứng đông đáo của thiếu nhi khắp cả nước về cuộc thi vẽ " Em muốn sống cuộc sống an toàn “</a:t>
            </a:r>
            <a:r>
              <a:rPr kumimoji="0" lang="en-US" altLang="zh-CN" sz="3200" b="0" i="0" u="none" strike="noStrike" kern="1200" cap="none" spc="0" normalizeH="0" baseline="0" noProof="0" dirty="0">
                <a:ln>
                  <a:noFill/>
                </a:ln>
                <a:solidFill>
                  <a:schemeClr val="accent6">
                    <a:lumMod val="50000"/>
                  </a:schemeClr>
                </a:solidFill>
                <a:effectLst/>
                <a:uLnTx/>
                <a:uFillTx/>
                <a:latin typeface="UTM Aristote" panose="02040603050506020204" pitchFamily="18" charset="0"/>
                <a:ea typeface="方正稚艺简体" panose="03000509000000000000" pitchFamily="65" charset="-122"/>
                <a:cs typeface="+mn-cs"/>
              </a:rPr>
              <a:t>.</a:t>
            </a:r>
            <a:endParaRPr kumimoji="0" lang="zh-CN" altLang="en-US" sz="3200" b="0" i="0" u="none" strike="noStrike" kern="1200" cap="none" spc="0" normalizeH="0" baseline="0" noProof="0" dirty="0">
              <a:ln>
                <a:noFill/>
              </a:ln>
              <a:solidFill>
                <a:schemeClr val="accent6">
                  <a:lumMod val="50000"/>
                </a:schemeClr>
              </a:solidFill>
              <a:effectLst/>
              <a:uLnTx/>
              <a:uFillTx/>
              <a:latin typeface="UTM Aristote" panose="02040603050506020204" pitchFamily="18" charset="0"/>
              <a:ea typeface="方正稚艺简体" panose="03000509000000000000" pitchFamily="65" charset="-122"/>
              <a:cs typeface="+mn-cs"/>
            </a:endParaRPr>
          </a:p>
        </p:txBody>
      </p:sp>
      <p:sp>
        <p:nvSpPr>
          <p:cNvPr id="4" name="Rectangle 3"/>
          <p:cNvSpPr/>
          <p:nvPr/>
        </p:nvSpPr>
        <p:spPr>
          <a:xfrm>
            <a:off x="4899594" y="494248"/>
            <a:ext cx="356956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C00000"/>
                </a:solidFill>
                <a:effectLst/>
                <a:uLnTx/>
                <a:uFillTx/>
                <a:latin typeface="UTM Aristote" panose="02040603050506020204" pitchFamily="18" charset="0"/>
                <a:ea typeface="+mn-ea"/>
                <a:cs typeface="+mn-cs"/>
              </a:rPr>
              <a:t>Đoạn 2 cho em biết điều gì?</a:t>
            </a:r>
            <a:endParaRPr kumimoji="0" lang="en-US" sz="3200" b="0" i="0" u="none" strike="noStrike" kern="1200" cap="none" spc="0" normalizeH="0" baseline="0" noProof="0" dirty="0">
              <a:ln>
                <a:noFill/>
              </a:ln>
              <a:solidFill>
                <a:srgbClr val="C00000"/>
              </a:solidFill>
              <a:effectLst/>
              <a:uLnTx/>
              <a:uFillTx/>
              <a:latin typeface="UTM Aristote" panose="02040603050506020204" pitchFamily="18" charset="0"/>
              <a:ea typeface="+mn-ea"/>
              <a:cs typeface="+mn-cs"/>
            </a:endParaRPr>
          </a:p>
        </p:txBody>
      </p:sp>
    </p:spTree>
    <p:extLst>
      <p:ext uri="{BB962C8B-B14F-4D97-AF65-F5344CB8AC3E}">
        <p14:creationId xmlns:p14="http://schemas.microsoft.com/office/powerpoint/2010/main" val="3300511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xmlns=""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585865" y="-1226076"/>
            <a:ext cx="10037444" cy="9305343"/>
          </a:xfrm>
          <a:prstGeom prst="rect">
            <a:avLst/>
          </a:prstGeom>
        </p:spPr>
      </p:pic>
      <p:pic>
        <p:nvPicPr>
          <p:cNvPr id="9" name="图片 8">
            <a:extLst>
              <a:ext uri="{FF2B5EF4-FFF2-40B4-BE49-F238E27FC236}">
                <a16:creationId xmlns:a16="http://schemas.microsoft.com/office/drawing/2014/main" xmlns="" id="{04377622-290E-4133-B909-7045612436C2}"/>
              </a:ext>
            </a:extLst>
          </p:cNvPr>
          <p:cNvPicPr>
            <a:picLocks noChangeAspect="1"/>
          </p:cNvPicPr>
          <p:nvPr/>
        </p:nvPicPr>
        <p:blipFill rotWithShape="1">
          <a:blip r:embed="rId4"/>
          <a:srcRect l="21654" t="53839" r="3181" b="18791"/>
          <a:stretch/>
        </p:blipFill>
        <p:spPr>
          <a:xfrm>
            <a:off x="0" y="5721178"/>
            <a:ext cx="9144000" cy="1136822"/>
          </a:xfrm>
          <a:prstGeom prst="rect">
            <a:avLst/>
          </a:prstGeom>
        </p:spPr>
      </p:pic>
      <p:sp>
        <p:nvSpPr>
          <p:cNvPr id="14" name="Text Box 23"/>
          <p:cNvSpPr txBox="1">
            <a:spLocks noChangeArrowheads="1"/>
          </p:cNvSpPr>
          <p:nvPr/>
        </p:nvSpPr>
        <p:spPr bwMode="auto">
          <a:xfrm>
            <a:off x="1851993" y="847430"/>
            <a:ext cx="596904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800" b="1" i="0" u="sng"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Câu 4</a:t>
            </a:r>
            <a:r>
              <a:rPr kumimoji="0" lang="vi-VN" sz="4800" b="1" i="0" u="none"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 Những nhận xét nào thể hiện sự đánh giá cao khả năng thẩm mĩ của các em ?</a:t>
            </a:r>
          </a:p>
        </p:txBody>
      </p:sp>
      <p:sp>
        <p:nvSpPr>
          <p:cNvPr id="15" name="Text Box 24"/>
          <p:cNvSpPr txBox="1">
            <a:spLocks noChangeArrowheads="1"/>
          </p:cNvSpPr>
          <p:nvPr/>
        </p:nvSpPr>
        <p:spPr bwMode="auto">
          <a:xfrm>
            <a:off x="3132986" y="2553237"/>
            <a:ext cx="5441507"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*Các họa sĩ nhỏ tuổi chẳng những có nhận thức đúng về phòng tránh tai nạn mà còn biết thể hiện bằng ngôn ngữ hội họa sáng tạo đến bất ngờ.</a:t>
            </a:r>
          </a:p>
        </p:txBody>
      </p:sp>
      <p:pic>
        <p:nvPicPr>
          <p:cNvPr id="16" name="图片 7">
            <a:extLst>
              <a:ext uri="{FF2B5EF4-FFF2-40B4-BE49-F238E27FC236}">
                <a16:creationId xmlns:a16="http://schemas.microsoft.com/office/drawing/2014/main" xmlns="" id="{60D59116-DB8C-483D-8B07-3E09FB52FA28}"/>
              </a:ext>
            </a:extLst>
          </p:cNvPr>
          <p:cNvPicPr>
            <a:picLocks noChangeAspect="1"/>
          </p:cNvPicPr>
          <p:nvPr/>
        </p:nvPicPr>
        <p:blipFill rotWithShape="1">
          <a:blip r:embed="rId5">
            <a:extLst>
              <a:ext uri="{28A0092B-C50C-407E-A947-70E740481C1C}">
                <a14:useLocalDpi xmlns:a14="http://schemas.microsoft.com/office/drawing/2010/main" val="0"/>
              </a:ext>
            </a:extLst>
          </a:blip>
          <a:srcRect t="44073" r="46875"/>
          <a:stretch/>
        </p:blipFill>
        <p:spPr>
          <a:xfrm>
            <a:off x="-371178" y="2859932"/>
            <a:ext cx="3504164" cy="3998068"/>
          </a:xfrm>
          <a:prstGeom prst="rect">
            <a:avLst/>
          </a:prstGeom>
        </p:spPr>
      </p:pic>
    </p:spTree>
    <p:extLst>
      <p:ext uri="{BB962C8B-B14F-4D97-AF65-F5344CB8AC3E}">
        <p14:creationId xmlns:p14="http://schemas.microsoft.com/office/powerpoint/2010/main" val="410852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xmlns=""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585865" y="-1226076"/>
            <a:ext cx="10037444" cy="9305343"/>
          </a:xfrm>
          <a:prstGeom prst="rect">
            <a:avLst/>
          </a:prstGeom>
        </p:spPr>
      </p:pic>
      <p:sp>
        <p:nvSpPr>
          <p:cNvPr id="14" name="Text Box 23"/>
          <p:cNvSpPr txBox="1">
            <a:spLocks noChangeArrowheads="1"/>
          </p:cNvSpPr>
          <p:nvPr/>
        </p:nvSpPr>
        <p:spPr bwMode="auto">
          <a:xfrm>
            <a:off x="1851993" y="847430"/>
            <a:ext cx="596904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800" b="1" i="0" u="sng"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Câu 5</a:t>
            </a:r>
            <a:r>
              <a:rPr kumimoji="0" lang="vi-VN" sz="4800" b="1" i="0" u="none" strike="noStrike" kern="1200" cap="none" spc="0" normalizeH="0" baseline="0" noProof="0" dirty="0">
                <a:ln>
                  <a:noFill/>
                </a:ln>
                <a:solidFill>
                  <a:srgbClr val="0070C0"/>
                </a:solidFill>
                <a:effectLst/>
                <a:uLnTx/>
                <a:uFillTx/>
                <a:latin typeface="UTM ViceroyJF" panose="02040603050506020204" pitchFamily="18" charset="0"/>
                <a:ea typeface="Cambria" panose="02040503050406030204" pitchFamily="18" charset="0"/>
                <a:cs typeface="+mn-cs"/>
              </a:rPr>
              <a:t>: Những dòng chữ in đậm ở đầu bản có tác dụng gì ?</a:t>
            </a:r>
          </a:p>
        </p:txBody>
      </p:sp>
      <p:sp>
        <p:nvSpPr>
          <p:cNvPr id="15" name="Text Box 24"/>
          <p:cNvSpPr txBox="1">
            <a:spLocks noChangeArrowheads="1"/>
          </p:cNvSpPr>
          <p:nvPr/>
        </p:nvSpPr>
        <p:spPr bwMode="auto">
          <a:xfrm>
            <a:off x="963039" y="2417090"/>
            <a:ext cx="745094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UTM ViceroyJF" panose="02040603050506020204" pitchFamily="18" charset="0"/>
                <a:ea typeface="Cambria" panose="02040503050406030204" pitchFamily="18" charset="0"/>
                <a:cs typeface="+mn-cs"/>
              </a:rPr>
              <a:t>*Những dòng in đậm ở đầu bản tin tóm tắt thông tin và số liệu của bản tin.</a:t>
            </a:r>
          </a:p>
        </p:txBody>
      </p:sp>
      <p:pic>
        <p:nvPicPr>
          <p:cNvPr id="7" name="图片 15">
            <a:extLst>
              <a:ext uri="{FF2B5EF4-FFF2-40B4-BE49-F238E27FC236}">
                <a16:creationId xmlns:a16="http://schemas.microsoft.com/office/drawing/2014/main" xmlns="" id="{43262D7E-E678-465A-A4B8-2545A3AFC772}"/>
              </a:ext>
            </a:extLst>
          </p:cNvPr>
          <p:cNvPicPr>
            <a:picLocks noChangeAspect="1"/>
          </p:cNvPicPr>
          <p:nvPr/>
        </p:nvPicPr>
        <p:blipFill rotWithShape="1">
          <a:blip r:embed="rId4">
            <a:extLst>
              <a:ext uri="{28A0092B-C50C-407E-A947-70E740481C1C}">
                <a14:useLocalDpi xmlns:a14="http://schemas.microsoft.com/office/drawing/2010/main" val="0"/>
              </a:ext>
            </a:extLst>
          </a:blip>
          <a:srcRect t="48269"/>
          <a:stretch/>
        </p:blipFill>
        <p:spPr>
          <a:xfrm>
            <a:off x="-171557" y="3662608"/>
            <a:ext cx="9143244" cy="3397449"/>
          </a:xfrm>
          <a:prstGeom prst="rect">
            <a:avLst/>
          </a:prstGeom>
        </p:spPr>
      </p:pic>
    </p:spTree>
    <p:extLst>
      <p:ext uri="{BB962C8B-B14F-4D97-AF65-F5344CB8AC3E}">
        <p14:creationId xmlns:p14="http://schemas.microsoft.com/office/powerpoint/2010/main" val="3401885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061CD2-BFFD-44C9-B48F-FBEB203E3E75}"/>
              </a:ext>
            </a:extLst>
          </p:cNvPr>
          <p:cNvGrpSpPr/>
          <p:nvPr/>
        </p:nvGrpSpPr>
        <p:grpSpPr>
          <a:xfrm>
            <a:off x="-120021" y="1432874"/>
            <a:ext cx="9388805" cy="5472745"/>
            <a:chOff x="-148674" y="369491"/>
            <a:chExt cx="12518406" cy="6488508"/>
          </a:xfrm>
        </p:grpSpPr>
        <p:pic>
          <p:nvPicPr>
            <p:cNvPr id="3" name="图片 2">
              <a:extLst>
                <a:ext uri="{FF2B5EF4-FFF2-40B4-BE49-F238E27FC236}">
                  <a16:creationId xmlns:a16="http://schemas.microsoft.com/office/drawing/2014/main" xmlns=""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xmlns=""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xmlns=""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xmlns=""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122021" y="3172278"/>
            <a:ext cx="3547155" cy="3348578"/>
          </a:xfrm>
          <a:prstGeom prst="rect">
            <a:avLst/>
          </a:prstGeom>
        </p:spPr>
      </p:pic>
      <p:sp>
        <p:nvSpPr>
          <p:cNvPr id="8" name="TextBox 3">
            <a:extLst>
              <a:ext uri="{FF2B5EF4-FFF2-40B4-BE49-F238E27FC236}">
                <a16:creationId xmlns:a16="http://schemas.microsoft.com/office/drawing/2014/main" xmlns="" id="{FFD3B89C-0302-4FE5-9E50-A1B8BEBF340B}"/>
              </a:ext>
            </a:extLst>
          </p:cNvPr>
          <p:cNvSpPr txBox="1"/>
          <p:nvPr/>
        </p:nvSpPr>
        <p:spPr>
          <a:xfrm>
            <a:off x="3697347" y="975374"/>
            <a:ext cx="3957289" cy="280076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Khởi</a:t>
            </a:r>
            <a:r>
              <a:rPr kumimoji="0" lang="en-US" altLang="zh-CN" sz="88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 </a:t>
            </a: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động</a:t>
            </a:r>
            <a:endParaRPr kumimoji="0" lang="en-US" altLang="zh-CN" sz="72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endParaRPr>
          </a:p>
        </p:txBody>
      </p:sp>
    </p:spTree>
    <p:extLst>
      <p:ext uri="{BB962C8B-B14F-4D97-AF65-F5344CB8AC3E}">
        <p14:creationId xmlns:p14="http://schemas.microsoft.com/office/powerpoint/2010/main" val="3226481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AE58CEB-3091-491F-A839-CD9201FD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14" y="1215737"/>
            <a:ext cx="349856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xmlns="" id="{730D5D7E-C1C0-461B-A201-47A399506B24}"/>
              </a:ext>
            </a:extLst>
          </p:cNvPr>
          <p:cNvSpPr txBox="1"/>
          <p:nvPr/>
        </p:nvSpPr>
        <p:spPr>
          <a:xfrm>
            <a:off x="4484053" y="2244133"/>
            <a:ext cx="4116880" cy="3046988"/>
          </a:xfrm>
          <a:prstGeom prst="rect">
            <a:avLst/>
          </a:prstGeom>
          <a:solidFill>
            <a:schemeClr val="accent4">
              <a:lumMod val="20000"/>
              <a:lumOff val="80000"/>
            </a:schemeClr>
          </a:solidFill>
          <a:ln w="38100">
            <a:solidFill>
              <a:srgbClr val="0070C0"/>
            </a:solidFill>
            <a:prstDash val="dashDot"/>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472C4"/>
                </a:solidFill>
                <a:effectLst>
                  <a:glow rad="228600">
                    <a:srgbClr val="FFC000">
                      <a:satMod val="175000"/>
                      <a:alpha val="40000"/>
                    </a:srgbClr>
                  </a:glow>
                </a:effectLst>
                <a:uLnTx/>
                <a:uFillTx/>
                <a:latin typeface="UTM Aristote" panose="02040603050506020204" pitchFamily="18" charset="0"/>
                <a:ea typeface="方正稚艺简体" panose="03000509000000000000" pitchFamily="65" charset="-122"/>
                <a:cs typeface="+mn-cs"/>
              </a:rPr>
              <a:t>Ý 3:</a:t>
            </a:r>
            <a:r>
              <a:rPr kumimoji="0" lang="vi-VN" altLang="zh-CN" sz="3200" b="0" i="0" u="none" strike="noStrike" kern="1200" cap="none" spc="0" normalizeH="0" baseline="0" noProof="0" dirty="0">
                <a:ln>
                  <a:noFill/>
                </a:ln>
                <a:solidFill>
                  <a:srgbClr val="4472C4"/>
                </a:solidFill>
                <a:effectLst>
                  <a:glow rad="228600">
                    <a:srgbClr val="FFC000">
                      <a:satMod val="175000"/>
                      <a:alpha val="40000"/>
                    </a:srgbClr>
                  </a:glow>
                </a:effectLst>
                <a:uLnTx/>
                <a:uFillTx/>
                <a:latin typeface="UTM Aristote" panose="02040603050506020204" pitchFamily="18" charset="0"/>
                <a:ea typeface="方正稚艺简体" panose="03000509000000000000" pitchFamily="65" charset="-122"/>
                <a:cs typeface="+mn-cs"/>
              </a:rPr>
              <a:t>  </a:t>
            </a:r>
            <a:r>
              <a:rPr kumimoji="0" lang="vi-VN" altLang="zh-CN" sz="3200" b="0" i="0" u="none" strike="noStrike" kern="1200" cap="none" spc="0" normalizeH="0" baseline="0" noProof="0" dirty="0">
                <a:ln>
                  <a:noFill/>
                </a:ln>
                <a:solidFill>
                  <a:srgbClr val="4472C4"/>
                </a:solidFill>
                <a:effectLst/>
                <a:uLnTx/>
                <a:uFillTx/>
                <a:latin typeface="UTM Aristote" panose="02040603050506020204" pitchFamily="18" charset="0"/>
                <a:ea typeface="方正稚艺简体" panose="03000509000000000000" pitchFamily="65" charset="-122"/>
                <a:cs typeface="+mn-cs"/>
              </a:rPr>
              <a:t>Thiếu nhi cả nước có nhận thức rất đúng đắn về an toàn giao thông. </a:t>
            </a:r>
          </a:p>
        </p:txBody>
      </p:sp>
      <p:sp>
        <p:nvSpPr>
          <p:cNvPr id="4" name="Rectangle 3"/>
          <p:cNvSpPr/>
          <p:nvPr/>
        </p:nvSpPr>
        <p:spPr>
          <a:xfrm>
            <a:off x="4757711" y="832771"/>
            <a:ext cx="356956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chemeClr val="accent6">
                    <a:lumMod val="50000"/>
                  </a:schemeClr>
                </a:solidFill>
                <a:effectLst/>
                <a:uLnTx/>
                <a:uFillTx/>
                <a:latin typeface="UTM Aristote" panose="02040603050506020204" pitchFamily="18" charset="0"/>
                <a:ea typeface="+mn-ea"/>
                <a:cs typeface="+mn-cs"/>
              </a:rPr>
              <a:t>Đoạn 3 cho em biết điều gì?</a:t>
            </a:r>
            <a:endParaRPr kumimoji="0" lang="en-US" sz="3200" b="0" i="0" u="none" strike="noStrike" kern="1200" cap="none" spc="0" normalizeH="0" baseline="0" noProof="0" dirty="0">
              <a:ln>
                <a:noFill/>
              </a:ln>
              <a:solidFill>
                <a:schemeClr val="accent6">
                  <a:lumMod val="50000"/>
                </a:schemeClr>
              </a:solidFill>
              <a:effectLst/>
              <a:uLnTx/>
              <a:uFillTx/>
              <a:latin typeface="UTM Aristote" panose="02040603050506020204" pitchFamily="18" charset="0"/>
              <a:ea typeface="+mn-ea"/>
              <a:cs typeface="+mn-cs"/>
            </a:endParaRPr>
          </a:p>
        </p:txBody>
      </p:sp>
    </p:spTree>
    <p:extLst>
      <p:ext uri="{BB962C8B-B14F-4D97-AF65-F5344CB8AC3E}">
        <p14:creationId xmlns:p14="http://schemas.microsoft.com/office/powerpoint/2010/main" val="354363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Ã¡o dá»¥c ká»¹ nÄng tham gia giao thÃ´ng an toÃ n: SÃ¢n chÆ¡i bá» Ã­ch cho há»c"/>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8857" y="453236"/>
            <a:ext cx="3653966" cy="274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Grab - GiÃ¡o dá»¥c"/>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2678" y="453236"/>
            <a:ext cx="3608340" cy="274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á»i thi tÃ¬m hiá»u ká»¹ nÄng tham gia giao thÃ´ng an toÃ n cáº¥p tiá»u há»c tá»nh Háº­u  Giang nÄm há»c 2018-2019: 80 há»c sinh tham gia"/>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8858" y="3523130"/>
            <a:ext cx="3673246" cy="3000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Thuyáº¿t trÃ¬nh tranh cuá»c thi váº½ tÃ¬m hiá»u an toÃ n giao thÃ´ng (TH Äá»nh TÃ¢n) -  YouTube"/>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2678" y="3523130"/>
            <a:ext cx="3608341" cy="3025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Váº½ tranh an toÃ n giao thÃ´ng ÄÆ¡n giáº£n, Äáº¹p vÃ  Ã½ nghÄ©a lá»p 1,2,3,4,5,6,7,8,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677" y="453236"/>
            <a:ext cx="3571875" cy="2740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ÄÃ¡p Ã¡n Cuá»c thi An toÃ n giao thÃ´ng 2022 dÃ nh cho Há»c sinh THCS, THP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678" y="3523131"/>
            <a:ext cx="3608340" cy="30256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há»¯ng bá»©c tranh váº½ vá» an toÃ n giao thÃ´ng ÄÆ¡n giáº£n, Äáº¹p, Äáº§y Ã½ nghÄ©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4975" y="453236"/>
            <a:ext cx="3647848" cy="2740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á»c thi &amp;quot;Há»c sinh vá»i an toÃ n giao thÃ´ng&amp;quot; - tuáº§n 1"/>
          <p:cNvPicPr>
            <a:picLocks noChangeAspect="1" noChangeArrowheads="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04974" y="3503826"/>
            <a:ext cx="3667129" cy="3019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782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 calcmode="lin" valueType="num">
                                      <p:cBhvr>
                                        <p:cTn id="22" dur="500" fill="hold"/>
                                        <p:tgtEl>
                                          <p:spTgt spid="1032"/>
                                        </p:tgtEl>
                                        <p:attrNameLst>
                                          <p:attrName>ppt_w</p:attrName>
                                        </p:attrNameLst>
                                      </p:cBhvr>
                                      <p:tavLst>
                                        <p:tav tm="0">
                                          <p:val>
                                            <p:fltVal val="0"/>
                                          </p:val>
                                        </p:tav>
                                        <p:tav tm="100000">
                                          <p:val>
                                            <p:strVal val="#ppt_w"/>
                                          </p:val>
                                        </p:tav>
                                      </p:tavLst>
                                    </p:anim>
                                    <p:anim calcmode="lin" valueType="num">
                                      <p:cBhvr>
                                        <p:cTn id="23" dur="500" fill="hold"/>
                                        <p:tgtEl>
                                          <p:spTgt spid="1032"/>
                                        </p:tgtEl>
                                        <p:attrNameLst>
                                          <p:attrName>ppt_h</p:attrName>
                                        </p:attrNameLst>
                                      </p:cBhvr>
                                      <p:tavLst>
                                        <p:tav tm="0">
                                          <p:val>
                                            <p:fltVal val="0"/>
                                          </p:val>
                                        </p:tav>
                                        <p:tav tm="100000">
                                          <p:val>
                                            <p:strVal val="#ppt_h"/>
                                          </p:val>
                                        </p:tav>
                                      </p:tavLst>
                                    </p:anim>
                                    <p:animEffect transition="in" filter="fade">
                                      <p:cBhvr>
                                        <p:cTn id="24" dur="500"/>
                                        <p:tgtEl>
                                          <p:spTgt spid="1032"/>
                                        </p:tgtEl>
                                      </p:cBhvr>
                                    </p:animEffect>
                                  </p:childTnLst>
                                </p:cTn>
                              </p:par>
                              <p:par>
                                <p:cTn id="25" presetID="53" presetClass="entr" presetSubtype="16"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p:cTn id="27" dur="500" fill="hold"/>
                                        <p:tgtEl>
                                          <p:spTgt spid="1034"/>
                                        </p:tgtEl>
                                        <p:attrNameLst>
                                          <p:attrName>ppt_w</p:attrName>
                                        </p:attrNameLst>
                                      </p:cBhvr>
                                      <p:tavLst>
                                        <p:tav tm="0">
                                          <p:val>
                                            <p:fltVal val="0"/>
                                          </p:val>
                                        </p:tav>
                                        <p:tav tm="100000">
                                          <p:val>
                                            <p:strVal val="#ppt_w"/>
                                          </p:val>
                                        </p:tav>
                                      </p:tavLst>
                                    </p:anim>
                                    <p:anim calcmode="lin" valueType="num">
                                      <p:cBhvr>
                                        <p:cTn id="28" dur="500" fill="hold"/>
                                        <p:tgtEl>
                                          <p:spTgt spid="1034"/>
                                        </p:tgtEl>
                                        <p:attrNameLst>
                                          <p:attrName>ppt_h</p:attrName>
                                        </p:attrNameLst>
                                      </p:cBhvr>
                                      <p:tavLst>
                                        <p:tav tm="0">
                                          <p:val>
                                            <p:fltVal val="0"/>
                                          </p:val>
                                        </p:tav>
                                        <p:tav tm="100000">
                                          <p:val>
                                            <p:strVal val="#ppt_h"/>
                                          </p:val>
                                        </p:tav>
                                      </p:tavLst>
                                    </p:anim>
                                    <p:animEffect transition="in" filter="fade">
                                      <p:cBhvr>
                                        <p:cTn id="29" dur="5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xit" presetSubtype="32" fill="hold" nodeType="clickEffect">
                                  <p:stCondLst>
                                    <p:cond delay="0"/>
                                  </p:stCondLst>
                                  <p:childTnLst>
                                    <p:animEffect transition="out" filter="diamond(out)">
                                      <p:cBhvr>
                                        <p:cTn id="33" dur="2000"/>
                                        <p:tgtEl>
                                          <p:spTgt spid="1028"/>
                                        </p:tgtEl>
                                      </p:cBhvr>
                                    </p:animEffect>
                                    <p:set>
                                      <p:cBhvr>
                                        <p:cTn id="34" dur="1" fill="hold">
                                          <p:stCondLst>
                                            <p:cond delay="1999"/>
                                          </p:stCondLst>
                                        </p:cTn>
                                        <p:tgtEl>
                                          <p:spTgt spid="1028"/>
                                        </p:tgtEl>
                                        <p:attrNameLst>
                                          <p:attrName>style.visibility</p:attrName>
                                        </p:attrNameLst>
                                      </p:cBhvr>
                                      <p:to>
                                        <p:strVal val="hidden"/>
                                      </p:to>
                                    </p:set>
                                  </p:childTnLst>
                                </p:cTn>
                              </p:par>
                              <p:par>
                                <p:cTn id="35" presetID="8" presetClass="exit" presetSubtype="32" fill="hold" nodeType="withEffect">
                                  <p:stCondLst>
                                    <p:cond delay="0"/>
                                  </p:stCondLst>
                                  <p:childTnLst>
                                    <p:animEffect transition="out" filter="diamond(out)">
                                      <p:cBhvr>
                                        <p:cTn id="36" dur="2000"/>
                                        <p:tgtEl>
                                          <p:spTgt spid="1030"/>
                                        </p:tgtEl>
                                      </p:cBhvr>
                                    </p:animEffect>
                                    <p:set>
                                      <p:cBhvr>
                                        <p:cTn id="37" dur="1" fill="hold">
                                          <p:stCondLst>
                                            <p:cond delay="1999"/>
                                          </p:stCondLst>
                                        </p:cTn>
                                        <p:tgtEl>
                                          <p:spTgt spid="1030"/>
                                        </p:tgtEl>
                                        <p:attrNameLst>
                                          <p:attrName>style.visibility</p:attrName>
                                        </p:attrNameLst>
                                      </p:cBhvr>
                                      <p:to>
                                        <p:strVal val="hidden"/>
                                      </p:to>
                                    </p:set>
                                  </p:childTnLst>
                                </p:cTn>
                              </p:par>
                              <p:par>
                                <p:cTn id="38" presetID="8" presetClass="exit" presetSubtype="32" fill="hold" nodeType="withEffect">
                                  <p:stCondLst>
                                    <p:cond delay="0"/>
                                  </p:stCondLst>
                                  <p:childTnLst>
                                    <p:animEffect transition="out" filter="diamond(out)">
                                      <p:cBhvr>
                                        <p:cTn id="39" dur="2000"/>
                                        <p:tgtEl>
                                          <p:spTgt spid="1032"/>
                                        </p:tgtEl>
                                      </p:cBhvr>
                                    </p:animEffect>
                                    <p:set>
                                      <p:cBhvr>
                                        <p:cTn id="40" dur="1" fill="hold">
                                          <p:stCondLst>
                                            <p:cond delay="1999"/>
                                          </p:stCondLst>
                                        </p:cTn>
                                        <p:tgtEl>
                                          <p:spTgt spid="1032"/>
                                        </p:tgtEl>
                                        <p:attrNameLst>
                                          <p:attrName>style.visibility</p:attrName>
                                        </p:attrNameLst>
                                      </p:cBhvr>
                                      <p:to>
                                        <p:strVal val="hidden"/>
                                      </p:to>
                                    </p:set>
                                  </p:childTnLst>
                                </p:cTn>
                              </p:par>
                              <p:par>
                                <p:cTn id="41" presetID="8" presetClass="exit" presetSubtype="32" fill="hold" nodeType="withEffect">
                                  <p:stCondLst>
                                    <p:cond delay="0"/>
                                  </p:stCondLst>
                                  <p:childTnLst>
                                    <p:animEffect transition="out" filter="diamond(out)">
                                      <p:cBhvr>
                                        <p:cTn id="42" dur="2000"/>
                                        <p:tgtEl>
                                          <p:spTgt spid="1034"/>
                                        </p:tgtEl>
                                      </p:cBhvr>
                                    </p:animEffect>
                                    <p:set>
                                      <p:cBhvr>
                                        <p:cTn id="43" dur="1" fill="hold">
                                          <p:stCondLst>
                                            <p:cond delay="1999"/>
                                          </p:stCondLst>
                                        </p:cTn>
                                        <p:tgtEl>
                                          <p:spTgt spid="10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38"/>
                                        </p:tgtEl>
                                        <p:attrNameLst>
                                          <p:attrName>style.visibility</p:attrName>
                                        </p:attrNameLst>
                                      </p:cBhvr>
                                      <p:to>
                                        <p:strVal val="visible"/>
                                      </p:to>
                                    </p:set>
                                    <p:anim calcmode="lin" valueType="num">
                                      <p:cBhvr>
                                        <p:cTn id="48" dur="500" fill="hold"/>
                                        <p:tgtEl>
                                          <p:spTgt spid="1038"/>
                                        </p:tgtEl>
                                        <p:attrNameLst>
                                          <p:attrName>ppt_w</p:attrName>
                                        </p:attrNameLst>
                                      </p:cBhvr>
                                      <p:tavLst>
                                        <p:tav tm="0">
                                          <p:val>
                                            <p:fltVal val="0"/>
                                          </p:val>
                                        </p:tav>
                                        <p:tav tm="100000">
                                          <p:val>
                                            <p:strVal val="#ppt_w"/>
                                          </p:val>
                                        </p:tav>
                                      </p:tavLst>
                                    </p:anim>
                                    <p:anim calcmode="lin" valueType="num">
                                      <p:cBhvr>
                                        <p:cTn id="49" dur="500" fill="hold"/>
                                        <p:tgtEl>
                                          <p:spTgt spid="1038"/>
                                        </p:tgtEl>
                                        <p:attrNameLst>
                                          <p:attrName>ppt_h</p:attrName>
                                        </p:attrNameLst>
                                      </p:cBhvr>
                                      <p:tavLst>
                                        <p:tav tm="0">
                                          <p:val>
                                            <p:fltVal val="0"/>
                                          </p:val>
                                        </p:tav>
                                        <p:tav tm="100000">
                                          <p:val>
                                            <p:strVal val="#ppt_h"/>
                                          </p:val>
                                        </p:tav>
                                      </p:tavLst>
                                    </p:anim>
                                    <p:animEffect transition="in" filter="fade">
                                      <p:cBhvr>
                                        <p:cTn id="50" dur="500"/>
                                        <p:tgtEl>
                                          <p:spTgt spid="1038"/>
                                        </p:tgtEl>
                                      </p:cBhvr>
                                    </p:animEffect>
                                  </p:childTnLst>
                                </p:cTn>
                              </p:par>
                              <p:par>
                                <p:cTn id="51" presetID="53" presetClass="entr" presetSubtype="16" fill="hold" nodeType="withEffect">
                                  <p:stCondLst>
                                    <p:cond delay="0"/>
                                  </p:stCondLst>
                                  <p:childTnLst>
                                    <p:set>
                                      <p:cBhvr>
                                        <p:cTn id="52" dur="1" fill="hold">
                                          <p:stCondLst>
                                            <p:cond delay="0"/>
                                          </p:stCondLst>
                                        </p:cTn>
                                        <p:tgtEl>
                                          <p:spTgt spid="1036"/>
                                        </p:tgtEl>
                                        <p:attrNameLst>
                                          <p:attrName>style.visibility</p:attrName>
                                        </p:attrNameLst>
                                      </p:cBhvr>
                                      <p:to>
                                        <p:strVal val="visible"/>
                                      </p:to>
                                    </p:set>
                                    <p:anim calcmode="lin" valueType="num">
                                      <p:cBhvr>
                                        <p:cTn id="53" dur="500" fill="hold"/>
                                        <p:tgtEl>
                                          <p:spTgt spid="1036"/>
                                        </p:tgtEl>
                                        <p:attrNameLst>
                                          <p:attrName>ppt_w</p:attrName>
                                        </p:attrNameLst>
                                      </p:cBhvr>
                                      <p:tavLst>
                                        <p:tav tm="0">
                                          <p:val>
                                            <p:fltVal val="0"/>
                                          </p:val>
                                        </p:tav>
                                        <p:tav tm="100000">
                                          <p:val>
                                            <p:strVal val="#ppt_w"/>
                                          </p:val>
                                        </p:tav>
                                      </p:tavLst>
                                    </p:anim>
                                    <p:anim calcmode="lin" valueType="num">
                                      <p:cBhvr>
                                        <p:cTn id="54" dur="500" fill="hold"/>
                                        <p:tgtEl>
                                          <p:spTgt spid="1036"/>
                                        </p:tgtEl>
                                        <p:attrNameLst>
                                          <p:attrName>ppt_h</p:attrName>
                                        </p:attrNameLst>
                                      </p:cBhvr>
                                      <p:tavLst>
                                        <p:tav tm="0">
                                          <p:val>
                                            <p:fltVal val="0"/>
                                          </p:val>
                                        </p:tav>
                                        <p:tav tm="100000">
                                          <p:val>
                                            <p:strVal val="#ppt_h"/>
                                          </p:val>
                                        </p:tav>
                                      </p:tavLst>
                                    </p:anim>
                                    <p:animEffect transition="in" filter="fade">
                                      <p:cBhvr>
                                        <p:cTn id="55" dur="500"/>
                                        <p:tgtEl>
                                          <p:spTgt spid="1036"/>
                                        </p:tgtEl>
                                      </p:cBhvr>
                                    </p:animEffect>
                                  </p:childTnLst>
                                </p:cTn>
                              </p:par>
                              <p:par>
                                <p:cTn id="56" presetID="53" presetClass="entr" presetSubtype="16" fill="hold" nodeType="withEffect">
                                  <p:stCondLst>
                                    <p:cond delay="0"/>
                                  </p:stCondLst>
                                  <p:childTnLst>
                                    <p:set>
                                      <p:cBhvr>
                                        <p:cTn id="57" dur="1" fill="hold">
                                          <p:stCondLst>
                                            <p:cond delay="0"/>
                                          </p:stCondLst>
                                        </p:cTn>
                                        <p:tgtEl>
                                          <p:spTgt spid="1040"/>
                                        </p:tgtEl>
                                        <p:attrNameLst>
                                          <p:attrName>style.visibility</p:attrName>
                                        </p:attrNameLst>
                                      </p:cBhvr>
                                      <p:to>
                                        <p:strVal val="visible"/>
                                      </p:to>
                                    </p:set>
                                    <p:anim calcmode="lin" valueType="num">
                                      <p:cBhvr>
                                        <p:cTn id="58" dur="500" fill="hold"/>
                                        <p:tgtEl>
                                          <p:spTgt spid="1040"/>
                                        </p:tgtEl>
                                        <p:attrNameLst>
                                          <p:attrName>ppt_w</p:attrName>
                                        </p:attrNameLst>
                                      </p:cBhvr>
                                      <p:tavLst>
                                        <p:tav tm="0">
                                          <p:val>
                                            <p:fltVal val="0"/>
                                          </p:val>
                                        </p:tav>
                                        <p:tav tm="100000">
                                          <p:val>
                                            <p:strVal val="#ppt_w"/>
                                          </p:val>
                                        </p:tav>
                                      </p:tavLst>
                                    </p:anim>
                                    <p:anim calcmode="lin" valueType="num">
                                      <p:cBhvr>
                                        <p:cTn id="59" dur="500" fill="hold"/>
                                        <p:tgtEl>
                                          <p:spTgt spid="1040"/>
                                        </p:tgtEl>
                                        <p:attrNameLst>
                                          <p:attrName>ppt_h</p:attrName>
                                        </p:attrNameLst>
                                      </p:cBhvr>
                                      <p:tavLst>
                                        <p:tav tm="0">
                                          <p:val>
                                            <p:fltVal val="0"/>
                                          </p:val>
                                        </p:tav>
                                        <p:tav tm="100000">
                                          <p:val>
                                            <p:strVal val="#ppt_h"/>
                                          </p:val>
                                        </p:tav>
                                      </p:tavLst>
                                    </p:anim>
                                    <p:animEffect transition="in" filter="fade">
                                      <p:cBhvr>
                                        <p:cTn id="60"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2A9D338-F7CE-40C6-A9FB-07CE3B5FEC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4477" t="10368" r="31874" b="18701"/>
          <a:stretch/>
        </p:blipFill>
        <p:spPr>
          <a:xfrm>
            <a:off x="-685800" y="-1000997"/>
            <a:ext cx="10411691" cy="9076218"/>
          </a:xfrm>
          <a:prstGeom prst="rect">
            <a:avLst/>
          </a:prstGeom>
        </p:spPr>
      </p:pic>
      <p:pic>
        <p:nvPicPr>
          <p:cNvPr id="3" name="Picture 4" descr="F:\53cd3abc0d65b [转换].png">
            <a:extLst>
              <a:ext uri="{FF2B5EF4-FFF2-40B4-BE49-F238E27FC236}">
                <a16:creationId xmlns:a16="http://schemas.microsoft.com/office/drawing/2014/main" xmlns="" id="{CC4178C5-9963-45EF-BB0C-A8DE284C3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936" y="1229202"/>
            <a:ext cx="2665770" cy="12771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24778" y="532411"/>
            <a:ext cx="7713971" cy="173368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0666"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UTM A&amp;S Signwriter" panose="02040603050506020204" pitchFamily="18" charset="0"/>
                <a:ea typeface="+mn-ea"/>
                <a:cs typeface="Times New Roman" panose="02020603050405020304" pitchFamily="18" charset="0"/>
              </a:rPr>
              <a:t>Nội</a:t>
            </a:r>
            <a:r>
              <a:rPr kumimoji="0" lang="en-US" altLang="en-US" sz="10666"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UTM A&amp;S Signwriter" panose="02040603050506020204" pitchFamily="18" charset="0"/>
                <a:ea typeface="+mn-ea"/>
                <a:cs typeface="Times New Roman" panose="02020603050405020304" pitchFamily="18" charset="0"/>
              </a:rPr>
              <a:t> dung </a:t>
            </a:r>
            <a:r>
              <a:rPr kumimoji="0" lang="en-US" altLang="en-US" sz="10666"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UTM A&amp;S Signwriter" panose="02040603050506020204" pitchFamily="18" charset="0"/>
                <a:ea typeface="+mn-ea"/>
                <a:cs typeface="Times New Roman" panose="02020603050405020304" pitchFamily="18" charset="0"/>
              </a:rPr>
              <a:t>bài</a:t>
            </a:r>
            <a:endParaRPr kumimoji="0" lang="en-US" altLang="en-US" sz="10666"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UTM A&amp;S Signwriter" panose="02040603050506020204" pitchFamily="18" charset="0"/>
              <a:ea typeface="+mn-ea"/>
              <a:cs typeface="Times New Roman" panose="02020603050405020304" pitchFamily="18" charset="0"/>
            </a:endParaRPr>
          </a:p>
        </p:txBody>
      </p:sp>
      <p:sp>
        <p:nvSpPr>
          <p:cNvPr id="14" name="Text Box 5"/>
          <p:cNvSpPr txBox="1">
            <a:spLocks noChangeArrowheads="1"/>
          </p:cNvSpPr>
          <p:nvPr/>
        </p:nvSpPr>
        <p:spPr bwMode="auto">
          <a:xfrm>
            <a:off x="444946" y="2522227"/>
            <a:ext cx="782119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Cuộc</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thi</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vẽ</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1"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Em</a:t>
            </a:r>
            <a:r>
              <a:rPr kumimoji="0" lang="en-US" sz="4000" b="1" i="1"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1"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muốn</a:t>
            </a:r>
            <a:r>
              <a:rPr kumimoji="0" lang="en-US" sz="4000" b="1" i="1"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1"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sống</a:t>
            </a:r>
            <a:r>
              <a:rPr kumimoji="0" lang="en-US" sz="4000" b="1" i="1"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an </a:t>
            </a:r>
            <a:r>
              <a:rPr kumimoji="0" lang="en-US" sz="4000" b="1" i="1"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toàn</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được</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thiếu</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nhi</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cả</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nước</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hưởng</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ứng</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bằng</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những</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bức</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tranh</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thể</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hiện</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nhận</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thức</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đúng</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đắn</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về</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an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toàn</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đặc</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biệt</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là</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an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toàn</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giao</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 </a:t>
            </a:r>
            <a:r>
              <a:rPr kumimoji="0" lang="en-US" sz="4000" b="1" i="0" u="none" strike="noStrike" kern="120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thông</a:t>
            </a:r>
            <a:r>
              <a:rPr kumimoji="0" lang="en-US" sz="40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UVF TypoSlabserif" panose="02000403050000020004" pitchFamily="2" charset="0"/>
                <a:ea typeface="Cambria" panose="02040503050406030204" pitchFamily="18" charset="0"/>
              </a:rPr>
              <a:t>.</a:t>
            </a:r>
          </a:p>
        </p:txBody>
      </p:sp>
    </p:spTree>
    <p:extLst>
      <p:ext uri="{BB962C8B-B14F-4D97-AF65-F5344CB8AC3E}">
        <p14:creationId xmlns:p14="http://schemas.microsoft.com/office/powerpoint/2010/main" val="196694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061CD2-BFFD-44C9-B48F-FBEB203E3E75}"/>
              </a:ext>
            </a:extLst>
          </p:cNvPr>
          <p:cNvGrpSpPr/>
          <p:nvPr/>
        </p:nvGrpSpPr>
        <p:grpSpPr>
          <a:xfrm>
            <a:off x="-120021" y="1432874"/>
            <a:ext cx="9388805" cy="5472745"/>
            <a:chOff x="-148674" y="369491"/>
            <a:chExt cx="12518406" cy="6488508"/>
          </a:xfrm>
        </p:grpSpPr>
        <p:pic>
          <p:nvPicPr>
            <p:cNvPr id="3" name="图片 2">
              <a:extLst>
                <a:ext uri="{FF2B5EF4-FFF2-40B4-BE49-F238E27FC236}">
                  <a16:creationId xmlns:a16="http://schemas.microsoft.com/office/drawing/2014/main" xmlns=""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xmlns=""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xmlns=""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xmlns=""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122021" y="3172278"/>
            <a:ext cx="3547155" cy="3348578"/>
          </a:xfrm>
          <a:prstGeom prst="rect">
            <a:avLst/>
          </a:prstGeom>
        </p:spPr>
      </p:pic>
      <p:sp>
        <p:nvSpPr>
          <p:cNvPr id="8" name="TextBox 3">
            <a:extLst>
              <a:ext uri="{FF2B5EF4-FFF2-40B4-BE49-F238E27FC236}">
                <a16:creationId xmlns:a16="http://schemas.microsoft.com/office/drawing/2014/main" xmlns="" id="{FFD3B89C-0302-4FE5-9E50-A1B8BEBF340B}"/>
              </a:ext>
            </a:extLst>
          </p:cNvPr>
          <p:cNvSpPr txBox="1"/>
          <p:nvPr/>
        </p:nvSpPr>
        <p:spPr>
          <a:xfrm>
            <a:off x="2707574" y="949687"/>
            <a:ext cx="6046416" cy="175432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LUYỆN ĐỌC DIỄN CẢM</a:t>
            </a:r>
          </a:p>
        </p:txBody>
      </p:sp>
    </p:spTree>
    <p:extLst>
      <p:ext uri="{BB962C8B-B14F-4D97-AF65-F5344CB8AC3E}">
        <p14:creationId xmlns:p14="http://schemas.microsoft.com/office/powerpoint/2010/main" val="3907284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47F830B-C474-4DE3-B653-8B9B68D54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6994"/>
            <a:ext cx="1961623" cy="3751006"/>
          </a:xfrm>
          <a:prstGeom prst="rect">
            <a:avLst/>
          </a:prstGeom>
        </p:spPr>
      </p:pic>
      <p:pic>
        <p:nvPicPr>
          <p:cNvPr id="5" name="图片 4">
            <a:extLst>
              <a:ext uri="{FF2B5EF4-FFF2-40B4-BE49-F238E27FC236}">
                <a16:creationId xmlns:a16="http://schemas.microsoft.com/office/drawing/2014/main" xmlns="" id="{2336BC6B-0892-4661-B312-311BE6A17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277" y="3251469"/>
            <a:ext cx="2153356" cy="3884314"/>
          </a:xfrm>
          <a:prstGeom prst="rect">
            <a:avLst/>
          </a:prstGeom>
        </p:spPr>
      </p:pic>
      <p:sp>
        <p:nvSpPr>
          <p:cNvPr id="6" name="Rectangle 43"/>
          <p:cNvSpPr>
            <a:spLocks noChangeArrowheads="1"/>
          </p:cNvSpPr>
          <p:nvPr/>
        </p:nvSpPr>
        <p:spPr bwMode="auto">
          <a:xfrm>
            <a:off x="1816371" y="158315"/>
            <a:ext cx="5840159" cy="951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Được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phát</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động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từ</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tháng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4-2001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nhằm</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nâng</a:t>
            </a:r>
            <a:r>
              <a:rPr kumimoji="0" lang="en-US" sz="3600" b="1" i="1"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t>
            </a:r>
            <a:r>
              <a:rPr kumimoji="0" lang="en-US" sz="36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cao</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ý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thức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phòng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tránh</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tai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nạn</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cho</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trẻ</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cuộc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đã</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nhận</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được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sự</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hưởng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ứng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của</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đông</a:t>
            </a:r>
            <a:r>
              <a:rPr kumimoji="0" lang="en-US" sz="3600" b="1" i="1"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t>
            </a:r>
            <a:r>
              <a:rPr kumimoji="0" lang="en-US" sz="36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đảo</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thiếu</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cả</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nước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Chỉ</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trong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vòng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1"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4 </a:t>
            </a:r>
            <a:r>
              <a:rPr kumimoji="0" lang="en-US" sz="36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tháng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Ban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tổ</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chức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cuộc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đã</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nhận</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được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1"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50 000</a:t>
            </a:r>
            <a:r>
              <a:rPr kumimoji="0" lang="en-US" sz="3600" b="0"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bức</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tranh</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gửi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về</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từ</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Hà</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Nội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Thành</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phố</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Hồ</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Chí</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Minh,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Hải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Phòng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Đà</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Nẵng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Sơn</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La,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Hà</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Giang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Hải</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Dương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Nghệ</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An,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Đắk</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Lắk</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Tây</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Ninh</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Cần</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Thơ</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Kiên</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Giang</a:t>
            </a:r>
            <a:r>
              <a:rPr kumimoji="0" lang="en-US" sz="36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a:t>
            </a:r>
          </a:p>
        </p:txBody>
      </p:sp>
    </p:spTree>
    <p:extLst>
      <p:ext uri="{BB962C8B-B14F-4D97-AF65-F5344CB8AC3E}">
        <p14:creationId xmlns:p14="http://schemas.microsoft.com/office/powerpoint/2010/main" val="421434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061CD2-BFFD-44C9-B48F-FBEB203E3E75}"/>
              </a:ext>
            </a:extLst>
          </p:cNvPr>
          <p:cNvGrpSpPr/>
          <p:nvPr/>
        </p:nvGrpSpPr>
        <p:grpSpPr>
          <a:xfrm>
            <a:off x="-120021" y="1432874"/>
            <a:ext cx="9388805" cy="5472745"/>
            <a:chOff x="-148674" y="369491"/>
            <a:chExt cx="12518406" cy="6488508"/>
          </a:xfrm>
        </p:grpSpPr>
        <p:pic>
          <p:nvPicPr>
            <p:cNvPr id="3" name="图片 2">
              <a:extLst>
                <a:ext uri="{FF2B5EF4-FFF2-40B4-BE49-F238E27FC236}">
                  <a16:creationId xmlns:a16="http://schemas.microsoft.com/office/drawing/2014/main" xmlns=""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xmlns=""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xmlns=""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xmlns=""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122021" y="3172278"/>
            <a:ext cx="3547155" cy="3348578"/>
          </a:xfrm>
          <a:prstGeom prst="rect">
            <a:avLst/>
          </a:prstGeom>
        </p:spPr>
      </p:pic>
      <p:sp>
        <p:nvSpPr>
          <p:cNvPr id="8" name="TextBox 3">
            <a:extLst>
              <a:ext uri="{FF2B5EF4-FFF2-40B4-BE49-F238E27FC236}">
                <a16:creationId xmlns:a16="http://schemas.microsoft.com/office/drawing/2014/main" xmlns="" id="{FFD3B89C-0302-4FE5-9E50-A1B8BEBF340B}"/>
              </a:ext>
            </a:extLst>
          </p:cNvPr>
          <p:cNvSpPr txBox="1"/>
          <p:nvPr/>
        </p:nvSpPr>
        <p:spPr>
          <a:xfrm>
            <a:off x="2707574" y="949688"/>
            <a:ext cx="6046416" cy="255454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CHÀO </a:t>
            </a:r>
            <a:r>
              <a:rPr kumimoji="0" lang="en-US" altLang="zh-CN" sz="8000" b="0" i="0" u="none" strike="noStrike" kern="1200" cap="none" spc="0" normalizeH="0" baseline="0" noProof="0">
                <a:ln>
                  <a:noFill/>
                </a:ln>
                <a:solidFill>
                  <a:srgbClr val="ED7D31"/>
                </a:solidFill>
                <a:effectLst/>
                <a:uLnTx/>
                <a:uFillTx/>
                <a:latin typeface="UTM Tam Le" panose="02040603050506020204" pitchFamily="18" charset="0"/>
                <a:ea typeface="方正稚艺简体" panose="03000509000000000000" pitchFamily="65" charset="-122"/>
                <a:cs typeface="+mn-cs"/>
              </a:rPr>
              <a:t>CÁC EM! </a:t>
            </a:r>
            <a:endParaRPr kumimoji="0" lang="en-US" altLang="zh-CN" sz="80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endParaRPr>
          </a:p>
        </p:txBody>
      </p:sp>
    </p:spTree>
    <p:extLst>
      <p:ext uri="{BB962C8B-B14F-4D97-AF65-F5344CB8AC3E}">
        <p14:creationId xmlns:p14="http://schemas.microsoft.com/office/powerpoint/2010/main" val="306313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á»ng cá» Clip nghá» thuáº­t - dá» thÆ°Æ¡ng Äá»ng cá»."/>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05" b="100000" l="0"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3042512"/>
            <a:ext cx="6876536"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ô 9"/>
          <p:cNvSpPr/>
          <p:nvPr/>
        </p:nvSpPr>
        <p:spPr>
          <a:xfrm>
            <a:off x="1346115" y="767457"/>
            <a:ext cx="6503515" cy="2327231"/>
          </a:xfrm>
          <a:prstGeom prst="roundRect">
            <a:avLst/>
          </a:prstGeom>
          <a:solidFill>
            <a:srgbClr val="37B70B"/>
          </a:solidFill>
          <a:ln w="57150" cap="flat" cmpd="sng" algn="ctr">
            <a:solidFill>
              <a:sysClr val="window" lastClr="FFFFFF"/>
            </a:solidFill>
            <a:prstDash val="sysDash"/>
            <a:miter lim="800000"/>
          </a:ln>
          <a:effectLst/>
        </p:spPr>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Em</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hãy</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đọc</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thuộc</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lòng</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khổ</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thơ</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Khúc</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hát</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ru</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những</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em</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bé</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lớn</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lưng</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Articulate Narrow" panose="02000506040000020004" pitchFamily="2" charset="0"/>
                <a:ea typeface="+mn-ea"/>
                <a:cs typeface="Times New Roman" panose="02020603050405020304" pitchFamily="18" charset="0"/>
              </a:rPr>
              <a:t>mẹ</a:t>
            </a:r>
            <a:r>
              <a:rPr kumimoji="0" lang="en-US" sz="4000" b="1" i="0" u="none" strike="noStrike" kern="1200" cap="none" spc="0" normalizeH="0" baseline="0" noProof="0" dirty="0">
                <a:ln>
                  <a:noFill/>
                </a:ln>
                <a:solidFill>
                  <a:prstClr val="white"/>
                </a:solidFill>
                <a:effectLst/>
                <a:uLnTx/>
                <a:uFillTx/>
                <a:latin typeface="Articulate Narrow" panose="02000506040000020004" pitchFamily="2" charset="0"/>
                <a:ea typeface="+mn-ea"/>
                <a:cs typeface="Times New Roman" panose="02020603050405020304" pitchFamily="18" charset="0"/>
              </a:rPr>
              <a:t>”.</a:t>
            </a:r>
          </a:p>
        </p:txBody>
      </p:sp>
      <p:sp>
        <p:nvSpPr>
          <p:cNvPr id="6" name="ô 9"/>
          <p:cNvSpPr/>
          <p:nvPr/>
        </p:nvSpPr>
        <p:spPr>
          <a:xfrm>
            <a:off x="1346115" y="715281"/>
            <a:ext cx="6503515" cy="2327231"/>
          </a:xfrm>
          <a:prstGeom prst="roundRect">
            <a:avLst/>
          </a:prstGeom>
          <a:solidFill>
            <a:srgbClr val="A6F518"/>
          </a:solidFill>
          <a:ln w="57150" cap="flat" cmpd="sng" algn="ctr">
            <a:solidFill>
              <a:schemeClr val="accent6">
                <a:lumMod val="75000"/>
              </a:schemeClr>
            </a:solidFill>
            <a:prstDash val="sysDash"/>
            <a:miter lim="800000"/>
          </a:ln>
          <a:effectLst/>
        </p:spPr>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Articulate Narrow" panose="02000506040000020004" pitchFamily="2" charset="0"/>
                <a:ea typeface="+mn-ea"/>
                <a:cs typeface="Times New Roman" panose="02020603050405020304" pitchFamily="18" charset="0"/>
              </a:rPr>
              <a:t>Em hiểu như thế nào là “những em bé lớn trên lưng mẹ”?</a:t>
            </a:r>
            <a:endParaRPr kumimoji="0" lang="en-US" sz="4000" b="1" i="0" u="none" strike="noStrike" kern="1200" cap="none" spc="0" normalizeH="0" baseline="0" noProof="0" dirty="0">
              <a:ln>
                <a:noFill/>
              </a:ln>
              <a:solidFill>
                <a:srgbClr val="70AD47">
                  <a:lumMod val="50000"/>
                </a:srgbClr>
              </a:solidFill>
              <a:effectLst/>
              <a:uLnTx/>
              <a:uFillTx/>
              <a:latin typeface="Articulate Narrow" panose="02000506040000020004" pitchFamily="2" charset="0"/>
              <a:ea typeface="+mn-ea"/>
              <a:cs typeface="Times New Roman" panose="02020603050405020304" pitchFamily="18" charset="0"/>
            </a:endParaRPr>
          </a:p>
        </p:txBody>
      </p:sp>
      <p:pic>
        <p:nvPicPr>
          <p:cNvPr id="1028" name="Picture 4" descr="Äá»c hiá»u vÄn báº£n: KhÃºc hÃ¡t ru nhá»¯ng em bÃ© lá»n trÃªn lÆ°ng máº¹ (Nguyá»n Khoa  Äiá»m) - Theki.v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22" b="100000" l="65096" r="100000"/>
                    </a14:imgEffect>
                    <a14:imgEffect>
                      <a14:saturation sat="400000"/>
                    </a14:imgEffect>
                  </a14:imgLayer>
                </a14:imgProps>
              </a:ext>
              <a:ext uri="{28A0092B-C50C-407E-A947-70E740481C1C}">
                <a14:useLocalDpi xmlns:a14="http://schemas.microsoft.com/office/drawing/2010/main" val="0"/>
              </a:ext>
            </a:extLst>
          </a:blip>
          <a:srcRect l="57778"/>
          <a:stretch/>
        </p:blipFill>
        <p:spPr bwMode="auto">
          <a:xfrm>
            <a:off x="5494223" y="160639"/>
            <a:ext cx="4153314" cy="7398230"/>
          </a:xfrm>
          <a:prstGeom prst="rect">
            <a:avLst/>
          </a:prstGeom>
          <a:noFill/>
          <a:extLst>
            <a:ext uri="{909E8E84-426E-40DD-AFC4-6F175D3DCCD1}">
              <a14:hiddenFill xmlns:a14="http://schemas.microsoft.com/office/drawing/2010/main">
                <a:solidFill>
                  <a:srgbClr val="FFFFFF"/>
                </a:solidFill>
              </a14:hiddenFill>
            </a:ext>
          </a:extLst>
        </p:spPr>
      </p:pic>
      <p:sp>
        <p:nvSpPr>
          <p:cNvPr id="8" name="ô 9"/>
          <p:cNvSpPr/>
          <p:nvPr/>
        </p:nvSpPr>
        <p:spPr>
          <a:xfrm>
            <a:off x="1221001" y="715280"/>
            <a:ext cx="7041035" cy="2327231"/>
          </a:xfrm>
          <a:prstGeom prst="roundRect">
            <a:avLst/>
          </a:prstGeom>
          <a:solidFill>
            <a:schemeClr val="accent4">
              <a:lumMod val="20000"/>
              <a:lumOff val="80000"/>
            </a:schemeClr>
          </a:solidFill>
          <a:ln w="57150" cap="flat" cmpd="sng" algn="ctr">
            <a:solidFill>
              <a:schemeClr val="accent6">
                <a:lumMod val="75000"/>
              </a:schemeClr>
            </a:solidFill>
            <a:prstDash val="sysDash"/>
            <a:miter lim="800000"/>
          </a:ln>
          <a:effectLst/>
        </p:spPr>
        <p:txBody>
          <a:bodyPr rtlCol="0" anchor="ct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UVF TypoSlabserif" panose="02000403050000020004" pitchFamily="2" charset="0"/>
                <a:cs typeface="Times New Roman" panose="02020603050405020304" pitchFamily="18" charset="0"/>
              </a:rPr>
              <a:t>Phụ nữ miền núi đi đâu, làm gì cũng thường điệu con theo. Những em bé cả lúc ngủ cũng nằm trên lưng mẹ. Vì vậy, có thể nói các em lớn trên lưng mẹ.</a:t>
            </a:r>
            <a:endParaRPr kumimoji="0" lang="en-US" sz="4000" b="1" i="0" u="none" strike="noStrike" kern="1200" cap="none" spc="0" normalizeH="0" baseline="0" noProof="0" dirty="0">
              <a:ln>
                <a:noFill/>
              </a:ln>
              <a:solidFill>
                <a:srgbClr val="70AD47">
                  <a:lumMod val="50000"/>
                </a:srgbClr>
              </a:solidFill>
              <a:effectLst/>
              <a:uLnTx/>
              <a:uFillTx/>
              <a:latin typeface="UVF TypoSlabserif" panose="02000403050000020004" pitchFamily="2" charset="0"/>
              <a:cs typeface="Times New Roman" panose="02020603050405020304" pitchFamily="18" charset="0"/>
            </a:endParaRPr>
          </a:p>
        </p:txBody>
      </p:sp>
    </p:spTree>
    <p:extLst>
      <p:ext uri="{BB962C8B-B14F-4D97-AF65-F5344CB8AC3E}">
        <p14:creationId xmlns:p14="http://schemas.microsoft.com/office/powerpoint/2010/main" val="1267000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061CD2-BFFD-44C9-B48F-FBEB203E3E75}"/>
              </a:ext>
            </a:extLst>
          </p:cNvPr>
          <p:cNvGrpSpPr/>
          <p:nvPr/>
        </p:nvGrpSpPr>
        <p:grpSpPr>
          <a:xfrm>
            <a:off x="-120021" y="1432874"/>
            <a:ext cx="9388805" cy="5472745"/>
            <a:chOff x="-148674" y="369491"/>
            <a:chExt cx="12518406" cy="6488508"/>
          </a:xfrm>
        </p:grpSpPr>
        <p:pic>
          <p:nvPicPr>
            <p:cNvPr id="3" name="图片 2">
              <a:extLst>
                <a:ext uri="{FF2B5EF4-FFF2-40B4-BE49-F238E27FC236}">
                  <a16:creationId xmlns:a16="http://schemas.microsoft.com/office/drawing/2014/main" xmlns=""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xmlns=""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xmlns=""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xmlns=""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122021" y="3172278"/>
            <a:ext cx="3547155" cy="3348578"/>
          </a:xfrm>
          <a:prstGeom prst="rect">
            <a:avLst/>
          </a:prstGeom>
        </p:spPr>
      </p:pic>
      <p:sp>
        <p:nvSpPr>
          <p:cNvPr id="8" name="TextBox 3">
            <a:extLst>
              <a:ext uri="{FF2B5EF4-FFF2-40B4-BE49-F238E27FC236}">
                <a16:creationId xmlns:a16="http://schemas.microsoft.com/office/drawing/2014/main" xmlns="" id="{FFD3B89C-0302-4FE5-9E50-A1B8BEBF340B}"/>
              </a:ext>
            </a:extLst>
          </p:cNvPr>
          <p:cNvSpPr txBox="1"/>
          <p:nvPr/>
        </p:nvSpPr>
        <p:spPr>
          <a:xfrm>
            <a:off x="3697347" y="975374"/>
            <a:ext cx="3957289" cy="280076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Khám</a:t>
            </a:r>
            <a:r>
              <a:rPr kumimoji="0" lang="en-US" altLang="zh-CN" sz="88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 </a:t>
            </a: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phá</a:t>
            </a:r>
            <a:endParaRPr kumimoji="0" lang="en-US" altLang="zh-CN" sz="72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endParaRPr>
          </a:p>
        </p:txBody>
      </p:sp>
    </p:spTree>
    <p:extLst>
      <p:ext uri="{BB962C8B-B14F-4D97-AF65-F5344CB8AC3E}">
        <p14:creationId xmlns:p14="http://schemas.microsoft.com/office/powerpoint/2010/main" val="232879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áº¡n bÃ i Táº­p Äá»c lá»p 4: Váº½ vá» cuá»c sá»ng an toÃ n trang 54 | Giáº£i bÃ i táº­p SGK  Tiáº¿ng Viá»t 4 táº­p 2"/>
          <p:cNvPicPr>
            <a:picLocks noChangeAspect="1" noChangeArrowheads="1"/>
          </p:cNvPicPr>
          <p:nvPr/>
        </p:nvPicPr>
        <p:blipFill rotWithShape="1">
          <a:blip r:embed="rId2">
            <a:extLst>
              <a:ext uri="{28A0092B-C50C-407E-A947-70E740481C1C}">
                <a14:useLocalDpi xmlns:a14="http://schemas.microsoft.com/office/drawing/2010/main" val="0"/>
              </a:ext>
            </a:extLst>
          </a:blip>
          <a:srcRect t="10404"/>
          <a:stretch/>
        </p:blipFill>
        <p:spPr bwMode="auto">
          <a:xfrm>
            <a:off x="4226011" y="210066"/>
            <a:ext cx="4633076" cy="6474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文本框 14">
            <a:extLst>
              <a:ext uri="{FF2B5EF4-FFF2-40B4-BE49-F238E27FC236}">
                <a16:creationId xmlns:a16="http://schemas.microsoft.com/office/drawing/2014/main" xmlns="" id="{08AE74F6-E409-49E6-96BF-5C27FD23BB1B}"/>
              </a:ext>
            </a:extLst>
          </p:cNvPr>
          <p:cNvSpPr txBox="1"/>
          <p:nvPr/>
        </p:nvSpPr>
        <p:spPr>
          <a:xfrm>
            <a:off x="-452810" y="2087699"/>
            <a:ext cx="5261377" cy="31393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VẼ</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noFill/>
                </a:ln>
                <a:solidFill>
                  <a:srgbClr val="8758A0"/>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VỀ</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EDE238"/>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CUỘC</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r>
              <a:rPr kumimoji="0" lang="en-US" altLang="zh-CN" sz="6600" b="0" i="0" u="none" strike="noStrike" kern="1200" cap="none" spc="0" normalizeH="0" baseline="0" noProof="0" dirty="0">
                <a:ln>
                  <a:noFill/>
                </a:ln>
                <a:solidFill>
                  <a:srgbClr val="EB7A2B"/>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SỐNG</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00948C"/>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AN</a:t>
            </a:r>
            <a:r>
              <a:rPr kumimoji="0" lang="en-US" altLang="zh-CN"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rPr>
              <a:t> TOÀN</a:t>
            </a:r>
            <a:endParaRPr kumimoji="0" lang="zh-CN" altLang="en-US" sz="6600" b="0" i="0" u="none" strike="noStrike" kern="1200" cap="none" spc="0" normalizeH="0" baseline="0" noProof="0" dirty="0">
              <a:ln>
                <a:noFill/>
              </a:ln>
              <a:solidFill>
                <a:srgbClr val="6CBC43"/>
              </a:solidFill>
              <a:effectLst>
                <a:outerShdw blurRad="38100" dist="38100" dir="2700000" algn="tl">
                  <a:srgbClr val="000000">
                    <a:alpha val="43137"/>
                  </a:srgbClr>
                </a:outerShdw>
                <a:reflection blurRad="6350" stA="55000" endA="300" endPos="45500" dir="5400000" sy="-100000" algn="bl" rotWithShape="0"/>
              </a:effectLst>
              <a:uLnTx/>
              <a:uFillTx/>
              <a:latin typeface="UTM Showcard" panose="02040603050506020204" pitchFamily="18" charset="0"/>
              <a:ea typeface="站酷快乐体 " panose="02010600030101010101" pitchFamily="2" charset="-122"/>
              <a:cs typeface="+mn-cs"/>
            </a:endParaRPr>
          </a:p>
        </p:txBody>
      </p:sp>
      <p:sp>
        <p:nvSpPr>
          <p:cNvPr id="4" name="文本框 14">
            <a:extLst>
              <a:ext uri="{FF2B5EF4-FFF2-40B4-BE49-F238E27FC236}">
                <a16:creationId xmlns:a16="http://schemas.microsoft.com/office/drawing/2014/main" xmlns="" id="{08AE74F6-E409-49E6-96BF-5C27FD23BB1B}"/>
              </a:ext>
            </a:extLst>
          </p:cNvPr>
          <p:cNvSpPr txBox="1"/>
          <p:nvPr/>
        </p:nvSpPr>
        <p:spPr>
          <a:xfrm>
            <a:off x="1326012" y="742899"/>
            <a:ext cx="243528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Tập</a:t>
            </a:r>
            <a:r>
              <a:rPr kumimoji="0" lang="en-US" altLang="zh-CN" sz="5400" b="0" i="0" u="none" strike="noStrike" kern="1200" cap="none" spc="0" normalizeH="0" baseline="0" noProof="0" dirty="0">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rPr>
              <a:t>đọc</a:t>
            </a:r>
            <a:endParaRPr kumimoji="0" lang="zh-CN" altLang="en-US" sz="5400" b="0" i="0" u="none" strike="noStrike" kern="1200" cap="none" spc="0" normalizeH="0" baseline="0" noProof="0" dirty="0">
              <a:ln>
                <a:noFill/>
              </a:ln>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A&amp;S Graceland" panose="02040603050506020204" pitchFamily="18" charset="0"/>
              <a:ea typeface="站酷快乐体 " panose="02010600030101010101" pitchFamily="2" charset="-122"/>
              <a:cs typeface="+mn-cs"/>
            </a:endParaRPr>
          </a:p>
        </p:txBody>
      </p:sp>
    </p:spTree>
    <p:extLst>
      <p:ext uri="{BB962C8B-B14F-4D97-AF65-F5344CB8AC3E}">
        <p14:creationId xmlns:p14="http://schemas.microsoft.com/office/powerpoint/2010/main" val="332180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500" autoRev="1" fill="hold">
                                          <p:stCondLst>
                                            <p:cond delay="0"/>
                                          </p:stCondLst>
                                        </p:cTn>
                                        <p:tgtEl>
                                          <p:spTgt spid="4"/>
                                        </p:tgtEl>
                                        <p:attrNameLst>
                                          <p:attrName>ppt_w</p:attrName>
                                        </p:attrNameLst>
                                      </p:cBhvr>
                                    </p:anim>
                                    <p:anim by="(#ppt_w*0.50)" calcmode="lin" valueType="num">
                                      <p:cBhvr>
                                        <p:cTn id="13" dur="500" decel="50000" autoRev="1" fill="hold">
                                          <p:stCondLst>
                                            <p:cond delay="0"/>
                                          </p:stCondLst>
                                        </p:cTn>
                                        <p:tgtEl>
                                          <p:spTgt spid="4"/>
                                        </p:tgtEl>
                                        <p:attrNameLst>
                                          <p:attrName>ppt_x</p:attrName>
                                        </p:attrNameLst>
                                      </p:cBhvr>
                                    </p:anim>
                                    <p:anim from="(-#ppt_h/2)" to="(#ppt_y)" calcmode="lin" valueType="num">
                                      <p:cBhvr>
                                        <p:cTn id="14" dur="1000" fill="hold">
                                          <p:stCondLst>
                                            <p:cond delay="0"/>
                                          </p:stCondLst>
                                        </p:cTn>
                                        <p:tgtEl>
                                          <p:spTgt spid="4"/>
                                        </p:tgtEl>
                                        <p:attrNameLst>
                                          <p:attrName>ppt_y</p:attrName>
                                        </p:attrNameLst>
                                      </p:cBhvr>
                                    </p:anim>
                                    <p:animRot by="21600000">
                                      <p:cBhvr>
                                        <p:cTn id="15" dur="1000" fill="hold">
                                          <p:stCondLst>
                                            <p:cond delay="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88" y="3961972"/>
            <a:ext cx="2338562" cy="3118082"/>
          </a:xfrm>
          <a:prstGeom prst="rect">
            <a:avLst/>
          </a:prstGeom>
        </p:spPr>
      </p:pic>
      <p:sp>
        <p:nvSpPr>
          <p:cNvPr id="2" name="Rectangle 1"/>
          <p:cNvSpPr/>
          <p:nvPr/>
        </p:nvSpPr>
        <p:spPr>
          <a:xfrm>
            <a:off x="945291" y="816731"/>
            <a:ext cx="7945171" cy="85561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a:t>
            </a:r>
            <a:r>
              <a:rPr kumimoji="0" lang="en-US"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UNICEF Việt Nam và báo chí </a:t>
            </a: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Thiếu niên Tiền phong</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vừa tổng kết cuộc thi vẽ tranh của thiếu nhi với chủ đề </a:t>
            </a: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Em muốn sống an toàn</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Được phát động từ tháng 4 - 2001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Chỉ cần điểm qua tên một số tác phẩm cũng đủ thấy kiến thức của các em về an toàn, đặc biệt là an toàn giao thông, thật là phong phú: </a:t>
            </a: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Đội mũ bảo hiểm là tốt nhất</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(Hoàng Minh Uyên, 10 tuổi, giải đặc biệt), </a:t>
            </a: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Gia đình em được bảo vệ an toàn</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(Tạ Bích Ngọc, 9 tuổi, giải nhất), </a:t>
            </a: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Trẻ em không nên đi xe đạp trên đường</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(Nguyễn Thúy Mai Dung, 7 tuổi, giải ba), </a:t>
            </a: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Chở ba người là không được </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(Nguyễn Ngọc Lan Dung, 12 tuổi, giải ba),...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60 bức tranh được chọn treo ở triển lãm (trong đó có 46 bức đoạt giải) đã làm nên một phòng tranh đẹp: màu sắc tươi tắn, bố cục rõ ràng, ý tưởng hồn nhiên, trong sáng mà sâu sắc. Các họa sĩ nhỏ tuổi chẳng những có những nhận thức đúng về phòng tránh tai nạn mà còn biết thể hiện bằng ngôn ngữ hội họa sáng tạo đến bất ngờ.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Theo báo</a:t>
            </a:r>
            <a:r>
              <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 </a:t>
            </a:r>
            <a:r>
              <a:rPr kumimoji="0" lang="vi-VN" sz="2200" b="1"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rPr>
              <a:t>ĐẠI ĐOÀN KẾT</a:t>
            </a:r>
            <a:endParaRPr kumimoji="0" lang="vi-VN" sz="2200" b="0" i="0" u="none" strike="noStrike" kern="1200" cap="none" spc="0" normalizeH="0" baseline="0" noProof="0" dirty="0">
              <a:ln>
                <a:noFill/>
              </a:ln>
              <a:solidFill>
                <a:srgbClr val="000000"/>
              </a:solidFill>
              <a:effectLst/>
              <a:uLnTx/>
              <a:uFillTx/>
              <a:latin typeface="UVF TypoSlabserif" panose="02000403050000020004" pitchFamily="2" charset="0"/>
              <a:ea typeface="Cambria" panose="02040503050406030204" pitchFamily="18" charset="0"/>
            </a:endParaRPr>
          </a:p>
        </p:txBody>
      </p:sp>
      <p:sp>
        <p:nvSpPr>
          <p:cNvPr id="5" name="文本框 14">
            <a:extLst>
              <a:ext uri="{FF2B5EF4-FFF2-40B4-BE49-F238E27FC236}">
                <a16:creationId xmlns:a16="http://schemas.microsoft.com/office/drawing/2014/main" xmlns="" id="{08AE74F6-E409-49E6-96BF-5C27FD23BB1B}"/>
              </a:ext>
            </a:extLst>
          </p:cNvPr>
          <p:cNvSpPr txBox="1"/>
          <p:nvPr/>
        </p:nvSpPr>
        <p:spPr>
          <a:xfrm>
            <a:off x="2104487" y="0"/>
            <a:ext cx="69749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Vẽ</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về</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cuộc</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sống</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an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toàn</a:t>
            </a:r>
            <a:endParaRPr kumimoji="0" lang="zh-CN" altLang="en-US"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endParaRPr>
          </a:p>
        </p:txBody>
      </p:sp>
    </p:spTree>
    <p:extLst>
      <p:ext uri="{BB962C8B-B14F-4D97-AF65-F5344CB8AC3E}">
        <p14:creationId xmlns:p14="http://schemas.microsoft.com/office/powerpoint/2010/main" val="42194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grpId="1" nodeType="clickEffect">
                                  <p:stCondLst>
                                    <p:cond delay="0"/>
                                  </p:stCondLst>
                                  <p:iterate type="lt">
                                    <p:tmPct val="0"/>
                                  </p:iterate>
                                  <p:childTnLst>
                                    <p:animClr clrSpc="rgb" dir="cw">
                                      <p:cBhvr override="childStyle">
                                        <p:cTn id="25" dur="2000" fill="hold"/>
                                        <p:tgtEl>
                                          <p:spTgt spid="2"/>
                                        </p:tgtEl>
                                        <p:attrNameLst>
                                          <p:attrName>style.color</p:attrName>
                                        </p:attrNameLst>
                                      </p:cBhvr>
                                      <p:to>
                                        <a:srgbClr val="0070C0"/>
                                      </p:to>
                                    </p:animClr>
                                    <p:animClr clrSpc="rgb" dir="cw">
                                      <p:cBhvr>
                                        <p:cTn id="26" dur="2000" fill="hold"/>
                                        <p:tgtEl>
                                          <p:spTgt spid="2"/>
                                        </p:tgtEl>
                                        <p:attrNameLst>
                                          <p:attrName>fillcolor</p:attrName>
                                        </p:attrNameLst>
                                      </p:cBhvr>
                                      <p:to>
                                        <a:srgbClr val="0070C0"/>
                                      </p:to>
                                    </p:animClr>
                                    <p:set>
                                      <p:cBhvr>
                                        <p:cTn id="27" dur="2000" fill="hold"/>
                                        <p:tgtEl>
                                          <p:spTgt spid="2"/>
                                        </p:tgtEl>
                                        <p:attrNameLst>
                                          <p:attrName>fill.type</p:attrName>
                                        </p:attrNameLst>
                                      </p:cBhvr>
                                      <p:to>
                                        <p:strVal val="solid"/>
                                      </p:to>
                                    </p:set>
                                    <p:set>
                                      <p:cBhvr>
                                        <p:cTn id="2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7AFAF229-4351-439B-94F1-5BD7A822E568}"/>
              </a:ext>
            </a:extLst>
          </p:cNvPr>
          <p:cNvPicPr>
            <a:picLocks noChangeAspect="1"/>
          </p:cNvPicPr>
          <p:nvPr/>
        </p:nvPicPr>
        <p:blipFill rotWithShape="1">
          <a:blip r:embed="rId3">
            <a:extLst>
              <a:ext uri="{28A0092B-C50C-407E-A947-70E740481C1C}">
                <a14:useLocalDpi xmlns:a14="http://schemas.microsoft.com/office/drawing/2010/main" val="0"/>
              </a:ext>
            </a:extLst>
          </a:blip>
          <a:srcRect t="48269"/>
          <a:stretch/>
        </p:blipFill>
        <p:spPr>
          <a:xfrm>
            <a:off x="0" y="4250724"/>
            <a:ext cx="9143244" cy="2614596"/>
          </a:xfrm>
          <a:prstGeom prst="rect">
            <a:avLst/>
          </a:prstGeom>
        </p:spPr>
      </p:pic>
      <p:pic>
        <p:nvPicPr>
          <p:cNvPr id="2" name="图片 1">
            <a:extLst>
              <a:ext uri="{FF2B5EF4-FFF2-40B4-BE49-F238E27FC236}">
                <a16:creationId xmlns:a16="http://schemas.microsoft.com/office/drawing/2014/main" xmlns="" id="{27E80DB1-5E32-4DD6-BDAE-3C7C54501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9151" y="-124535"/>
            <a:ext cx="6385199" cy="2356428"/>
          </a:xfrm>
          <a:prstGeom prst="rect">
            <a:avLst/>
          </a:prstGeom>
        </p:spPr>
      </p:pic>
      <p:sp>
        <p:nvSpPr>
          <p:cNvPr id="4" name="TextBox 27">
            <a:extLst>
              <a:ext uri="{FF2B5EF4-FFF2-40B4-BE49-F238E27FC236}">
                <a16:creationId xmlns:a16="http://schemas.microsoft.com/office/drawing/2014/main" xmlns="" id="{087A4912-D357-4474-823A-99959CAB5518}"/>
              </a:ext>
            </a:extLst>
          </p:cNvPr>
          <p:cNvSpPr txBox="1"/>
          <p:nvPr/>
        </p:nvSpPr>
        <p:spPr>
          <a:xfrm>
            <a:off x="1785975" y="866038"/>
            <a:ext cx="5559978" cy="193899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00B0F0"/>
                </a:solidFill>
                <a:effectLst/>
                <a:uLnTx/>
                <a:uFillTx/>
                <a:latin typeface="UTM ViceroyJF" panose="02040603050506020204" pitchFamily="18" charset="0"/>
                <a:ea typeface="迷你简汉真广标" panose="02010609000101010101" pitchFamily="49" charset="-122"/>
                <a:cs typeface="+mn-cs"/>
              </a:rPr>
              <a:t>Bài</a:t>
            </a:r>
            <a:r>
              <a:rPr kumimoji="0" lang="en-US" altLang="zh-CN" sz="6000" b="1" i="0" u="none" strike="noStrike" kern="1200" cap="none" spc="0" normalizeH="0" baseline="0" noProof="0" dirty="0">
                <a:ln>
                  <a:noFill/>
                </a:ln>
                <a:solidFill>
                  <a:srgbClr val="00B0F0"/>
                </a:solidFill>
                <a:effectLst/>
                <a:uLnTx/>
                <a:uFillTx/>
                <a:latin typeface="UTM ViceroyJF" panose="02040603050506020204" pitchFamily="18" charset="0"/>
                <a:ea typeface="迷你简汉真广标" panose="02010609000101010101" pitchFamily="49" charset="-122"/>
                <a:cs typeface="+mn-cs"/>
              </a:rPr>
              <a:t> </a:t>
            </a:r>
            <a:r>
              <a:rPr kumimoji="0" lang="en-US" altLang="zh-CN" sz="6000" b="1" i="0" u="none" strike="noStrike" kern="1200" cap="none" spc="0" normalizeH="0" baseline="0" noProof="0" dirty="0" err="1">
                <a:ln>
                  <a:noFill/>
                </a:ln>
                <a:solidFill>
                  <a:srgbClr val="00B0F0"/>
                </a:solidFill>
                <a:effectLst/>
                <a:uLnTx/>
                <a:uFillTx/>
                <a:latin typeface="UTM ViceroyJF" panose="02040603050506020204" pitchFamily="18" charset="0"/>
                <a:ea typeface="迷你简汉真广标" panose="02010609000101010101" pitchFamily="49" charset="-122"/>
                <a:cs typeface="+mn-cs"/>
              </a:rPr>
              <a:t>được</a:t>
            </a:r>
            <a:r>
              <a:rPr kumimoji="0" lang="en-US" altLang="zh-CN" sz="6000" b="1" i="0" u="none" strike="noStrike" kern="1200" cap="none" spc="0" normalizeH="0" baseline="0" noProof="0" dirty="0">
                <a:ln>
                  <a:noFill/>
                </a:ln>
                <a:solidFill>
                  <a:srgbClr val="00B0F0"/>
                </a:solidFill>
                <a:effectLst/>
                <a:uLnTx/>
                <a:uFillTx/>
                <a:latin typeface="UTM ViceroyJF" panose="02040603050506020204" pitchFamily="18" charset="0"/>
                <a:ea typeface="迷你简汉真广标" panose="02010609000101010101" pitchFamily="49" charset="-122"/>
                <a:cs typeface="+mn-cs"/>
              </a:rPr>
              <a:t> chia </a:t>
            </a:r>
            <a:r>
              <a:rPr kumimoji="0" lang="en-US" altLang="zh-CN" sz="6000" b="1" i="0" u="none" strike="noStrike" kern="1200" cap="none" spc="0" normalizeH="0" baseline="0" noProof="0" dirty="0" err="1">
                <a:ln>
                  <a:noFill/>
                </a:ln>
                <a:solidFill>
                  <a:srgbClr val="00B0F0"/>
                </a:solidFill>
                <a:effectLst/>
                <a:uLnTx/>
                <a:uFillTx/>
                <a:latin typeface="UTM ViceroyJF" panose="02040603050506020204" pitchFamily="18" charset="0"/>
                <a:ea typeface="迷你简汉真广标" panose="02010609000101010101" pitchFamily="49" charset="-122"/>
                <a:cs typeface="+mn-cs"/>
              </a:rPr>
              <a:t>thành</a:t>
            </a:r>
            <a:r>
              <a:rPr kumimoji="0" lang="en-US" altLang="zh-CN" sz="6000" b="1" i="0" u="none" strike="noStrike" kern="1200" cap="none" spc="0" normalizeH="0" baseline="0" noProof="0" dirty="0">
                <a:ln>
                  <a:noFill/>
                </a:ln>
                <a:solidFill>
                  <a:srgbClr val="00B0F0"/>
                </a:solidFill>
                <a:effectLst/>
                <a:uLnTx/>
                <a:uFillTx/>
                <a:latin typeface="UTM ViceroyJF" panose="02040603050506020204" pitchFamily="18" charset="0"/>
                <a:ea typeface="迷你简汉真广标" panose="02010609000101010101" pitchFamily="49" charset="-122"/>
                <a:cs typeface="+mn-cs"/>
              </a:rPr>
              <a:t> … </a:t>
            </a:r>
            <a:r>
              <a:rPr kumimoji="0" lang="en-US" altLang="zh-CN" sz="6000" b="1" i="0" u="none" strike="noStrike" kern="1200" cap="none" spc="0" normalizeH="0" baseline="0" noProof="0" dirty="0" err="1">
                <a:ln>
                  <a:noFill/>
                </a:ln>
                <a:solidFill>
                  <a:srgbClr val="00B0F0"/>
                </a:solidFill>
                <a:effectLst/>
                <a:uLnTx/>
                <a:uFillTx/>
                <a:latin typeface="UTM ViceroyJF" panose="02040603050506020204" pitchFamily="18" charset="0"/>
                <a:ea typeface="迷你简汉真广标" panose="02010609000101010101" pitchFamily="49" charset="-122"/>
                <a:cs typeface="+mn-cs"/>
              </a:rPr>
              <a:t>đoạn</a:t>
            </a:r>
            <a:r>
              <a:rPr kumimoji="0" lang="en-US" altLang="zh-CN" sz="6000" b="1" i="0" u="none" strike="noStrike" kern="1200" cap="none" spc="0" normalizeH="0" baseline="0" noProof="0" dirty="0">
                <a:ln>
                  <a:noFill/>
                </a:ln>
                <a:solidFill>
                  <a:srgbClr val="00B0F0"/>
                </a:solidFill>
                <a:effectLst/>
                <a:uLnTx/>
                <a:uFillTx/>
                <a:latin typeface="UTM ViceroyJF" panose="02040603050506020204" pitchFamily="18" charset="0"/>
                <a:ea typeface="迷你简汉真广标" panose="02010609000101010101" pitchFamily="49" charset="-122"/>
                <a:cs typeface="+mn-cs"/>
              </a:rPr>
              <a:t>.</a:t>
            </a:r>
            <a:endParaRPr kumimoji="0" lang="zh-CN" altLang="en-US" sz="6000" b="1" i="0" u="none" strike="noStrike" kern="1200" cap="none" spc="0" normalizeH="0" baseline="0" noProof="0" dirty="0">
              <a:ln>
                <a:noFill/>
              </a:ln>
              <a:solidFill>
                <a:srgbClr val="00B0F0"/>
              </a:solidFill>
              <a:effectLst/>
              <a:uLnTx/>
              <a:uFillTx/>
              <a:latin typeface="UTM ViceroyJF" panose="02040603050506020204" pitchFamily="18" charset="0"/>
              <a:ea typeface="迷你简汉真广标" panose="02010609000101010101" pitchFamily="49" charset="-122"/>
              <a:cs typeface="+mn-cs"/>
            </a:endParaRPr>
          </a:p>
        </p:txBody>
      </p:sp>
      <p:sp>
        <p:nvSpPr>
          <p:cNvPr id="5" name="TextBox 7">
            <a:extLst>
              <a:ext uri="{FF2B5EF4-FFF2-40B4-BE49-F238E27FC236}">
                <a16:creationId xmlns:a16="http://schemas.microsoft.com/office/drawing/2014/main" xmlns="" id="{B32123DC-766D-4344-B2A0-07769355136D}"/>
              </a:ext>
            </a:extLst>
          </p:cNvPr>
          <p:cNvSpPr txBox="1"/>
          <p:nvPr/>
        </p:nvSpPr>
        <p:spPr>
          <a:xfrm>
            <a:off x="1282983" y="2189888"/>
            <a:ext cx="825334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B050"/>
                </a:solidFill>
                <a:effectLst/>
                <a:uLnTx/>
                <a:uFillTx/>
                <a:latin typeface="UVF TypoSlabserif" panose="02000403050000020004" pitchFamily="2" charset="0"/>
                <a:ea typeface="★日文毛笔" panose="02000609000000000000" pitchFamily="49" charset="-128"/>
              </a:rPr>
              <a:t>“UNICEF </a:t>
            </a:r>
            <a:r>
              <a:rPr kumimoji="0" lang="en-US" altLang="zh-CN" sz="5400" b="1" i="0" u="none" strike="noStrike" kern="1200" cap="none" spc="0" normalizeH="0" baseline="0" noProof="0" dirty="0" err="1">
                <a:ln>
                  <a:noFill/>
                </a:ln>
                <a:solidFill>
                  <a:srgbClr val="00B050"/>
                </a:solidFill>
                <a:effectLst/>
                <a:uLnTx/>
                <a:uFillTx/>
                <a:latin typeface="UVF TypoSlabserif" panose="02000403050000020004" pitchFamily="2" charset="0"/>
                <a:ea typeface="★日文毛笔" panose="02000609000000000000" pitchFamily="49" charset="-128"/>
              </a:rPr>
              <a:t>Việt</a:t>
            </a:r>
            <a:r>
              <a:rPr kumimoji="0" lang="en-US" altLang="zh-CN" sz="5400" b="1" i="0" u="none" strike="noStrike" kern="1200" cap="none" spc="0" normalizeH="0" baseline="0" noProof="0" dirty="0">
                <a:ln>
                  <a:noFill/>
                </a:ln>
                <a:solidFill>
                  <a:srgbClr val="00B050"/>
                </a:solidFill>
                <a:effectLst/>
                <a:uLnTx/>
                <a:uFillTx/>
                <a:latin typeface="UVF TypoSlabserif" panose="02000403050000020004" pitchFamily="2" charset="0"/>
                <a:ea typeface="★日文毛笔" panose="02000609000000000000" pitchFamily="49" charset="-128"/>
              </a:rPr>
              <a:t> Nam… </a:t>
            </a:r>
            <a:r>
              <a:rPr kumimoji="0" lang="en-US" altLang="zh-CN" sz="5400" b="1" i="0" u="none" strike="noStrike" kern="1200" cap="none" spc="0" normalizeH="0" baseline="0" noProof="0" dirty="0" err="1">
                <a:ln>
                  <a:noFill/>
                </a:ln>
                <a:solidFill>
                  <a:srgbClr val="00B050"/>
                </a:solidFill>
                <a:effectLst/>
                <a:uLnTx/>
                <a:uFillTx/>
                <a:latin typeface="UVF TypoSlabserif" panose="02000403050000020004" pitchFamily="2" charset="0"/>
                <a:ea typeface="★日文毛笔" panose="02000609000000000000" pitchFamily="49" charset="-128"/>
              </a:rPr>
              <a:t>Kiên</a:t>
            </a:r>
            <a:r>
              <a:rPr kumimoji="0" lang="en-US" altLang="zh-CN" sz="5400" b="1" i="0" u="none" strike="noStrike" kern="1200" cap="none" spc="0" normalizeH="0" baseline="0" noProof="0" dirty="0">
                <a:ln>
                  <a:noFill/>
                </a:ln>
                <a:solidFill>
                  <a:srgbClr val="00B050"/>
                </a:solidFill>
                <a:effectLst/>
                <a:uLnTx/>
                <a:uFillTx/>
                <a:latin typeface="UVF TypoSlabserif" panose="02000403050000020004" pitchFamily="2" charset="0"/>
                <a:ea typeface="★日文毛笔" panose="02000609000000000000" pitchFamily="49" charset="-128"/>
              </a:rPr>
              <a:t> </a:t>
            </a:r>
            <a:r>
              <a:rPr kumimoji="0" lang="en-US" altLang="zh-CN" sz="5400" b="1" i="0" u="none" strike="noStrike" kern="1200" cap="none" spc="0" normalizeH="0" baseline="0" noProof="0" dirty="0" err="1">
                <a:ln>
                  <a:noFill/>
                </a:ln>
                <a:solidFill>
                  <a:srgbClr val="00B050"/>
                </a:solidFill>
                <a:effectLst/>
                <a:uLnTx/>
                <a:uFillTx/>
                <a:latin typeface="UVF TypoSlabserif" panose="02000403050000020004" pitchFamily="2" charset="0"/>
                <a:ea typeface="★日文毛笔" panose="02000609000000000000" pitchFamily="49" charset="-128"/>
              </a:rPr>
              <a:t>Giang</a:t>
            </a:r>
            <a:r>
              <a:rPr kumimoji="0" lang="en-US" altLang="zh-CN" sz="5400" b="1" i="0" u="none" strike="noStrike" kern="1200" cap="none" spc="0" normalizeH="0" baseline="0" noProof="0" dirty="0">
                <a:ln>
                  <a:noFill/>
                </a:ln>
                <a:solidFill>
                  <a:srgbClr val="00B050"/>
                </a:solidFill>
                <a:effectLst/>
                <a:uLnTx/>
                <a:uFillTx/>
                <a:latin typeface="UVF TypoSlabserif" panose="02000403050000020004" pitchFamily="2" charset="0"/>
                <a:ea typeface="★日文毛笔" panose="02000609000000000000" pitchFamily="49" charset="-128"/>
              </a:rPr>
              <a:t>.”</a:t>
            </a:r>
          </a:p>
        </p:txBody>
      </p:sp>
      <p:sp>
        <p:nvSpPr>
          <p:cNvPr id="6" name="云形标注 14">
            <a:extLst>
              <a:ext uri="{FF2B5EF4-FFF2-40B4-BE49-F238E27FC236}">
                <a16:creationId xmlns:a16="http://schemas.microsoft.com/office/drawing/2014/main" xmlns="" id="{90A24ADD-BDA9-4A20-B17E-E1F194EA60DF}"/>
              </a:ext>
            </a:extLst>
          </p:cNvPr>
          <p:cNvSpPr/>
          <p:nvPr/>
        </p:nvSpPr>
        <p:spPr>
          <a:xfrm>
            <a:off x="500559" y="2122939"/>
            <a:ext cx="723203"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white"/>
              </a:solidFill>
              <a:effectLst/>
              <a:uLnTx/>
              <a:uFillTx/>
              <a:latin typeface="UTM ViceroyJF" panose="02040603050506020204" pitchFamily="18" charset="0"/>
              <a:cs typeface="+mn-cs"/>
            </a:endParaRPr>
          </a:p>
        </p:txBody>
      </p:sp>
      <p:sp>
        <p:nvSpPr>
          <p:cNvPr id="7" name="文本框 6">
            <a:extLst>
              <a:ext uri="{FF2B5EF4-FFF2-40B4-BE49-F238E27FC236}">
                <a16:creationId xmlns:a16="http://schemas.microsoft.com/office/drawing/2014/main" xmlns="" id="{5426C056-728B-46DA-AA21-89314473515D}"/>
              </a:ext>
            </a:extLst>
          </p:cNvPr>
          <p:cNvSpPr txBox="1"/>
          <p:nvPr/>
        </p:nvSpPr>
        <p:spPr>
          <a:xfrm>
            <a:off x="657829" y="2193667"/>
            <a:ext cx="9454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UTM ViceroyJF" panose="02040603050506020204" pitchFamily="18" charset="0"/>
                <a:ea typeface="迷你简汉真广标" panose="02010609000101010101" pitchFamily="49" charset="-122"/>
                <a:cs typeface="+mn-cs"/>
              </a:rPr>
              <a:t>01</a:t>
            </a:r>
            <a:endParaRPr kumimoji="0" lang="zh-CN" altLang="en-US" sz="5400" b="0" i="0" u="none" strike="noStrike" kern="1200" cap="none" spc="0" normalizeH="0" baseline="0" noProof="0" dirty="0">
              <a:ln>
                <a:noFill/>
              </a:ln>
              <a:solidFill>
                <a:prstClr val="black"/>
              </a:solidFill>
              <a:effectLst/>
              <a:uLnTx/>
              <a:uFillTx/>
              <a:latin typeface="UTM ViceroyJF" panose="02040603050506020204" pitchFamily="18" charset="0"/>
              <a:ea typeface="迷你简汉真广标" panose="02010609000101010101" pitchFamily="49" charset="-122"/>
              <a:cs typeface="+mn-cs"/>
            </a:endParaRPr>
          </a:p>
        </p:txBody>
      </p:sp>
      <p:sp>
        <p:nvSpPr>
          <p:cNvPr id="9" name="TextBox 7">
            <a:extLst>
              <a:ext uri="{FF2B5EF4-FFF2-40B4-BE49-F238E27FC236}">
                <a16:creationId xmlns:a16="http://schemas.microsoft.com/office/drawing/2014/main" xmlns="" id="{C258CEC1-9625-433A-809C-3C6DF4A2F378}"/>
              </a:ext>
            </a:extLst>
          </p:cNvPr>
          <p:cNvSpPr txBox="1"/>
          <p:nvPr/>
        </p:nvSpPr>
        <p:spPr>
          <a:xfrm>
            <a:off x="1282982" y="3128256"/>
            <a:ext cx="71639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a:t>
            </a:r>
            <a:r>
              <a:rPr kumimoji="0" lang="en-US" altLang="zh-CN" sz="5400" b="0" i="0" u="none" strike="noStrike" kern="1200" cap="none" spc="0" normalizeH="0" baseline="0" noProof="0" dirty="0" err="1">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Chỉ</a:t>
            </a:r>
            <a:r>
              <a:rPr kumimoji="0" lang="en-US" altLang="zh-CN" sz="5400" b="0" i="0" u="none" strike="noStrike" kern="1200" cap="none" spc="0" normalizeH="0" baseline="0" noProof="0" dirty="0">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 </a:t>
            </a:r>
            <a:r>
              <a:rPr kumimoji="0" lang="en-US" altLang="zh-CN" sz="5400" b="0" i="0" u="none" strike="noStrike" kern="1200" cap="none" spc="0" normalizeH="0" baseline="0" noProof="0" dirty="0" err="1">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cần</a:t>
            </a:r>
            <a:r>
              <a:rPr kumimoji="0" lang="en-US" altLang="zh-CN" sz="5400" b="0" i="0" u="none" strike="noStrike" kern="1200" cap="none" spc="0" normalizeH="0" baseline="0" noProof="0" dirty="0">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 </a:t>
            </a:r>
            <a:r>
              <a:rPr kumimoji="0" lang="en-US" altLang="zh-CN" sz="5400" b="0" i="0" u="none" strike="noStrike" kern="1200" cap="none" spc="0" normalizeH="0" baseline="0" noProof="0" dirty="0" err="1">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điểm</a:t>
            </a:r>
            <a:r>
              <a:rPr kumimoji="0" lang="en-US" altLang="zh-CN" sz="5400" b="0" i="0" u="none" strike="noStrike" kern="1200" cap="none" spc="0" normalizeH="0" baseline="0" noProof="0" dirty="0">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 qua… </a:t>
            </a:r>
            <a:r>
              <a:rPr kumimoji="0" lang="en-US" altLang="zh-CN" sz="5400" b="0" i="0" u="none" strike="noStrike" kern="1200" cap="none" spc="0" normalizeH="0" baseline="0" noProof="0" dirty="0" err="1">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giải</a:t>
            </a:r>
            <a:r>
              <a:rPr kumimoji="0" lang="en-US" altLang="zh-CN" sz="5400" b="0" i="0" u="none" strike="noStrike" kern="1200" cap="none" spc="0" normalizeH="0" baseline="0" noProof="0" dirty="0">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 </a:t>
            </a:r>
            <a:r>
              <a:rPr kumimoji="0" lang="en-US" altLang="zh-CN" sz="5400" b="0" i="0" u="none" strike="noStrike" kern="1200" cap="none" spc="0" normalizeH="0" baseline="0" noProof="0" dirty="0" err="1">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ba</a:t>
            </a:r>
            <a:r>
              <a:rPr kumimoji="0" lang="en-US" altLang="zh-CN" sz="5400" b="0" i="0" u="none" strike="noStrike" kern="1200" cap="none" spc="0" normalizeH="0" baseline="0" noProof="0" dirty="0">
                <a:ln>
                  <a:noFill/>
                </a:ln>
                <a:solidFill>
                  <a:srgbClr val="70AD47">
                    <a:lumMod val="75000"/>
                  </a:srgbClr>
                </a:solidFill>
                <a:effectLst/>
                <a:uLnTx/>
                <a:uFillTx/>
                <a:latin typeface="UVF TypoSlabserif" panose="02000403050000020004" pitchFamily="2" charset="0"/>
                <a:ea typeface="迷你简汉真广标" panose="02010609000101010101" pitchFamily="49" charset="-122"/>
              </a:rPr>
              <a:t>.”</a:t>
            </a:r>
          </a:p>
        </p:txBody>
      </p:sp>
      <p:sp>
        <p:nvSpPr>
          <p:cNvPr id="10" name="云形标注 31">
            <a:extLst>
              <a:ext uri="{FF2B5EF4-FFF2-40B4-BE49-F238E27FC236}">
                <a16:creationId xmlns:a16="http://schemas.microsoft.com/office/drawing/2014/main" xmlns="" id="{118E34A6-C841-4634-BCD7-A7F76B3E6E43}"/>
              </a:ext>
            </a:extLst>
          </p:cNvPr>
          <p:cNvSpPr/>
          <p:nvPr/>
        </p:nvSpPr>
        <p:spPr>
          <a:xfrm>
            <a:off x="538135" y="3065098"/>
            <a:ext cx="723203"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white"/>
              </a:solidFill>
              <a:effectLst/>
              <a:uLnTx/>
              <a:uFillTx/>
              <a:latin typeface="UTM ViceroyJF" panose="02040603050506020204" pitchFamily="18" charset="0"/>
              <a:cs typeface="+mn-cs"/>
            </a:endParaRPr>
          </a:p>
        </p:txBody>
      </p:sp>
      <p:sp>
        <p:nvSpPr>
          <p:cNvPr id="11" name="文本框 10">
            <a:extLst>
              <a:ext uri="{FF2B5EF4-FFF2-40B4-BE49-F238E27FC236}">
                <a16:creationId xmlns:a16="http://schemas.microsoft.com/office/drawing/2014/main" xmlns="" id="{15F95A96-A2FF-42BE-9039-7803DC20667F}"/>
              </a:ext>
            </a:extLst>
          </p:cNvPr>
          <p:cNvSpPr txBox="1"/>
          <p:nvPr/>
        </p:nvSpPr>
        <p:spPr>
          <a:xfrm>
            <a:off x="657829" y="3134080"/>
            <a:ext cx="9454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UTM ViceroyJF" panose="02040603050506020204" pitchFamily="18" charset="0"/>
                <a:ea typeface="迷你简汉真广标" panose="02010609000101010101" pitchFamily="49" charset="-122"/>
                <a:cs typeface="+mn-cs"/>
              </a:rPr>
              <a:t>02</a:t>
            </a:r>
            <a:endParaRPr kumimoji="0" lang="zh-CN" altLang="en-US" sz="5400" b="0" i="0" u="none" strike="noStrike" kern="1200" cap="none" spc="0" normalizeH="0" baseline="0" noProof="0" dirty="0">
              <a:ln>
                <a:noFill/>
              </a:ln>
              <a:solidFill>
                <a:prstClr val="black"/>
              </a:solidFill>
              <a:effectLst/>
              <a:uLnTx/>
              <a:uFillTx/>
              <a:latin typeface="UTM ViceroyJF" panose="02040603050506020204" pitchFamily="18" charset="0"/>
              <a:ea typeface="迷你简汉真广标" panose="02010609000101010101" pitchFamily="49" charset="-122"/>
              <a:cs typeface="+mn-cs"/>
            </a:endParaRPr>
          </a:p>
        </p:txBody>
      </p:sp>
      <p:sp>
        <p:nvSpPr>
          <p:cNvPr id="13" name="TextBox 7">
            <a:extLst>
              <a:ext uri="{FF2B5EF4-FFF2-40B4-BE49-F238E27FC236}">
                <a16:creationId xmlns:a16="http://schemas.microsoft.com/office/drawing/2014/main" xmlns="" id="{387AA65C-9B6A-45D7-A459-F142B097FFE5}"/>
              </a:ext>
            </a:extLst>
          </p:cNvPr>
          <p:cNvSpPr txBox="1"/>
          <p:nvPr/>
        </p:nvSpPr>
        <p:spPr>
          <a:xfrm>
            <a:off x="1282982" y="4172232"/>
            <a:ext cx="43159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FF0000"/>
                </a:solidFill>
                <a:effectLst/>
                <a:uLnTx/>
                <a:uFillTx/>
                <a:latin typeface="UVF TypoSlabserif" panose="02000403050000020004" pitchFamily="2" charset="0"/>
                <a:ea typeface="方正琥珀简体" panose="03000509000000000000" pitchFamily="65" charset="-122"/>
              </a:rPr>
              <a:t> </a:t>
            </a:r>
            <a:r>
              <a:rPr kumimoji="0" lang="en-US" altLang="zh-CN" sz="5400" b="0" i="0" u="none" strike="noStrike" kern="1200" cap="none" spc="0" normalizeH="0" baseline="0" noProof="0" dirty="0" err="1">
                <a:ln>
                  <a:noFill/>
                </a:ln>
                <a:solidFill>
                  <a:srgbClr val="FF0000"/>
                </a:solidFill>
                <a:effectLst/>
                <a:uLnTx/>
                <a:uFillTx/>
                <a:latin typeface="UVF TypoSlabserif" panose="02000403050000020004" pitchFamily="2" charset="0"/>
                <a:ea typeface="方正琥珀简体" panose="03000509000000000000" pitchFamily="65" charset="-122"/>
              </a:rPr>
              <a:t>Đoạn</a:t>
            </a:r>
            <a:r>
              <a:rPr kumimoji="0" lang="en-US" altLang="zh-CN" sz="5400" b="0" i="0" u="none" strike="noStrike" kern="1200" cap="none" spc="0" normalizeH="0" baseline="0" noProof="0" dirty="0">
                <a:ln>
                  <a:noFill/>
                </a:ln>
                <a:solidFill>
                  <a:srgbClr val="FF0000"/>
                </a:solidFill>
                <a:effectLst/>
                <a:uLnTx/>
                <a:uFillTx/>
                <a:latin typeface="UVF TypoSlabserif" panose="02000403050000020004" pitchFamily="2" charset="0"/>
                <a:ea typeface="方正琥珀简体" panose="03000509000000000000" pitchFamily="65" charset="-122"/>
              </a:rPr>
              <a:t> </a:t>
            </a:r>
            <a:r>
              <a:rPr kumimoji="0" lang="en-US" altLang="zh-CN" sz="5400" b="0" i="0" u="none" strike="noStrike" kern="1200" cap="none" spc="0" normalizeH="0" baseline="0" noProof="0" dirty="0" err="1">
                <a:ln>
                  <a:noFill/>
                </a:ln>
                <a:solidFill>
                  <a:srgbClr val="FF0000"/>
                </a:solidFill>
                <a:effectLst/>
                <a:uLnTx/>
                <a:uFillTx/>
                <a:latin typeface="UVF TypoSlabserif" panose="02000403050000020004" pitchFamily="2" charset="0"/>
                <a:ea typeface="方正琥珀简体" panose="03000509000000000000" pitchFamily="65" charset="-122"/>
              </a:rPr>
              <a:t>còn</a:t>
            </a:r>
            <a:r>
              <a:rPr kumimoji="0" lang="en-US" altLang="zh-CN" sz="5400" b="0" i="0" u="none" strike="noStrike" kern="1200" cap="none" spc="0" normalizeH="0" baseline="0" noProof="0" dirty="0">
                <a:ln>
                  <a:noFill/>
                </a:ln>
                <a:solidFill>
                  <a:srgbClr val="FF0000"/>
                </a:solidFill>
                <a:effectLst/>
                <a:uLnTx/>
                <a:uFillTx/>
                <a:latin typeface="UVF TypoSlabserif" panose="02000403050000020004" pitchFamily="2" charset="0"/>
                <a:ea typeface="方正琥珀简体" panose="03000509000000000000" pitchFamily="65" charset="-122"/>
              </a:rPr>
              <a:t> </a:t>
            </a:r>
            <a:r>
              <a:rPr kumimoji="0" lang="en-US" altLang="zh-CN" sz="5400" b="0" i="0" u="none" strike="noStrike" kern="1200" cap="none" spc="0" normalizeH="0" baseline="0" noProof="0" dirty="0" err="1">
                <a:ln>
                  <a:noFill/>
                </a:ln>
                <a:solidFill>
                  <a:srgbClr val="FF0000"/>
                </a:solidFill>
                <a:effectLst/>
                <a:uLnTx/>
                <a:uFillTx/>
                <a:latin typeface="UVF TypoSlabserif" panose="02000403050000020004" pitchFamily="2" charset="0"/>
                <a:ea typeface="方正琥珀简体" panose="03000509000000000000" pitchFamily="65" charset="-122"/>
              </a:rPr>
              <a:t>lại</a:t>
            </a:r>
            <a:r>
              <a:rPr kumimoji="0" lang="en-US" altLang="zh-CN" sz="5400" b="0" i="0" u="none" strike="noStrike" kern="1200" cap="none" spc="0" normalizeH="0" baseline="0" noProof="0" dirty="0">
                <a:ln>
                  <a:noFill/>
                </a:ln>
                <a:solidFill>
                  <a:srgbClr val="FF0000"/>
                </a:solidFill>
                <a:effectLst/>
                <a:uLnTx/>
                <a:uFillTx/>
                <a:latin typeface="UVF TypoSlabserif" panose="02000403050000020004" pitchFamily="2" charset="0"/>
                <a:ea typeface="方正琥珀简体" panose="03000509000000000000" pitchFamily="65" charset="-122"/>
              </a:rPr>
              <a:t>.</a:t>
            </a:r>
          </a:p>
        </p:txBody>
      </p:sp>
      <p:sp>
        <p:nvSpPr>
          <p:cNvPr id="14" name="云形标注 36">
            <a:extLst>
              <a:ext uri="{FF2B5EF4-FFF2-40B4-BE49-F238E27FC236}">
                <a16:creationId xmlns:a16="http://schemas.microsoft.com/office/drawing/2014/main" xmlns="" id="{8B75C3B1-0835-4B8F-A473-8613B2F30BB9}"/>
              </a:ext>
            </a:extLst>
          </p:cNvPr>
          <p:cNvSpPr/>
          <p:nvPr/>
        </p:nvSpPr>
        <p:spPr>
          <a:xfrm>
            <a:off x="587159" y="4319744"/>
            <a:ext cx="625154"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UTM ViceroyJF" panose="02040603050506020204" pitchFamily="18" charset="0"/>
              <a:cs typeface="+mn-cs"/>
            </a:endParaRPr>
          </a:p>
        </p:txBody>
      </p:sp>
      <p:sp>
        <p:nvSpPr>
          <p:cNvPr id="15" name="文本框 14">
            <a:extLst>
              <a:ext uri="{FF2B5EF4-FFF2-40B4-BE49-F238E27FC236}">
                <a16:creationId xmlns:a16="http://schemas.microsoft.com/office/drawing/2014/main" xmlns="" id="{5CE7306A-9D78-405F-90C6-8CC550D19A19}"/>
              </a:ext>
            </a:extLst>
          </p:cNvPr>
          <p:cNvSpPr txBox="1"/>
          <p:nvPr/>
        </p:nvSpPr>
        <p:spPr>
          <a:xfrm>
            <a:off x="639040" y="4172233"/>
            <a:ext cx="5847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UTM ViceroyJF" panose="02040603050506020204" pitchFamily="18" charset="0"/>
                <a:ea typeface="迷你简汉真广标" panose="02010609000101010101" pitchFamily="49" charset="-122"/>
                <a:cs typeface="+mn-cs"/>
              </a:rPr>
              <a:t>03</a:t>
            </a:r>
            <a:endParaRPr kumimoji="0" lang="zh-CN" altLang="en-US" sz="5400" b="0" i="0" u="none" strike="noStrike" kern="1200" cap="none" spc="0" normalizeH="0" baseline="0" noProof="0" dirty="0">
              <a:ln>
                <a:noFill/>
              </a:ln>
              <a:solidFill>
                <a:prstClr val="black"/>
              </a:solidFill>
              <a:effectLst/>
              <a:uLnTx/>
              <a:uFillTx/>
              <a:latin typeface="UTM ViceroyJF" panose="02040603050506020204" pitchFamily="18" charset="0"/>
              <a:ea typeface="迷你简汉真广标" panose="02010609000101010101" pitchFamily="49" charset="-122"/>
              <a:cs typeface="+mn-cs"/>
            </a:endParaRPr>
          </a:p>
        </p:txBody>
      </p:sp>
      <p:sp>
        <p:nvSpPr>
          <p:cNvPr id="22" name="TextBox 27">
            <a:extLst>
              <a:ext uri="{FF2B5EF4-FFF2-40B4-BE49-F238E27FC236}">
                <a16:creationId xmlns:a16="http://schemas.microsoft.com/office/drawing/2014/main" xmlns="" id="{087A4912-D357-4474-823A-99959CAB5518}"/>
              </a:ext>
            </a:extLst>
          </p:cNvPr>
          <p:cNvSpPr txBox="1"/>
          <p:nvPr/>
        </p:nvSpPr>
        <p:spPr>
          <a:xfrm>
            <a:off x="5784789" y="812475"/>
            <a:ext cx="349571" cy="101566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C000"/>
                </a:solidFill>
                <a:effectLst/>
                <a:uLnTx/>
                <a:uFillTx/>
                <a:latin typeface="UTM ViceroyJF" panose="02040603050506020204" pitchFamily="18" charset="0"/>
                <a:ea typeface="迷你简汉真广标" panose="02010609000101010101" pitchFamily="49" charset="-122"/>
                <a:cs typeface="+mn-cs"/>
              </a:rPr>
              <a:t>3</a:t>
            </a:r>
            <a:endParaRPr kumimoji="0" lang="zh-CN" altLang="en-US" sz="6000" b="1" i="0" u="none" strike="noStrike" kern="1200" cap="none" spc="0" normalizeH="0" baseline="0" noProof="0" dirty="0">
              <a:ln>
                <a:noFill/>
              </a:ln>
              <a:solidFill>
                <a:srgbClr val="FFC000"/>
              </a:solidFill>
              <a:effectLst/>
              <a:uLnTx/>
              <a:uFillTx/>
              <a:latin typeface="UTM ViceroyJF" panose="02040603050506020204" pitchFamily="18" charset="0"/>
              <a:ea typeface="迷你简汉真广标" panose="02010609000101010101" pitchFamily="49" charset="-122"/>
              <a:cs typeface="+mn-cs"/>
            </a:endParaRPr>
          </a:p>
        </p:txBody>
      </p:sp>
    </p:spTree>
    <p:extLst>
      <p:ext uri="{BB962C8B-B14F-4D97-AF65-F5344CB8AC3E}">
        <p14:creationId xmlns:p14="http://schemas.microsoft.com/office/powerpoint/2010/main" val="327434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9" grpId="0"/>
      <p:bldP spid="10" grpId="0" animBg="1"/>
      <p:bldP spid="11" grpId="0"/>
      <p:bldP spid="13" grpId="0"/>
      <p:bldP spid="14" grpId="0" animBg="1"/>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88" y="3961972"/>
            <a:ext cx="2338562" cy="3118082"/>
          </a:xfrm>
          <a:prstGeom prst="rect">
            <a:avLst/>
          </a:prstGeom>
        </p:spPr>
      </p:pic>
      <p:sp>
        <p:nvSpPr>
          <p:cNvPr id="2" name="Rectangle 1"/>
          <p:cNvSpPr/>
          <p:nvPr/>
        </p:nvSpPr>
        <p:spPr>
          <a:xfrm>
            <a:off x="945291" y="816731"/>
            <a:ext cx="7794025"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UNICEF Việt Nam và báo chí </a:t>
            </a:r>
            <a:r>
              <a:rPr kumimoji="0" lang="vi-VN" sz="2200" b="0" i="1"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Thiếu niên Tiền phong</a:t>
            </a:r>
            <a:r>
              <a:rPr kumimoji="0" lang="vi-VN" sz="2200" b="0" i="0"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 vừa tổng kết cuộc thi vẽ tranh của thiếu nhi với chủ đề </a:t>
            </a:r>
            <a:r>
              <a:rPr kumimoji="0" lang="vi-VN" sz="2200" b="0" i="1"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Em muốn sống an toàn</a:t>
            </a:r>
            <a:r>
              <a:rPr kumimoji="0" lang="vi-VN" sz="2200" b="0" i="0"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DB681E"/>
                </a:solidFill>
                <a:effectLst/>
                <a:uLnTx/>
                <a:uFillTx/>
                <a:latin typeface="Cambria" panose="02040503050406030204" pitchFamily="18" charset="0"/>
                <a:ea typeface="Cambria" panose="02040503050406030204" pitchFamily="18" charset="0"/>
                <a:cs typeface="+mn-cs"/>
              </a:rPr>
              <a:t>   Được phát động từ tháng 4 - 2001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Chỉ cần điểm qua tên một số tác phẩm cũng đủ thấy kiến thức của các em về an toàn, đặc biệt là an toàn giao thông, thật là phong phú: </a:t>
            </a:r>
            <a:r>
              <a:rPr kumimoji="0" lang="vi-VN" sz="2200" b="0" i="1"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Đội mũ bảo hiểm là tốt nhất</a:t>
            </a:r>
            <a:r>
              <a:rPr kumimoji="0" lang="vi-VN" sz="2200" b="0" i="0"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 (Hoàng Minh Uyên, 10 tuổi, giải đặc biệt), </a:t>
            </a:r>
            <a:r>
              <a:rPr kumimoji="0" lang="vi-VN" sz="2200" b="0" i="1"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Gia đình em được bảo vệ an toàn</a:t>
            </a:r>
            <a:r>
              <a:rPr kumimoji="0" lang="vi-VN" sz="2200" b="0" i="0"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 (Tạ Bích Ngọc, 9 tuổi, giải nhất), </a:t>
            </a:r>
            <a:r>
              <a:rPr kumimoji="0" lang="vi-VN" sz="2200" b="0" i="1"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Trẻ em không nên đi xe đạp trên đường</a:t>
            </a:r>
            <a:r>
              <a:rPr kumimoji="0" lang="vi-VN" sz="2200" b="0" i="0"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 (Nguyễn Thúy Mai Dung, 7 tuổi, giải ba), </a:t>
            </a:r>
            <a:r>
              <a:rPr kumimoji="0" lang="vi-VN" sz="2200" b="0" i="1"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Chở ba người là không được </a:t>
            </a:r>
            <a:r>
              <a:rPr kumimoji="0" lang="vi-VN" sz="2200" b="0" i="0" u="none" strike="noStrike" kern="1200" cap="none" spc="0" normalizeH="0" baseline="0" noProof="0" dirty="0">
                <a:ln>
                  <a:noFill/>
                </a:ln>
                <a:solidFill>
                  <a:srgbClr val="463DF3"/>
                </a:solidFill>
                <a:effectLst/>
                <a:uLnTx/>
                <a:uFillTx/>
                <a:latin typeface="Cambria" panose="02040503050406030204" pitchFamily="18" charset="0"/>
                <a:ea typeface="Cambria" panose="02040503050406030204" pitchFamily="18" charset="0"/>
                <a:cs typeface="+mn-cs"/>
              </a:rPr>
              <a:t>(Nguyễn Ngọc Lan Dung, 12 tuổi, giải ba),...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FF4C79"/>
                </a:solidFill>
                <a:effectLst/>
                <a:uLnTx/>
                <a:uFillTx/>
                <a:latin typeface="Cambria" panose="02040503050406030204" pitchFamily="18" charset="0"/>
                <a:ea typeface="Cambria" panose="02040503050406030204" pitchFamily="18" charset="0"/>
                <a:cs typeface="+mn-cs"/>
              </a:rPr>
              <a:t> 60 bức tranh được chọn treo ở triển lãm (trong đó có 46 bức đoạt giải) đã làm nên một phòng tranh đẹp: màu sắc tươi tắn, bố cục rõ ràng, ý tưởng hồn nhiên, trong sáng mà sâu sắc. Các họa sĩ nhỏ tuổi chẳng những có những nhận thức đúng về phòng tránh tai nạn mà còn biết thể hiện bằng ngôn ngữ hội họa sáng tạo đến bất ngờ.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báo</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ĐẠI ĐOÀN KẾT</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文本框 14">
            <a:extLst>
              <a:ext uri="{FF2B5EF4-FFF2-40B4-BE49-F238E27FC236}">
                <a16:creationId xmlns:a16="http://schemas.microsoft.com/office/drawing/2014/main" xmlns="" id="{08AE74F6-E409-49E6-96BF-5C27FD23BB1B}"/>
              </a:ext>
            </a:extLst>
          </p:cNvPr>
          <p:cNvSpPr txBox="1"/>
          <p:nvPr/>
        </p:nvSpPr>
        <p:spPr>
          <a:xfrm>
            <a:off x="2104487" y="0"/>
            <a:ext cx="69749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Vẽ</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về</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cuộc</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sống</a:t>
            </a:r>
            <a:r>
              <a:rPr kumimoji="0" lang="en-US" altLang="zh-CN"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 an </a:t>
            </a:r>
            <a:r>
              <a:rPr kumimoji="0" lang="en-US" altLang="zh-CN" sz="5400" b="0" i="0" u="none" strike="noStrike" kern="1200" cap="none" spc="0" normalizeH="0" baseline="0" noProof="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rPr>
              <a:t>toàn</a:t>
            </a:r>
            <a:endParaRPr kumimoji="0" lang="zh-CN" altLang="en-US" sz="5400" b="0" i="0" u="none" strike="noStrike" kern="1200" cap="none" spc="0" normalizeH="0" baseline="0" noProof="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TM Flavour" panose="02040603050506020204" pitchFamily="18" charset="0"/>
              <a:ea typeface="站酷快乐体 " panose="02010600030101010101" pitchFamily="2" charset="-122"/>
              <a:cs typeface="+mn-cs"/>
            </a:endParaRPr>
          </a:p>
        </p:txBody>
      </p:sp>
    </p:spTree>
    <p:extLst>
      <p:ext uri="{BB962C8B-B14F-4D97-AF65-F5344CB8AC3E}">
        <p14:creationId xmlns:p14="http://schemas.microsoft.com/office/powerpoint/2010/main" val="31300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19669E2-F16C-4B24-89D6-C0790079C5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479" b="16853"/>
          <a:stretch/>
        </p:blipFill>
        <p:spPr>
          <a:xfrm>
            <a:off x="1189828" y="4956970"/>
            <a:ext cx="7837273" cy="2206032"/>
          </a:xfrm>
          <a:prstGeom prst="rect">
            <a:avLst/>
          </a:prstGeom>
        </p:spPr>
      </p:pic>
      <p:pic>
        <p:nvPicPr>
          <p:cNvPr id="2" name="图片 1">
            <a:extLst>
              <a:ext uri="{FF2B5EF4-FFF2-40B4-BE49-F238E27FC236}">
                <a16:creationId xmlns:a16="http://schemas.microsoft.com/office/drawing/2014/main" xmlns="" id="{5DD20B63-04A8-4880-A250-A5E81754E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0713">
            <a:off x="20033" y="3700146"/>
            <a:ext cx="1032413" cy="3085372"/>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xmlns="" id="{A5C3A8C8-63EA-445B-94D9-533BCDE6F774}"/>
              </a:ext>
            </a:extLst>
          </p:cNvPr>
          <p:cNvSpPr txBox="1"/>
          <p:nvPr/>
        </p:nvSpPr>
        <p:spPr>
          <a:xfrm>
            <a:off x="2201784" y="12363"/>
            <a:ext cx="50740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DB681E"/>
                </a:solidFill>
                <a:effectLst/>
                <a:uLnTx/>
                <a:uFillTx/>
                <a:latin typeface="UTM Tam Le" panose="02040603050506020204" pitchFamily="18" charset="0"/>
                <a:ea typeface="方正稚艺简体" panose="03000509000000000000" pitchFamily="65" charset="-122"/>
                <a:cs typeface="+mn-cs"/>
              </a:rPr>
              <a:t>Luyện</a:t>
            </a:r>
            <a:r>
              <a:rPr kumimoji="0" lang="en-US" altLang="zh-CN" sz="7200" b="0" i="0" u="none" strike="noStrike" kern="1200" cap="none" spc="0" normalizeH="0" baseline="0" noProof="0" dirty="0">
                <a:ln>
                  <a:noFill/>
                </a:ln>
                <a:solidFill>
                  <a:srgbClr val="DB681E"/>
                </a:solidFill>
                <a:effectLst/>
                <a:uLnTx/>
                <a:uFillTx/>
                <a:latin typeface="UTM Tam Le" panose="02040603050506020204" pitchFamily="18" charset="0"/>
                <a:ea typeface="方正稚艺简体" panose="03000509000000000000" pitchFamily="65" charset="-122"/>
                <a:cs typeface="+mn-cs"/>
              </a:rPr>
              <a:t> </a:t>
            </a:r>
            <a:r>
              <a:rPr kumimoji="0" lang="en-US" altLang="zh-CN" sz="7200" b="0" i="0" u="none" strike="noStrike" kern="1200" cap="none" spc="0" normalizeH="0" baseline="0" noProof="0" dirty="0" err="1">
                <a:ln>
                  <a:noFill/>
                </a:ln>
                <a:solidFill>
                  <a:srgbClr val="DB681E"/>
                </a:solidFill>
                <a:effectLst/>
                <a:uLnTx/>
                <a:uFillTx/>
                <a:latin typeface="UTM Tam Le" panose="02040603050506020204" pitchFamily="18" charset="0"/>
                <a:ea typeface="方正稚艺简体" panose="03000509000000000000" pitchFamily="65" charset="-122"/>
                <a:cs typeface="+mn-cs"/>
              </a:rPr>
              <a:t>đọc</a:t>
            </a:r>
            <a:r>
              <a:rPr kumimoji="0" lang="en-US" altLang="zh-CN" sz="7200" b="0" i="0" u="none" strike="noStrike" kern="1200" cap="none" spc="0" normalizeH="0" baseline="0" noProof="0" dirty="0">
                <a:ln>
                  <a:noFill/>
                </a:ln>
                <a:solidFill>
                  <a:srgbClr val="DB681E"/>
                </a:solidFill>
                <a:effectLst/>
                <a:uLnTx/>
                <a:uFillTx/>
                <a:latin typeface="UTM Tam Le" panose="02040603050506020204" pitchFamily="18" charset="0"/>
                <a:ea typeface="方正稚艺简体" panose="03000509000000000000" pitchFamily="65" charset="-122"/>
                <a:cs typeface="+mn-cs"/>
              </a:rPr>
              <a:t> </a:t>
            </a:r>
            <a:endParaRPr kumimoji="0" lang="zh-CN" altLang="en-US" sz="7200" b="0" i="0" u="none" strike="noStrike" kern="1200" cap="none" spc="0" normalizeH="0" baseline="0" noProof="0" dirty="0">
              <a:ln>
                <a:noFill/>
              </a:ln>
              <a:solidFill>
                <a:srgbClr val="DB681E"/>
              </a:solidFill>
              <a:effectLst/>
              <a:uLnTx/>
              <a:uFillTx/>
              <a:latin typeface="UTM Tam Le" panose="02040603050506020204" pitchFamily="18" charset="0"/>
              <a:ea typeface="方正稚艺简体" panose="03000509000000000000" pitchFamily="65" charset="-122"/>
              <a:cs typeface="+mn-cs"/>
            </a:endParaRPr>
          </a:p>
        </p:txBody>
      </p:sp>
      <p:sp>
        <p:nvSpPr>
          <p:cNvPr id="6" name="Rectangle 11"/>
          <p:cNvSpPr>
            <a:spLocks noChangeArrowheads="1"/>
          </p:cNvSpPr>
          <p:nvPr/>
        </p:nvSpPr>
        <p:spPr bwMode="auto">
          <a:xfrm>
            <a:off x="2821902" y="1212692"/>
            <a:ext cx="499943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UNICEF  (U – </a:t>
            </a: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ni</a:t>
            </a: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 </a:t>
            </a: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xép</a:t>
            </a: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- 50 000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a:t>
            </a: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Đắk</a:t>
            </a: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a:t>
            </a: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Lắk</a:t>
            </a:r>
            <a:endPar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đoạt</a:t>
            </a: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a:t>
            </a: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giải</a:t>
            </a:r>
            <a:endPar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rõ</a:t>
            </a:r>
            <a:r>
              <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rPr>
              <a:t> </a:t>
            </a:r>
            <a:r>
              <a:rPr kumimoji="0" lang="en-US" sz="4400" b="1" i="0" u="none" strike="noStrike" kern="1200" cap="none" spc="0" normalizeH="0" baseline="0" noProof="0" dirty="0" err="1">
                <a:ln>
                  <a:noFill/>
                </a:ln>
                <a:solidFill>
                  <a:srgbClr val="4472C4">
                    <a:lumMod val="50000"/>
                  </a:srgbClr>
                </a:solidFill>
                <a:effectLst/>
                <a:uLnTx/>
                <a:uFillTx/>
                <a:latin typeface="UVF TypoSlabserif" panose="02000403050000020004" pitchFamily="2" charset="0"/>
              </a:rPr>
              <a:t>ràng</a:t>
            </a:r>
            <a:endParaRPr kumimoji="0" lang="en-US" sz="4400" b="1" i="0" u="none" strike="noStrike" kern="1200" cap="none" spc="0" normalizeH="0" baseline="0" noProof="0" dirty="0">
              <a:ln>
                <a:noFill/>
              </a:ln>
              <a:solidFill>
                <a:srgbClr val="4472C4">
                  <a:lumMod val="50000"/>
                </a:srgbClr>
              </a:solidFill>
              <a:effectLst/>
              <a:uLnTx/>
              <a:uFillTx/>
              <a:latin typeface="UVF TypoSlabserif" panose="02000403050000020004" pitchFamily="2" charset="0"/>
            </a:endParaRPr>
          </a:p>
        </p:txBody>
      </p:sp>
      <p:sp>
        <p:nvSpPr>
          <p:cNvPr id="14" name="Text Box 4"/>
          <p:cNvSpPr txBox="1">
            <a:spLocks noChangeArrowheads="1"/>
          </p:cNvSpPr>
          <p:nvPr/>
        </p:nvSpPr>
        <p:spPr bwMode="auto">
          <a:xfrm>
            <a:off x="1611012" y="980303"/>
            <a:ext cx="6115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UNICEF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Việt</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Nam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báo</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Thiếu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niên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Tiền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phong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vừa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tổng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cuộc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vẽ</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tranh</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thiếu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chủ</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đề</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Em</a:t>
            </a:r>
            <a:r>
              <a:rPr kumimoji="0" lang="en-US" sz="3200" b="1"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muốn</a:t>
            </a:r>
            <a:r>
              <a:rPr kumimoji="0" lang="en-US" sz="3200" b="1"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sống</a:t>
            </a:r>
            <a:r>
              <a:rPr kumimoji="0" lang="en-US" sz="3200" b="1"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an </a:t>
            </a:r>
            <a:r>
              <a:rPr kumimoji="0" lang="en-US" sz="3200" b="1" i="0"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toàn</a:t>
            </a:r>
            <a:r>
              <a:rPr kumimoji="0" lang="en-US" sz="3200" b="1" i="0"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a:t>
            </a:r>
          </a:p>
        </p:txBody>
      </p:sp>
      <p:sp>
        <p:nvSpPr>
          <p:cNvPr id="15" name="Text Box 5"/>
          <p:cNvSpPr txBox="1">
            <a:spLocks noChangeArrowheads="1"/>
          </p:cNvSpPr>
          <p:nvPr/>
        </p:nvSpPr>
        <p:spPr bwMode="auto">
          <a:xfrm>
            <a:off x="1957147" y="2975771"/>
            <a:ext cx="576891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Các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họa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sĩ</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nhỏ</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tuổi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chẳng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những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có</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nhận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thức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đúng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về</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phòng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tránh</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tai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nạn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mà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còn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biết</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thể</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hiện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bằng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ngôn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ngữ</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hội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họa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sáng</a:t>
            </a:r>
            <a:r>
              <a:rPr kumimoji="0" lang="en-US" sz="3200" b="1" i="1"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t>
            </a:r>
            <a:r>
              <a:rPr kumimoji="0" lang="en-US" sz="32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ea typeface="Cambria" panose="02040503050406030204" pitchFamily="18" charset="0"/>
              </a:rPr>
              <a:t>đến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 </a:t>
            </a:r>
            <a:r>
              <a:rPr kumimoji="0" lang="en-US" sz="32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bất</a:t>
            </a:r>
            <a:r>
              <a:rPr kumimoji="0" lang="en-US" sz="3200" b="1" i="1" u="none" strike="noStrike" kern="1200" cap="none" spc="0" normalizeH="0" baseline="0" noProof="0" dirty="0">
                <a:ln>
                  <a:noFill/>
                </a:ln>
                <a:solidFill>
                  <a:srgbClr val="FF0000"/>
                </a:solidFill>
                <a:effectLst/>
                <a:uLnTx/>
                <a:uFillTx/>
                <a:latin typeface="UVF TypoSlabserif" panose="02000403050000020004" pitchFamily="2" charset="0"/>
                <a:ea typeface="Cambria" panose="02040503050406030204" pitchFamily="18" charset="0"/>
              </a:rPr>
              <a:t> </a:t>
            </a:r>
            <a:r>
              <a:rPr kumimoji="0" lang="en-US" sz="3200" b="1" i="1" u="none" strike="noStrike" kern="1200" cap="none" spc="0" normalizeH="0" baseline="0" noProof="0" dirty="0" err="1">
                <a:ln>
                  <a:noFill/>
                </a:ln>
                <a:solidFill>
                  <a:srgbClr val="FF0000"/>
                </a:solidFill>
                <a:effectLst/>
                <a:uLnTx/>
                <a:uFillTx/>
                <a:latin typeface="UVF TypoSlabserif" panose="02000403050000020004" pitchFamily="2" charset="0"/>
                <a:ea typeface="Cambria" panose="02040503050406030204" pitchFamily="18" charset="0"/>
              </a:rPr>
              <a:t>ngờ</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ea typeface="Cambria" panose="02040503050406030204" pitchFamily="18" charset="0"/>
              </a:rPr>
              <a:t>.</a:t>
            </a:r>
          </a:p>
        </p:txBody>
      </p:sp>
      <p:sp>
        <p:nvSpPr>
          <p:cNvPr id="16" name="Line 12"/>
          <p:cNvSpPr>
            <a:spLocks noChangeShapeType="1"/>
          </p:cNvSpPr>
          <p:nvPr/>
        </p:nvSpPr>
        <p:spPr bwMode="auto">
          <a:xfrm flipH="1">
            <a:off x="3493844" y="1593691"/>
            <a:ext cx="1153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VF TypoSlabserif" panose="02000403050000020004" pitchFamily="2" charset="0"/>
              <a:ea typeface="Cambria" panose="02040503050406030204" pitchFamily="18" charset="0"/>
            </a:endParaRPr>
          </a:p>
        </p:txBody>
      </p:sp>
      <p:sp>
        <p:nvSpPr>
          <p:cNvPr id="17" name="Line 13"/>
          <p:cNvSpPr>
            <a:spLocks noChangeShapeType="1"/>
          </p:cNvSpPr>
          <p:nvPr/>
        </p:nvSpPr>
        <p:spPr bwMode="auto">
          <a:xfrm flipH="1">
            <a:off x="2528646" y="4575970"/>
            <a:ext cx="1153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VF TypoSlabserif" panose="02000403050000020004" pitchFamily="2" charset="0"/>
              <a:ea typeface="Cambria" panose="02040503050406030204" pitchFamily="18" charset="0"/>
            </a:endParaRPr>
          </a:p>
        </p:txBody>
      </p:sp>
      <p:sp>
        <p:nvSpPr>
          <p:cNvPr id="18" name="Line 14"/>
          <p:cNvSpPr>
            <a:spLocks noChangeShapeType="1"/>
          </p:cNvSpPr>
          <p:nvPr/>
        </p:nvSpPr>
        <p:spPr bwMode="auto">
          <a:xfrm flipH="1">
            <a:off x="7672146" y="3585370"/>
            <a:ext cx="1153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VF TypoSlabserif" panose="02000403050000020004" pitchFamily="2" charset="0"/>
              <a:ea typeface="Cambria" panose="02040503050406030204" pitchFamily="18" charset="0"/>
            </a:endParaRPr>
          </a:p>
        </p:txBody>
      </p:sp>
      <p:sp>
        <p:nvSpPr>
          <p:cNvPr id="19" name="Line 15"/>
          <p:cNvSpPr>
            <a:spLocks noChangeShapeType="1"/>
          </p:cNvSpPr>
          <p:nvPr/>
        </p:nvSpPr>
        <p:spPr bwMode="auto">
          <a:xfrm flipH="1">
            <a:off x="5346556" y="2034600"/>
            <a:ext cx="1143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3052495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1000"/>
                                        <p:tgtEl>
                                          <p:spTgt spid="6">
                                            <p:txEl>
                                              <p:pRg st="4" end="4"/>
                                            </p:txEl>
                                          </p:spTgt>
                                        </p:tgtEl>
                                      </p:cBhvr>
                                    </p:animEffect>
                                    <p:anim calcmode="lin" valueType="num">
                                      <p:cBhvr>
                                        <p:cTn id="5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6">
                                            <p:txEl>
                                              <p:pRg st="0" end="0"/>
                                            </p:txEl>
                                          </p:spTgt>
                                        </p:tgtEl>
                                      </p:cBhvr>
                                    </p:animEffect>
                                    <p:set>
                                      <p:cBhvr>
                                        <p:cTn id="56" dur="1" fill="hold">
                                          <p:stCondLst>
                                            <p:cond delay="499"/>
                                          </p:stCondLst>
                                        </p:cTn>
                                        <p:tgtEl>
                                          <p:spTgt spid="6">
                                            <p:txEl>
                                              <p:pRg st="0" end="0"/>
                                            </p:txEl>
                                          </p:spTgt>
                                        </p:tgtEl>
                                        <p:attrNameLst>
                                          <p:attrName>style.visibility</p:attrName>
                                        </p:attrNameLst>
                                      </p:cBhvr>
                                      <p:to>
                                        <p:strVal val="hidden"/>
                                      </p:to>
                                    </p:set>
                                  </p:childTnLst>
                                </p:cTn>
                              </p:par>
                              <p:par>
                                <p:cTn id="57" presetID="5" presetClass="exit" presetSubtype="10" fill="hold" grpId="1" nodeType="withEffect">
                                  <p:stCondLst>
                                    <p:cond delay="0"/>
                                  </p:stCondLst>
                                  <p:childTnLst>
                                    <p:animEffect transition="out" filter="checkerboard(across)">
                                      <p:cBhvr>
                                        <p:cTn id="58" dur="500"/>
                                        <p:tgtEl>
                                          <p:spTgt spid="6">
                                            <p:txEl>
                                              <p:pRg st="1" end="1"/>
                                            </p:txEl>
                                          </p:spTgt>
                                        </p:tgtEl>
                                      </p:cBhvr>
                                    </p:animEffect>
                                    <p:set>
                                      <p:cBhvr>
                                        <p:cTn id="59" dur="1" fill="hold">
                                          <p:stCondLst>
                                            <p:cond delay="499"/>
                                          </p:stCondLst>
                                        </p:cTn>
                                        <p:tgtEl>
                                          <p:spTgt spid="6">
                                            <p:txEl>
                                              <p:pRg st="1" end="1"/>
                                            </p:txEl>
                                          </p:spTgt>
                                        </p:tgtEl>
                                        <p:attrNameLst>
                                          <p:attrName>style.visibility</p:attrName>
                                        </p:attrNameLst>
                                      </p:cBhvr>
                                      <p:to>
                                        <p:strVal val="hidden"/>
                                      </p:to>
                                    </p:set>
                                  </p:childTnLst>
                                </p:cTn>
                              </p:par>
                              <p:par>
                                <p:cTn id="60" presetID="5" presetClass="exit" presetSubtype="10" fill="hold" grpId="1" nodeType="withEffect">
                                  <p:stCondLst>
                                    <p:cond delay="0"/>
                                  </p:stCondLst>
                                  <p:childTnLst>
                                    <p:animEffect transition="out" filter="checkerboard(across)">
                                      <p:cBhvr>
                                        <p:cTn id="61" dur="500"/>
                                        <p:tgtEl>
                                          <p:spTgt spid="6">
                                            <p:txEl>
                                              <p:pRg st="2" end="2"/>
                                            </p:txEl>
                                          </p:spTgt>
                                        </p:tgtEl>
                                      </p:cBhvr>
                                    </p:animEffect>
                                    <p:set>
                                      <p:cBhvr>
                                        <p:cTn id="62" dur="1" fill="hold">
                                          <p:stCondLst>
                                            <p:cond delay="499"/>
                                          </p:stCondLst>
                                        </p:cTn>
                                        <p:tgtEl>
                                          <p:spTgt spid="6">
                                            <p:txEl>
                                              <p:pRg st="2" end="2"/>
                                            </p:txEl>
                                          </p:spTgt>
                                        </p:tgtEl>
                                        <p:attrNameLst>
                                          <p:attrName>style.visibility</p:attrName>
                                        </p:attrNameLst>
                                      </p:cBhvr>
                                      <p:to>
                                        <p:strVal val="hidden"/>
                                      </p:to>
                                    </p:set>
                                  </p:childTnLst>
                                </p:cTn>
                              </p:par>
                              <p:par>
                                <p:cTn id="63" presetID="5" presetClass="exit" presetSubtype="10" fill="hold" grpId="1" nodeType="withEffect">
                                  <p:stCondLst>
                                    <p:cond delay="0"/>
                                  </p:stCondLst>
                                  <p:childTnLst>
                                    <p:animEffect transition="out" filter="checkerboard(across)">
                                      <p:cBhvr>
                                        <p:cTn id="64" dur="500"/>
                                        <p:tgtEl>
                                          <p:spTgt spid="6">
                                            <p:txEl>
                                              <p:pRg st="3" end="3"/>
                                            </p:txEl>
                                          </p:spTgt>
                                        </p:tgtEl>
                                      </p:cBhvr>
                                    </p:animEffect>
                                    <p:set>
                                      <p:cBhvr>
                                        <p:cTn id="65" dur="1" fill="hold">
                                          <p:stCondLst>
                                            <p:cond delay="499"/>
                                          </p:stCondLst>
                                        </p:cTn>
                                        <p:tgtEl>
                                          <p:spTgt spid="6">
                                            <p:txEl>
                                              <p:pRg st="3" end="3"/>
                                            </p:txEl>
                                          </p:spTgt>
                                        </p:tgtEl>
                                        <p:attrNameLst>
                                          <p:attrName>style.visibility</p:attrName>
                                        </p:attrNameLst>
                                      </p:cBhvr>
                                      <p:to>
                                        <p:strVal val="hidden"/>
                                      </p:to>
                                    </p:set>
                                  </p:childTnLst>
                                </p:cTn>
                              </p:par>
                              <p:par>
                                <p:cTn id="66" presetID="5" presetClass="exit" presetSubtype="10" fill="hold" grpId="1" nodeType="withEffect">
                                  <p:stCondLst>
                                    <p:cond delay="0"/>
                                  </p:stCondLst>
                                  <p:childTnLst>
                                    <p:animEffect transition="out" filter="checkerboard(across)">
                                      <p:cBhvr>
                                        <p:cTn id="67" dur="500"/>
                                        <p:tgtEl>
                                          <p:spTgt spid="6">
                                            <p:txEl>
                                              <p:pRg st="4" end="4"/>
                                            </p:txEl>
                                          </p:spTgt>
                                        </p:tgtEl>
                                      </p:cBhvr>
                                    </p:animEffect>
                                    <p:set>
                                      <p:cBhvr>
                                        <p:cTn id="68"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xEl>
                                              <p:pRg st="0" end="0"/>
                                            </p:txEl>
                                          </p:spTgt>
                                        </p:tgtEl>
                                        <p:attrNameLst>
                                          <p:attrName>style.visibility</p:attrName>
                                        </p:attrNameLst>
                                      </p:cBhvr>
                                      <p:to>
                                        <p:strVal val="visible"/>
                                      </p:to>
                                    </p:set>
                                    <p:animEffect transition="in" filter="fade">
                                      <p:cBhvr>
                                        <p:cTn id="73" dur="500"/>
                                        <p:tgtEl>
                                          <p:spTgt spid="1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linds(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linds(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linds(horizontal)">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blinds(horizontal)">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build="allAtOnce"/>
      <p:bldP spid="15" grpId="0"/>
      <p:bldP spid="16" grpId="0" animBg="1"/>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793</Words>
  <Application>Microsoft Office PowerPoint</Application>
  <PresentationFormat>On-screen Show (4:3)</PresentationFormat>
  <Paragraphs>97</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2022-02-27T09:36:58Z</dcterms:created>
  <dcterms:modified xsi:type="dcterms:W3CDTF">2022-02-27T09:37:50Z</dcterms:modified>
</cp:coreProperties>
</file>