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3B981-5E7D-40C6-8A7D-FA62CBBBAA4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BB954-01FD-4399-A790-4D5757031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17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30号-快乐俏黑体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30号-快乐俏黑体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73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3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73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6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44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2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1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1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86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4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4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DFDDB-D74D-4C06-923A-8EFBD3B9E91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CD516-1057-4A45-937E-10E53D5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8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sh Fishing Sticker by Tourism Vancouver Island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22" y="4024066"/>
            <a:ext cx="960651" cy="128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219" y="4492377"/>
            <a:ext cx="2715216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4852" y="252607"/>
            <a:ext cx="527429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Đoàn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thuyền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</a:p>
          <a:p>
            <a:pPr algn="ctr"/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đánh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cá</a:t>
            </a:r>
            <a:endParaRPr lang="en-US" sz="11500" dirty="0">
              <a:ln w="19050">
                <a:solidFill>
                  <a:schemeClr val="bg1"/>
                </a:solidFill>
                <a:bevel/>
              </a:ln>
              <a:solidFill>
                <a:schemeClr val="tx1">
                  <a:lumMod val="65000"/>
                  <a:lumOff val="35000"/>
                  <a:alpha val="7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UVN But Long 2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0" b="26016" l="2059" r="48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 b="70996"/>
          <a:stretch/>
        </p:blipFill>
        <p:spPr>
          <a:xfrm>
            <a:off x="2509886" y="3112234"/>
            <a:ext cx="2955303" cy="2760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63" y="4776451"/>
            <a:ext cx="2259772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5658313" y="3883845"/>
            <a:ext cx="3217499" cy="28421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345277" y="354642"/>
            <a:ext cx="4482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Mang Tre" panose="00000400000000000000" pitchFamily="2" charset="0"/>
              </a:rPr>
              <a:t>Tập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Mang Tre" panose="00000400000000000000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Mang Tre" panose="00000400000000000000" pitchFamily="2" charset="0"/>
              </a:rPr>
              <a:t>đọc</a:t>
            </a:r>
            <a:endParaRPr lang="en-US" sz="44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VN Mang Tre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7647" y="3369443"/>
            <a:ext cx="4482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_</a:t>
            </a:r>
            <a:r>
              <a:rPr lang="en-US" sz="3200" dirty="0" err="1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Huy</a:t>
            </a:r>
            <a:r>
              <a:rPr lang="en-US" sz="3200" dirty="0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Cận</a:t>
            </a:r>
            <a:r>
              <a:rPr lang="en-US" sz="3200" dirty="0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_</a:t>
            </a:r>
            <a:endParaRPr lang="en-US" sz="3200" dirty="0">
              <a:ln>
                <a:solidFill>
                  <a:srgbClr val="FFB06D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UVN Mang Tr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7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sh Fishing Sticker by Tourism Vancouver Island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22" y="4024066"/>
            <a:ext cx="960651" cy="128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219" y="4492377"/>
            <a:ext cx="2715216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4222" y="1250185"/>
            <a:ext cx="695924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02 –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Tìm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hiểu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bài</a:t>
            </a:r>
            <a:endParaRPr lang="en-US" sz="11500" dirty="0" smtClean="0">
              <a:ln w="19050">
                <a:solidFill>
                  <a:schemeClr val="bg1"/>
                </a:solidFill>
                <a:bevel/>
              </a:ln>
              <a:solidFill>
                <a:schemeClr val="tx1">
                  <a:lumMod val="65000"/>
                  <a:lumOff val="35000"/>
                  <a:alpha val="7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UVN But Long 2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0" b="26016" l="2059" r="48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 b="70996"/>
          <a:stretch/>
        </p:blipFill>
        <p:spPr>
          <a:xfrm>
            <a:off x="2509886" y="3112234"/>
            <a:ext cx="2955303" cy="2760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63" y="4776451"/>
            <a:ext cx="2259772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5658313" y="3883845"/>
            <a:ext cx="3217499" cy="28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7212-DAC4-C945-AA18-11B9C1409DDC}"/>
              </a:ext>
            </a:extLst>
          </p:cNvPr>
          <p:cNvSpPr txBox="1"/>
          <p:nvPr/>
        </p:nvSpPr>
        <p:spPr>
          <a:xfrm>
            <a:off x="129276" y="4189549"/>
            <a:ext cx="571635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1. </a:t>
            </a:r>
            <a:r>
              <a:rPr lang="nl-NL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Đoàn thuyền đánh cá ra khơi vào lúc nào? Những câu thơ nào cho biết điều đó</a:t>
            </a:r>
            <a:r>
              <a:rPr lang="nl-NL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8BEA67-8D12-0145-B247-897CA3C37AF8}"/>
              </a:ext>
            </a:extLst>
          </p:cNvPr>
          <p:cNvSpPr txBox="1"/>
          <p:nvPr/>
        </p:nvSpPr>
        <p:spPr>
          <a:xfrm>
            <a:off x="360230" y="843524"/>
            <a:ext cx="4930227" cy="501675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Đoàn thuyền đánh cá ra khơi vào lúc </a:t>
            </a:r>
            <a:r>
              <a:rPr lang="nl-NL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 hôn. </a:t>
            </a:r>
            <a:endParaRPr lang="nl-NL" sz="3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thơ cho biết điều đó là: </a:t>
            </a:r>
            <a:endParaRPr lang="nl-NL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</a:t>
            </a:r>
            <a:r>
              <a:rPr lang="nl-NL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 xuống biển như hòn lửa.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 đã cài then, đêm sập cửa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thuyền đánh cá lại ra khơi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Phân tích bài thơ Quê hương của Tế Hanh - TKBoo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693">
            <a:off x="5590798" y="557098"/>
            <a:ext cx="3226868" cy="2601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Bức tranh thiên nhiên trong Đoàn thuyền đánh cá (8 mẫu) - Vă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956">
            <a:off x="6008179" y="3631175"/>
            <a:ext cx="2924855" cy="2559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A07212-DAC4-C945-AA18-11B9C1409DDC}"/>
              </a:ext>
            </a:extLst>
          </p:cNvPr>
          <p:cNvSpPr txBox="1"/>
          <p:nvPr/>
        </p:nvSpPr>
        <p:spPr>
          <a:xfrm>
            <a:off x="129276" y="4465880"/>
            <a:ext cx="5716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Mặt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trời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được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so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sánh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với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cái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UTM Seagull" panose="02040603050506020204" pitchFamily="18" charset="0"/>
              </a:rPr>
              <a:t>gì</a:t>
            </a:r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2428" y="2367019"/>
            <a:ext cx="1787979" cy="474153"/>
          </a:xfrm>
          <a:prstGeom prst="rect">
            <a:avLst/>
          </a:prstGeom>
          <a:solidFill>
            <a:schemeClr val="accent4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62108" y="1338944"/>
            <a:ext cx="604157" cy="72934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5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10" grpId="0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7212-DAC4-C945-AA18-11B9C1409DDC}"/>
              </a:ext>
            </a:extLst>
          </p:cNvPr>
          <p:cNvSpPr txBox="1"/>
          <p:nvPr/>
        </p:nvSpPr>
        <p:spPr>
          <a:xfrm>
            <a:off x="47633" y="4404528"/>
            <a:ext cx="58878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2. </a:t>
            </a:r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Đoàn thuyền đánh cá trở về vào lúc </a:t>
            </a:r>
            <a:r>
              <a:rPr lang="nl-NL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? Những câu thơ nào cho biết điều đó?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8BEA67-8D12-0145-B247-897CA3C37AF8}"/>
              </a:ext>
            </a:extLst>
          </p:cNvPr>
          <p:cNvSpPr txBox="1"/>
          <p:nvPr/>
        </p:nvSpPr>
        <p:spPr>
          <a:xfrm>
            <a:off x="279914" y="417801"/>
            <a:ext cx="5035036" cy="60170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nl-NL" sz="3500" dirty="0"/>
              <a:t>Đoàn thuyền trở về vào </a:t>
            </a:r>
            <a:r>
              <a:rPr lang="nl-NL" sz="3500" i="1" dirty="0">
                <a:solidFill>
                  <a:srgbClr val="C00000"/>
                </a:solidFill>
              </a:rPr>
              <a:t>lúc bình minh</a:t>
            </a:r>
            <a:r>
              <a:rPr lang="nl-NL" sz="3500" i="1" dirty="0"/>
              <a:t>. </a:t>
            </a:r>
            <a:r>
              <a:rPr lang="nl-NL" sz="3500" dirty="0"/>
              <a:t>Những câu thơ cho biết điều đó là: </a:t>
            </a:r>
            <a:endParaRPr lang="en-US" sz="3500" dirty="0"/>
          </a:p>
          <a:p>
            <a:r>
              <a:rPr lang="nl-NL" sz="3500" b="1" i="1" dirty="0"/>
              <a:t> </a:t>
            </a:r>
            <a:r>
              <a:rPr lang="nl-NL" sz="3500" i="1" dirty="0">
                <a:solidFill>
                  <a:srgbClr val="C00000"/>
                </a:solidFill>
              </a:rPr>
              <a:t>Sao mờ kéo lưới kịp trời sáng.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Vảy bạc đuôi vàng loé rạng đông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Lưới xếp buồm lên đón nắng hồng.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Mặt trời đội biển nhô màu mới.</a:t>
            </a:r>
            <a:endParaRPr lang="en-US" sz="3500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72693">
            <a:off x="5552095" y="302484"/>
            <a:ext cx="3226868" cy="3000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13128">
            <a:off x="5752861" y="3614693"/>
            <a:ext cx="3122195" cy="2829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0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7212-DAC4-C945-AA18-11B9C1409DDC}"/>
              </a:ext>
            </a:extLst>
          </p:cNvPr>
          <p:cNvSpPr txBox="1"/>
          <p:nvPr/>
        </p:nvSpPr>
        <p:spPr>
          <a:xfrm>
            <a:off x="47633" y="4404528"/>
            <a:ext cx="58878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2. </a:t>
            </a:r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Đoàn thuyền đánh cá trở về vào lúc </a:t>
            </a:r>
            <a:r>
              <a:rPr lang="nl-NL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? Những câu thơ nào cho biết điều đó?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8BEA67-8D12-0145-B247-897CA3C37AF8}"/>
              </a:ext>
            </a:extLst>
          </p:cNvPr>
          <p:cNvSpPr txBox="1"/>
          <p:nvPr/>
        </p:nvSpPr>
        <p:spPr>
          <a:xfrm>
            <a:off x="279914" y="417801"/>
            <a:ext cx="5035036" cy="60170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nl-NL" sz="3500" dirty="0"/>
              <a:t>Đoàn thuyền trở về vào </a:t>
            </a:r>
            <a:r>
              <a:rPr lang="nl-NL" sz="3500" i="1" dirty="0">
                <a:solidFill>
                  <a:srgbClr val="C00000"/>
                </a:solidFill>
              </a:rPr>
              <a:t>lúc bình minh</a:t>
            </a:r>
            <a:r>
              <a:rPr lang="nl-NL" sz="3500" i="1" dirty="0"/>
              <a:t>. </a:t>
            </a:r>
            <a:r>
              <a:rPr lang="nl-NL" sz="3500" dirty="0"/>
              <a:t>Những câu thơ cho biết điều đó là: </a:t>
            </a:r>
            <a:endParaRPr lang="en-US" sz="3500" dirty="0"/>
          </a:p>
          <a:p>
            <a:r>
              <a:rPr lang="nl-NL" sz="3500" b="1" i="1" dirty="0"/>
              <a:t> </a:t>
            </a:r>
            <a:r>
              <a:rPr lang="nl-NL" sz="3500" i="1" dirty="0">
                <a:solidFill>
                  <a:srgbClr val="C00000"/>
                </a:solidFill>
              </a:rPr>
              <a:t>Sao mờ kéo lưới kịp trời sáng.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Vảy bạc đuôi vàng loé rạng đông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Lưới xếp buồm lên đón nắng hồng.</a:t>
            </a:r>
            <a:endParaRPr lang="en-US" sz="3500" dirty="0">
              <a:solidFill>
                <a:srgbClr val="C00000"/>
              </a:solidFill>
            </a:endParaRPr>
          </a:p>
          <a:p>
            <a:r>
              <a:rPr lang="nl-NL" sz="3500" i="1" dirty="0">
                <a:solidFill>
                  <a:srgbClr val="C00000"/>
                </a:solidFill>
              </a:rPr>
              <a:t> Mặt trời đội biển nhô màu mới.</a:t>
            </a:r>
            <a:endParaRPr lang="en-US" sz="3500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72693">
            <a:off x="5552095" y="302484"/>
            <a:ext cx="3226868" cy="3000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13128">
            <a:off x="5752861" y="3614693"/>
            <a:ext cx="3122195" cy="2829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5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A07212-DAC4-C945-AA18-11B9C1409DDC}"/>
              </a:ext>
            </a:extLst>
          </p:cNvPr>
          <p:cNvSpPr txBox="1"/>
          <p:nvPr/>
        </p:nvSpPr>
        <p:spPr>
          <a:xfrm>
            <a:off x="186426" y="224413"/>
            <a:ext cx="8614675" cy="1600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3. </a:t>
            </a:r>
            <a:r>
              <a:rPr lang="nl-NL" sz="4400" b="1" dirty="0">
                <a:latin typeface="Arial" panose="020B0604020202020204" pitchFamily="34" charset="0"/>
                <a:cs typeface="Arial" panose="020B0604020202020204" pitchFamily="34" charset="0"/>
              </a:rPr>
              <a:t>Tìm những hình ảnh nói lên vẻ đẹp huy hoàng của biển?</a:t>
            </a:r>
            <a:endParaRPr lang="en-US" sz="1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8BEA67-8D12-0145-B247-897CA3C37AF8}"/>
              </a:ext>
            </a:extLst>
          </p:cNvPr>
          <p:cNvSpPr txBox="1"/>
          <p:nvPr/>
        </p:nvSpPr>
        <p:spPr>
          <a:xfrm>
            <a:off x="186426" y="1909144"/>
            <a:ext cx="8614675" cy="486287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nl-NL" sz="3600" dirty="0" smtClean="0"/>
              <a:t>Những câu thơ nói lên vẻ đẹp của biển:</a:t>
            </a:r>
            <a:endParaRPr lang="nl-NL" sz="3500" dirty="0" smtClean="0">
              <a:solidFill>
                <a:srgbClr val="C0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nl-NL" sz="32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Mặt </a:t>
            </a:r>
            <a:r>
              <a:rPr lang="nl-NL" sz="32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 xuống biển như hòn lửa.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32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Sóng </a:t>
            </a:r>
            <a:r>
              <a:rPr lang="nl-NL" sz="32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 cài then, đêm sập cửa.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nl-NL" sz="3500" dirty="0">
              <a:solidFill>
                <a:srgbClr val="C00000"/>
              </a:solidFill>
            </a:endParaRPr>
          </a:p>
          <a:p>
            <a:endParaRPr lang="nl-NL" sz="3500" dirty="0" smtClean="0">
              <a:solidFill>
                <a:srgbClr val="C00000"/>
              </a:solidFill>
            </a:endParaRPr>
          </a:p>
          <a:p>
            <a:endParaRPr lang="nl-NL" sz="3500" dirty="0">
              <a:solidFill>
                <a:srgbClr val="C00000"/>
              </a:solidFill>
            </a:endParaRPr>
          </a:p>
          <a:p>
            <a:endParaRPr lang="nl-NL" sz="3500" dirty="0" smtClean="0">
              <a:solidFill>
                <a:srgbClr val="C00000"/>
              </a:solidFill>
            </a:endParaRPr>
          </a:p>
          <a:p>
            <a:endParaRPr lang="nl-NL" sz="3500" dirty="0">
              <a:solidFill>
                <a:srgbClr val="C00000"/>
              </a:solidFill>
            </a:endParaRPr>
          </a:p>
          <a:p>
            <a:endParaRPr lang="en-US" sz="35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4693" y="5550264"/>
            <a:ext cx="48904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 </a:t>
            </a:r>
            <a:r>
              <a:rPr lang="nl-NL" sz="32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 đội biển nhô màu mới.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3200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Mắt </a:t>
            </a:r>
            <a:r>
              <a:rPr lang="nl-NL" sz="32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 huy hoàng muôn dặm phơi.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Đoàn thuyền đánh cá&amp;quot; thuộc thể loại thơ gì? - 1Ho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80" y="3642246"/>
            <a:ext cx="1983922" cy="176348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ệ thống kiến thức tác phẩm Đoàn thuyền đánh cá - Nova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03" y="3642246"/>
            <a:ext cx="1855095" cy="176348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Những khuyến cáo đối với tàu khai thác hải sản trên b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01" y="3642246"/>
            <a:ext cx="2059000" cy="17634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A07212-DAC4-C945-AA18-11B9C1409DDC}"/>
              </a:ext>
            </a:extLst>
          </p:cNvPr>
          <p:cNvSpPr txBox="1"/>
          <p:nvPr/>
        </p:nvSpPr>
        <p:spPr>
          <a:xfrm>
            <a:off x="186426" y="224413"/>
            <a:ext cx="8614675" cy="14773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4. </a:t>
            </a:r>
            <a:r>
              <a:rPr lang="nl-NL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Chúng </a:t>
            </a:r>
            <a:r>
              <a:rPr lang="nl-NL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ta làm gì để giữ gìn vẻ đẹp của biển?</a:t>
            </a:r>
            <a:endParaRPr lang="en-US" sz="4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8BEA67-8D12-0145-B247-897CA3C37AF8}"/>
              </a:ext>
            </a:extLst>
          </p:cNvPr>
          <p:cNvSpPr txBox="1"/>
          <p:nvPr/>
        </p:nvSpPr>
        <p:spPr>
          <a:xfrm>
            <a:off x="186425" y="1484602"/>
            <a:ext cx="8614675" cy="1938992"/>
          </a:xfrm>
          <a:prstGeom prst="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Bảo vệ môi trường biển bằng cách </a:t>
            </a:r>
            <a:r>
              <a:rPr lang="nl-NL" sz="40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vứt rác bừa bãi mỗi khi đi biển</a:t>
            </a:r>
            <a:r>
              <a:rPr lang="nl-NL" sz="40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  <a:endParaRPr lang="en-US" sz="40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Vì sao phải bảo vệ môi trường biể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46" y="3144899"/>
            <a:ext cx="2882758" cy="32123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7654" name="Picture 6" descr="Hiện trạng ô nhiễm môi trường biển đáng báo động hiện 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4" y="3341169"/>
            <a:ext cx="2585354" cy="31140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7658" name="Picture 10" descr="Bảo vệ môi trường biển từ mô hình Cá bống xin rá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37" y="3153465"/>
            <a:ext cx="2840542" cy="33017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008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7212-DAC4-C945-AA18-11B9C1409DDC}"/>
              </a:ext>
            </a:extLst>
          </p:cNvPr>
          <p:cNvSpPr txBox="1"/>
          <p:nvPr/>
        </p:nvSpPr>
        <p:spPr>
          <a:xfrm>
            <a:off x="47633" y="4404527"/>
            <a:ext cx="588780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UTM Seagull" panose="02040603050506020204" pitchFamily="18" charset="0"/>
              </a:rPr>
              <a:t>5. </a:t>
            </a:r>
            <a:r>
              <a:rPr lang="nl-NL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Công việc lao động của người đánh cá được miêu tả đẹp như thế nào?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8BEA67-8D12-0145-B247-897CA3C37AF8}"/>
              </a:ext>
            </a:extLst>
          </p:cNvPr>
          <p:cNvSpPr txBox="1"/>
          <p:nvPr/>
        </p:nvSpPr>
        <p:spPr>
          <a:xfrm>
            <a:off x="185035" y="254516"/>
            <a:ext cx="5296247" cy="52014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nl-NL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 </a:t>
            </a:r>
            <a:r>
              <a:rPr lang="nl-NL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của họ thật hay, thật vui vẻ, hào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hứng: Hát rằng...đoàn cá ơi (Khổ 2).</a:t>
            </a:r>
          </a:p>
          <a:p>
            <a:r>
              <a:rPr lang="nl-NL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nl-NL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việc kéo lưới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cũng được miêu tả thật đẹp: Ta kéo xoăn tay chùm cá nặng…nắng </a:t>
            </a:r>
            <a:r>
              <a:rPr lang="nl-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hồng.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Hình ảnh đoàn thuyền 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được miêu tả thật đẹp: Câu hát căng buồm với gió khơi, đoàn thuyền chạy đua cùng mặt trời.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72693">
            <a:off x="5700525" y="357707"/>
            <a:ext cx="3226868" cy="2772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13128">
            <a:off x="5752861" y="3614693"/>
            <a:ext cx="3122195" cy="2829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1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219" y="4492377"/>
            <a:ext cx="2715216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90" b="26016" l="2059" r="48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 b="70996"/>
          <a:stretch/>
        </p:blipFill>
        <p:spPr>
          <a:xfrm>
            <a:off x="2724430" y="3308790"/>
            <a:ext cx="2955303" cy="2760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63" y="4776451"/>
            <a:ext cx="2259772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5658313" y="3883845"/>
            <a:ext cx="3217499" cy="2842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" y="5687536"/>
            <a:ext cx="471398" cy="10697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CA07212-DAC4-C945-AA18-11B9C1409DDC}"/>
              </a:ext>
            </a:extLst>
          </p:cNvPr>
          <p:cNvSpPr txBox="1"/>
          <p:nvPr/>
        </p:nvSpPr>
        <p:spPr>
          <a:xfrm>
            <a:off x="-97972" y="222083"/>
            <a:ext cx="5644804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 hãy nêu nội dung bài thơ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7550" y="1105007"/>
            <a:ext cx="8199385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thơ ca ngợi vẻ đẹp huy hoàng của biển và vẻ đẹp của những người lao động trên biển.</a:t>
            </a:r>
            <a:endParaRPr lang="en-US" sz="5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sh Fishing Sticker by Tourism Vancouver Island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22" y="4024066"/>
            <a:ext cx="960651" cy="128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219" y="4492377"/>
            <a:ext cx="2715216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789" y="389018"/>
            <a:ext cx="7796434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03 –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Luyện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đọc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                             </a:t>
            </a:r>
          </a:p>
          <a:p>
            <a:pPr algn="ctr"/>
            <a:r>
              <a:rPr lang="en-US" sz="11500" dirty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     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diễn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cảm</a:t>
            </a:r>
            <a:endParaRPr lang="en-US" sz="11500" dirty="0" smtClean="0">
              <a:ln w="19050">
                <a:solidFill>
                  <a:schemeClr val="bg1"/>
                </a:solidFill>
                <a:bevel/>
              </a:ln>
              <a:solidFill>
                <a:schemeClr val="tx1">
                  <a:lumMod val="65000"/>
                  <a:lumOff val="35000"/>
                  <a:alpha val="7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UVN But Long 2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0" b="26016" l="2059" r="48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 b="70996"/>
          <a:stretch/>
        </p:blipFill>
        <p:spPr>
          <a:xfrm>
            <a:off x="2509886" y="3112234"/>
            <a:ext cx="2955303" cy="2760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63" y="4776451"/>
            <a:ext cx="2259772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5658313" y="3883845"/>
            <a:ext cx="3217499" cy="284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085" y="292232"/>
            <a:ext cx="8533615" cy="6278251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06793" y="1369449"/>
            <a:ext cx="3735003" cy="770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xuống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hòn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Sóng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then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sập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đánh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rằng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lặng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thoi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luồng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gọi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Gõ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nhịp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lòng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mẹ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Nuôi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buổi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19387" y="5919282"/>
            <a:ext cx="360045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altLang="en-US" sz="22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HUY CẬN</a:t>
            </a:r>
            <a:endParaRPr lang="en-US" altLang="en-US" sz="2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6739362" y="4471785"/>
            <a:ext cx="2538581" cy="2242457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73550" y="301433"/>
            <a:ext cx="4006981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Đoàn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cá</a:t>
            </a:r>
            <a:endParaRPr lang="en-US" altLang="en-US" sz="4000" b="1" dirty="0" smtClean="0">
              <a:solidFill>
                <a:schemeClr val="accent1">
                  <a:lumMod val="50000"/>
                </a:schemeClr>
              </a:solidFill>
              <a:latin typeface="UTM Isadora" panose="020406030505060202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altLang="en-US" sz="1600" b="1" dirty="0" err="1" smtClean="0">
                <a:latin typeface="UTM Isadora" panose="02040603050506020204" pitchFamily="18" charset="0"/>
                <a:cs typeface="Arial" panose="020B0604020202020204" pitchFamily="34" charset="0"/>
              </a:rPr>
              <a:t>Trích</a:t>
            </a: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)	</a:t>
            </a:r>
            <a:endParaRPr lang="en-US" altLang="en-US" sz="1600" b="1" dirty="0">
              <a:latin typeface="UTM Isadora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42809" y="1669219"/>
            <a:ext cx="1571742" cy="7478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1" dirty="0" smtClean="0">
                <a:latin typeface="UTM Facebook" panose="02040403050506020204" pitchFamily="18" charset="0"/>
                <a:cs typeface="Arial" panose="020B0604020202020204" pitchFamily="34" charset="0"/>
              </a:rPr>
              <a:t>THI ĐỌC DIỄN CẢM</a:t>
            </a:r>
            <a:endParaRPr lang="en-US" altLang="en-US" sz="2800" b="1" dirty="0">
              <a:latin typeface="UTM Facebook" panose="020404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图片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14551" y="558509"/>
            <a:ext cx="990278" cy="6049928"/>
          </a:xfrm>
          <a:custGeom>
            <a:avLst/>
            <a:gdLst>
              <a:gd name="connsiteX0" fmla="*/ 0 w 1320370"/>
              <a:gd name="connsiteY0" fmla="*/ 0 h 6049928"/>
              <a:gd name="connsiteX1" fmla="*/ 513219 w 1320370"/>
              <a:gd name="connsiteY1" fmla="*/ 0 h 6049928"/>
              <a:gd name="connsiteX2" fmla="*/ 1320370 w 1320370"/>
              <a:gd name="connsiteY2" fmla="*/ 585273 h 6049928"/>
              <a:gd name="connsiteX3" fmla="*/ 1320370 w 1320370"/>
              <a:gd name="connsiteY3" fmla="*/ 5092516 h 6049928"/>
              <a:gd name="connsiteX4" fmla="*/ 0 w 1320370"/>
              <a:gd name="connsiteY4" fmla="*/ 6049928 h 6049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370" h="6049928">
                <a:moveTo>
                  <a:pt x="0" y="0"/>
                </a:moveTo>
                <a:lnTo>
                  <a:pt x="513219" y="0"/>
                </a:lnTo>
                <a:lnTo>
                  <a:pt x="1320370" y="585273"/>
                </a:lnTo>
                <a:lnTo>
                  <a:pt x="1320370" y="5092516"/>
                </a:lnTo>
                <a:lnTo>
                  <a:pt x="0" y="60499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07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097162" y="379929"/>
            <a:ext cx="3940702" cy="6071447"/>
          </a:xfrm>
          <a:prstGeom prst="roundRect">
            <a:avLst>
              <a:gd name="adj" fmla="val 902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 Cận</a:t>
            </a:r>
            <a:r>
              <a:rPr lang="vi-V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31/05/1919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gia đình nhà nho nghèo gốc nông dân dưới chân núi Mồng Gà, 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huyện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 nhỏ học ở quê, sau vào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học trung học, đậu tú tài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 ra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học trường Cao đẳng Canh nông. Trong thời gian học Cao đẳng, ông ở phố Hàng Than cùng với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Cận đã được Nhà nước phong tặng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về văn học nghệ thuật (đợt I - năm 1996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 là viện 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r>
              <a:rPr lang="vi-VN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được Nhà nước truy tặng 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Huân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Sao </a:t>
            </a:r>
            <a:r>
              <a:rPr lang="en-US" sz="2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vi-VN" sz="2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uy Cận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7" y="1365391"/>
            <a:ext cx="2120960" cy="410052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Nhà thơ Huy Cận ôm hận xuống mồ vì đứa con trời đánh Cù Huy Hà V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212">
            <a:off x="2601602" y="1605026"/>
            <a:ext cx="2183990" cy="387093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Rounded Rectangle 1"/>
          <p:cNvSpPr/>
          <p:nvPr/>
        </p:nvSpPr>
        <p:spPr>
          <a:xfrm>
            <a:off x="3107594" y="440032"/>
            <a:ext cx="1909578" cy="77288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UTM Seagull" panose="02040603050506020204" pitchFamily="18" charset="0"/>
              </a:rPr>
              <a:t>HUY CẬN</a:t>
            </a:r>
            <a:endParaRPr lang="en-US" sz="4000" dirty="0">
              <a:solidFill>
                <a:schemeClr val="tx1"/>
              </a:solidFill>
              <a:latin typeface="UTM Seagull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9934" y="5810192"/>
            <a:ext cx="4091510" cy="77288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Đôi</a:t>
            </a:r>
            <a:r>
              <a:rPr lang="en-US" sz="4000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nét</a:t>
            </a:r>
            <a:r>
              <a:rPr lang="en-US" sz="4000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về</a:t>
            </a:r>
            <a:r>
              <a:rPr lang="en-US" sz="4000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tác</a:t>
            </a:r>
            <a:r>
              <a:rPr lang="en-US" sz="4000" dirty="0" smtClean="0">
                <a:solidFill>
                  <a:schemeClr val="bg1"/>
                </a:solidFill>
                <a:latin typeface="UTM Seagull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UTM Seagull" panose="02040603050506020204" pitchFamily="18" charset="0"/>
              </a:rPr>
              <a:t>giả</a:t>
            </a:r>
            <a:endParaRPr lang="en-US" sz="40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67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F4AB64B-55C7-4434-A595-844FAA5D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47124" b="18301"/>
          <a:stretch/>
        </p:blipFill>
        <p:spPr>
          <a:xfrm>
            <a:off x="0" y="1290918"/>
            <a:ext cx="5002307" cy="536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81B530-F819-49CC-A5AD-D999134E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1" r="46352"/>
          <a:stretch/>
        </p:blipFill>
        <p:spPr>
          <a:xfrm>
            <a:off x="-1" y="4329954"/>
            <a:ext cx="4807325" cy="2528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C14989D-61A0-48B4-99F7-CBCA0D05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5061" r="-69"/>
          <a:stretch/>
        </p:blipFill>
        <p:spPr>
          <a:xfrm>
            <a:off x="5197289" y="4329953"/>
            <a:ext cx="3946712" cy="25280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B362E0F-9F83-46FC-A3CF-18DD0F3CF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3" t="39631" r="37" b="16579"/>
          <a:stretch/>
        </p:blipFill>
        <p:spPr>
          <a:xfrm>
            <a:off x="4182036" y="2141115"/>
            <a:ext cx="4961964" cy="39742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7F2F7EF-BCB8-4770-98CB-872C7C926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28224" b="65751"/>
          <a:stretch/>
        </p:blipFill>
        <p:spPr>
          <a:xfrm>
            <a:off x="-1" y="21798"/>
            <a:ext cx="3550025" cy="18966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43A6C73-966B-40E1-BD4E-313FA56B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9" t="18825" b="58691"/>
          <a:stretch/>
        </p:blipFill>
        <p:spPr>
          <a:xfrm>
            <a:off x="7660056" y="-207003"/>
            <a:ext cx="1483944" cy="36054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77A8184-B8D9-46F3-BA9F-6F40BC9E6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33790" r="17308" b="58831"/>
          <a:stretch/>
        </p:blipFill>
        <p:spPr>
          <a:xfrm>
            <a:off x="6331181" y="1595715"/>
            <a:ext cx="1483944" cy="1183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022DD75-0575-497F-9ABA-015DAB8F8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0"/>
          <a:stretch/>
        </p:blipFill>
        <p:spPr>
          <a:xfrm>
            <a:off x="5197289" y="-119622"/>
            <a:ext cx="3946712" cy="40244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20C05433-E0BE-4D08-9704-B15D7D60B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b="35109"/>
          <a:stretch/>
        </p:blipFill>
        <p:spPr>
          <a:xfrm>
            <a:off x="1" y="3505200"/>
            <a:ext cx="9144000" cy="9450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AF66971-9571-4C17-AE0A-212069EF1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15163"/>
          <a:stretch/>
        </p:blipFill>
        <p:spPr>
          <a:xfrm>
            <a:off x="991795" y="-1944603"/>
            <a:ext cx="7264694" cy="10332981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764031" y="1017372"/>
            <a:ext cx="46241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8000" b="1" dirty="0" smtClean="0">
                <a:ln w="3175">
                  <a:solidFill>
                    <a:schemeClr val="tx1"/>
                  </a:solidFill>
                  <a:prstDash val="sysDash"/>
                </a:ln>
                <a:solidFill>
                  <a:schemeClr val="bg1"/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DẶN DÒ</a:t>
            </a:r>
            <a:endParaRPr lang="en-US" altLang="en-US" sz="8000" b="1" dirty="0">
              <a:ln w="3175">
                <a:solidFill>
                  <a:schemeClr val="tx1"/>
                </a:solidFill>
                <a:prstDash val="sysDash"/>
              </a:ln>
              <a:solidFill>
                <a:schemeClr val="bg1"/>
              </a:solidFill>
              <a:latin typeface="UTM Seagull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219839" y="2635279"/>
            <a:ext cx="601719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43000" indent="-11430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4000" b="1" dirty="0" err="1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4000" b="1" dirty="0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thuộc</a:t>
            </a:r>
            <a:r>
              <a:rPr lang="en-US" altLang="en-US" sz="4000" b="1" dirty="0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lòng</a:t>
            </a:r>
            <a:r>
              <a:rPr lang="en-US" altLang="en-US" sz="4000" b="1" dirty="0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khổ</a:t>
            </a:r>
            <a:r>
              <a:rPr lang="en-US" altLang="en-US" sz="4000" b="1" dirty="0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 1, 2, 3</a:t>
            </a:r>
          </a:p>
          <a:p>
            <a:pPr marL="1143000" indent="-1143000" eaLnBrk="1" hangingPunct="1">
              <a:spcBef>
                <a:spcPct val="50000"/>
              </a:spcBef>
              <a:buFontTx/>
              <a:buChar char="-"/>
            </a:pPr>
            <a:r>
              <a:rPr lang="en-US" altLang="en-US" sz="4000" b="1" dirty="0" err="1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altLang="en-US" sz="4000" b="1" dirty="0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altLang="en-US" sz="4000" b="1" dirty="0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4000" b="1" dirty="0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ln w="3175">
                  <a:solidFill>
                    <a:schemeClr val="tx1"/>
                  </a:solidFill>
                  <a:prstDash val="sysDash"/>
                </a:ln>
                <a:latin typeface="UTM Seagull" panose="02040603050506020204" pitchFamily="18" charset="0"/>
                <a:cs typeface="Arial" panose="020B0604020202020204" pitchFamily="34" charset="0"/>
              </a:rPr>
              <a:t>sau</a:t>
            </a:r>
            <a:endParaRPr lang="en-US" altLang="en-US" sz="4000" b="1" dirty="0">
              <a:ln w="3175">
                <a:solidFill>
                  <a:schemeClr val="tx1"/>
                </a:solidFill>
                <a:prstDash val="sysDash"/>
              </a:ln>
              <a:latin typeface="UTM Seagull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9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" y="0"/>
            <a:ext cx="9127331" cy="6858000"/>
            <a:chOff x="0" y="0"/>
            <a:chExt cx="12169775" cy="6835775"/>
          </a:xfrm>
        </p:grpSpPr>
        <p:pic>
          <p:nvPicPr>
            <p:cNvPr id="13" name="图片 12" descr="D:\个人文件夹\2020年\办公室相关\ppt专用\素材图片\元素\幼小学习\11d7e452703442dfce22b12ef2fb5d75.jpg11d7e452703442dfce22b12ef2fb5d7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2169775" cy="6835775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2711302" y="3357681"/>
              <a:ext cx="6698512" cy="3478094"/>
            </a:xfrm>
            <a:prstGeom prst="rect">
              <a:avLst/>
            </a:prstGeom>
            <a:solidFill>
              <a:srgbClr val="FFC9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130号-快乐俏黑体"/>
                <a:cs typeface="+mn-cs"/>
              </a:endParaRPr>
            </a:p>
          </p:txBody>
        </p:sp>
      </p:grpSp>
      <p:sp>
        <p:nvSpPr>
          <p:cNvPr id="3" name="同侧圆角矩形 2"/>
          <p:cNvSpPr/>
          <p:nvPr/>
        </p:nvSpPr>
        <p:spPr>
          <a:xfrm>
            <a:off x="1575912" y="1518286"/>
            <a:ext cx="5725001" cy="3146425"/>
          </a:xfrm>
          <a:prstGeom prst="round2SameRect">
            <a:avLst>
              <a:gd name="adj1" fmla="val 3426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13749" y="2491858"/>
            <a:ext cx="4776678" cy="208672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Chào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tạm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字魂130号-快乐俏黑体" panose="00000500000000000000" charset="-122"/>
                <a:cs typeface="Arial" panose="020B0604020202020204" pitchFamily="34" charset="0"/>
                <a:sym typeface="+mn-ea"/>
              </a:rPr>
              <a:t>biệt</a:t>
            </a:r>
            <a:endParaRPr kumimoji="0" lang="zh-CN" altLang="en-US" sz="7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字魂130号-快乐俏黑体" panose="000005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同侧圆角矩形 1"/>
          <p:cNvSpPr/>
          <p:nvPr/>
        </p:nvSpPr>
        <p:spPr>
          <a:xfrm>
            <a:off x="1671162" y="1654175"/>
            <a:ext cx="5526881" cy="2838450"/>
          </a:xfrm>
          <a:prstGeom prst="round2SameRect">
            <a:avLst>
              <a:gd name="adj1" fmla="val 34269"/>
              <a:gd name="adj2" fmla="val 0"/>
            </a:avLst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字魂130号-快乐俏黑体"/>
              <a:cs typeface="+mn-cs"/>
            </a:endParaRPr>
          </a:p>
        </p:txBody>
      </p:sp>
      <p:pic>
        <p:nvPicPr>
          <p:cNvPr id="6" name="图片 5" descr="D:\个人文件夹\2020年\办公室相关\ppt专用\素材图片\元素\幼小学习\4ecf9ce4035038a4214249c5daed9a9f.png4ecf9ce4035038a4214249c5daed9a9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60000">
            <a:off x="6981817" y="1863401"/>
            <a:ext cx="623450" cy="1411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567464" y="3302000"/>
            <a:ext cx="3992404" cy="310007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 rot="840000">
            <a:off x="1199674" y="3817620"/>
            <a:ext cx="1180624" cy="1210310"/>
            <a:chOff x="2234" y="2173"/>
            <a:chExt cx="2120" cy="1548"/>
          </a:xfrm>
        </p:grpSpPr>
        <p:sp>
          <p:nvSpPr>
            <p:cNvPr id="15" name="云形 14"/>
            <p:cNvSpPr/>
            <p:nvPr/>
          </p:nvSpPr>
          <p:spPr>
            <a:xfrm>
              <a:off x="2234" y="2173"/>
              <a:ext cx="2120" cy="154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130号-快乐俏黑体"/>
                <a:cs typeface="+mn-cs"/>
              </a:endParaRPr>
            </a:p>
          </p:txBody>
        </p:sp>
        <p:sp>
          <p:nvSpPr>
            <p:cNvPr id="16" name="云形 15"/>
            <p:cNvSpPr/>
            <p:nvPr/>
          </p:nvSpPr>
          <p:spPr>
            <a:xfrm>
              <a:off x="2405" y="2331"/>
              <a:ext cx="1748" cy="1290"/>
            </a:xfrm>
            <a:prstGeom prst="cloud">
              <a:avLst/>
            </a:prstGeom>
            <a:solidFill>
              <a:srgbClr val="73B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130号-快乐俏黑体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132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sh Fishing Sticker by Tourism Vancouver Island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22" y="4024066"/>
            <a:ext cx="960651" cy="128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219" y="4492377"/>
            <a:ext cx="2715216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4852" y="252607"/>
            <a:ext cx="5274297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Đoàn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thuyền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</a:p>
          <a:p>
            <a:pPr algn="ctr"/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đánh</a:t>
            </a:r>
            <a:r>
              <a:rPr lang="en-US" sz="11500" dirty="0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 </a:t>
            </a:r>
            <a:r>
              <a:rPr lang="en-US" sz="11500" dirty="0" err="1" smtClean="0">
                <a:ln w="19050">
                  <a:solidFill>
                    <a:schemeClr val="bg1"/>
                  </a:solidFill>
                  <a:bevel/>
                </a:ln>
                <a:solidFill>
                  <a:schemeClr val="tx1">
                    <a:lumMod val="65000"/>
                    <a:lumOff val="35000"/>
                    <a:alpha val="71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VN But Long 2" panose="00000400000000000000" pitchFamily="2" charset="0"/>
              </a:rPr>
              <a:t>cá</a:t>
            </a:r>
            <a:endParaRPr lang="en-US" sz="11500" dirty="0">
              <a:ln w="19050">
                <a:solidFill>
                  <a:schemeClr val="bg1"/>
                </a:solidFill>
                <a:bevel/>
              </a:ln>
              <a:solidFill>
                <a:schemeClr val="tx1">
                  <a:lumMod val="65000"/>
                  <a:lumOff val="35000"/>
                  <a:alpha val="71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UVN But Long 2" panose="000004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90" b="26016" l="2059" r="4875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8" b="70996"/>
          <a:stretch/>
        </p:blipFill>
        <p:spPr>
          <a:xfrm>
            <a:off x="2509886" y="3112234"/>
            <a:ext cx="2955303" cy="2760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26" name="Picture 2" descr="Top Flowery Raindrops Stickers for Android &amp;amp; iOS | Gfycat"/>
          <p:cNvPicPr>
            <a:picLocks noChangeAspect="1" noChangeArrowheads="1" noCrop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63" y="4776451"/>
            <a:ext cx="2259772" cy="30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5658313" y="3883845"/>
            <a:ext cx="3217499" cy="28421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345277" y="354642"/>
            <a:ext cx="4482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Mang Tre" panose="00000400000000000000" pitchFamily="2" charset="0"/>
              </a:rPr>
              <a:t>Tập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Mang Tre" panose="00000400000000000000" pitchFamily="2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Mang Tre" panose="00000400000000000000" pitchFamily="2" charset="0"/>
              </a:rPr>
              <a:t>đọc</a:t>
            </a:r>
            <a:endParaRPr lang="en-US" sz="4400" dirty="0"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VN Mang Tre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7647" y="3369443"/>
            <a:ext cx="4482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_</a:t>
            </a:r>
            <a:r>
              <a:rPr lang="en-US" sz="3200" dirty="0" err="1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Huy</a:t>
            </a:r>
            <a:r>
              <a:rPr lang="en-US" sz="3200" dirty="0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 </a:t>
            </a:r>
            <a:r>
              <a:rPr lang="en-US" sz="3200" dirty="0" err="1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Cận</a:t>
            </a:r>
            <a:r>
              <a:rPr lang="en-US" sz="3200" dirty="0" smtClean="0">
                <a:ln>
                  <a:solidFill>
                    <a:srgbClr val="FFB06D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UVN Mang Tre" panose="00000400000000000000" pitchFamily="2" charset="0"/>
              </a:rPr>
              <a:t>_</a:t>
            </a:r>
            <a:endParaRPr lang="en-US" sz="3200" dirty="0">
              <a:ln>
                <a:solidFill>
                  <a:srgbClr val="FFB06D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UVN Mang Tr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085" y="292232"/>
            <a:ext cx="8533615" cy="6278251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13111" y="1369449"/>
            <a:ext cx="3735003" cy="770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xuống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hòn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Sóng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then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sập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đánh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rằng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lặng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thoi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luồng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gọi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Gõ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nhịp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lòng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mẹ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Nuôi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buổi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757186" y="1369449"/>
            <a:ext cx="3600450" cy="669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Sao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mờ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kịp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xoăn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chùm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nặng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Vảy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đuôi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lóe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lên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đón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nắng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hồng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chạy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đua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đội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nhô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Mắt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huy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hoàng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dặm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phơi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altLang="en-US" sz="22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HUY CẬN</a:t>
            </a:r>
            <a:endParaRPr lang="en-US" altLang="en-US" sz="2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5913332" y="4051742"/>
            <a:ext cx="3176833" cy="2806258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451669" y="292231"/>
            <a:ext cx="4006981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Đoàn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cá</a:t>
            </a:r>
            <a:endParaRPr lang="en-US" altLang="en-US" sz="4000" b="1" dirty="0" smtClean="0">
              <a:solidFill>
                <a:schemeClr val="accent1">
                  <a:lumMod val="50000"/>
                </a:schemeClr>
              </a:solidFill>
              <a:latin typeface="UTM Isadora" panose="020406030505060202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altLang="en-US" sz="1600" b="1" dirty="0" err="1" smtClean="0">
                <a:latin typeface="UTM Isadora" panose="02040603050506020204" pitchFamily="18" charset="0"/>
                <a:cs typeface="Arial" panose="020B0604020202020204" pitchFamily="34" charset="0"/>
              </a:rPr>
              <a:t>Trích</a:t>
            </a: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)	</a:t>
            </a:r>
            <a:endParaRPr lang="en-US" altLang="en-US" sz="1600" b="1" dirty="0">
              <a:latin typeface="UTM Isadora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085" y="292232"/>
            <a:ext cx="8533615" cy="6278251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99979" y="1265024"/>
            <a:ext cx="3735003" cy="770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xuống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hòn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Sóng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then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sập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cửa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đánh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rằng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lặng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thoi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luồng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gọi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Gõ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nhịp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lòng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mẹ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Nuôi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buổi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744054" y="1265024"/>
            <a:ext cx="3600450" cy="669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Sao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mờ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kịp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xoăn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chùm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nặng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Vảy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đuôi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lóe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rạng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lên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đón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nắng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hồng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chạy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đua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đội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nhô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Mắt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huy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hoàng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dặm</a:t>
            </a: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phơi</a:t>
            </a:r>
            <a:r>
              <a:rPr lang="en-US" altLang="en-US" sz="2200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	</a:t>
            </a:r>
            <a:r>
              <a:rPr lang="en-US" altLang="en-US" sz="22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	HUY CẬN</a:t>
            </a:r>
            <a:endParaRPr lang="en-US" altLang="en-US" sz="2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200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334982" y="4817096"/>
            <a:ext cx="4249133" cy="10935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4339547" y="4886798"/>
            <a:ext cx="4167449" cy="138499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thơ</a:t>
            </a: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5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khổ</a:t>
            </a: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, m</a:t>
            </a:r>
            <a:r>
              <a:rPr lang="vi-VN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ỗi khổ thơ có 4 dòng. Mỗi dòng có 7 chữ. </a:t>
            </a:r>
            <a:endParaRPr lang="en-US" altLang="en-US" sz="2800" dirty="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533527" y="292231"/>
            <a:ext cx="4006981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Đoàn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cá</a:t>
            </a:r>
            <a:endParaRPr lang="en-US" altLang="en-US" sz="4000" b="1" dirty="0" smtClean="0">
              <a:solidFill>
                <a:schemeClr val="accent1">
                  <a:lumMod val="50000"/>
                </a:schemeClr>
              </a:solidFill>
              <a:latin typeface="UTM Isadora" panose="020406030505060202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altLang="en-US" sz="1600" b="1" dirty="0" err="1" smtClean="0">
                <a:latin typeface="UTM Isadora" panose="02040603050506020204" pitchFamily="18" charset="0"/>
                <a:cs typeface="Arial" panose="020B0604020202020204" pitchFamily="34" charset="0"/>
              </a:rPr>
              <a:t>Trích</a:t>
            </a: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)	</a:t>
            </a:r>
            <a:endParaRPr lang="en-US" altLang="en-US" sz="1600" b="1" dirty="0">
              <a:latin typeface="UTM Isadora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3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F4AB64B-55C7-4434-A595-844FAA5D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47124" b="18301"/>
          <a:stretch/>
        </p:blipFill>
        <p:spPr>
          <a:xfrm>
            <a:off x="0" y="1290918"/>
            <a:ext cx="5002307" cy="536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81B530-F819-49CC-A5AD-D999134E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1" r="46352"/>
          <a:stretch/>
        </p:blipFill>
        <p:spPr>
          <a:xfrm>
            <a:off x="-1" y="4329954"/>
            <a:ext cx="4807325" cy="2528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C14989D-61A0-48B4-99F7-CBCA0D05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5061" r="-69"/>
          <a:stretch/>
        </p:blipFill>
        <p:spPr>
          <a:xfrm>
            <a:off x="5197289" y="4329953"/>
            <a:ext cx="3946712" cy="25280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B362E0F-9F83-46FC-A3CF-18DD0F3CF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3" t="39631" r="37" b="16579"/>
          <a:stretch/>
        </p:blipFill>
        <p:spPr>
          <a:xfrm>
            <a:off x="4182036" y="2141115"/>
            <a:ext cx="4961964" cy="39742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7F2F7EF-BCB8-4770-98CB-872C7C926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28224" b="65751"/>
          <a:stretch/>
        </p:blipFill>
        <p:spPr>
          <a:xfrm>
            <a:off x="-1" y="21798"/>
            <a:ext cx="3550025" cy="18966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43A6C73-966B-40E1-BD4E-313FA56B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9" t="18825" b="58691"/>
          <a:stretch/>
        </p:blipFill>
        <p:spPr>
          <a:xfrm>
            <a:off x="7660056" y="-207003"/>
            <a:ext cx="1483944" cy="36054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77A8184-B8D9-46F3-BA9F-6F40BC9E6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33790" r="17308" b="58831"/>
          <a:stretch/>
        </p:blipFill>
        <p:spPr>
          <a:xfrm>
            <a:off x="6331181" y="1595715"/>
            <a:ext cx="1483944" cy="1183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022DD75-0575-497F-9ABA-015DAB8F8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0"/>
          <a:stretch/>
        </p:blipFill>
        <p:spPr>
          <a:xfrm>
            <a:off x="5197289" y="-119622"/>
            <a:ext cx="3946712" cy="40244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20C05433-E0BE-4D08-9704-B15D7D60B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b="35109"/>
          <a:stretch/>
        </p:blipFill>
        <p:spPr>
          <a:xfrm>
            <a:off x="1" y="3505200"/>
            <a:ext cx="9144000" cy="9450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AF66971-9571-4C17-AE0A-212069EF1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15163"/>
          <a:stretch/>
        </p:blipFill>
        <p:spPr>
          <a:xfrm>
            <a:off x="939653" y="-1935177"/>
            <a:ext cx="7264694" cy="10332981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40064" y="225852"/>
            <a:ext cx="4624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smtClean="0">
                <a:ln w="3175">
                  <a:solidFill>
                    <a:schemeClr val="tx1"/>
                  </a:solidFill>
                  <a:prstDash val="sysDash"/>
                </a:ln>
                <a:solidFill>
                  <a:schemeClr val="bg1"/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LUYỆN ĐỌC TỪ KHÓ</a:t>
            </a:r>
            <a:endParaRPr lang="en-US" altLang="en-US" sz="4800" b="1" dirty="0">
              <a:ln w="3175">
                <a:solidFill>
                  <a:schemeClr val="tx1"/>
                </a:solidFill>
                <a:prstDash val="sysDash"/>
              </a:ln>
              <a:solidFill>
                <a:schemeClr val="bg1"/>
              </a:solidFill>
              <a:latin typeface="UTM Seagull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025" y="1678149"/>
            <a:ext cx="28007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then</a:t>
            </a:r>
            <a:endParaRPr lang="en-US" altLang="en-US" sz="5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70" y="3013541"/>
            <a:ext cx="28408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altLang="en-US" sz="5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892" y="4508171"/>
            <a:ext cx="3877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endParaRPr lang="en-US" altLang="en-US" sz="5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5405" y="3022060"/>
            <a:ext cx="33009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thoi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9614" y="1666413"/>
            <a:ext cx="29931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xoăn</a:t>
            </a:r>
            <a:r>
              <a:rPr lang="en-US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07039" y="4453653"/>
            <a:ext cx="11849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lóe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41" b="36371" l="4609" r="41479">
                        <a14:backgroundMark x1="24885" y1="25531" x2="24473" y2="25531"/>
                        <a14:backgroundMark x1="21494" y1="25652" x2="21494" y2="25652"/>
                        <a14:backgroundMark x1="20165" y1="25227" x2="20165" y2="25227"/>
                        <a14:backgroundMark x1="19707" y1="24742" x2="19707" y2="24742"/>
                        <a14:backgroundMark x1="16086" y1="24196" x2="16086" y2="24196"/>
                        <a14:backgroundMark x1="28873" y1="25045" x2="28873" y2="25045"/>
                        <a14:backgroundMark x1="32814" y1="19527" x2="32814" y2="19527"/>
                        <a14:backgroundMark x1="31256" y1="19406" x2="31256" y2="19406"/>
                        <a14:backgroundMark x1="34189" y1="24924" x2="34189" y2="24924"/>
                        <a14:backgroundMark x1="33089" y1="24682" x2="33089" y2="24682"/>
                        <a14:backgroundMark x1="31577" y1="24500" x2="31577" y2="24500"/>
                        <a14:backgroundMark x1="33593" y1="23833" x2="33593" y2="23833"/>
                        <a14:backgroundMark x1="37259" y1="24378" x2="37259" y2="24378"/>
                        <a14:backgroundMark x1="39688" y1="20497" x2="39688" y2="20497"/>
                        <a14:backgroundMark x1="38130" y1="24500" x2="38130" y2="24500"/>
                        <a14:backgroundMark x1="36022" y1="24924" x2="36022" y2="2492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912" b="59588"/>
          <a:stretch/>
        </p:blipFill>
        <p:spPr>
          <a:xfrm>
            <a:off x="5839854" y="4088479"/>
            <a:ext cx="3176833" cy="28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  <p:bldP spid="4" grpId="0"/>
      <p:bldP spid="5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F4AB64B-55C7-4434-A595-844FAA5D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47124" b="18301"/>
          <a:stretch/>
        </p:blipFill>
        <p:spPr>
          <a:xfrm>
            <a:off x="0" y="1290918"/>
            <a:ext cx="5002307" cy="536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81B530-F819-49CC-A5AD-D999134E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1" r="46352"/>
          <a:stretch/>
        </p:blipFill>
        <p:spPr>
          <a:xfrm>
            <a:off x="-1" y="4329954"/>
            <a:ext cx="4807325" cy="2528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C14989D-61A0-48B4-99F7-CBCA0D05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5061" r="-69"/>
          <a:stretch/>
        </p:blipFill>
        <p:spPr>
          <a:xfrm>
            <a:off x="5197289" y="4329953"/>
            <a:ext cx="3946712" cy="25280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B362E0F-9F83-46FC-A3CF-18DD0F3CF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3" t="39631" r="37" b="16579"/>
          <a:stretch/>
        </p:blipFill>
        <p:spPr>
          <a:xfrm>
            <a:off x="4182036" y="2141115"/>
            <a:ext cx="4961964" cy="39742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7F2F7EF-BCB8-4770-98CB-872C7C926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28224" b="65751"/>
          <a:stretch/>
        </p:blipFill>
        <p:spPr>
          <a:xfrm>
            <a:off x="-1" y="21798"/>
            <a:ext cx="3550025" cy="18966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43A6C73-966B-40E1-BD4E-313FA56B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9" t="18825" b="58691"/>
          <a:stretch/>
        </p:blipFill>
        <p:spPr>
          <a:xfrm>
            <a:off x="7660056" y="-207003"/>
            <a:ext cx="1483944" cy="36054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77A8184-B8D9-46F3-BA9F-6F40BC9E6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33790" r="17308" b="58831"/>
          <a:stretch/>
        </p:blipFill>
        <p:spPr>
          <a:xfrm>
            <a:off x="6331181" y="1595715"/>
            <a:ext cx="1483944" cy="1183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022DD75-0575-497F-9ABA-015DAB8F8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0"/>
          <a:stretch/>
        </p:blipFill>
        <p:spPr>
          <a:xfrm>
            <a:off x="5197289" y="-119622"/>
            <a:ext cx="3946712" cy="40244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20C05433-E0BE-4D08-9704-B15D7D60B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b="35109"/>
          <a:stretch/>
        </p:blipFill>
        <p:spPr>
          <a:xfrm>
            <a:off x="1" y="3505200"/>
            <a:ext cx="9144000" cy="9450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AF66971-9571-4C17-AE0A-212069EF1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15163"/>
          <a:stretch/>
        </p:blipFill>
        <p:spPr>
          <a:xfrm>
            <a:off x="939653" y="-1935177"/>
            <a:ext cx="7264694" cy="10332981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250485" y="212577"/>
            <a:ext cx="4624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smtClean="0">
                <a:ln w="3175">
                  <a:solidFill>
                    <a:schemeClr val="tx1"/>
                  </a:solidFill>
                  <a:prstDash val="sysDash"/>
                </a:ln>
                <a:solidFill>
                  <a:schemeClr val="bg1"/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LUYỆN ĐỌC CÂU</a:t>
            </a:r>
            <a:endParaRPr lang="en-US" altLang="en-US" sz="4800" b="1" dirty="0">
              <a:ln w="3175">
                <a:solidFill>
                  <a:schemeClr val="tx1"/>
                </a:solidFill>
                <a:prstDash val="sysDash"/>
              </a:ln>
              <a:solidFill>
                <a:schemeClr val="bg1"/>
              </a:solidFill>
              <a:latin typeface="UTM Seagull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7366" y="1215621"/>
            <a:ext cx="6964051" cy="35394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4/3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2/5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//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28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/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trương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phấn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endParaRPr lang="en-US" altLang="en-US" sz="28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0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085" y="292232"/>
            <a:ext cx="8533615" cy="6278251"/>
          </a:xfrm>
          <a:prstGeom prst="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8510" y="408761"/>
            <a:ext cx="4006981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Đoàn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UTM Isadora" panose="02040603050506020204" pitchFamily="18" charset="0"/>
                <a:cs typeface="Arial" panose="020B0604020202020204" pitchFamily="34" charset="0"/>
              </a:rPr>
              <a:t>cá</a:t>
            </a:r>
            <a:endParaRPr lang="en-US" altLang="en-US" sz="4000" b="1" dirty="0" smtClean="0">
              <a:solidFill>
                <a:schemeClr val="accent1">
                  <a:lumMod val="50000"/>
                </a:schemeClr>
              </a:solidFill>
              <a:latin typeface="UTM Isadora" panose="020406030505060202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altLang="en-US" sz="1600" b="1" dirty="0" err="1" smtClean="0">
                <a:latin typeface="UTM Isadora" panose="02040603050506020204" pitchFamily="18" charset="0"/>
                <a:cs typeface="Arial" panose="020B0604020202020204" pitchFamily="34" charset="0"/>
              </a:rPr>
              <a:t>Trích</a:t>
            </a:r>
            <a:r>
              <a:rPr lang="en-US" altLang="en-US" sz="1600" b="1" dirty="0" smtClean="0">
                <a:latin typeface="UTM Isadora" panose="02040603050506020204" pitchFamily="18" charset="0"/>
                <a:cs typeface="Arial" panose="020B0604020202020204" pitchFamily="34" charset="0"/>
              </a:rPr>
              <a:t>)	</a:t>
            </a:r>
            <a:endParaRPr lang="en-US" altLang="en-US" sz="1600" b="1" dirty="0">
              <a:latin typeface="UTM Isadora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53150" y="1441512"/>
            <a:ext cx="3862044" cy="838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xuống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hòn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lửa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Sóng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cài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then,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sập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cửa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đánh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ra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rằng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lặng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thoi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Đêm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ngày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luồng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dệt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bài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ca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gọi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Gõ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đã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nhịp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trăng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như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lòng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mẹ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Nuôi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lớn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đời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ta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tự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buổi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nào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494597" y="1460813"/>
            <a:ext cx="4060228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Sao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mờ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kịp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sáng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kéo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xoăn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tay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chùm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nặng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Vảy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bạc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đuôi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lóe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rạng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đông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Lưới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xếp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lên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đón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nắng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hồng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hát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căng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buồm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với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gió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khơi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Đoàn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thuyền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chạy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đua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trời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đội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biển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nhô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màu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mới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,</a:t>
            </a:r>
            <a:b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Mắt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cá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huy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B050"/>
                </a:solidFill>
                <a:cs typeface="Arial" panose="020B0604020202020204" pitchFamily="34" charset="0"/>
              </a:rPr>
              <a:t>hoàng</a:t>
            </a:r>
            <a:r>
              <a:rPr lang="en-US" altLang="en-US" sz="2200" b="1" dirty="0">
                <a:solidFill>
                  <a:srgbClr val="00B050"/>
                </a:solidFill>
                <a:cs typeface="Arial" panose="020B0604020202020204" pitchFamily="34" charset="0"/>
              </a:rPr>
              <a:t>  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muôn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dặm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phơi</a:t>
            </a:r>
            <a:r>
              <a:rPr lang="en-US" altLang="en-US" sz="22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2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723447" y="555430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cs typeface="Arial" panose="020B0604020202020204" pitchFamily="34" charset="0"/>
              </a:rPr>
              <a:t>HUY CẬN</a:t>
            </a: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H="1">
            <a:off x="2536399" y="1449029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2307799" y="1830029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2479249" y="2515829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1509174" y="2939871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2288689" y="3337359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H="1">
            <a:off x="2364949" y="3658829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>
            <a:off x="2043481" y="3958843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H="1">
            <a:off x="1806559" y="4426427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>
            <a:off x="1628370" y="4840764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 flipH="1">
            <a:off x="2007762" y="5182829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5455708" y="1485979"/>
            <a:ext cx="71438" cy="414338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 flipH="1">
            <a:off x="2650699" y="2134829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 flipH="1">
            <a:off x="2079199" y="5540014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 flipH="1">
            <a:off x="6169843" y="1775334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429136" y="2171196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 flipH="1">
            <a:off x="6504053" y="2508473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 flipH="1">
            <a:off x="6554907" y="2973028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 flipH="1">
            <a:off x="6815488" y="3342717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26"/>
          <p:cNvSpPr>
            <a:spLocks noChangeShapeType="1"/>
          </p:cNvSpPr>
          <p:nvPr/>
        </p:nvSpPr>
        <p:spPr bwMode="auto">
          <a:xfrm flipH="1">
            <a:off x="6243914" y="3626498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27"/>
          <p:cNvSpPr>
            <a:spLocks noChangeShapeType="1"/>
          </p:cNvSpPr>
          <p:nvPr/>
        </p:nvSpPr>
        <p:spPr bwMode="auto">
          <a:xfrm flipH="1">
            <a:off x="6391612" y="3995765"/>
            <a:ext cx="71438" cy="414337"/>
          </a:xfrm>
          <a:prstGeom prst="line">
            <a:avLst/>
          </a:prstGeom>
          <a:noFill/>
          <a:ln w="381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F4AB64B-55C7-4434-A595-844FAA5D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9" r="47124" b="18301"/>
          <a:stretch/>
        </p:blipFill>
        <p:spPr>
          <a:xfrm>
            <a:off x="0" y="1290918"/>
            <a:ext cx="5002307" cy="53698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81B530-F819-49CC-A5AD-D999134E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1" r="46352"/>
          <a:stretch/>
        </p:blipFill>
        <p:spPr>
          <a:xfrm>
            <a:off x="-1" y="4329954"/>
            <a:ext cx="4807325" cy="25280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C14989D-61A0-48B4-99F7-CBCA0D0531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5061" r="-69"/>
          <a:stretch/>
        </p:blipFill>
        <p:spPr>
          <a:xfrm>
            <a:off x="5197289" y="4329953"/>
            <a:ext cx="3946712" cy="25280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B362E0F-9F83-46FC-A3CF-18DD0F3CF1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3" t="39631" r="37" b="16579"/>
          <a:stretch/>
        </p:blipFill>
        <p:spPr>
          <a:xfrm>
            <a:off x="4182036" y="2141115"/>
            <a:ext cx="4961964" cy="39742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7F2F7EF-BCB8-4770-98CB-872C7C926E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r="28224" b="65751"/>
          <a:stretch/>
        </p:blipFill>
        <p:spPr>
          <a:xfrm>
            <a:off x="-1" y="21798"/>
            <a:ext cx="3550025" cy="18966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43A6C73-966B-40E1-BD4E-313FA56B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9" t="18825" b="58691"/>
          <a:stretch/>
        </p:blipFill>
        <p:spPr>
          <a:xfrm>
            <a:off x="7660056" y="-207003"/>
            <a:ext cx="1483944" cy="36054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77A8184-B8D9-46F3-BA9F-6F40BC9E6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1" t="33790" r="17308" b="58831"/>
          <a:stretch/>
        </p:blipFill>
        <p:spPr>
          <a:xfrm>
            <a:off x="6331181" y="1595715"/>
            <a:ext cx="1483944" cy="11833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022DD75-0575-497F-9ABA-015DAB8F8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0"/>
          <a:stretch/>
        </p:blipFill>
        <p:spPr>
          <a:xfrm>
            <a:off x="5197289" y="-119622"/>
            <a:ext cx="3946712" cy="402447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20C05433-E0BE-4D08-9704-B15D7D60B0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 b="35109"/>
          <a:stretch/>
        </p:blipFill>
        <p:spPr>
          <a:xfrm>
            <a:off x="1" y="3505200"/>
            <a:ext cx="9144000" cy="9450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AF66971-9571-4C17-AE0A-212069EF1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15163"/>
          <a:stretch/>
        </p:blipFill>
        <p:spPr>
          <a:xfrm>
            <a:off x="991795" y="-1944603"/>
            <a:ext cx="7264694" cy="10332981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250485" y="212577"/>
            <a:ext cx="4624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dirty="0" smtClean="0">
                <a:ln w="3175">
                  <a:solidFill>
                    <a:schemeClr val="tx1"/>
                  </a:solidFill>
                  <a:prstDash val="sysDash"/>
                </a:ln>
                <a:solidFill>
                  <a:schemeClr val="bg1"/>
                </a:solidFill>
                <a:latin typeface="UTM Seagull" panose="02040603050506020204" pitchFamily="18" charset="0"/>
                <a:cs typeface="Arial" panose="020B0604020202020204" pitchFamily="34" charset="0"/>
              </a:rPr>
              <a:t>GIẢI NGHĨA TỪ</a:t>
            </a:r>
            <a:endParaRPr lang="en-US" altLang="en-US" sz="4800" b="1" dirty="0">
              <a:ln w="3175">
                <a:solidFill>
                  <a:schemeClr val="tx1"/>
                </a:solidFill>
                <a:prstDash val="sysDash"/>
              </a:ln>
              <a:solidFill>
                <a:schemeClr val="bg1"/>
              </a:solidFill>
              <a:latin typeface="UTM Seagull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47918" y="1379229"/>
            <a:ext cx="6515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Thoi</a:t>
            </a:r>
            <a:endParaRPr lang="en-US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8464" y="1361744"/>
            <a:ext cx="48930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cửi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luồn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altLang="en-US" sz="2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Ca dao tục ngữ về dệt vải - Ca dao Mẹ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798">
            <a:off x="478158" y="3258779"/>
            <a:ext cx="3394788" cy="30100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àng dệt Mã Châu: Khung cửi nằm “đắp chiếu” | Đời sống | Vietnam+  (VietnamPlus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1798">
            <a:off x="4446007" y="2934238"/>
            <a:ext cx="4017164" cy="35742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86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utoUpdateAnimBg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695</Words>
  <Application>Microsoft Office PowerPoint</Application>
  <PresentationFormat>On-screen Show (4:3)</PresentationFormat>
  <Paragraphs>109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2022-02-27T09:35:32Z</dcterms:created>
  <dcterms:modified xsi:type="dcterms:W3CDTF">2022-02-27T09:36:28Z</dcterms:modified>
</cp:coreProperties>
</file>