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98" r:id="rId3"/>
    <p:sldId id="314" r:id="rId4"/>
    <p:sldId id="287" r:id="rId5"/>
    <p:sldId id="299" r:id="rId6"/>
    <p:sldId id="307" r:id="rId7"/>
    <p:sldId id="288" r:id="rId8"/>
    <p:sldId id="290" r:id="rId9"/>
    <p:sldId id="291" r:id="rId10"/>
    <p:sldId id="292" r:id="rId11"/>
    <p:sldId id="308" r:id="rId12"/>
    <p:sldId id="309" r:id="rId13"/>
    <p:sldId id="310" r:id="rId14"/>
    <p:sldId id="293" r:id="rId15"/>
    <p:sldId id="294" r:id="rId16"/>
    <p:sldId id="284" r:id="rId17"/>
    <p:sldId id="260" r:id="rId18"/>
    <p:sldId id="264" r:id="rId19"/>
    <p:sldId id="301" r:id="rId20"/>
    <p:sldId id="266" r:id="rId21"/>
    <p:sldId id="302" r:id="rId22"/>
    <p:sldId id="303" r:id="rId23"/>
    <p:sldId id="304" r:id="rId24"/>
    <p:sldId id="305" r:id="rId25"/>
    <p:sldId id="306" r:id="rId26"/>
    <p:sldId id="311" r:id="rId27"/>
    <p:sldId id="3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2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BF9A-3D99-46EE-B3AB-B70B3AD13A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706C31-D7C6-4DFB-8CBB-9A4589D600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DC16F3-7B09-4D47-8926-D1911EE891B1}"/>
              </a:ext>
            </a:extLst>
          </p:cNvPr>
          <p:cNvSpPr>
            <a:spLocks noGrp="1"/>
          </p:cNvSpPr>
          <p:nvPr>
            <p:ph type="dt" sz="half" idx="10"/>
          </p:nvPr>
        </p:nvSpPr>
        <p:spPr/>
        <p:txBody>
          <a:bodyPr/>
          <a:lstStyle/>
          <a:p>
            <a:fld id="{1908E32C-5504-4920-82F2-969AEE7DD31A}" type="datetimeFigureOut">
              <a:rPr lang="en-US" smtClean="0"/>
              <a:t>2/9/2022</a:t>
            </a:fld>
            <a:endParaRPr lang="en-US"/>
          </a:p>
        </p:txBody>
      </p:sp>
      <p:sp>
        <p:nvSpPr>
          <p:cNvPr id="5" name="Footer Placeholder 4">
            <a:extLst>
              <a:ext uri="{FF2B5EF4-FFF2-40B4-BE49-F238E27FC236}">
                <a16:creationId xmlns:a16="http://schemas.microsoft.com/office/drawing/2014/main" id="{5FA0E148-AD49-425F-9862-EBB3C730D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1FB9D-27E4-4E68-915F-3D5DD8267A1A}"/>
              </a:ext>
            </a:extLst>
          </p:cNvPr>
          <p:cNvSpPr>
            <a:spLocks noGrp="1"/>
          </p:cNvSpPr>
          <p:nvPr>
            <p:ph type="sldNum" sz="quarter" idx="12"/>
          </p:nvPr>
        </p:nvSpPr>
        <p:spPr/>
        <p:txBody>
          <a:bodyPr/>
          <a:lstStyle/>
          <a:p>
            <a:fld id="{B49A2646-0195-41AD-8E1D-0C5F298C6435}" type="slidenum">
              <a:rPr lang="en-US" smtClean="0"/>
              <a:t>‹#›</a:t>
            </a:fld>
            <a:endParaRPr lang="en-US"/>
          </a:p>
        </p:txBody>
      </p:sp>
    </p:spTree>
    <p:extLst>
      <p:ext uri="{BB962C8B-B14F-4D97-AF65-F5344CB8AC3E}">
        <p14:creationId xmlns:p14="http://schemas.microsoft.com/office/powerpoint/2010/main" val="216690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0742-7413-4150-8C66-DE0A5FCA31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33D2C9-8BE1-437D-A57D-196B69E97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F4D5F-2C01-4B46-936F-80400AD05EAB}"/>
              </a:ext>
            </a:extLst>
          </p:cNvPr>
          <p:cNvSpPr>
            <a:spLocks noGrp="1"/>
          </p:cNvSpPr>
          <p:nvPr>
            <p:ph type="dt" sz="half" idx="10"/>
          </p:nvPr>
        </p:nvSpPr>
        <p:spPr/>
        <p:txBody>
          <a:bodyPr/>
          <a:lstStyle/>
          <a:p>
            <a:fld id="{1908E32C-5504-4920-82F2-969AEE7DD31A}" type="datetimeFigureOut">
              <a:rPr lang="en-US" smtClean="0"/>
              <a:t>2/9/2022</a:t>
            </a:fld>
            <a:endParaRPr lang="en-US"/>
          </a:p>
        </p:txBody>
      </p:sp>
      <p:sp>
        <p:nvSpPr>
          <p:cNvPr id="5" name="Footer Placeholder 4">
            <a:extLst>
              <a:ext uri="{FF2B5EF4-FFF2-40B4-BE49-F238E27FC236}">
                <a16:creationId xmlns:a16="http://schemas.microsoft.com/office/drawing/2014/main" id="{1E0B0226-AFD5-4FB1-A71F-EACD3F0E0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A72D5-F7E0-40C8-B45F-658CAAB82286}"/>
              </a:ext>
            </a:extLst>
          </p:cNvPr>
          <p:cNvSpPr>
            <a:spLocks noGrp="1"/>
          </p:cNvSpPr>
          <p:nvPr>
            <p:ph type="sldNum" sz="quarter" idx="12"/>
          </p:nvPr>
        </p:nvSpPr>
        <p:spPr/>
        <p:txBody>
          <a:bodyPr/>
          <a:lstStyle/>
          <a:p>
            <a:fld id="{B49A2646-0195-41AD-8E1D-0C5F298C6435}" type="slidenum">
              <a:rPr lang="en-US" smtClean="0"/>
              <a:t>‹#›</a:t>
            </a:fld>
            <a:endParaRPr lang="en-US"/>
          </a:p>
        </p:txBody>
      </p:sp>
    </p:spTree>
    <p:extLst>
      <p:ext uri="{BB962C8B-B14F-4D97-AF65-F5344CB8AC3E}">
        <p14:creationId xmlns:p14="http://schemas.microsoft.com/office/powerpoint/2010/main" val="190127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4D6C5-70A6-46E3-A054-2D4B42BB01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BFB578-C326-4143-B480-29F4BFC425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A0CBA-BA2B-4EF4-90A4-89678D10FB01}"/>
              </a:ext>
            </a:extLst>
          </p:cNvPr>
          <p:cNvSpPr>
            <a:spLocks noGrp="1"/>
          </p:cNvSpPr>
          <p:nvPr>
            <p:ph type="dt" sz="half" idx="10"/>
          </p:nvPr>
        </p:nvSpPr>
        <p:spPr/>
        <p:txBody>
          <a:bodyPr/>
          <a:lstStyle/>
          <a:p>
            <a:fld id="{1908E32C-5504-4920-82F2-969AEE7DD31A}" type="datetimeFigureOut">
              <a:rPr lang="en-US" smtClean="0"/>
              <a:t>2/9/2022</a:t>
            </a:fld>
            <a:endParaRPr lang="en-US"/>
          </a:p>
        </p:txBody>
      </p:sp>
      <p:sp>
        <p:nvSpPr>
          <p:cNvPr id="5" name="Footer Placeholder 4">
            <a:extLst>
              <a:ext uri="{FF2B5EF4-FFF2-40B4-BE49-F238E27FC236}">
                <a16:creationId xmlns:a16="http://schemas.microsoft.com/office/drawing/2014/main" id="{14BA7CC3-25B3-456F-AE80-484074FFE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5203D-9D5A-4A74-B3DF-8725C64E74FF}"/>
              </a:ext>
            </a:extLst>
          </p:cNvPr>
          <p:cNvSpPr>
            <a:spLocks noGrp="1"/>
          </p:cNvSpPr>
          <p:nvPr>
            <p:ph type="sldNum" sz="quarter" idx="12"/>
          </p:nvPr>
        </p:nvSpPr>
        <p:spPr/>
        <p:txBody>
          <a:bodyPr/>
          <a:lstStyle/>
          <a:p>
            <a:fld id="{B49A2646-0195-41AD-8E1D-0C5F298C6435}" type="slidenum">
              <a:rPr lang="en-US" smtClean="0"/>
              <a:t>‹#›</a:t>
            </a:fld>
            <a:endParaRPr lang="en-US"/>
          </a:p>
        </p:txBody>
      </p:sp>
    </p:spTree>
    <p:extLst>
      <p:ext uri="{BB962C8B-B14F-4D97-AF65-F5344CB8AC3E}">
        <p14:creationId xmlns:p14="http://schemas.microsoft.com/office/powerpoint/2010/main" val="1667996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3D6D5A31-41FF-4017-87C4-00017E8BE106}"/>
              </a:ext>
            </a:extLst>
          </p:cNvPr>
          <p:cNvSpPr/>
          <p:nvPr userDrawn="1"/>
        </p:nvSpPr>
        <p:spPr>
          <a:xfrm>
            <a:off x="304800" y="330200"/>
            <a:ext cx="11612879" cy="6261100"/>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16" name="图片 15">
            <a:extLst>
              <a:ext uri="{FF2B5EF4-FFF2-40B4-BE49-F238E27FC236}">
                <a16:creationId xmlns:a16="http://schemas.microsoft.com/office/drawing/2014/main" id="{2156E0FA-5C6F-4554-B941-E24B9B35E58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3686208" y="0"/>
            <a:ext cx="4819584" cy="1315720"/>
          </a:xfrm>
          <a:prstGeom prst="rect">
            <a:avLst/>
          </a:prstGeom>
        </p:spPr>
      </p:pic>
    </p:spTree>
    <p:extLst>
      <p:ext uri="{BB962C8B-B14F-4D97-AF65-F5344CB8AC3E}">
        <p14:creationId xmlns:p14="http://schemas.microsoft.com/office/powerpoint/2010/main" val="1058410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CB7A5A2B-CDB1-4D9F-849A-BECD51B2EE21}"/>
              </a:ext>
            </a:extLst>
          </p:cNvPr>
          <p:cNvSpPr/>
          <p:nvPr userDrawn="1"/>
        </p:nvSpPr>
        <p:spPr>
          <a:xfrm>
            <a:off x="3527425" y="860425"/>
            <a:ext cx="5137150" cy="5137150"/>
          </a:xfrm>
          <a:prstGeom prst="ellipse">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7" name="组合 16">
            <a:extLst>
              <a:ext uri="{FF2B5EF4-FFF2-40B4-BE49-F238E27FC236}">
                <a16:creationId xmlns:a16="http://schemas.microsoft.com/office/drawing/2014/main" id="{C0520F04-E3BE-4E53-8EC8-284A55BDBD77}"/>
              </a:ext>
            </a:extLst>
          </p:cNvPr>
          <p:cNvGrpSpPr/>
          <p:nvPr userDrawn="1"/>
        </p:nvGrpSpPr>
        <p:grpSpPr>
          <a:xfrm>
            <a:off x="3186643" y="569914"/>
            <a:ext cx="2909359" cy="2959627"/>
            <a:chOff x="3186643" y="569914"/>
            <a:chExt cx="2909359" cy="2959627"/>
          </a:xfrm>
        </p:grpSpPr>
        <p:sp>
          <p:nvSpPr>
            <p:cNvPr id="4" name="椭圆 3">
              <a:extLst>
                <a:ext uri="{FF2B5EF4-FFF2-40B4-BE49-F238E27FC236}">
                  <a16:creationId xmlns:a16="http://schemas.microsoft.com/office/drawing/2014/main" id="{C0812C1F-58DF-4D9F-BDB6-E30970A89F0F}"/>
                </a:ext>
              </a:extLst>
            </p:cNvPr>
            <p:cNvSpPr/>
            <p:nvPr userDrawn="1"/>
          </p:nvSpPr>
          <p:spPr>
            <a:xfrm>
              <a:off x="3236914" y="569914"/>
              <a:ext cx="2859088" cy="2859088"/>
            </a:xfrm>
            <a:custGeom>
              <a:avLst/>
              <a:gdLst>
                <a:gd name="connsiteX0" fmla="*/ 0 w 5718175"/>
                <a:gd name="connsiteY0" fmla="*/ 2859088 h 5718175"/>
                <a:gd name="connsiteX1" fmla="*/ 2859088 w 5718175"/>
                <a:gd name="connsiteY1" fmla="*/ 0 h 5718175"/>
                <a:gd name="connsiteX2" fmla="*/ 5718176 w 5718175"/>
                <a:gd name="connsiteY2" fmla="*/ 2859088 h 5718175"/>
                <a:gd name="connsiteX3" fmla="*/ 2859088 w 5718175"/>
                <a:gd name="connsiteY3" fmla="*/ 5718176 h 5718175"/>
                <a:gd name="connsiteX4" fmla="*/ 0 w 5718175"/>
                <a:gd name="connsiteY4" fmla="*/ 2859088 h 5718175"/>
                <a:gd name="connsiteX0" fmla="*/ 5718176 w 5809616"/>
                <a:gd name="connsiteY0" fmla="*/ 2859088 h 5718176"/>
                <a:gd name="connsiteX1" fmla="*/ 2859088 w 5809616"/>
                <a:gd name="connsiteY1" fmla="*/ 5718176 h 5718176"/>
                <a:gd name="connsiteX2" fmla="*/ 0 w 5809616"/>
                <a:gd name="connsiteY2" fmla="*/ 2859088 h 5718176"/>
                <a:gd name="connsiteX3" fmla="*/ 2859088 w 5809616"/>
                <a:gd name="connsiteY3" fmla="*/ 0 h 5718176"/>
                <a:gd name="connsiteX4" fmla="*/ 5809616 w 5809616"/>
                <a:gd name="connsiteY4" fmla="*/ 2950528 h 5718176"/>
                <a:gd name="connsiteX0" fmla="*/ 5718176 w 5718176"/>
                <a:gd name="connsiteY0" fmla="*/ 2859088 h 5718176"/>
                <a:gd name="connsiteX1" fmla="*/ 2859088 w 5718176"/>
                <a:gd name="connsiteY1" fmla="*/ 5718176 h 5718176"/>
                <a:gd name="connsiteX2" fmla="*/ 0 w 5718176"/>
                <a:gd name="connsiteY2" fmla="*/ 2859088 h 5718176"/>
                <a:gd name="connsiteX3" fmla="*/ 2859088 w 5718176"/>
                <a:gd name="connsiteY3" fmla="*/ 0 h 5718176"/>
                <a:gd name="connsiteX0" fmla="*/ 2859088 w 2859088"/>
                <a:gd name="connsiteY0" fmla="*/ 5718176 h 5718176"/>
                <a:gd name="connsiteX1" fmla="*/ 0 w 2859088"/>
                <a:gd name="connsiteY1" fmla="*/ 2859088 h 5718176"/>
                <a:gd name="connsiteX2" fmla="*/ 2859088 w 2859088"/>
                <a:gd name="connsiteY2" fmla="*/ 0 h 5718176"/>
                <a:gd name="connsiteX0" fmla="*/ 0 w 2859088"/>
                <a:gd name="connsiteY0" fmla="*/ 2859088 h 2859088"/>
                <a:gd name="connsiteX1" fmla="*/ 2859088 w 2859088"/>
                <a:gd name="connsiteY1" fmla="*/ 0 h 2859088"/>
              </a:gdLst>
              <a:ahLst/>
              <a:cxnLst>
                <a:cxn ang="0">
                  <a:pos x="connsiteX0" y="connsiteY0"/>
                </a:cxn>
                <a:cxn ang="0">
                  <a:pos x="connsiteX1" y="connsiteY1"/>
                </a:cxn>
              </a:cxnLst>
              <a:rect l="l" t="t" r="r" b="b"/>
              <a:pathLst>
                <a:path w="2859088" h="2859088">
                  <a:moveTo>
                    <a:pt x="0" y="2859088"/>
                  </a:moveTo>
                  <a:cubicBezTo>
                    <a:pt x="0" y="1280057"/>
                    <a:pt x="1280057" y="0"/>
                    <a:pt x="2859088" y="0"/>
                  </a:cubicBezTo>
                </a:path>
              </a:pathLst>
            </a:cu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椭圆 5">
              <a:extLst>
                <a:ext uri="{FF2B5EF4-FFF2-40B4-BE49-F238E27FC236}">
                  <a16:creationId xmlns:a16="http://schemas.microsoft.com/office/drawing/2014/main" id="{CE875C9C-02A1-4280-B044-C1551A530158}"/>
                </a:ext>
              </a:extLst>
            </p:cNvPr>
            <p:cNvSpPr/>
            <p:nvPr userDrawn="1"/>
          </p:nvSpPr>
          <p:spPr>
            <a:xfrm>
              <a:off x="3186643" y="3429000"/>
              <a:ext cx="100541" cy="100541"/>
            </a:xfrm>
            <a:prstGeom prst="ellipse">
              <a:avLst/>
            </a:pr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9" name="组合 18">
            <a:extLst>
              <a:ext uri="{FF2B5EF4-FFF2-40B4-BE49-F238E27FC236}">
                <a16:creationId xmlns:a16="http://schemas.microsoft.com/office/drawing/2014/main" id="{403E7AC3-0130-4A32-A2FD-871A77D95D28}"/>
              </a:ext>
            </a:extLst>
          </p:cNvPr>
          <p:cNvGrpSpPr/>
          <p:nvPr userDrawn="1"/>
        </p:nvGrpSpPr>
        <p:grpSpPr>
          <a:xfrm rot="10800000">
            <a:off x="6146273" y="3320786"/>
            <a:ext cx="2909359" cy="2959627"/>
            <a:chOff x="3186643" y="569914"/>
            <a:chExt cx="2909359" cy="2959627"/>
          </a:xfrm>
        </p:grpSpPr>
        <p:sp>
          <p:nvSpPr>
            <p:cNvPr id="20" name="椭圆 3">
              <a:extLst>
                <a:ext uri="{FF2B5EF4-FFF2-40B4-BE49-F238E27FC236}">
                  <a16:creationId xmlns:a16="http://schemas.microsoft.com/office/drawing/2014/main" id="{EE5A2B4B-1410-4792-B7FE-17F3CA0112CB}"/>
                </a:ext>
              </a:extLst>
            </p:cNvPr>
            <p:cNvSpPr/>
            <p:nvPr userDrawn="1"/>
          </p:nvSpPr>
          <p:spPr>
            <a:xfrm>
              <a:off x="3236914" y="569914"/>
              <a:ext cx="2859088" cy="2859088"/>
            </a:xfrm>
            <a:custGeom>
              <a:avLst/>
              <a:gdLst>
                <a:gd name="connsiteX0" fmla="*/ 0 w 5718175"/>
                <a:gd name="connsiteY0" fmla="*/ 2859088 h 5718175"/>
                <a:gd name="connsiteX1" fmla="*/ 2859088 w 5718175"/>
                <a:gd name="connsiteY1" fmla="*/ 0 h 5718175"/>
                <a:gd name="connsiteX2" fmla="*/ 5718176 w 5718175"/>
                <a:gd name="connsiteY2" fmla="*/ 2859088 h 5718175"/>
                <a:gd name="connsiteX3" fmla="*/ 2859088 w 5718175"/>
                <a:gd name="connsiteY3" fmla="*/ 5718176 h 5718175"/>
                <a:gd name="connsiteX4" fmla="*/ 0 w 5718175"/>
                <a:gd name="connsiteY4" fmla="*/ 2859088 h 5718175"/>
                <a:gd name="connsiteX0" fmla="*/ 5718176 w 5809616"/>
                <a:gd name="connsiteY0" fmla="*/ 2859088 h 5718176"/>
                <a:gd name="connsiteX1" fmla="*/ 2859088 w 5809616"/>
                <a:gd name="connsiteY1" fmla="*/ 5718176 h 5718176"/>
                <a:gd name="connsiteX2" fmla="*/ 0 w 5809616"/>
                <a:gd name="connsiteY2" fmla="*/ 2859088 h 5718176"/>
                <a:gd name="connsiteX3" fmla="*/ 2859088 w 5809616"/>
                <a:gd name="connsiteY3" fmla="*/ 0 h 5718176"/>
                <a:gd name="connsiteX4" fmla="*/ 5809616 w 5809616"/>
                <a:gd name="connsiteY4" fmla="*/ 2950528 h 5718176"/>
                <a:gd name="connsiteX0" fmla="*/ 5718176 w 5718176"/>
                <a:gd name="connsiteY0" fmla="*/ 2859088 h 5718176"/>
                <a:gd name="connsiteX1" fmla="*/ 2859088 w 5718176"/>
                <a:gd name="connsiteY1" fmla="*/ 5718176 h 5718176"/>
                <a:gd name="connsiteX2" fmla="*/ 0 w 5718176"/>
                <a:gd name="connsiteY2" fmla="*/ 2859088 h 5718176"/>
                <a:gd name="connsiteX3" fmla="*/ 2859088 w 5718176"/>
                <a:gd name="connsiteY3" fmla="*/ 0 h 5718176"/>
                <a:gd name="connsiteX0" fmla="*/ 2859088 w 2859088"/>
                <a:gd name="connsiteY0" fmla="*/ 5718176 h 5718176"/>
                <a:gd name="connsiteX1" fmla="*/ 0 w 2859088"/>
                <a:gd name="connsiteY1" fmla="*/ 2859088 h 5718176"/>
                <a:gd name="connsiteX2" fmla="*/ 2859088 w 2859088"/>
                <a:gd name="connsiteY2" fmla="*/ 0 h 5718176"/>
                <a:gd name="connsiteX0" fmla="*/ 0 w 2859088"/>
                <a:gd name="connsiteY0" fmla="*/ 2859088 h 2859088"/>
                <a:gd name="connsiteX1" fmla="*/ 2859088 w 2859088"/>
                <a:gd name="connsiteY1" fmla="*/ 0 h 2859088"/>
              </a:gdLst>
              <a:ahLst/>
              <a:cxnLst>
                <a:cxn ang="0">
                  <a:pos x="connsiteX0" y="connsiteY0"/>
                </a:cxn>
                <a:cxn ang="0">
                  <a:pos x="connsiteX1" y="connsiteY1"/>
                </a:cxn>
              </a:cxnLst>
              <a:rect l="l" t="t" r="r" b="b"/>
              <a:pathLst>
                <a:path w="2859088" h="2859088">
                  <a:moveTo>
                    <a:pt x="0" y="2859088"/>
                  </a:moveTo>
                  <a:cubicBezTo>
                    <a:pt x="0" y="1280057"/>
                    <a:pt x="1280057" y="0"/>
                    <a:pt x="2859088" y="0"/>
                  </a:cubicBezTo>
                </a:path>
              </a:pathLst>
            </a:cu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椭圆 20">
              <a:extLst>
                <a:ext uri="{FF2B5EF4-FFF2-40B4-BE49-F238E27FC236}">
                  <a16:creationId xmlns:a16="http://schemas.microsoft.com/office/drawing/2014/main" id="{ECA4C24E-0BE6-4DDC-833A-ABC4DD9DC152}"/>
                </a:ext>
              </a:extLst>
            </p:cNvPr>
            <p:cNvSpPr/>
            <p:nvPr userDrawn="1"/>
          </p:nvSpPr>
          <p:spPr>
            <a:xfrm>
              <a:off x="3186643" y="3429000"/>
              <a:ext cx="100541" cy="100541"/>
            </a:xfrm>
            <a:prstGeom prst="ellipse">
              <a:avLst/>
            </a:pr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pic>
        <p:nvPicPr>
          <p:cNvPr id="31" name="图片 30">
            <a:extLst>
              <a:ext uri="{FF2B5EF4-FFF2-40B4-BE49-F238E27FC236}">
                <a16:creationId xmlns:a16="http://schemas.microsoft.com/office/drawing/2014/main" id="{62175799-9BD7-4A64-96E7-7B08BCD5F1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119" r="915"/>
          <a:stretch/>
        </p:blipFill>
        <p:spPr>
          <a:xfrm flipH="1" flipV="1">
            <a:off x="3527425" y="1278090"/>
            <a:ext cx="3883273" cy="2061903"/>
          </a:xfrm>
          <a:custGeom>
            <a:avLst/>
            <a:gdLst>
              <a:gd name="connsiteX0" fmla="*/ 2792457 w 3883273"/>
              <a:gd name="connsiteY0" fmla="*/ 2061903 h 2061903"/>
              <a:gd name="connsiteX1" fmla="*/ 0 w 3883273"/>
              <a:gd name="connsiteY1" fmla="*/ 2061903 h 2061903"/>
              <a:gd name="connsiteX2" fmla="*/ 0 w 3883273"/>
              <a:gd name="connsiteY2" fmla="*/ 0 h 2061903"/>
              <a:gd name="connsiteX3" fmla="*/ 3883273 w 3883273"/>
              <a:gd name="connsiteY3" fmla="*/ 0 h 2061903"/>
              <a:gd name="connsiteX4" fmla="*/ 3870700 w 3883273"/>
              <a:gd name="connsiteY4" fmla="*/ 248991 h 2061903"/>
              <a:gd name="connsiteX5" fmla="*/ 2970472 w 3883273"/>
              <a:gd name="connsiteY5" fmla="*/ 1928786 h 206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3273" h="2061903">
                <a:moveTo>
                  <a:pt x="2792457" y="2061903"/>
                </a:moveTo>
                <a:lnTo>
                  <a:pt x="0" y="2061903"/>
                </a:lnTo>
                <a:lnTo>
                  <a:pt x="0" y="0"/>
                </a:lnTo>
                <a:lnTo>
                  <a:pt x="3883273" y="0"/>
                </a:lnTo>
                <a:lnTo>
                  <a:pt x="3870700" y="248991"/>
                </a:lnTo>
                <a:cubicBezTo>
                  <a:pt x="3802164" y="923857"/>
                  <a:pt x="3466209" y="1519667"/>
                  <a:pt x="2970472" y="1928786"/>
                </a:cubicBezTo>
                <a:close/>
              </a:path>
            </a:pathLst>
          </a:custGeom>
        </p:spPr>
      </p:pic>
      <p:pic>
        <p:nvPicPr>
          <p:cNvPr id="32" name="图片 31">
            <a:extLst>
              <a:ext uri="{FF2B5EF4-FFF2-40B4-BE49-F238E27FC236}">
                <a16:creationId xmlns:a16="http://schemas.microsoft.com/office/drawing/2014/main" id="{26A0B97C-B27C-4F81-94DB-9500772CCE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42" b="18166"/>
          <a:stretch/>
        </p:blipFill>
        <p:spPr>
          <a:xfrm>
            <a:off x="5394629" y="4621850"/>
            <a:ext cx="2973687" cy="1011430"/>
          </a:xfrm>
          <a:custGeom>
            <a:avLst/>
            <a:gdLst>
              <a:gd name="connsiteX0" fmla="*/ 0 w 2973687"/>
              <a:gd name="connsiteY0" fmla="*/ 0 h 1011430"/>
              <a:gd name="connsiteX1" fmla="*/ 2973687 w 2973687"/>
              <a:gd name="connsiteY1" fmla="*/ 0 h 1011430"/>
              <a:gd name="connsiteX2" fmla="*/ 2968998 w 2973687"/>
              <a:gd name="connsiteY2" fmla="*/ 9735 h 1011430"/>
              <a:gd name="connsiteX3" fmla="*/ 2165502 w 2973687"/>
              <a:gd name="connsiteY3" fmla="*/ 894435 h 1011430"/>
              <a:gd name="connsiteX4" fmla="*/ 1972923 w 2973687"/>
              <a:gd name="connsiteY4" fmla="*/ 1011430 h 1011430"/>
              <a:gd name="connsiteX5" fmla="*/ 0 w 2973687"/>
              <a:gd name="connsiteY5" fmla="*/ 1011430 h 10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3687" h="1011430">
                <a:moveTo>
                  <a:pt x="0" y="0"/>
                </a:moveTo>
                <a:lnTo>
                  <a:pt x="2973687" y="0"/>
                </a:lnTo>
                <a:lnTo>
                  <a:pt x="2968998" y="9735"/>
                </a:lnTo>
                <a:cubicBezTo>
                  <a:pt x="2775844" y="365298"/>
                  <a:pt x="2499253" y="668958"/>
                  <a:pt x="2165502" y="894435"/>
                </a:cubicBezTo>
                <a:lnTo>
                  <a:pt x="1972923" y="1011430"/>
                </a:lnTo>
                <a:lnTo>
                  <a:pt x="0" y="1011430"/>
                </a:lnTo>
                <a:close/>
              </a:path>
            </a:pathLst>
          </a:custGeom>
        </p:spPr>
      </p:pic>
      <p:pic>
        <p:nvPicPr>
          <p:cNvPr id="35" name="图片 34">
            <a:extLst>
              <a:ext uri="{FF2B5EF4-FFF2-40B4-BE49-F238E27FC236}">
                <a16:creationId xmlns:a16="http://schemas.microsoft.com/office/drawing/2014/main" id="{AA6C47FC-8589-429F-B86A-E18DBD3DC90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368316" y="290514"/>
            <a:ext cx="1073000" cy="1125753"/>
          </a:xfrm>
          <a:prstGeom prst="rect">
            <a:avLst/>
          </a:prstGeom>
        </p:spPr>
      </p:pic>
    </p:spTree>
    <p:extLst>
      <p:ext uri="{BB962C8B-B14F-4D97-AF65-F5344CB8AC3E}">
        <p14:creationId xmlns:p14="http://schemas.microsoft.com/office/powerpoint/2010/main" val="186542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DC76-CA47-487B-8F84-599D4180B7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EB4FDD-DF56-4803-A8C7-D537F7D06B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02CA3-DF2E-4CD6-BE01-C8FFBC5DD35C}"/>
              </a:ext>
            </a:extLst>
          </p:cNvPr>
          <p:cNvSpPr>
            <a:spLocks noGrp="1"/>
          </p:cNvSpPr>
          <p:nvPr>
            <p:ph type="dt" sz="half" idx="10"/>
          </p:nvPr>
        </p:nvSpPr>
        <p:spPr/>
        <p:txBody>
          <a:bodyPr/>
          <a:lstStyle/>
          <a:p>
            <a:fld id="{1908E32C-5504-4920-82F2-969AEE7DD31A}" type="datetimeFigureOut">
              <a:rPr lang="en-US" smtClean="0"/>
              <a:t>2/9/2022</a:t>
            </a:fld>
            <a:endParaRPr lang="en-US"/>
          </a:p>
        </p:txBody>
      </p:sp>
      <p:sp>
        <p:nvSpPr>
          <p:cNvPr id="5" name="Footer Placeholder 4">
            <a:extLst>
              <a:ext uri="{FF2B5EF4-FFF2-40B4-BE49-F238E27FC236}">
                <a16:creationId xmlns:a16="http://schemas.microsoft.com/office/drawing/2014/main" id="{08289A81-C77D-4739-8D55-F5BC91EC0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9EFA1-4B1B-4392-903E-E70A9D0DB884}"/>
              </a:ext>
            </a:extLst>
          </p:cNvPr>
          <p:cNvSpPr>
            <a:spLocks noGrp="1"/>
          </p:cNvSpPr>
          <p:nvPr>
            <p:ph type="sldNum" sz="quarter" idx="12"/>
          </p:nvPr>
        </p:nvSpPr>
        <p:spPr/>
        <p:txBody>
          <a:bodyPr/>
          <a:lstStyle/>
          <a:p>
            <a:fld id="{B49A2646-0195-41AD-8E1D-0C5F298C6435}" type="slidenum">
              <a:rPr lang="en-US" smtClean="0"/>
              <a:t>‹#›</a:t>
            </a:fld>
            <a:endParaRPr lang="en-US"/>
          </a:p>
        </p:txBody>
      </p:sp>
    </p:spTree>
    <p:extLst>
      <p:ext uri="{BB962C8B-B14F-4D97-AF65-F5344CB8AC3E}">
        <p14:creationId xmlns:p14="http://schemas.microsoft.com/office/powerpoint/2010/main" val="289350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DD21-40FE-4247-97F9-0B485B041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9FDBA0-4352-413F-AC26-C16FE232B4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291954-8D83-4EE1-BEE6-200953DFEA2B}"/>
              </a:ext>
            </a:extLst>
          </p:cNvPr>
          <p:cNvSpPr>
            <a:spLocks noGrp="1"/>
          </p:cNvSpPr>
          <p:nvPr>
            <p:ph type="dt" sz="half" idx="10"/>
          </p:nvPr>
        </p:nvSpPr>
        <p:spPr/>
        <p:txBody>
          <a:bodyPr/>
          <a:lstStyle/>
          <a:p>
            <a:fld id="{1908E32C-5504-4920-82F2-969AEE7DD31A}" type="datetimeFigureOut">
              <a:rPr lang="en-US" smtClean="0"/>
              <a:t>2/9/2022</a:t>
            </a:fld>
            <a:endParaRPr lang="en-US"/>
          </a:p>
        </p:txBody>
      </p:sp>
      <p:sp>
        <p:nvSpPr>
          <p:cNvPr id="5" name="Footer Placeholder 4">
            <a:extLst>
              <a:ext uri="{FF2B5EF4-FFF2-40B4-BE49-F238E27FC236}">
                <a16:creationId xmlns:a16="http://schemas.microsoft.com/office/drawing/2014/main" id="{9F4833B8-6C99-45A9-8668-7645E7FD6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75C9C3-C90C-4708-A913-EA5EC7B4654B}"/>
              </a:ext>
            </a:extLst>
          </p:cNvPr>
          <p:cNvSpPr>
            <a:spLocks noGrp="1"/>
          </p:cNvSpPr>
          <p:nvPr>
            <p:ph type="sldNum" sz="quarter" idx="12"/>
          </p:nvPr>
        </p:nvSpPr>
        <p:spPr/>
        <p:txBody>
          <a:bodyPr/>
          <a:lstStyle/>
          <a:p>
            <a:fld id="{B49A2646-0195-41AD-8E1D-0C5F298C6435}" type="slidenum">
              <a:rPr lang="en-US" smtClean="0"/>
              <a:t>‹#›</a:t>
            </a:fld>
            <a:endParaRPr lang="en-US"/>
          </a:p>
        </p:txBody>
      </p:sp>
    </p:spTree>
    <p:extLst>
      <p:ext uri="{BB962C8B-B14F-4D97-AF65-F5344CB8AC3E}">
        <p14:creationId xmlns:p14="http://schemas.microsoft.com/office/powerpoint/2010/main" val="69424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2B46-55A8-4FCE-853F-BF0AC8F998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999B0C-EDAE-4F1B-B13D-CF9ABC723E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5D52F-621F-47A4-BE0F-A3B1D6AFA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AD1910-2AF7-450A-9ACA-F2E31856AB09}"/>
              </a:ext>
            </a:extLst>
          </p:cNvPr>
          <p:cNvSpPr>
            <a:spLocks noGrp="1"/>
          </p:cNvSpPr>
          <p:nvPr>
            <p:ph type="dt" sz="half" idx="10"/>
          </p:nvPr>
        </p:nvSpPr>
        <p:spPr/>
        <p:txBody>
          <a:bodyPr/>
          <a:lstStyle/>
          <a:p>
            <a:fld id="{1908E32C-5504-4920-82F2-969AEE7DD31A}" type="datetimeFigureOut">
              <a:rPr lang="en-US" smtClean="0"/>
              <a:t>2/9/2022</a:t>
            </a:fld>
            <a:endParaRPr lang="en-US"/>
          </a:p>
        </p:txBody>
      </p:sp>
      <p:sp>
        <p:nvSpPr>
          <p:cNvPr id="6" name="Footer Placeholder 5">
            <a:extLst>
              <a:ext uri="{FF2B5EF4-FFF2-40B4-BE49-F238E27FC236}">
                <a16:creationId xmlns:a16="http://schemas.microsoft.com/office/drawing/2014/main" id="{2EC57BED-2EC5-4DEB-8FB2-2BAC2AF31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CDC73-DA3D-4887-9F5D-88E5C8FAA5D6}"/>
              </a:ext>
            </a:extLst>
          </p:cNvPr>
          <p:cNvSpPr>
            <a:spLocks noGrp="1"/>
          </p:cNvSpPr>
          <p:nvPr>
            <p:ph type="sldNum" sz="quarter" idx="12"/>
          </p:nvPr>
        </p:nvSpPr>
        <p:spPr/>
        <p:txBody>
          <a:bodyPr/>
          <a:lstStyle/>
          <a:p>
            <a:fld id="{B49A2646-0195-41AD-8E1D-0C5F298C6435}" type="slidenum">
              <a:rPr lang="en-US" smtClean="0"/>
              <a:t>‹#›</a:t>
            </a:fld>
            <a:endParaRPr lang="en-US"/>
          </a:p>
        </p:txBody>
      </p:sp>
    </p:spTree>
    <p:extLst>
      <p:ext uri="{BB962C8B-B14F-4D97-AF65-F5344CB8AC3E}">
        <p14:creationId xmlns:p14="http://schemas.microsoft.com/office/powerpoint/2010/main" val="127497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7834-8D6E-41BB-93B8-D422F5468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C0C08-8E08-4010-B975-CF98E06B35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6C50F1-8E5B-4366-8DF2-F86E63C890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FB488-80AA-41A7-901B-FB760D8E70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0679D6-A1CB-4E44-B60C-F6208F4750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FF5EC-4272-47E6-95B6-9144B0DCAD60}"/>
              </a:ext>
            </a:extLst>
          </p:cNvPr>
          <p:cNvSpPr>
            <a:spLocks noGrp="1"/>
          </p:cNvSpPr>
          <p:nvPr>
            <p:ph type="dt" sz="half" idx="10"/>
          </p:nvPr>
        </p:nvSpPr>
        <p:spPr/>
        <p:txBody>
          <a:bodyPr/>
          <a:lstStyle/>
          <a:p>
            <a:fld id="{1908E32C-5504-4920-82F2-969AEE7DD31A}" type="datetimeFigureOut">
              <a:rPr lang="en-US" smtClean="0"/>
              <a:t>2/9/2022</a:t>
            </a:fld>
            <a:endParaRPr lang="en-US"/>
          </a:p>
        </p:txBody>
      </p:sp>
      <p:sp>
        <p:nvSpPr>
          <p:cNvPr id="8" name="Footer Placeholder 7">
            <a:extLst>
              <a:ext uri="{FF2B5EF4-FFF2-40B4-BE49-F238E27FC236}">
                <a16:creationId xmlns:a16="http://schemas.microsoft.com/office/drawing/2014/main" id="{A179CE61-13B1-49C7-A92B-75AF0952E9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FC3FCC-CCF9-41AD-B938-4B9EC8645598}"/>
              </a:ext>
            </a:extLst>
          </p:cNvPr>
          <p:cNvSpPr>
            <a:spLocks noGrp="1"/>
          </p:cNvSpPr>
          <p:nvPr>
            <p:ph type="sldNum" sz="quarter" idx="12"/>
          </p:nvPr>
        </p:nvSpPr>
        <p:spPr/>
        <p:txBody>
          <a:bodyPr/>
          <a:lstStyle/>
          <a:p>
            <a:fld id="{B49A2646-0195-41AD-8E1D-0C5F298C6435}" type="slidenum">
              <a:rPr lang="en-US" smtClean="0"/>
              <a:t>‹#›</a:t>
            </a:fld>
            <a:endParaRPr lang="en-US"/>
          </a:p>
        </p:txBody>
      </p:sp>
    </p:spTree>
    <p:extLst>
      <p:ext uri="{BB962C8B-B14F-4D97-AF65-F5344CB8AC3E}">
        <p14:creationId xmlns:p14="http://schemas.microsoft.com/office/powerpoint/2010/main" val="355963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D9E7-30F1-4380-B92C-DF95079AF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7AD097-7131-441D-A142-1DB9F8392147}"/>
              </a:ext>
            </a:extLst>
          </p:cNvPr>
          <p:cNvSpPr>
            <a:spLocks noGrp="1"/>
          </p:cNvSpPr>
          <p:nvPr>
            <p:ph type="dt" sz="half" idx="10"/>
          </p:nvPr>
        </p:nvSpPr>
        <p:spPr/>
        <p:txBody>
          <a:bodyPr/>
          <a:lstStyle/>
          <a:p>
            <a:fld id="{1908E32C-5504-4920-82F2-969AEE7DD31A}" type="datetimeFigureOut">
              <a:rPr lang="en-US" smtClean="0"/>
              <a:t>2/9/2022</a:t>
            </a:fld>
            <a:endParaRPr lang="en-US"/>
          </a:p>
        </p:txBody>
      </p:sp>
      <p:sp>
        <p:nvSpPr>
          <p:cNvPr id="4" name="Footer Placeholder 3">
            <a:extLst>
              <a:ext uri="{FF2B5EF4-FFF2-40B4-BE49-F238E27FC236}">
                <a16:creationId xmlns:a16="http://schemas.microsoft.com/office/drawing/2014/main" id="{96A9967A-EB5C-4A82-B67C-CF823CDFB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021F1-CB53-47DB-AB4B-AD9AAFF3926E}"/>
              </a:ext>
            </a:extLst>
          </p:cNvPr>
          <p:cNvSpPr>
            <a:spLocks noGrp="1"/>
          </p:cNvSpPr>
          <p:nvPr>
            <p:ph type="sldNum" sz="quarter" idx="12"/>
          </p:nvPr>
        </p:nvSpPr>
        <p:spPr/>
        <p:txBody>
          <a:bodyPr/>
          <a:lstStyle/>
          <a:p>
            <a:fld id="{B49A2646-0195-41AD-8E1D-0C5F298C6435}" type="slidenum">
              <a:rPr lang="en-US" smtClean="0"/>
              <a:t>‹#›</a:t>
            </a:fld>
            <a:endParaRPr lang="en-US"/>
          </a:p>
        </p:txBody>
      </p:sp>
    </p:spTree>
    <p:extLst>
      <p:ext uri="{BB962C8B-B14F-4D97-AF65-F5344CB8AC3E}">
        <p14:creationId xmlns:p14="http://schemas.microsoft.com/office/powerpoint/2010/main" val="44869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9D957-BDA7-4C60-806F-B414300034E0}"/>
              </a:ext>
            </a:extLst>
          </p:cNvPr>
          <p:cNvSpPr>
            <a:spLocks noGrp="1"/>
          </p:cNvSpPr>
          <p:nvPr>
            <p:ph type="dt" sz="half" idx="10"/>
          </p:nvPr>
        </p:nvSpPr>
        <p:spPr/>
        <p:txBody>
          <a:bodyPr/>
          <a:lstStyle/>
          <a:p>
            <a:fld id="{1908E32C-5504-4920-82F2-969AEE7DD31A}" type="datetimeFigureOut">
              <a:rPr lang="en-US" smtClean="0"/>
              <a:t>2/9/2022</a:t>
            </a:fld>
            <a:endParaRPr lang="en-US"/>
          </a:p>
        </p:txBody>
      </p:sp>
      <p:sp>
        <p:nvSpPr>
          <p:cNvPr id="3" name="Footer Placeholder 2">
            <a:extLst>
              <a:ext uri="{FF2B5EF4-FFF2-40B4-BE49-F238E27FC236}">
                <a16:creationId xmlns:a16="http://schemas.microsoft.com/office/drawing/2014/main" id="{7CAA5986-A272-4F1A-9224-492862FD46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C58FCC-75DC-46AB-AA85-E261B38BA696}"/>
              </a:ext>
            </a:extLst>
          </p:cNvPr>
          <p:cNvSpPr>
            <a:spLocks noGrp="1"/>
          </p:cNvSpPr>
          <p:nvPr>
            <p:ph type="sldNum" sz="quarter" idx="12"/>
          </p:nvPr>
        </p:nvSpPr>
        <p:spPr/>
        <p:txBody>
          <a:bodyPr/>
          <a:lstStyle/>
          <a:p>
            <a:fld id="{B49A2646-0195-41AD-8E1D-0C5F298C6435}" type="slidenum">
              <a:rPr lang="en-US" smtClean="0"/>
              <a:t>‹#›</a:t>
            </a:fld>
            <a:endParaRPr lang="en-US"/>
          </a:p>
        </p:txBody>
      </p:sp>
    </p:spTree>
    <p:extLst>
      <p:ext uri="{BB962C8B-B14F-4D97-AF65-F5344CB8AC3E}">
        <p14:creationId xmlns:p14="http://schemas.microsoft.com/office/powerpoint/2010/main" val="142066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714B-4508-4BFF-A0F5-AA2831AA9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2D1055-E122-4F33-B70D-D8E79BF4E8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295BA7-BA91-43F2-BC99-CBFAB0E97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0FBC4-12A5-4471-9905-FC6CC589232E}"/>
              </a:ext>
            </a:extLst>
          </p:cNvPr>
          <p:cNvSpPr>
            <a:spLocks noGrp="1"/>
          </p:cNvSpPr>
          <p:nvPr>
            <p:ph type="dt" sz="half" idx="10"/>
          </p:nvPr>
        </p:nvSpPr>
        <p:spPr/>
        <p:txBody>
          <a:bodyPr/>
          <a:lstStyle/>
          <a:p>
            <a:fld id="{1908E32C-5504-4920-82F2-969AEE7DD31A}" type="datetimeFigureOut">
              <a:rPr lang="en-US" smtClean="0"/>
              <a:t>2/9/2022</a:t>
            </a:fld>
            <a:endParaRPr lang="en-US"/>
          </a:p>
        </p:txBody>
      </p:sp>
      <p:sp>
        <p:nvSpPr>
          <p:cNvPr id="6" name="Footer Placeholder 5">
            <a:extLst>
              <a:ext uri="{FF2B5EF4-FFF2-40B4-BE49-F238E27FC236}">
                <a16:creationId xmlns:a16="http://schemas.microsoft.com/office/drawing/2014/main" id="{0EC8757A-6C3E-4F1A-B827-0334B5208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C6C-B331-4B36-92F4-04C8B9C79035}"/>
              </a:ext>
            </a:extLst>
          </p:cNvPr>
          <p:cNvSpPr>
            <a:spLocks noGrp="1"/>
          </p:cNvSpPr>
          <p:nvPr>
            <p:ph type="sldNum" sz="quarter" idx="12"/>
          </p:nvPr>
        </p:nvSpPr>
        <p:spPr/>
        <p:txBody>
          <a:bodyPr/>
          <a:lstStyle/>
          <a:p>
            <a:fld id="{B49A2646-0195-41AD-8E1D-0C5F298C6435}" type="slidenum">
              <a:rPr lang="en-US" smtClean="0"/>
              <a:t>‹#›</a:t>
            </a:fld>
            <a:endParaRPr lang="en-US"/>
          </a:p>
        </p:txBody>
      </p:sp>
    </p:spTree>
    <p:extLst>
      <p:ext uri="{BB962C8B-B14F-4D97-AF65-F5344CB8AC3E}">
        <p14:creationId xmlns:p14="http://schemas.microsoft.com/office/powerpoint/2010/main" val="162369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C323-1C04-4495-9993-6BC755CE6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CB440-5DD0-4B78-B41A-050ED2F4B8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02BD29-9739-417A-AA43-6FEDACE15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FC02F-D470-4D38-BB10-FC91E6B6C6D7}"/>
              </a:ext>
            </a:extLst>
          </p:cNvPr>
          <p:cNvSpPr>
            <a:spLocks noGrp="1"/>
          </p:cNvSpPr>
          <p:nvPr>
            <p:ph type="dt" sz="half" idx="10"/>
          </p:nvPr>
        </p:nvSpPr>
        <p:spPr/>
        <p:txBody>
          <a:bodyPr/>
          <a:lstStyle/>
          <a:p>
            <a:fld id="{1908E32C-5504-4920-82F2-969AEE7DD31A}" type="datetimeFigureOut">
              <a:rPr lang="en-US" smtClean="0"/>
              <a:t>2/9/2022</a:t>
            </a:fld>
            <a:endParaRPr lang="en-US"/>
          </a:p>
        </p:txBody>
      </p:sp>
      <p:sp>
        <p:nvSpPr>
          <p:cNvPr id="6" name="Footer Placeholder 5">
            <a:extLst>
              <a:ext uri="{FF2B5EF4-FFF2-40B4-BE49-F238E27FC236}">
                <a16:creationId xmlns:a16="http://schemas.microsoft.com/office/drawing/2014/main" id="{B12281ED-FEDE-4F04-8270-95E1D47409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02DDE-C86B-46A0-B384-3B2A384393D6}"/>
              </a:ext>
            </a:extLst>
          </p:cNvPr>
          <p:cNvSpPr>
            <a:spLocks noGrp="1"/>
          </p:cNvSpPr>
          <p:nvPr>
            <p:ph type="sldNum" sz="quarter" idx="12"/>
          </p:nvPr>
        </p:nvSpPr>
        <p:spPr/>
        <p:txBody>
          <a:bodyPr/>
          <a:lstStyle/>
          <a:p>
            <a:fld id="{B49A2646-0195-41AD-8E1D-0C5F298C6435}" type="slidenum">
              <a:rPr lang="en-US" smtClean="0"/>
              <a:t>‹#›</a:t>
            </a:fld>
            <a:endParaRPr lang="en-US"/>
          </a:p>
        </p:txBody>
      </p:sp>
    </p:spTree>
    <p:extLst>
      <p:ext uri="{BB962C8B-B14F-4D97-AF65-F5344CB8AC3E}">
        <p14:creationId xmlns:p14="http://schemas.microsoft.com/office/powerpoint/2010/main" val="106468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CA81-505B-421E-A970-DDE361DA38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3F589F-FB72-4550-AEB4-C0858F8B7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1B653-B386-4F19-8FF9-E8CC1B02E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8E32C-5504-4920-82F2-969AEE7DD31A}" type="datetimeFigureOut">
              <a:rPr lang="en-US" smtClean="0"/>
              <a:t>2/9/2022</a:t>
            </a:fld>
            <a:endParaRPr lang="en-US"/>
          </a:p>
        </p:txBody>
      </p:sp>
      <p:sp>
        <p:nvSpPr>
          <p:cNvPr id="5" name="Footer Placeholder 4">
            <a:extLst>
              <a:ext uri="{FF2B5EF4-FFF2-40B4-BE49-F238E27FC236}">
                <a16:creationId xmlns:a16="http://schemas.microsoft.com/office/drawing/2014/main" id="{231F119F-ACAC-419D-86CE-E67ED931C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1A7E33-7FCC-4788-AB86-867410B44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A2646-0195-41AD-8E1D-0C5F298C6435}" type="slidenum">
              <a:rPr lang="en-US" smtClean="0"/>
              <a:t>‹#›</a:t>
            </a:fld>
            <a:endParaRPr lang="en-US"/>
          </a:p>
        </p:txBody>
      </p:sp>
    </p:spTree>
    <p:extLst>
      <p:ext uri="{BB962C8B-B14F-4D97-AF65-F5344CB8AC3E}">
        <p14:creationId xmlns:p14="http://schemas.microsoft.com/office/powerpoint/2010/main" val="268385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13.svg"/><Relationship Id="rId2" Type="http://schemas.openxmlformats.org/officeDocument/2006/relationships/slide" Target="slide1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ình vẽ, Tranh vẽ về đề tài Ngày Tết - Đón xuân sum vầ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22539"/>
            <a:ext cx="11762105" cy="65221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Đi chợ Tế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3"/>
          <p:cNvPicPr>
            <a:picLocks noChangeAspect="1"/>
          </p:cNvPicPr>
          <p:nvPr/>
        </p:nvPicPr>
        <p:blipFill>
          <a:blip r:embed="rId3"/>
          <a:srcRect/>
          <a:stretch>
            <a:fillRect/>
          </a:stretch>
        </p:blipFill>
        <p:spPr>
          <a:xfrm>
            <a:off x="-3916680" y="7115258"/>
            <a:ext cx="2781802" cy="1188652"/>
          </a:xfrm>
          <a:prstGeom prst="rect">
            <a:avLst/>
          </a:prstGeom>
        </p:spPr>
      </p:pic>
      <p:pic>
        <p:nvPicPr>
          <p:cNvPr id="7" name="Picture 4"/>
          <p:cNvPicPr>
            <a:picLocks noChangeAspect="1"/>
          </p:cNvPicPr>
          <p:nvPr/>
        </p:nvPicPr>
        <p:blipFill>
          <a:blip r:embed="rId4"/>
          <a:srcRect/>
          <a:stretch>
            <a:fillRect/>
          </a:stretch>
        </p:blipFill>
        <p:spPr>
          <a:xfrm>
            <a:off x="13563120" y="-472455"/>
            <a:ext cx="2819880" cy="3024000"/>
          </a:xfrm>
          <a:prstGeom prst="rect">
            <a:avLst/>
          </a:prstGeom>
        </p:spPr>
      </p:pic>
      <p:sp>
        <p:nvSpPr>
          <p:cNvPr id="5" name="Rectangle 4"/>
          <p:cNvSpPr/>
          <p:nvPr/>
        </p:nvSpPr>
        <p:spPr>
          <a:xfrm>
            <a:off x="1092100" y="5035745"/>
            <a:ext cx="9913380" cy="1862048"/>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11500" b="1" cap="none" spc="0" dirty="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4">
                      <a:satMod val="175000"/>
                      <a:alpha val="40000"/>
                    </a:schemeClr>
                  </a:glow>
                </a:effectLst>
                <a:latin typeface="UTM ThuPhap Thien An" panose="02040603050506020204" pitchFamily="18" charset="0"/>
              </a:rPr>
              <a:t>Chợ tết</a:t>
            </a:r>
          </a:p>
        </p:txBody>
      </p:sp>
      <p:sp>
        <p:nvSpPr>
          <p:cNvPr id="9" name="Rectangle 8"/>
          <p:cNvSpPr/>
          <p:nvPr/>
        </p:nvSpPr>
        <p:spPr>
          <a:xfrm>
            <a:off x="1357455" y="4704054"/>
            <a:ext cx="1864613" cy="923330"/>
          </a:xfrm>
          <a:prstGeom prst="rect">
            <a:avLst/>
          </a:prstGeom>
          <a:noFill/>
        </p:spPr>
        <p:txBody>
          <a:bodyPr wrap="none" lIns="91440" tIns="45720" rIns="91440" bIns="45720">
            <a:spAutoFit/>
          </a:bodyPr>
          <a:lstStyle/>
          <a:p>
            <a:pPr algn="ctr"/>
            <a:r>
              <a:rPr lang="en-US" sz="5400" b="1" cap="none" spc="0" dirty="0">
                <a:ln w="0">
                  <a:solidFill>
                    <a:schemeClr val="tx1">
                      <a:lumMod val="85000"/>
                      <a:lumOff val="15000"/>
                    </a:schemeClr>
                  </a:solidFill>
                </a:ln>
                <a:solidFill>
                  <a:srgbClr val="FFE69F"/>
                </a:solidFill>
                <a:effectLst>
                  <a:glow rad="139700">
                    <a:schemeClr val="accent4">
                      <a:satMod val="175000"/>
                      <a:alpha val="40000"/>
                    </a:schemeClr>
                  </a:glow>
                  <a:outerShdw blurRad="38100" dist="19050" dir="2700000" algn="tl" rotWithShape="0">
                    <a:schemeClr val="dk1">
                      <a:alpha val="40000"/>
                    </a:schemeClr>
                  </a:outerShdw>
                </a:effectLst>
                <a:latin typeface="UTM Ong Do Gia" panose="02040603050506020204" pitchFamily="18" charset="0"/>
              </a:rPr>
              <a:t>Tập đọc</a:t>
            </a:r>
          </a:p>
        </p:txBody>
      </p:sp>
    </p:spTree>
    <p:extLst>
      <p:ext uri="{BB962C8B-B14F-4D97-AF65-F5344CB8AC3E}">
        <p14:creationId xmlns:p14="http://schemas.microsoft.com/office/powerpoint/2010/main" val="2811695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8881" y="486986"/>
            <a:ext cx="4163319" cy="923330"/>
          </a:xfrm>
          <a:prstGeom prst="rect">
            <a:avLst/>
          </a:prstGeom>
          <a:noFill/>
          <a:ln w="57150">
            <a:solidFill>
              <a:srgbClr val="FFC000"/>
            </a:solidFill>
            <a:prstDash val="lgDash"/>
          </a:ln>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Giải nghĩa từ</a:t>
            </a:r>
          </a:p>
        </p:txBody>
      </p:sp>
      <p:sp>
        <p:nvSpPr>
          <p:cNvPr id="5" name="Rectangle 4"/>
          <p:cNvSpPr/>
          <p:nvPr/>
        </p:nvSpPr>
        <p:spPr>
          <a:xfrm>
            <a:off x="1606708" y="2138856"/>
            <a:ext cx="1053494" cy="707886"/>
          </a:xfrm>
          <a:prstGeom prst="rect">
            <a:avLst/>
          </a:prstGeom>
        </p:spPr>
        <p:txBody>
          <a:bodyPr wrap="none">
            <a:spAutoFit/>
          </a:bodyPr>
          <a:lstStyle/>
          <a:p>
            <a:r>
              <a:rPr lang="vi-VN" sz="4000" b="1" i="1" dirty="0">
                <a:solidFill>
                  <a:schemeClr val="accent2">
                    <a:lumMod val="75000"/>
                  </a:schemeClr>
                </a:solidFill>
                <a:latin typeface="Times New Roman" panose="02020603050405020304" pitchFamily="18" charset="0"/>
                <a:cs typeface="Times New Roman" panose="02020603050405020304" pitchFamily="18" charset="0"/>
                <a:hlinkClick r:id="rId2" action="ppaction://hlinksldjump"/>
              </a:rPr>
              <a:t>Ấp</a:t>
            </a:r>
            <a:r>
              <a:rPr lang="vi-VN" sz="4000" dirty="0">
                <a:solidFill>
                  <a:schemeClr val="accent1">
                    <a:lumMod val="75000"/>
                  </a:schemeClr>
                </a:solidFill>
                <a:latin typeface="Times New Roman" panose="02020603050405020304" pitchFamily="18" charset="0"/>
                <a:cs typeface="Times New Roman" panose="02020603050405020304" pitchFamily="18" charset="0"/>
              </a:rPr>
              <a:t>:</a:t>
            </a:r>
            <a:r>
              <a:rPr lang="vi-VN" sz="4000" dirty="0">
                <a:solidFill>
                  <a:schemeClr val="accent2">
                    <a:lumMod val="75000"/>
                  </a:schemeClr>
                </a:solidFill>
                <a:latin typeface="Times New Roman" panose="02020603050405020304" pitchFamily="18" charset="0"/>
                <a:cs typeface="Times New Roman" panose="02020603050405020304" pitchFamily="18" charset="0"/>
              </a:rPr>
              <a:t> </a:t>
            </a:r>
            <a:endParaRPr lang="en-US" sz="4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3398239" y="1729310"/>
            <a:ext cx="2364750" cy="1323439"/>
          </a:xfrm>
          <a:prstGeom prst="rect">
            <a:avLst/>
          </a:prstGeom>
        </p:spPr>
        <p:txBody>
          <a:bodyPr wrap="none">
            <a:spAutoFit/>
          </a:bodyPr>
          <a:lstStyle/>
          <a:p>
            <a:pPr>
              <a:lnSpc>
                <a:spcPct val="200000"/>
              </a:lnSpc>
            </a:pPr>
            <a:r>
              <a:rPr lang="vi-VN" sz="4000" dirty="0">
                <a:solidFill>
                  <a:schemeClr val="accent2">
                    <a:lumMod val="75000"/>
                  </a:schemeClr>
                </a:solidFill>
                <a:latin typeface="Times New Roman" panose="02020603050405020304" pitchFamily="18" charset="0"/>
                <a:cs typeface="Times New Roman" panose="02020603050405020304" pitchFamily="18" charset="0"/>
              </a:rPr>
              <a:t>làng, xóm.</a:t>
            </a:r>
          </a:p>
        </p:txBody>
      </p:sp>
      <p:sp>
        <p:nvSpPr>
          <p:cNvPr id="7" name="Rectangle 6"/>
          <p:cNvSpPr/>
          <p:nvPr/>
        </p:nvSpPr>
        <p:spPr>
          <a:xfrm>
            <a:off x="1516138" y="3688324"/>
            <a:ext cx="1281120" cy="707886"/>
          </a:xfrm>
          <a:prstGeom prst="rect">
            <a:avLst/>
          </a:prstGeom>
        </p:spPr>
        <p:txBody>
          <a:bodyPr wrap="none">
            <a:spAutoFit/>
          </a:bodyPr>
          <a:lstStyle/>
          <a:p>
            <a:r>
              <a:rPr lang="vi-VN" sz="4000" b="1" i="1" dirty="0">
                <a:solidFill>
                  <a:schemeClr val="accent2">
                    <a:lumMod val="75000"/>
                  </a:schemeClr>
                </a:solidFill>
                <a:latin typeface="Times New Roman" panose="02020603050405020304" pitchFamily="18" charset="0"/>
                <a:cs typeface="Times New Roman" panose="02020603050405020304" pitchFamily="18" charset="0"/>
                <a:hlinkClick r:id="rId3" action="ppaction://hlinksldjump"/>
              </a:rPr>
              <a:t>Th</a:t>
            </a:r>
            <a:r>
              <a:rPr lang="vi-VN" sz="4000" b="1" i="1" dirty="0">
                <a:solidFill>
                  <a:schemeClr val="accent1">
                    <a:lumMod val="75000"/>
                  </a:schemeClr>
                </a:solidFill>
                <a:latin typeface="Times New Roman" panose="02020603050405020304" pitchFamily="18" charset="0"/>
                <a:cs typeface="Times New Roman" panose="02020603050405020304" pitchFamily="18" charset="0"/>
                <a:hlinkClick r:id="rId3" action="ppaction://hlinksldjump"/>
              </a:rPr>
              <a:t>e</a:t>
            </a:r>
            <a:r>
              <a:rPr lang="vi-VN" sz="4000" dirty="0">
                <a:solidFill>
                  <a:schemeClr val="accent1">
                    <a:lumMod val="75000"/>
                  </a:schemeClr>
                </a:solidFill>
                <a:latin typeface="Times New Roman" panose="02020603050405020304" pitchFamily="18" charset="0"/>
                <a:cs typeface="Times New Roman" panose="02020603050405020304" pitchFamily="18" charset="0"/>
              </a:rPr>
              <a:t>: </a:t>
            </a:r>
            <a:endParaRPr lang="en-US" sz="4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3398239" y="3371743"/>
            <a:ext cx="5535490" cy="1135888"/>
          </a:xfrm>
          <a:prstGeom prst="rect">
            <a:avLst/>
          </a:prstGeom>
        </p:spPr>
        <p:txBody>
          <a:bodyPr wrap="none">
            <a:spAutoFit/>
          </a:bodyPr>
          <a:lstStyle/>
          <a:p>
            <a:pPr>
              <a:lnSpc>
                <a:spcPct val="200000"/>
              </a:lnSpc>
            </a:pPr>
            <a:r>
              <a:rPr lang="vi-VN" sz="4000" dirty="0">
                <a:solidFill>
                  <a:schemeClr val="accent2">
                    <a:lumMod val="75000"/>
                  </a:schemeClr>
                </a:solidFill>
                <a:latin typeface="Times New Roman" panose="02020603050405020304" pitchFamily="18" charset="0"/>
                <a:cs typeface="Times New Roman" panose="02020603050405020304" pitchFamily="18" charset="0"/>
              </a:rPr>
              <a:t>hàng tơ, nhỏ sợi, dệt thưa.</a:t>
            </a:r>
          </a:p>
        </p:txBody>
      </p:sp>
      <p:sp>
        <p:nvSpPr>
          <p:cNvPr id="9" name="Rectangle 8"/>
          <p:cNvSpPr/>
          <p:nvPr/>
        </p:nvSpPr>
        <p:spPr>
          <a:xfrm>
            <a:off x="517911" y="5223934"/>
            <a:ext cx="3164649" cy="707886"/>
          </a:xfrm>
          <a:prstGeom prst="rect">
            <a:avLst/>
          </a:prstGeom>
        </p:spPr>
        <p:txBody>
          <a:bodyPr wrap="none">
            <a:spAutoFit/>
          </a:bodyPr>
          <a:lstStyle/>
          <a:p>
            <a:r>
              <a:rPr lang="vi-VN" sz="4000" b="1" i="1" dirty="0">
                <a:solidFill>
                  <a:schemeClr val="accent2">
                    <a:lumMod val="75000"/>
                  </a:schemeClr>
                </a:solidFill>
                <a:latin typeface="Times New Roman" panose="02020603050405020304" pitchFamily="18" charset="0"/>
                <a:cs typeface="Times New Roman" panose="02020603050405020304" pitchFamily="18" charset="0"/>
                <a:hlinkClick r:id="rId4" action="ppaction://hlinksldjump"/>
              </a:rPr>
              <a:t>Đồi thoa son</a:t>
            </a:r>
            <a:r>
              <a:rPr lang="vi-VN" sz="4000" dirty="0">
                <a:solidFill>
                  <a:schemeClr val="accent2">
                    <a:lumMod val="75000"/>
                  </a:schemeClr>
                </a:solidFill>
                <a:latin typeface="Times New Roman" panose="02020603050405020304" pitchFamily="18" charset="0"/>
                <a:cs typeface="Times New Roman" panose="02020603050405020304" pitchFamily="18" charset="0"/>
                <a:hlinkClick r:id="rId4" action="ppaction://hlinksldjump"/>
              </a:rPr>
              <a:t>: </a:t>
            </a:r>
            <a:endParaRPr lang="en-US" sz="4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984927" y="5220362"/>
            <a:ext cx="7531883" cy="1323439"/>
          </a:xfrm>
          <a:prstGeom prst="rect">
            <a:avLst/>
          </a:prstGeom>
        </p:spPr>
        <p:txBody>
          <a:bodyPr wrap="square">
            <a:spAutoFit/>
          </a:bodyPr>
          <a:lstStyle/>
          <a:p>
            <a:pPr algn="ctr"/>
            <a:r>
              <a:rPr lang="vi-VN" sz="4000" dirty="0">
                <a:solidFill>
                  <a:schemeClr val="accent2">
                    <a:lumMod val="75000"/>
                  </a:schemeClr>
                </a:solidFill>
                <a:latin typeface="Times New Roman" panose="02020603050405020304" pitchFamily="18" charset="0"/>
                <a:cs typeface="Times New Roman" panose="02020603050405020304" pitchFamily="18" charset="0"/>
              </a:rPr>
              <a:t>đồi rực hồng lên khi nhận</a:t>
            </a:r>
            <a:r>
              <a:rPr lang="en-US" sz="4000" dirty="0">
                <a:solidFill>
                  <a:schemeClr val="accent2">
                    <a:lumMod val="75000"/>
                  </a:schemeClr>
                </a:solidFill>
                <a:latin typeface="Times New Roman" panose="02020603050405020304" pitchFamily="18" charset="0"/>
                <a:cs typeface="Times New Roman" panose="02020603050405020304" pitchFamily="18" charset="0"/>
              </a:rPr>
              <a:t> </a:t>
            </a:r>
            <a:r>
              <a:rPr lang="vi-VN" sz="4000" dirty="0">
                <a:solidFill>
                  <a:schemeClr val="accent2">
                    <a:lumMod val="75000"/>
                  </a:schemeClr>
                </a:solidFill>
                <a:latin typeface="Times New Roman" panose="02020603050405020304" pitchFamily="18" charset="0"/>
                <a:cs typeface="Times New Roman" panose="02020603050405020304" pitchFamily="18" charset="0"/>
              </a:rPr>
              <a:t>ánh nắng buổi sớm.</a:t>
            </a:r>
            <a:r>
              <a:rPr lang="en-US" sz="4000" dirty="0">
                <a:solidFill>
                  <a:schemeClr val="accent2">
                    <a:lumMod val="75000"/>
                  </a:schemeClr>
                </a:solidFill>
                <a:latin typeface="Times New Roman" panose="02020603050405020304" pitchFamily="18" charset="0"/>
                <a:cs typeface="Times New Roman" panose="02020603050405020304" pitchFamily="18" charset="0"/>
              </a:rPr>
              <a:t> </a:t>
            </a:r>
            <a:endParaRPr lang="vi-VN" sz="40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5"/>
          <a:srcRect/>
          <a:stretch>
            <a:fillRect/>
          </a:stretch>
        </p:blipFill>
        <p:spPr>
          <a:xfrm>
            <a:off x="449880" y="2169246"/>
            <a:ext cx="1066258" cy="790364"/>
          </a:xfrm>
          <a:prstGeom prst="rect">
            <a:avLst/>
          </a:prstGeom>
        </p:spPr>
      </p:pic>
      <p:pic>
        <p:nvPicPr>
          <p:cNvPr id="17"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5101" y="3721885"/>
            <a:ext cx="1141037" cy="1143897"/>
          </a:xfrm>
          <a:prstGeom prst="rect">
            <a:avLst/>
          </a:prstGeom>
        </p:spPr>
      </p:pic>
      <p:pic>
        <p:nvPicPr>
          <p:cNvPr id="18" name="Picture 2"/>
          <p:cNvPicPr>
            <a:picLocks noChangeAspect="1"/>
          </p:cNvPicPr>
          <p:nvPr/>
        </p:nvPicPr>
        <p:blipFill>
          <a:blip r:embed="rId5"/>
          <a:srcRect/>
          <a:stretch>
            <a:fillRect/>
          </a:stretch>
        </p:blipFill>
        <p:spPr>
          <a:xfrm>
            <a:off x="1285032" y="6067636"/>
            <a:ext cx="1066258" cy="790364"/>
          </a:xfrm>
          <a:prstGeom prst="rect">
            <a:avLst/>
          </a:prstGeom>
        </p:spPr>
      </p:pic>
    </p:spTree>
    <p:extLst>
      <p:ext uri="{BB962C8B-B14F-4D97-AF65-F5344CB8AC3E}">
        <p14:creationId xmlns:p14="http://schemas.microsoft.com/office/powerpoint/2010/main" val="227992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ức hấp dẫn diệu kỳ của bản Hồ Sapa"/>
          <p:cNvPicPr>
            <a:picLocks noChangeAspect="1" noChangeArrowheads="1"/>
          </p:cNvPicPr>
          <p:nvPr/>
        </p:nvPicPr>
        <p:blipFill rotWithShape="1">
          <a:blip r:embed="rId2">
            <a:extLst>
              <a:ext uri="{28A0092B-C50C-407E-A947-70E740481C1C}">
                <a14:useLocalDpi xmlns:a14="http://schemas.microsoft.com/office/drawing/2010/main" val="0"/>
              </a:ext>
            </a:extLst>
          </a:blip>
          <a:srcRect l="4023" t="12405" b="9779"/>
          <a:stretch/>
        </p:blipFill>
        <p:spPr bwMode="auto">
          <a:xfrm>
            <a:off x="579120" y="365760"/>
            <a:ext cx="11125200" cy="618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5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hung cửi dệt lụa vải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4" y="457082"/>
            <a:ext cx="10756265" cy="605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8 đồi chè tuyệt đẹp để &amp;#39;sống ảo&amp;#39; tuyệt đẹp mà bạn nên biết - Đi đâu vui"/>
          <p:cNvPicPr>
            <a:picLocks noChangeAspect="1" noChangeArrowheads="1"/>
          </p:cNvPicPr>
          <p:nvPr/>
        </p:nvPicPr>
        <p:blipFill rotWithShape="1">
          <a:blip r:embed="rId2">
            <a:extLst>
              <a:ext uri="{28A0092B-C50C-407E-A947-70E740481C1C}">
                <a14:useLocalDpi xmlns:a14="http://schemas.microsoft.com/office/drawing/2010/main" val="0"/>
              </a:ext>
            </a:extLst>
          </a:blip>
          <a:srcRect b="10040"/>
          <a:stretch/>
        </p:blipFill>
        <p:spPr bwMode="auto">
          <a:xfrm>
            <a:off x="670560" y="472963"/>
            <a:ext cx="10960735" cy="598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05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2462" y="5088557"/>
            <a:ext cx="5735525" cy="15696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3200" dirty="0">
                <a:solidFill>
                  <a:schemeClr val="accent2">
                    <a:lumMod val="75000"/>
                  </a:schemeClr>
                </a:solidFill>
                <a:latin typeface="Times New Roman" pitchFamily="18" charset="0"/>
                <a:cs typeface="Times New Roman" pitchFamily="18" charset="0"/>
              </a:rPr>
              <a:t>Là những giọt sương vào buổi sáng được ánh lên màu hồng của nắng và màu xanh của cỏ cây</a:t>
            </a:r>
            <a:endParaRPr lang="vi-VN" sz="3200" dirty="0">
              <a:solidFill>
                <a:schemeClr val="accent2">
                  <a:lumMod val="75000"/>
                </a:schemeClr>
              </a:solidFill>
              <a:latin typeface="Times New Roman" pitchFamily="18" charset="0"/>
              <a:cs typeface="Times New Roman" pitchFamily="18" charset="0"/>
            </a:endParaRPr>
          </a:p>
        </p:txBody>
      </p:sp>
      <p:sp>
        <p:nvSpPr>
          <p:cNvPr id="3" name="TextBox 2"/>
          <p:cNvSpPr txBox="1"/>
          <p:nvPr/>
        </p:nvSpPr>
        <p:spPr>
          <a:xfrm>
            <a:off x="2062484" y="4712896"/>
            <a:ext cx="2822032" cy="584775"/>
          </a:xfrm>
          <a:prstGeom prst="rect">
            <a:avLst/>
          </a:prstGeom>
          <a:noFill/>
        </p:spPr>
        <p:txBody>
          <a:bodyPr wrap="square" rtlCol="0">
            <a:spAutoFit/>
          </a:bodyPr>
          <a:lstStyle/>
          <a:p>
            <a:r>
              <a:rPr lang="en-US" sz="3200" b="1" i="1" dirty="0">
                <a:solidFill>
                  <a:schemeClr val="accent2">
                    <a:lumMod val="75000"/>
                  </a:schemeClr>
                </a:solidFill>
                <a:latin typeface="Times New Roman" panose="02020603050405020304" pitchFamily="18" charset="0"/>
                <a:cs typeface="Times New Roman" panose="02020603050405020304" pitchFamily="18" charset="0"/>
              </a:rPr>
              <a:t>Nhà gianh</a:t>
            </a:r>
            <a:endParaRPr lang="vi-VN" sz="32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026" name="Picture 2" descr="nhà tranh vách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17" y="528434"/>
            <a:ext cx="5601963" cy="4184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Ngủ đêm giữa rừng để ngắm cỏ hồng lúc bình minh Đà Lạt | Thông Tin Đà Lạ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782" y="528434"/>
            <a:ext cx="5735525" cy="4211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040917" y="4675662"/>
            <a:ext cx="3018776" cy="584775"/>
          </a:xfrm>
          <a:prstGeom prst="rect">
            <a:avLst/>
          </a:prstGeom>
        </p:spPr>
        <p:txBody>
          <a:bodyPr wrap="none">
            <a:spAutoFit/>
          </a:bodyPr>
          <a:lstStyle/>
          <a:p>
            <a:pPr algn="ctr"/>
            <a:r>
              <a:rPr lang="vi-VN" sz="3200" b="1" i="1" dirty="0">
                <a:solidFill>
                  <a:schemeClr val="accent2">
                    <a:lumMod val="75000"/>
                  </a:schemeClr>
                </a:solidFill>
                <a:latin typeface="Times New Roman" pitchFamily="18" charset="0"/>
                <a:cs typeface="Times New Roman" pitchFamily="18" charset="0"/>
              </a:rPr>
              <a:t>Sương hồng lam</a:t>
            </a:r>
            <a:endParaRPr lang="en-US" sz="3200"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0174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1000" fill="hold"/>
                                        <p:tgtEl>
                                          <p:spTgt spid="1028"/>
                                        </p:tgtEl>
                                        <p:attrNameLst>
                                          <p:attrName>ppt_w</p:attrName>
                                        </p:attrNameLst>
                                      </p:cBhvr>
                                      <p:tavLst>
                                        <p:tav tm="0">
                                          <p:val>
                                            <p:fltVal val="0"/>
                                          </p:val>
                                        </p:tav>
                                        <p:tav tm="100000">
                                          <p:val>
                                            <p:strVal val="#ppt_w"/>
                                          </p:val>
                                        </p:tav>
                                      </p:tavLst>
                                    </p:anim>
                                    <p:anim calcmode="lin" valueType="num">
                                      <p:cBhvr>
                                        <p:cTn id="26" dur="1000" fill="hold"/>
                                        <p:tgtEl>
                                          <p:spTgt spid="1028"/>
                                        </p:tgtEl>
                                        <p:attrNameLst>
                                          <p:attrName>ppt_h</p:attrName>
                                        </p:attrNameLst>
                                      </p:cBhvr>
                                      <p:tavLst>
                                        <p:tav tm="0">
                                          <p:val>
                                            <p:fltVal val="0"/>
                                          </p:val>
                                        </p:tav>
                                        <p:tav tm="100000">
                                          <p:val>
                                            <p:strVal val="#ppt_h"/>
                                          </p:val>
                                        </p:tav>
                                      </p:tavLst>
                                    </p:anim>
                                    <p:anim calcmode="lin" valueType="num">
                                      <p:cBhvr>
                                        <p:cTn id="27" dur="1000" fill="hold"/>
                                        <p:tgtEl>
                                          <p:spTgt spid="1028"/>
                                        </p:tgtEl>
                                        <p:attrNameLst>
                                          <p:attrName>style.rotation</p:attrName>
                                        </p:attrNameLst>
                                      </p:cBhvr>
                                      <p:tavLst>
                                        <p:tav tm="0">
                                          <p:val>
                                            <p:fltVal val="90"/>
                                          </p:val>
                                        </p:tav>
                                        <p:tav tm="100000">
                                          <p:val>
                                            <p:fltVal val="0"/>
                                          </p:val>
                                        </p:tav>
                                      </p:tavLst>
                                    </p:anim>
                                    <p:animEffect transition="in" filter="fade">
                                      <p:cBhvr>
                                        <p:cTn id="28" dur="10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Đến Mộc Châu khám phá Tết của người M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19" y="462347"/>
            <a:ext cx="5893993" cy="3839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677118" y="5060776"/>
            <a:ext cx="6360289" cy="1077218"/>
          </a:xfrm>
          <a:prstGeom prst="rect">
            <a:avLst/>
          </a:prstGeom>
        </p:spPr>
        <p:txBody>
          <a:bodyPr wrap="square">
            <a:spAutoFit/>
          </a:bodyPr>
          <a:lstStyle/>
          <a:p>
            <a:r>
              <a:rPr lang="en-US" sz="3200" dirty="0">
                <a:solidFill>
                  <a:srgbClr val="00B050"/>
                </a:solidFill>
                <a:latin typeface="Times New Roman" pitchFamily="18" charset="0"/>
                <a:cs typeface="Times New Roman" pitchFamily="18" charset="0"/>
              </a:rPr>
              <a:t>Giống như chạy lon ton, đó là dáng đi nhanh nhẹn, bước ngắn của đứa trẻ.</a:t>
            </a: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3661"/>
          <a:stretch/>
        </p:blipFill>
        <p:spPr bwMode="auto">
          <a:xfrm>
            <a:off x="6478512" y="440656"/>
            <a:ext cx="5188781" cy="3883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575193" y="4768388"/>
            <a:ext cx="1800200" cy="584775"/>
          </a:xfrm>
          <a:prstGeom prst="rect">
            <a:avLst/>
          </a:prstGeom>
          <a:noFill/>
        </p:spPr>
        <p:txBody>
          <a:bodyPr wrap="square" rtlCol="0">
            <a:spAutoFit/>
          </a:bodyPr>
          <a:lstStyle/>
          <a:p>
            <a:r>
              <a:rPr lang="en-US" sz="3200" b="1" i="1" dirty="0">
                <a:solidFill>
                  <a:srgbClr val="00B050"/>
                </a:solidFill>
                <a:latin typeface="Times New Roman" panose="02020603050405020304" pitchFamily="18" charset="0"/>
                <a:cs typeface="Times New Roman" panose="02020603050405020304" pitchFamily="18" charset="0"/>
              </a:rPr>
              <a:t>Yếm</a:t>
            </a:r>
            <a:endParaRPr lang="vi-VN" sz="3200" b="1" i="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92046" y="4476001"/>
            <a:ext cx="2464137" cy="584775"/>
          </a:xfrm>
          <a:prstGeom prst="rect">
            <a:avLst/>
          </a:prstGeom>
        </p:spPr>
        <p:txBody>
          <a:bodyPr wrap="none">
            <a:spAutoFit/>
          </a:bodyPr>
          <a:lstStyle/>
          <a:p>
            <a:pPr algn="ctr"/>
            <a:r>
              <a:rPr lang="en-US" sz="3200" b="1" i="1" dirty="0">
                <a:solidFill>
                  <a:srgbClr val="00B050"/>
                </a:solidFill>
                <a:latin typeface="Times New Roman" pitchFamily="18" charset="0"/>
                <a:cs typeface="Times New Roman" pitchFamily="18" charset="0"/>
              </a:rPr>
              <a:t>Chạy lon xon</a:t>
            </a:r>
            <a:endParaRPr lang="en-US" sz="3200" i="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7477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0418" y="2967335"/>
            <a:ext cx="4511171" cy="1015663"/>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Tìm hiểu bài</a:t>
            </a:r>
          </a:p>
        </p:txBody>
      </p:sp>
    </p:spTree>
    <p:extLst>
      <p:ext uri="{BB962C8B-B14F-4D97-AF65-F5344CB8AC3E}">
        <p14:creationId xmlns:p14="http://schemas.microsoft.com/office/powerpoint/2010/main" val="3320292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B11632A8-6918-4AF4-B8C2-321D4ED20246}"/>
              </a:ext>
            </a:extLst>
          </p:cNvPr>
          <p:cNvSpPr/>
          <p:nvPr/>
        </p:nvSpPr>
        <p:spPr>
          <a:xfrm>
            <a:off x="915368" y="1736104"/>
            <a:ext cx="10271760" cy="422787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 name="文本框 3">
            <a:extLst>
              <a:ext uri="{FF2B5EF4-FFF2-40B4-BE49-F238E27FC236}">
                <a16:creationId xmlns:a16="http://schemas.microsoft.com/office/drawing/2014/main" id="{C5D96E48-A71F-4556-AB7C-DB198BB7C7F3}"/>
              </a:ext>
            </a:extLst>
          </p:cNvPr>
          <p:cNvSpPr txBox="1"/>
          <p:nvPr/>
        </p:nvSpPr>
        <p:spPr>
          <a:xfrm>
            <a:off x="5311170" y="796690"/>
            <a:ext cx="1774845" cy="523220"/>
          </a:xfrm>
          <a:prstGeom prst="rect">
            <a:avLst/>
          </a:prstGeom>
          <a:noFill/>
        </p:spPr>
        <p:txBody>
          <a:bodyPr wrap="none" rtlCol="0">
            <a:spAutoFit/>
          </a:bodyPr>
          <a:lstStyle/>
          <a:p>
            <a:r>
              <a:rPr lang="zh-CN" altLang="en-US" sz="2800" spc="300">
                <a:solidFill>
                  <a:srgbClr val="FFF8E5"/>
                </a:solidFill>
                <a:latin typeface="思源宋体 Heavy" panose="02020900000000000000" pitchFamily="18" charset="-122"/>
                <a:ea typeface="思源宋体 Heavy" panose="02020900000000000000" pitchFamily="18" charset="-122"/>
              </a:rPr>
              <a:t>历史渊源</a:t>
            </a:r>
          </a:p>
        </p:txBody>
      </p:sp>
      <p:sp>
        <p:nvSpPr>
          <p:cNvPr id="11" name="iconfont-11899-5651474">
            <a:extLst>
              <a:ext uri="{FF2B5EF4-FFF2-40B4-BE49-F238E27FC236}">
                <a16:creationId xmlns:a16="http://schemas.microsoft.com/office/drawing/2014/main" id="{C914E39E-557E-46F6-84FC-924E70762F47}"/>
              </a:ext>
            </a:extLst>
          </p:cNvPr>
          <p:cNvSpPr/>
          <p:nvPr/>
        </p:nvSpPr>
        <p:spPr>
          <a:xfrm>
            <a:off x="10929055" y="6161433"/>
            <a:ext cx="152422" cy="130642"/>
          </a:xfrm>
          <a:custGeom>
            <a:avLst/>
            <a:gdLst>
              <a:gd name="T0" fmla="*/ 9503 w 10234"/>
              <a:gd name="T1" fmla="*/ 5117 h 8772"/>
              <a:gd name="T2" fmla="*/ 731 w 10234"/>
              <a:gd name="T3" fmla="*/ 5117 h 8772"/>
              <a:gd name="T4" fmla="*/ 0 w 10234"/>
              <a:gd name="T5" fmla="*/ 4386 h 8772"/>
              <a:gd name="T6" fmla="*/ 731 w 10234"/>
              <a:gd name="T7" fmla="*/ 3655 h 8772"/>
              <a:gd name="T8" fmla="*/ 9503 w 10234"/>
              <a:gd name="T9" fmla="*/ 3655 h 8772"/>
              <a:gd name="T10" fmla="*/ 10234 w 10234"/>
              <a:gd name="T11" fmla="*/ 4386 h 8772"/>
              <a:gd name="T12" fmla="*/ 9503 w 10234"/>
              <a:gd name="T13" fmla="*/ 5117 h 8772"/>
              <a:gd name="T14" fmla="*/ 9503 w 10234"/>
              <a:gd name="T15" fmla="*/ 8772 h 8772"/>
              <a:gd name="T16" fmla="*/ 731 w 10234"/>
              <a:gd name="T17" fmla="*/ 8772 h 8772"/>
              <a:gd name="T18" fmla="*/ 0 w 10234"/>
              <a:gd name="T19" fmla="*/ 8041 h 8772"/>
              <a:gd name="T20" fmla="*/ 731 w 10234"/>
              <a:gd name="T21" fmla="*/ 7310 h 8772"/>
              <a:gd name="T22" fmla="*/ 9503 w 10234"/>
              <a:gd name="T23" fmla="*/ 7310 h 8772"/>
              <a:gd name="T24" fmla="*/ 10234 w 10234"/>
              <a:gd name="T25" fmla="*/ 8041 h 8772"/>
              <a:gd name="T26" fmla="*/ 9503 w 10234"/>
              <a:gd name="T27" fmla="*/ 8772 h 8772"/>
              <a:gd name="T28" fmla="*/ 9503 w 10234"/>
              <a:gd name="T29" fmla="*/ 1462 h 8772"/>
              <a:gd name="T30" fmla="*/ 731 w 10234"/>
              <a:gd name="T31" fmla="*/ 1462 h 8772"/>
              <a:gd name="T32" fmla="*/ 0 w 10234"/>
              <a:gd name="T33" fmla="*/ 731 h 8772"/>
              <a:gd name="T34" fmla="*/ 731 w 10234"/>
              <a:gd name="T35" fmla="*/ 0 h 8772"/>
              <a:gd name="T36" fmla="*/ 9503 w 10234"/>
              <a:gd name="T37" fmla="*/ 0 h 8772"/>
              <a:gd name="T38" fmla="*/ 10234 w 10234"/>
              <a:gd name="T39" fmla="*/ 731 h 8772"/>
              <a:gd name="T40" fmla="*/ 9503 w 10234"/>
              <a:gd name="T41" fmla="*/ 1462 h 8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34" h="8772">
                <a:moveTo>
                  <a:pt x="9503" y="5117"/>
                </a:moveTo>
                <a:lnTo>
                  <a:pt x="731" y="5117"/>
                </a:lnTo>
                <a:cubicBezTo>
                  <a:pt x="328" y="5117"/>
                  <a:pt x="0" y="4790"/>
                  <a:pt x="0" y="4386"/>
                </a:cubicBezTo>
                <a:cubicBezTo>
                  <a:pt x="0" y="3982"/>
                  <a:pt x="328" y="3655"/>
                  <a:pt x="731" y="3655"/>
                </a:cubicBezTo>
                <a:lnTo>
                  <a:pt x="9503" y="3655"/>
                </a:lnTo>
                <a:cubicBezTo>
                  <a:pt x="9906" y="3655"/>
                  <a:pt x="10234" y="3982"/>
                  <a:pt x="10234" y="4386"/>
                </a:cubicBezTo>
                <a:cubicBezTo>
                  <a:pt x="10234" y="4790"/>
                  <a:pt x="9906" y="5117"/>
                  <a:pt x="9503" y="5117"/>
                </a:cubicBezTo>
                <a:close/>
                <a:moveTo>
                  <a:pt x="9503" y="8772"/>
                </a:moveTo>
                <a:lnTo>
                  <a:pt x="731" y="8772"/>
                </a:lnTo>
                <a:cubicBezTo>
                  <a:pt x="328" y="8772"/>
                  <a:pt x="0" y="8444"/>
                  <a:pt x="0" y="8041"/>
                </a:cubicBezTo>
                <a:cubicBezTo>
                  <a:pt x="0" y="7637"/>
                  <a:pt x="328" y="7310"/>
                  <a:pt x="731" y="7310"/>
                </a:cubicBezTo>
                <a:lnTo>
                  <a:pt x="9503" y="7310"/>
                </a:lnTo>
                <a:cubicBezTo>
                  <a:pt x="9906" y="7310"/>
                  <a:pt x="10234" y="7637"/>
                  <a:pt x="10234" y="8041"/>
                </a:cubicBezTo>
                <a:cubicBezTo>
                  <a:pt x="10234" y="8444"/>
                  <a:pt x="9906" y="8772"/>
                  <a:pt x="9503" y="8772"/>
                </a:cubicBezTo>
                <a:close/>
                <a:moveTo>
                  <a:pt x="9503" y="1462"/>
                </a:moveTo>
                <a:lnTo>
                  <a:pt x="731" y="1462"/>
                </a:lnTo>
                <a:cubicBezTo>
                  <a:pt x="328" y="1462"/>
                  <a:pt x="0" y="1135"/>
                  <a:pt x="0" y="731"/>
                </a:cubicBezTo>
                <a:cubicBezTo>
                  <a:pt x="0" y="328"/>
                  <a:pt x="328" y="0"/>
                  <a:pt x="731" y="0"/>
                </a:cubicBezTo>
                <a:lnTo>
                  <a:pt x="9503" y="0"/>
                </a:lnTo>
                <a:cubicBezTo>
                  <a:pt x="9906" y="0"/>
                  <a:pt x="10234" y="328"/>
                  <a:pt x="10234" y="731"/>
                </a:cubicBezTo>
                <a:cubicBezTo>
                  <a:pt x="10234" y="1135"/>
                  <a:pt x="9906" y="1462"/>
                  <a:pt x="9503" y="1462"/>
                </a:cubicBezTo>
                <a:close/>
              </a:path>
            </a:pathLst>
          </a:cu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a:p>
        </p:txBody>
      </p:sp>
      <p:grpSp>
        <p:nvGrpSpPr>
          <p:cNvPr id="6" name="Group 5"/>
          <p:cNvGrpSpPr/>
          <p:nvPr/>
        </p:nvGrpSpPr>
        <p:grpSpPr>
          <a:xfrm>
            <a:off x="695837" y="576572"/>
            <a:ext cx="11020517" cy="1044536"/>
            <a:chOff x="695837" y="576572"/>
            <a:chExt cx="11020517" cy="1044536"/>
          </a:xfrm>
        </p:grpSpPr>
        <p:sp>
          <p:nvSpPr>
            <p:cNvPr id="15" name="矩形: 圆角 14">
              <a:extLst>
                <a:ext uri="{FF2B5EF4-FFF2-40B4-BE49-F238E27FC236}">
                  <a16:creationId xmlns:a16="http://schemas.microsoft.com/office/drawing/2014/main" id="{887A48A1-56D2-4A60-BE3F-96CFFDE5DE39}"/>
                </a:ext>
              </a:extLst>
            </p:cNvPr>
            <p:cNvSpPr/>
            <p:nvPr/>
          </p:nvSpPr>
          <p:spPr>
            <a:xfrm>
              <a:off x="695837" y="576572"/>
              <a:ext cx="10885395" cy="1044536"/>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 name="Rectangle 1"/>
            <p:cNvSpPr/>
            <p:nvPr/>
          </p:nvSpPr>
          <p:spPr>
            <a:xfrm>
              <a:off x="695837" y="776707"/>
              <a:ext cx="11020517" cy="584775"/>
            </a:xfrm>
            <a:prstGeom prst="rect">
              <a:avLst/>
            </a:prstGeom>
          </p:spPr>
          <p:txBody>
            <a:bodyPr wrap="none">
              <a:spAutoFit/>
            </a:bodyPr>
            <a:lstStyle/>
            <a:p>
              <a:pPr algn="just"/>
              <a:r>
                <a:rPr lang="en-US" sz="3200" b="1" dirty="0">
                  <a:solidFill>
                    <a:schemeClr val="bg1"/>
                  </a:solidFill>
                  <a:latin typeface="Times New Roman" panose="02020603050405020304" pitchFamily="18" charset="0"/>
                  <a:cs typeface="Times New Roman" panose="02020603050405020304" pitchFamily="18" charset="0"/>
                </a:rPr>
                <a:t>1.Người các ấp đi chợ Tết trong khung cảnh đẹp như thế nào? </a:t>
              </a:r>
              <a:endParaRPr lang="vi-VN" sz="3200" b="1" dirty="0">
                <a:solidFill>
                  <a:schemeClr val="bg1"/>
                </a:solidFill>
                <a:latin typeface="Times New Roman" panose="02020603050405020304" pitchFamily="18" charset="0"/>
                <a:cs typeface="Times New Roman" panose="02020603050405020304" pitchFamily="18" charset="0"/>
              </a:endParaRPr>
            </a:p>
          </p:txBody>
        </p:sp>
      </p:grpSp>
      <p:sp>
        <p:nvSpPr>
          <p:cNvPr id="8" name="Rectangle 7"/>
          <p:cNvSpPr/>
          <p:nvPr/>
        </p:nvSpPr>
        <p:spPr>
          <a:xfrm>
            <a:off x="1764228" y="1892888"/>
            <a:ext cx="1129476" cy="646331"/>
          </a:xfrm>
          <a:prstGeom prst="rect">
            <a:avLst/>
          </a:prstGeom>
          <a:noFill/>
        </p:spPr>
        <p:txBody>
          <a:bodyPr wrap="none" lIns="91440" tIns="45720" rIns="91440" bIns="45720">
            <a:spAutoFit/>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Mây</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1" name="Rectangle 20"/>
          <p:cNvSpPr/>
          <p:nvPr/>
        </p:nvSpPr>
        <p:spPr>
          <a:xfrm>
            <a:off x="8296029" y="3758978"/>
            <a:ext cx="906018" cy="646331"/>
          </a:xfrm>
          <a:prstGeom prst="rect">
            <a:avLst/>
          </a:prstGeom>
          <a:noFill/>
        </p:spPr>
        <p:txBody>
          <a:bodyPr wrap="none" lIns="91440" tIns="45720" rIns="91440" bIns="45720">
            <a:spAutoFit/>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Đồi</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2" name="Rectangle 21"/>
          <p:cNvSpPr/>
          <p:nvPr/>
        </p:nvSpPr>
        <p:spPr>
          <a:xfrm>
            <a:off x="3540469" y="3720337"/>
            <a:ext cx="957313" cy="646331"/>
          </a:xfrm>
          <a:prstGeom prst="rect">
            <a:avLst/>
          </a:prstGeom>
          <a:noFill/>
        </p:spPr>
        <p:txBody>
          <a:bodyPr wrap="none" lIns="91440" tIns="45720" rIns="91440" bIns="45720">
            <a:spAutoFit/>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Núi</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3" name="Rectangle 22"/>
          <p:cNvSpPr/>
          <p:nvPr/>
        </p:nvSpPr>
        <p:spPr>
          <a:xfrm>
            <a:off x="9087303" y="1964484"/>
            <a:ext cx="1994457" cy="646331"/>
          </a:xfrm>
          <a:prstGeom prst="rect">
            <a:avLst/>
          </a:prstGeom>
          <a:noFill/>
        </p:spPr>
        <p:txBody>
          <a:bodyPr wrap="none" lIns="91440" tIns="45720" rIns="91440" bIns="45720">
            <a:spAutoFit/>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Tia nắng</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4" name="Rectangle 23"/>
          <p:cNvSpPr/>
          <p:nvPr/>
        </p:nvSpPr>
        <p:spPr>
          <a:xfrm>
            <a:off x="5427455" y="1917609"/>
            <a:ext cx="1460336" cy="646331"/>
          </a:xfrm>
          <a:prstGeom prst="rect">
            <a:avLst/>
          </a:prstGeom>
          <a:noFill/>
        </p:spPr>
        <p:txBody>
          <a:bodyPr wrap="none" lIns="91440" tIns="45720" rIns="91440" bIns="45720">
            <a:spAutoFit/>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Sương</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5" name="Rectangle 24"/>
          <p:cNvSpPr/>
          <p:nvPr/>
        </p:nvSpPr>
        <p:spPr>
          <a:xfrm>
            <a:off x="792987" y="2683995"/>
            <a:ext cx="2940228" cy="461665"/>
          </a:xfrm>
          <a:prstGeom prst="rect">
            <a:avLst/>
          </a:prstGeom>
        </p:spPr>
        <p:txBody>
          <a:bodyPr wrap="none">
            <a:spAutoFit/>
          </a:bodyPr>
          <a:lstStyle/>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Đỏ dần trên đỉnh núi</a:t>
            </a:r>
            <a:endParaRPr lang="vi-VN"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917697" y="4503240"/>
            <a:ext cx="4625818" cy="461665"/>
          </a:xfrm>
          <a:prstGeom prst="rect">
            <a:avLst/>
          </a:prstGeom>
        </p:spPr>
        <p:txBody>
          <a:bodyPr wrap="none">
            <a:spAutoFit/>
          </a:bodyPr>
          <a:lstStyle/>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Uốn mình trong chiếc áo the xanh</a:t>
            </a:r>
            <a:endParaRPr lang="vi-VN"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6632577" y="4475982"/>
            <a:ext cx="4750018" cy="461665"/>
          </a:xfrm>
          <a:prstGeom prst="rect">
            <a:avLst/>
          </a:prstGeom>
        </p:spPr>
        <p:txBody>
          <a:bodyPr wrap="none">
            <a:spAutoFit/>
          </a:bodyPr>
          <a:lstStyle/>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Thoa son nằm dưới ánh bình minh</a:t>
            </a:r>
            <a:endParaRPr lang="vi-VN"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3807460" y="2684924"/>
            <a:ext cx="4700326" cy="830997"/>
          </a:xfrm>
          <a:prstGeom prst="rect">
            <a:avLst/>
          </a:prstGeom>
        </p:spPr>
        <p:txBody>
          <a:bodyPr wrap="none">
            <a:spAutoFit/>
          </a:bodyPr>
          <a:lstStyle/>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Hồng lam – ôm ấp mái nhà tranh.</a:t>
            </a:r>
          </a:p>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Trắng – rỏ đầu cành như giọt sữa.</a:t>
            </a:r>
            <a:endParaRPr lang="vi-VN"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8695299" y="2617414"/>
            <a:ext cx="2822771" cy="830997"/>
          </a:xfrm>
          <a:prstGeom prst="rect">
            <a:avLst/>
          </a:prstGeom>
        </p:spPr>
        <p:txBody>
          <a:bodyPr wrap="square">
            <a:spAutoFit/>
          </a:bodyPr>
          <a:lstStyle/>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Nháy hoài trong ruộng lúa.</a:t>
            </a:r>
            <a:endParaRPr lang="vi-VN"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 y="5026460"/>
            <a:ext cx="11182954" cy="1692771"/>
          </a:xfrm>
          <a:prstGeom prst="rect">
            <a:avLst/>
          </a:prstGeom>
          <a:solidFill>
            <a:srgbClr val="FFE69F"/>
          </a:solidFill>
          <a:ln w="38100">
            <a:solidFill>
              <a:schemeClr val="accent6">
                <a:lumMod val="50000"/>
              </a:schemeClr>
            </a:solidFill>
            <a:prstDash val="dashDot"/>
          </a:ln>
        </p:spPr>
        <p:txBody>
          <a:bodyPr wrap="square">
            <a:spAutoFit/>
          </a:bodyPr>
          <a:lstStyle/>
          <a:p>
            <a:pPr algn="just"/>
            <a:r>
              <a:rPr lang="en-US" sz="2600" b="1" dirty="0">
                <a:solidFill>
                  <a:schemeClr val="accent6">
                    <a:lumMod val="50000"/>
                  </a:schemeClr>
                </a:solidFill>
                <a:latin typeface="Times New Roman" panose="02020603050405020304" pitchFamily="18" charset="0"/>
                <a:cs typeface="Times New Roman" panose="02020603050405020304" pitchFamily="18" charset="0"/>
              </a:rPr>
              <a:t>Khung cảnh thiên nhiên trong buổi chợ Tết được tác giả miêu tả hết sức sinh động và đặc sắc với nhiều từ ngữ chỉ màu sắc và các biện pháp tu từ như so sánh, nhân hóa. Khung cảnh hiện lên rất rực rỡ, tươi vui, thể hiện được sự náo nức, rộn ràng của những ngày giáp Tết.</a:t>
            </a:r>
            <a:endParaRPr lang="vi-VN" sz="2600" b="1" dirty="0">
              <a:solidFill>
                <a:schemeClr val="accent6">
                  <a:lumMod val="50000"/>
                </a:schemeClr>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940263" y="2600481"/>
            <a:ext cx="2874350" cy="0"/>
          </a:xfrm>
          <a:prstGeom prst="line">
            <a:avLst/>
          </a:prstGeom>
          <a:ln>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21452" y="2600481"/>
            <a:ext cx="2874350" cy="0"/>
          </a:xfrm>
          <a:prstGeom prst="line">
            <a:avLst/>
          </a:prstGeom>
          <a:ln>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70411" y="4414427"/>
            <a:ext cx="2874350" cy="0"/>
          </a:xfrm>
          <a:prstGeom prst="line">
            <a:avLst/>
          </a:prstGeom>
          <a:ln>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29846" y="4414427"/>
            <a:ext cx="2874350" cy="0"/>
          </a:xfrm>
          <a:prstGeom prst="line">
            <a:avLst/>
          </a:prstGeom>
          <a:ln>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758461" y="2594430"/>
            <a:ext cx="2874350" cy="0"/>
          </a:xfrm>
          <a:prstGeom prst="line">
            <a:avLst/>
          </a:prstGeom>
          <a:ln>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320723"/>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3" grpId="0"/>
      <p:bldP spid="24" grpId="0"/>
      <p:bldP spid="25" grpId="0"/>
      <p:bldP spid="26" grpId="0"/>
      <p:bldP spid="27" grpId="0"/>
      <p:bldP spid="28" grpId="0"/>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0762" y="426507"/>
            <a:ext cx="11078754" cy="1922585"/>
            <a:chOff x="610762" y="426507"/>
            <a:chExt cx="11078754" cy="1922585"/>
          </a:xfrm>
        </p:grpSpPr>
        <p:grpSp>
          <p:nvGrpSpPr>
            <p:cNvPr id="12" name="组合 11">
              <a:extLst>
                <a:ext uri="{FF2B5EF4-FFF2-40B4-BE49-F238E27FC236}">
                  <a16:creationId xmlns:a16="http://schemas.microsoft.com/office/drawing/2014/main" id="{3BE85DCC-A640-4F43-A6F4-3D9F1B6EEA59}"/>
                </a:ext>
              </a:extLst>
            </p:cNvPr>
            <p:cNvGrpSpPr/>
            <p:nvPr/>
          </p:nvGrpSpPr>
          <p:grpSpPr>
            <a:xfrm>
              <a:off x="610762" y="426507"/>
              <a:ext cx="10879015" cy="1922585"/>
              <a:chOff x="5697624" y="2438294"/>
              <a:chExt cx="2475222" cy="562814"/>
            </a:xfrm>
          </p:grpSpPr>
          <p:sp>
            <p:nvSpPr>
              <p:cNvPr id="13" name="矩形: 圆角 12">
                <a:extLst>
                  <a:ext uri="{FF2B5EF4-FFF2-40B4-BE49-F238E27FC236}">
                    <a16:creationId xmlns:a16="http://schemas.microsoft.com/office/drawing/2014/main" id="{1BFB6989-4D6D-47D1-829A-CCDD7C82C153}"/>
                  </a:ext>
                </a:extLst>
              </p:cNvPr>
              <p:cNvSpPr/>
              <p:nvPr/>
            </p:nvSpPr>
            <p:spPr>
              <a:xfrm>
                <a:off x="5697624" y="2438294"/>
                <a:ext cx="2475222"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2D67EAEC-F447-4028-BD4B-8AF7BCD0FE29}"/>
                  </a:ext>
                </a:extLst>
              </p:cNvPr>
              <p:cNvSpPr txBox="1"/>
              <p:nvPr/>
            </p:nvSpPr>
            <p:spPr>
              <a:xfrm>
                <a:off x="5812161" y="2484162"/>
                <a:ext cx="2243854" cy="189206"/>
              </a:xfrm>
              <a:prstGeom prst="rect">
                <a:avLst/>
              </a:prstGeom>
              <a:noFill/>
            </p:spPr>
            <p:txBody>
              <a:bodyPr wrap="square" rtlCol="0">
                <a:spAutoFit/>
              </a:bodyPr>
              <a:lstStyle/>
              <a:p>
                <a:pPr algn="ctr"/>
                <a:r>
                  <a:rPr lang="en-US" altLang="zh-CN" sz="3600" b="1" spc="300" dirty="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Đọc thầm khổ thơ 2 , 3 và trả lời câu hỏi</a:t>
                </a:r>
                <a:endParaRPr lang="zh-CN" altLang="en-US" sz="3600" b="1" spc="300" dirty="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grpSp>
        <p:sp>
          <p:nvSpPr>
            <p:cNvPr id="5" name="矩形 4">
              <a:extLst>
                <a:ext uri="{FF2B5EF4-FFF2-40B4-BE49-F238E27FC236}">
                  <a16:creationId xmlns:a16="http://schemas.microsoft.com/office/drawing/2014/main" id="{D0C67E89-AE99-4088-A136-CBA9A116CBF3}"/>
                </a:ext>
              </a:extLst>
            </p:cNvPr>
            <p:cNvSpPr/>
            <p:nvPr/>
          </p:nvSpPr>
          <p:spPr>
            <a:xfrm>
              <a:off x="610762" y="900253"/>
              <a:ext cx="11078754" cy="1031501"/>
            </a:xfrm>
            <a:prstGeom prst="rect">
              <a:avLst/>
            </a:prstGeom>
          </p:spPr>
          <p:txBody>
            <a:bodyPr vert="horz" wrap="square">
              <a:spAutoFit/>
            </a:bodyPr>
            <a:lstStyle/>
            <a:p>
              <a:pPr>
                <a:lnSpc>
                  <a:spcPct val="200000"/>
                </a:lnSpc>
                <a:defRPr/>
              </a:pPr>
              <a:r>
                <a:rPr lang="en-US" sz="3600" b="1" dirty="0">
                  <a:solidFill>
                    <a:schemeClr val="bg1"/>
                  </a:solidFill>
                  <a:latin typeface="Times New Roman" panose="02020603050405020304" pitchFamily="18" charset="0"/>
                  <a:cs typeface="Times New Roman" panose="02020603050405020304" pitchFamily="18" charset="0"/>
                </a:rPr>
                <a:t>Mỗi người đến chợ Tết với những dáng vẻ riêng </a:t>
              </a:r>
              <a:r>
                <a:rPr lang="vi-VN" sz="3600" b="1" dirty="0">
                  <a:solidFill>
                    <a:schemeClr val="bg1"/>
                  </a:solidFill>
                  <a:latin typeface="Times New Roman" panose="02020603050405020304" pitchFamily="18" charset="0"/>
                  <a:cs typeface="Times New Roman" panose="02020603050405020304" pitchFamily="18" charset="0"/>
                </a:rPr>
                <a:t>ra sao?</a:t>
              </a:r>
              <a:endParaRPr lang="en-US" sz="3600" b="1" dirty="0">
                <a:solidFill>
                  <a:schemeClr val="bg1"/>
                </a:solidFill>
                <a:latin typeface="Times New Roman" panose="02020603050405020304" pitchFamily="18" charset="0"/>
                <a:cs typeface="Times New Roman" panose="02020603050405020304" pitchFamily="18" charset="0"/>
              </a:endParaRPr>
            </a:p>
          </p:txBody>
        </p:sp>
      </p:grpSp>
      <p:sp>
        <p:nvSpPr>
          <p:cNvPr id="11" name="iconfont-11899-5651474">
            <a:extLst>
              <a:ext uri="{FF2B5EF4-FFF2-40B4-BE49-F238E27FC236}">
                <a16:creationId xmlns:a16="http://schemas.microsoft.com/office/drawing/2014/main" id="{6D897F72-5DF1-4D4D-9E48-5938D8DC662D}"/>
              </a:ext>
            </a:extLst>
          </p:cNvPr>
          <p:cNvSpPr/>
          <p:nvPr/>
        </p:nvSpPr>
        <p:spPr>
          <a:xfrm>
            <a:off x="10823979" y="1157436"/>
            <a:ext cx="235487" cy="201838"/>
          </a:xfrm>
          <a:custGeom>
            <a:avLst/>
            <a:gdLst>
              <a:gd name="T0" fmla="*/ 9503 w 10234"/>
              <a:gd name="T1" fmla="*/ 5117 h 8772"/>
              <a:gd name="T2" fmla="*/ 731 w 10234"/>
              <a:gd name="T3" fmla="*/ 5117 h 8772"/>
              <a:gd name="T4" fmla="*/ 0 w 10234"/>
              <a:gd name="T5" fmla="*/ 4386 h 8772"/>
              <a:gd name="T6" fmla="*/ 731 w 10234"/>
              <a:gd name="T7" fmla="*/ 3655 h 8772"/>
              <a:gd name="T8" fmla="*/ 9503 w 10234"/>
              <a:gd name="T9" fmla="*/ 3655 h 8772"/>
              <a:gd name="T10" fmla="*/ 10234 w 10234"/>
              <a:gd name="T11" fmla="*/ 4386 h 8772"/>
              <a:gd name="T12" fmla="*/ 9503 w 10234"/>
              <a:gd name="T13" fmla="*/ 5117 h 8772"/>
              <a:gd name="T14" fmla="*/ 9503 w 10234"/>
              <a:gd name="T15" fmla="*/ 8772 h 8772"/>
              <a:gd name="T16" fmla="*/ 731 w 10234"/>
              <a:gd name="T17" fmla="*/ 8772 h 8772"/>
              <a:gd name="T18" fmla="*/ 0 w 10234"/>
              <a:gd name="T19" fmla="*/ 8041 h 8772"/>
              <a:gd name="T20" fmla="*/ 731 w 10234"/>
              <a:gd name="T21" fmla="*/ 7310 h 8772"/>
              <a:gd name="T22" fmla="*/ 9503 w 10234"/>
              <a:gd name="T23" fmla="*/ 7310 h 8772"/>
              <a:gd name="T24" fmla="*/ 10234 w 10234"/>
              <a:gd name="T25" fmla="*/ 8041 h 8772"/>
              <a:gd name="T26" fmla="*/ 9503 w 10234"/>
              <a:gd name="T27" fmla="*/ 8772 h 8772"/>
              <a:gd name="T28" fmla="*/ 9503 w 10234"/>
              <a:gd name="T29" fmla="*/ 1462 h 8772"/>
              <a:gd name="T30" fmla="*/ 731 w 10234"/>
              <a:gd name="T31" fmla="*/ 1462 h 8772"/>
              <a:gd name="T32" fmla="*/ 0 w 10234"/>
              <a:gd name="T33" fmla="*/ 731 h 8772"/>
              <a:gd name="T34" fmla="*/ 731 w 10234"/>
              <a:gd name="T35" fmla="*/ 0 h 8772"/>
              <a:gd name="T36" fmla="*/ 9503 w 10234"/>
              <a:gd name="T37" fmla="*/ 0 h 8772"/>
              <a:gd name="T38" fmla="*/ 10234 w 10234"/>
              <a:gd name="T39" fmla="*/ 731 h 8772"/>
              <a:gd name="T40" fmla="*/ 9503 w 10234"/>
              <a:gd name="T41" fmla="*/ 1462 h 8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34" h="8772">
                <a:moveTo>
                  <a:pt x="9503" y="5117"/>
                </a:moveTo>
                <a:lnTo>
                  <a:pt x="731" y="5117"/>
                </a:lnTo>
                <a:cubicBezTo>
                  <a:pt x="328" y="5117"/>
                  <a:pt x="0" y="4790"/>
                  <a:pt x="0" y="4386"/>
                </a:cubicBezTo>
                <a:cubicBezTo>
                  <a:pt x="0" y="3982"/>
                  <a:pt x="328" y="3655"/>
                  <a:pt x="731" y="3655"/>
                </a:cubicBezTo>
                <a:lnTo>
                  <a:pt x="9503" y="3655"/>
                </a:lnTo>
                <a:cubicBezTo>
                  <a:pt x="9906" y="3655"/>
                  <a:pt x="10234" y="3982"/>
                  <a:pt x="10234" y="4386"/>
                </a:cubicBezTo>
                <a:cubicBezTo>
                  <a:pt x="10234" y="4790"/>
                  <a:pt x="9906" y="5117"/>
                  <a:pt x="9503" y="5117"/>
                </a:cubicBezTo>
                <a:close/>
                <a:moveTo>
                  <a:pt x="9503" y="8772"/>
                </a:moveTo>
                <a:lnTo>
                  <a:pt x="731" y="8772"/>
                </a:lnTo>
                <a:cubicBezTo>
                  <a:pt x="328" y="8772"/>
                  <a:pt x="0" y="8444"/>
                  <a:pt x="0" y="8041"/>
                </a:cubicBezTo>
                <a:cubicBezTo>
                  <a:pt x="0" y="7637"/>
                  <a:pt x="328" y="7310"/>
                  <a:pt x="731" y="7310"/>
                </a:cubicBezTo>
                <a:lnTo>
                  <a:pt x="9503" y="7310"/>
                </a:lnTo>
                <a:cubicBezTo>
                  <a:pt x="9906" y="7310"/>
                  <a:pt x="10234" y="7637"/>
                  <a:pt x="10234" y="8041"/>
                </a:cubicBezTo>
                <a:cubicBezTo>
                  <a:pt x="10234" y="8444"/>
                  <a:pt x="9906" y="8772"/>
                  <a:pt x="9503" y="8772"/>
                </a:cubicBezTo>
                <a:close/>
                <a:moveTo>
                  <a:pt x="9503" y="1462"/>
                </a:moveTo>
                <a:lnTo>
                  <a:pt x="731" y="1462"/>
                </a:lnTo>
                <a:cubicBezTo>
                  <a:pt x="328" y="1462"/>
                  <a:pt x="0" y="1135"/>
                  <a:pt x="0" y="731"/>
                </a:cubicBezTo>
                <a:cubicBezTo>
                  <a:pt x="0" y="328"/>
                  <a:pt x="328" y="0"/>
                  <a:pt x="731" y="0"/>
                </a:cubicBezTo>
                <a:lnTo>
                  <a:pt x="9503" y="0"/>
                </a:lnTo>
                <a:cubicBezTo>
                  <a:pt x="9906" y="0"/>
                  <a:pt x="10234" y="328"/>
                  <a:pt x="10234" y="731"/>
                </a:cubicBezTo>
                <a:cubicBezTo>
                  <a:pt x="10234" y="1135"/>
                  <a:pt x="9906" y="1462"/>
                  <a:pt x="9503" y="1462"/>
                </a:cubicBezTo>
                <a:close/>
              </a:path>
            </a:pathLst>
          </a:cu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p:cNvSpPr/>
          <p:nvPr/>
        </p:nvSpPr>
        <p:spPr>
          <a:xfrm>
            <a:off x="1830359" y="2538345"/>
            <a:ext cx="7715575" cy="769441"/>
          </a:xfrm>
          <a:prstGeom prst="rect">
            <a:avLst/>
          </a:prstGeom>
          <a:noFill/>
        </p:spPr>
        <p:txBody>
          <a:bodyPr wrap="none" lIns="91440" tIns="45720" rIns="91440" bIns="45720">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Ai ai cũng vui vẻ, hào hứng.</a:t>
            </a:r>
            <a:endParaRPr lang="en-U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23" name="Rectangle 22"/>
          <p:cNvSpPr/>
          <p:nvPr/>
        </p:nvSpPr>
        <p:spPr>
          <a:xfrm>
            <a:off x="3478206" y="3391814"/>
            <a:ext cx="7181774" cy="1200329"/>
          </a:xfrm>
          <a:prstGeom prst="rect">
            <a:avLst/>
          </a:prstGeom>
        </p:spPr>
        <p:txBody>
          <a:bodyPr wrap="none">
            <a:spAutoFit/>
          </a:bodyPr>
          <a:lstStyle/>
          <a:p>
            <a:pPr algn="just"/>
            <a:r>
              <a:rPr lang="en-US" sz="3600" b="1" dirty="0">
                <a:solidFill>
                  <a:schemeClr val="accent1">
                    <a:lumMod val="75000"/>
                  </a:schemeClr>
                </a:solidFill>
                <a:latin typeface="Times New Roman" panose="02020603050405020304" pitchFamily="18" charset="0"/>
                <a:cs typeface="Times New Roman" panose="02020603050405020304" pitchFamily="18" charset="0"/>
              </a:rPr>
              <a:t>“Người các ấp tưng bừng ra chợ tết</a:t>
            </a:r>
          </a:p>
          <a:p>
            <a:pPr algn="just"/>
            <a:r>
              <a:rPr lang="en-US" sz="3600" b="1" dirty="0">
                <a:solidFill>
                  <a:schemeClr val="accent1">
                    <a:lumMod val="75000"/>
                  </a:schemeClr>
                </a:solidFill>
                <a:latin typeface="Times New Roman" panose="02020603050405020304" pitchFamily="18" charset="0"/>
                <a:cs typeface="Times New Roman" panose="02020603050405020304" pitchFamily="18" charset="0"/>
              </a:rPr>
              <a:t>Họ vui vẻ kéo hàng trên cỏ biếc.”</a:t>
            </a:r>
            <a:endParaRPr lang="vi-VN"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12543" y="4676172"/>
            <a:ext cx="10665372" cy="1815882"/>
          </a:xfrm>
          <a:prstGeom prst="rect">
            <a:avLst/>
          </a:prstGeom>
        </p:spPr>
        <p:txBody>
          <a:bodyPr wrap="square">
            <a:spAutoFit/>
          </a:bodyPr>
          <a:lstStyle/>
          <a:p>
            <a:pPr algn="just"/>
            <a:r>
              <a:rPr lang="en-US" sz="2800" b="1" dirty="0">
                <a:ln>
                  <a:solidFill>
                    <a:srgbClr val="FFC000"/>
                  </a:solidFill>
                </a:ln>
                <a:solidFill>
                  <a:schemeClr val="accent4">
                    <a:lumMod val="60000"/>
                    <a:lumOff val="40000"/>
                  </a:schemeClr>
                </a:solidFill>
                <a:latin typeface="Times New Roman" panose="02020603050405020304" pitchFamily="18" charset="0"/>
                <a:cs typeface="Times New Roman" panose="02020603050405020304" pitchFamily="18" charset="0"/>
              </a:rPr>
              <a:t>Dáng vẻ của những người đi chợ tết được tác giả miêu tả cụ thể, chi tiết và sinh động. Mối người một sẻ nhưng đều có chung nét tưng bứng, vui vẻ, giúp ta hình dung ra không khí vui tươi, náo nức và rộn ràng của buổi chợ Tết..</a:t>
            </a:r>
            <a:endParaRPr lang="vi-VN" sz="2800" b="1" dirty="0">
              <a:ln>
                <a:solidFill>
                  <a:srgbClr val="FFC000"/>
                </a:solidFill>
              </a:ln>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28673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fltVal val="0"/>
                                          </p:val>
                                        </p:tav>
                                        <p:tav tm="100000">
                                          <p:val>
                                            <p:strVal val="#ppt_w"/>
                                          </p:val>
                                        </p:tav>
                                      </p:tavLst>
                                    </p:anim>
                                    <p:anim calcmode="lin" valueType="num">
                                      <p:cBhvr>
                                        <p:cTn id="25" dur="1000" fill="hold"/>
                                        <p:tgtEl>
                                          <p:spTgt spid="23"/>
                                        </p:tgtEl>
                                        <p:attrNameLst>
                                          <p:attrName>ppt_h</p:attrName>
                                        </p:attrNameLst>
                                      </p:cBhvr>
                                      <p:tavLst>
                                        <p:tav tm="0">
                                          <p:val>
                                            <p:fltVal val="0"/>
                                          </p:val>
                                        </p:tav>
                                        <p:tav tm="100000">
                                          <p:val>
                                            <p:strVal val="#ppt_h"/>
                                          </p:val>
                                        </p:tav>
                                      </p:tavLst>
                                    </p:anim>
                                    <p:anim calcmode="lin" valueType="num">
                                      <p:cBhvr>
                                        <p:cTn id="26" dur="1000" fill="hold"/>
                                        <p:tgtEl>
                                          <p:spTgt spid="23"/>
                                        </p:tgtEl>
                                        <p:attrNameLst>
                                          <p:attrName>style.rotation</p:attrName>
                                        </p:attrNameLst>
                                      </p:cBhvr>
                                      <p:tavLst>
                                        <p:tav tm="0">
                                          <p:val>
                                            <p:fltVal val="90"/>
                                          </p:val>
                                        </p:tav>
                                        <p:tav tm="100000">
                                          <p:val>
                                            <p:fltVal val="0"/>
                                          </p:val>
                                        </p:tav>
                                      </p:tavLst>
                                    </p:anim>
                                    <p:animEffect transition="in" filter="fade">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23"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60" y="1173807"/>
            <a:ext cx="6827520" cy="3970318"/>
          </a:xfrm>
          <a:prstGeom prst="rect">
            <a:avLst/>
          </a:prstGeom>
        </p:spPr>
        <p:txBody>
          <a:bodyPr wrap="square">
            <a:spAutoFit/>
          </a:bodyPr>
          <a:lstStyle/>
          <a:p>
            <a:pPr algn="just"/>
            <a:r>
              <a:rPr lang="vi-VN" sz="2800" dirty="0">
                <a:solidFill>
                  <a:schemeClr val="accent1">
                    <a:lumMod val="75000"/>
                  </a:schemeClr>
                </a:solidFill>
                <a:latin typeface="Times New Roman" pitchFamily="18" charset="0"/>
                <a:cs typeface="Times New Roman" pitchFamily="18" charset="0"/>
              </a:rPr>
              <a:t>Dải mây trắng đỏ dần trên đỉnh núi</a:t>
            </a:r>
          </a:p>
          <a:p>
            <a:pPr algn="just"/>
            <a:r>
              <a:rPr lang="vi-VN" sz="2800" dirty="0">
                <a:solidFill>
                  <a:schemeClr val="accent1">
                    <a:lumMod val="75000"/>
                  </a:schemeClr>
                </a:solidFill>
                <a:latin typeface="Times New Roman" pitchFamily="18" charset="0"/>
                <a:cs typeface="Times New Roman" pitchFamily="18" charset="0"/>
              </a:rPr>
              <a:t>Sương hồng lam ôm ấp nóc nhà gianh</a:t>
            </a:r>
          </a:p>
          <a:p>
            <a:pPr algn="just"/>
            <a:r>
              <a:rPr lang="vi-VN" sz="2800" dirty="0">
                <a:solidFill>
                  <a:schemeClr val="accent1">
                    <a:lumMod val="75000"/>
                  </a:schemeClr>
                </a:solidFill>
                <a:latin typeface="Times New Roman" pitchFamily="18" charset="0"/>
                <a:cs typeface="Times New Roman" pitchFamily="18" charset="0"/>
              </a:rPr>
              <a:t>Trên con đường viền trắng mép đồi xanh</a:t>
            </a:r>
          </a:p>
          <a:p>
            <a:pPr algn="just"/>
            <a:r>
              <a:rPr lang="vi-VN" sz="2800" dirty="0">
                <a:solidFill>
                  <a:schemeClr val="accent1">
                    <a:lumMod val="75000"/>
                  </a:schemeClr>
                </a:solidFill>
                <a:latin typeface="Times New Roman" pitchFamily="18" charset="0"/>
                <a:cs typeface="Times New Roman" pitchFamily="18" charset="0"/>
              </a:rPr>
              <a:t>Người các ấp tưng bừng ra chợ Tết</a:t>
            </a:r>
          </a:p>
          <a:p>
            <a:pPr algn="just"/>
            <a:r>
              <a:rPr lang="vi-VN" sz="2800" dirty="0">
                <a:solidFill>
                  <a:schemeClr val="accent1">
                    <a:lumMod val="75000"/>
                  </a:schemeClr>
                </a:solidFill>
                <a:latin typeface="Times New Roman" pitchFamily="18" charset="0"/>
                <a:cs typeface="Times New Roman" pitchFamily="18" charset="0"/>
              </a:rPr>
              <a:t>Họ vui vẻ kéo hàng trên cỏ biếc</a:t>
            </a:r>
          </a:p>
          <a:p>
            <a:pPr algn="just"/>
            <a:r>
              <a:rPr lang="vi-VN" sz="2800" dirty="0">
                <a:solidFill>
                  <a:schemeClr val="accent1">
                    <a:lumMod val="75000"/>
                  </a:schemeClr>
                </a:solidFill>
                <a:latin typeface="Times New Roman" pitchFamily="18" charset="0"/>
                <a:cs typeface="Times New Roman" pitchFamily="18" charset="0"/>
              </a:rPr>
              <a:t>Những thằng cu áo đỏ chạy lon xon</a:t>
            </a:r>
          </a:p>
          <a:p>
            <a:pPr algn="just"/>
            <a:r>
              <a:rPr lang="vi-VN" sz="2800" dirty="0">
                <a:solidFill>
                  <a:schemeClr val="accent1">
                    <a:lumMod val="75000"/>
                  </a:schemeClr>
                </a:solidFill>
                <a:latin typeface="Times New Roman" pitchFamily="18" charset="0"/>
                <a:cs typeface="Times New Roman" pitchFamily="18" charset="0"/>
              </a:rPr>
              <a:t>Vài cụ già chống gậy bước lom khom</a:t>
            </a:r>
            <a:endParaRPr lang="en-US" sz="2800" dirty="0">
              <a:solidFill>
                <a:schemeClr val="accent1">
                  <a:lumMod val="75000"/>
                </a:schemeClr>
              </a:solidFill>
              <a:latin typeface="Times New Roman" pitchFamily="18" charset="0"/>
              <a:cs typeface="Times New Roman" pitchFamily="18" charset="0"/>
            </a:endParaRPr>
          </a:p>
          <a:p>
            <a:pPr algn="just"/>
            <a:r>
              <a:rPr lang="vi-VN" sz="2800" dirty="0">
                <a:solidFill>
                  <a:schemeClr val="accent1">
                    <a:lumMod val="75000"/>
                  </a:schemeClr>
                </a:solidFill>
                <a:latin typeface="Times New Roman" pitchFamily="18" charset="0"/>
                <a:cs typeface="Times New Roman" pitchFamily="18" charset="0"/>
              </a:rPr>
              <a:t>Cô yếm thắm che môi cười lặng lẽ</a:t>
            </a:r>
            <a:endParaRPr lang="en-US" sz="2800" dirty="0">
              <a:solidFill>
                <a:schemeClr val="accent1">
                  <a:lumMod val="75000"/>
                </a:schemeClr>
              </a:solidFill>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
        <p:nvSpPr>
          <p:cNvPr id="4" name="Rectangle 3"/>
          <p:cNvSpPr/>
          <p:nvPr/>
        </p:nvSpPr>
        <p:spPr>
          <a:xfrm>
            <a:off x="6278880" y="1231590"/>
            <a:ext cx="6096000" cy="3970318"/>
          </a:xfrm>
          <a:prstGeom prst="rect">
            <a:avLst/>
          </a:prstGeom>
        </p:spPr>
        <p:txBody>
          <a:bodyPr>
            <a:spAutoFit/>
          </a:bodyPr>
          <a:lstStyle/>
          <a:p>
            <a:pPr algn="just"/>
            <a:r>
              <a:rPr lang="vi-VN" sz="2800" dirty="0">
                <a:solidFill>
                  <a:schemeClr val="accent1">
                    <a:lumMod val="75000"/>
                  </a:schemeClr>
                </a:solidFill>
                <a:latin typeface="Times New Roman" pitchFamily="18" charset="0"/>
                <a:cs typeface="Times New Roman" pitchFamily="18" charset="0"/>
              </a:rPr>
              <a:t>Thằng em bé nép đầu bên yếm mẹ</a:t>
            </a:r>
          </a:p>
          <a:p>
            <a:pPr algn="just"/>
            <a:r>
              <a:rPr lang="vi-VN" sz="2800" dirty="0">
                <a:solidFill>
                  <a:schemeClr val="accent1">
                    <a:lumMod val="75000"/>
                  </a:schemeClr>
                </a:solidFill>
                <a:latin typeface="Times New Roman" pitchFamily="18" charset="0"/>
                <a:cs typeface="Times New Roman" pitchFamily="18" charset="0"/>
              </a:rPr>
              <a:t>Hai người thôn gánh lợn chạy đi đầu</a:t>
            </a:r>
          </a:p>
          <a:p>
            <a:pPr algn="just"/>
            <a:r>
              <a:rPr lang="vi-VN" sz="2800" dirty="0">
                <a:solidFill>
                  <a:schemeClr val="accent1">
                    <a:lumMod val="75000"/>
                  </a:schemeClr>
                </a:solidFill>
                <a:latin typeface="Times New Roman" pitchFamily="18" charset="0"/>
                <a:cs typeface="Times New Roman" pitchFamily="18" charset="0"/>
              </a:rPr>
              <a:t>Con bò vàng ngộ nghĩnh đuổi theo sau</a:t>
            </a:r>
          </a:p>
          <a:p>
            <a:pPr algn="just"/>
            <a:r>
              <a:rPr lang="vi-VN" sz="2800" dirty="0">
                <a:solidFill>
                  <a:schemeClr val="accent1">
                    <a:lumMod val="75000"/>
                  </a:schemeClr>
                </a:solidFill>
                <a:latin typeface="Times New Roman" pitchFamily="18" charset="0"/>
                <a:cs typeface="Times New Roman" pitchFamily="18" charset="0"/>
              </a:rPr>
              <a:t>Sương trắng rỏ đầu cành như giọt sữa</a:t>
            </a:r>
          </a:p>
          <a:p>
            <a:pPr algn="just"/>
            <a:r>
              <a:rPr lang="vi-VN" sz="2800" dirty="0">
                <a:solidFill>
                  <a:schemeClr val="accent1">
                    <a:lumMod val="75000"/>
                  </a:schemeClr>
                </a:solidFill>
                <a:latin typeface="Times New Roman" pitchFamily="18" charset="0"/>
                <a:cs typeface="Times New Roman" pitchFamily="18" charset="0"/>
              </a:rPr>
              <a:t>Tia nắng tía nháy hoài trong ruộng lúa</a:t>
            </a:r>
          </a:p>
          <a:p>
            <a:pPr algn="just"/>
            <a:r>
              <a:rPr lang="vi-VN" sz="2800" dirty="0">
                <a:solidFill>
                  <a:schemeClr val="accent1">
                    <a:lumMod val="75000"/>
                  </a:schemeClr>
                </a:solidFill>
                <a:latin typeface="Times New Roman" pitchFamily="18" charset="0"/>
                <a:cs typeface="Times New Roman" pitchFamily="18" charset="0"/>
              </a:rPr>
              <a:t>Núi uốn mình trong chiếc áo the xanh</a:t>
            </a:r>
          </a:p>
          <a:p>
            <a:pPr algn="just"/>
            <a:r>
              <a:rPr lang="vi-VN" sz="2800" dirty="0">
                <a:solidFill>
                  <a:schemeClr val="accent1">
                    <a:lumMod val="75000"/>
                  </a:schemeClr>
                </a:solidFill>
                <a:latin typeface="Times New Roman" pitchFamily="18" charset="0"/>
                <a:cs typeface="Times New Roman" pitchFamily="18" charset="0"/>
              </a:rPr>
              <a:t>Đồi thoa son nằm dưới ánh bình minh</a:t>
            </a:r>
          </a:p>
          <a:p>
            <a:pPr algn="just"/>
            <a:r>
              <a:rPr lang="vi-VN" sz="2800" dirty="0">
                <a:solidFill>
                  <a:schemeClr val="accent1">
                    <a:lumMod val="75000"/>
                  </a:schemeClr>
                </a:solidFill>
                <a:latin typeface="Times New Roman" pitchFamily="18" charset="0"/>
                <a:cs typeface="Times New Roman" pitchFamily="18" charset="0"/>
              </a:rPr>
              <a:t>Người mua bán ra vào đầy cổng chợ.</a:t>
            </a:r>
            <a:endParaRPr lang="en-US" sz="2800" dirty="0">
              <a:solidFill>
                <a:schemeClr val="accent1">
                  <a:lumMod val="75000"/>
                </a:schemeClr>
              </a:solidFill>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
        <p:nvSpPr>
          <p:cNvPr id="5" name="Rectangle 4"/>
          <p:cNvSpPr/>
          <p:nvPr/>
        </p:nvSpPr>
        <p:spPr>
          <a:xfrm>
            <a:off x="986910" y="273709"/>
            <a:ext cx="9913380" cy="1015663"/>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6000" b="1" cap="none" spc="0" dirty="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4">
                      <a:satMod val="175000"/>
                      <a:alpha val="40000"/>
                    </a:schemeClr>
                  </a:glow>
                </a:effectLst>
                <a:latin typeface="UTM ThuPhap Thien An" panose="02040603050506020204" pitchFamily="18" charset="0"/>
              </a:rPr>
              <a:t>Chợ tết</a:t>
            </a:r>
          </a:p>
        </p:txBody>
      </p:sp>
      <p:sp>
        <p:nvSpPr>
          <p:cNvPr id="6" name="Rectangle 5"/>
          <p:cNvSpPr/>
          <p:nvPr/>
        </p:nvSpPr>
        <p:spPr>
          <a:xfrm>
            <a:off x="8198582" y="977823"/>
            <a:ext cx="1826782" cy="369332"/>
          </a:xfrm>
          <a:prstGeom prst="rect">
            <a:avLst/>
          </a:prstGeom>
        </p:spPr>
        <p:txBody>
          <a:bodyPr wrap="none">
            <a:spAutoFit/>
          </a:bodyPr>
          <a:lstStyle/>
          <a:p>
            <a:pPr algn="just"/>
            <a:r>
              <a:rPr lang="vi-VN" b="1" dirty="0">
                <a:latin typeface="Times New Roman" pitchFamily="18" charset="0"/>
                <a:cs typeface="Times New Roman" pitchFamily="18" charset="0"/>
              </a:rPr>
              <a:t>ĐOÀN VĂN CỪ</a:t>
            </a:r>
            <a:endParaRPr lang="en-US" b="1" dirty="0">
              <a:latin typeface="Times New Roman" pitchFamily="18" charset="0"/>
              <a:cs typeface="Times New Roman" pitchFamily="18" charset="0"/>
            </a:endParaRPr>
          </a:p>
        </p:txBody>
      </p:sp>
      <p:cxnSp>
        <p:nvCxnSpPr>
          <p:cNvPr id="12" name="Straight Connector 11"/>
          <p:cNvCxnSpPr/>
          <p:nvPr/>
        </p:nvCxnSpPr>
        <p:spPr>
          <a:xfrm>
            <a:off x="1664677" y="1641231"/>
            <a:ext cx="750277"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2555632" y="1641231"/>
            <a:ext cx="445477"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1277815" y="2045406"/>
            <a:ext cx="1524000" cy="1172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3399692" y="2455713"/>
            <a:ext cx="844062"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5516880" y="2505344"/>
            <a:ext cx="633046" cy="487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4243754" y="3357181"/>
            <a:ext cx="633046" cy="487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3083169" y="3770458"/>
            <a:ext cx="633046" cy="487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a:off x="1629508" y="4632364"/>
            <a:ext cx="633046" cy="487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7427741" y="2973644"/>
            <a:ext cx="633046" cy="487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a:off x="7680959" y="3392281"/>
            <a:ext cx="379828"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a:off x="7427741" y="2563336"/>
            <a:ext cx="633046" cy="487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11106866" y="3888043"/>
            <a:ext cx="633046" cy="487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a:off x="7680959" y="4268116"/>
            <a:ext cx="633046" cy="487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32" name="Rectangle 31"/>
          <p:cNvSpPr/>
          <p:nvPr/>
        </p:nvSpPr>
        <p:spPr>
          <a:xfrm>
            <a:off x="269916" y="4826726"/>
            <a:ext cx="11644532" cy="1815882"/>
          </a:xfrm>
          <a:prstGeom prst="rect">
            <a:avLst/>
          </a:prstGeom>
        </p:spPr>
        <p:txBody>
          <a:bodyPr wrap="square">
            <a:spAutoFit/>
          </a:bodyPr>
          <a:lstStyle/>
          <a:p>
            <a:pPr algn="just"/>
            <a:r>
              <a:rPr lang="en-US" sz="2800" b="1" dirty="0">
                <a:latin typeface="Times New Roman" pitchFamily="18" charset="0"/>
                <a:cs typeface="Times New Roman" pitchFamily="18" charset="0"/>
              </a:rPr>
              <a:t>Để khắc họa nên bức tranh chợ Tết tươi vui rộn ràng, tác giả sử dụng rất nhiều từ chỉ màu sắc rất đặc sắc, không hề trùng lặp. Cả bài thơ là bức tranh tươi tắn, rực rỡ sắc màu, phản ánh chân thực không khí của phiên chợ những ngày giáp  Tết.		</a:t>
            </a:r>
            <a:endParaRPr lang="vi-VN" sz="2800" dirty="0">
              <a:latin typeface="Times New Roman" pitchFamily="18" charset="0"/>
              <a:cs typeface="Times New Roman" pitchFamily="18" charset="0"/>
            </a:endParaRPr>
          </a:p>
        </p:txBody>
      </p:sp>
      <p:sp>
        <p:nvSpPr>
          <p:cNvPr id="33" name="Rectangle 32"/>
          <p:cNvSpPr/>
          <p:nvPr/>
        </p:nvSpPr>
        <p:spPr>
          <a:xfrm>
            <a:off x="480358" y="5244788"/>
            <a:ext cx="11339133" cy="1384995"/>
          </a:xfrm>
          <a:prstGeom prst="rect">
            <a:avLst/>
          </a:prstGeom>
        </p:spPr>
        <p:txBody>
          <a:bodyPr wrap="square">
            <a:spAutoFit/>
          </a:bodyPr>
          <a:lstStyle/>
          <a:p>
            <a:r>
              <a:rPr lang="en-US" sz="2800" dirty="0">
                <a:solidFill>
                  <a:srgbClr val="00B050"/>
                </a:solidFill>
                <a:latin typeface="Times New Roman" panose="02020603050405020304" pitchFamily="18" charset="0"/>
                <a:cs typeface="Times New Roman" panose="02020603050405020304" pitchFamily="18" charset="0"/>
              </a:rPr>
              <a:t>Tác giả sử dụng rất nhiều màu sắc.</a:t>
            </a:r>
          </a:p>
          <a:p>
            <a:r>
              <a:rPr lang="en-US" sz="2800" dirty="0">
                <a:solidFill>
                  <a:srgbClr val="00B050"/>
                </a:solidFill>
                <a:latin typeface="Times New Roman" panose="02020603050405020304" pitchFamily="18" charset="0"/>
                <a:cs typeface="Times New Roman" panose="02020603050405020304" pitchFamily="18" charset="0"/>
              </a:rPr>
              <a:t>Ngay cả màu đỏ cũng có nhiều sắc đỏ khác nhau</a:t>
            </a:r>
            <a:r>
              <a:rPr lang="vi-VN" sz="2800" dirty="0">
                <a:solidFill>
                  <a:srgbClr val="00B050"/>
                </a:solidFill>
                <a:latin typeface="Times New Roman" panose="02020603050405020304" pitchFamily="18" charset="0"/>
                <a:cs typeface="Times New Roman" panose="02020603050405020304" pitchFamily="18" charset="0"/>
              </a:rPr>
              <a:t>:</a:t>
            </a:r>
            <a:r>
              <a:rPr lang="en-US" sz="2800" dirty="0">
                <a:solidFill>
                  <a:srgbClr val="00B050"/>
                </a:solidFill>
                <a:latin typeface="Times New Roman" panose="02020603050405020304" pitchFamily="18" charset="0"/>
                <a:cs typeface="Times New Roman" panose="02020603050405020304" pitchFamily="18" charset="0"/>
              </a:rPr>
              <a:t> nào là </a:t>
            </a:r>
            <a:r>
              <a:rPr lang="en-US" sz="2800" b="1" i="1" u="sng" dirty="0">
                <a:solidFill>
                  <a:srgbClr val="00B050"/>
                </a:solidFill>
                <a:latin typeface="Times New Roman" panose="02020603050405020304" pitchFamily="18" charset="0"/>
                <a:cs typeface="Times New Roman" panose="02020603050405020304" pitchFamily="18" charset="0"/>
              </a:rPr>
              <a:t>đỏ hồng</a:t>
            </a:r>
            <a:r>
              <a:rPr lang="en-US" sz="2800" i="1" dirty="0">
                <a:solidFill>
                  <a:srgbClr val="00B050"/>
                </a:solidFill>
                <a:latin typeface="Times New Roman" panose="02020603050405020304" pitchFamily="18" charset="0"/>
                <a:cs typeface="Times New Roman" panose="02020603050405020304" pitchFamily="18" charset="0"/>
              </a:rPr>
              <a:t>, </a:t>
            </a:r>
            <a:r>
              <a:rPr lang="en-US" sz="2800" b="1" i="1" u="sng" dirty="0">
                <a:solidFill>
                  <a:srgbClr val="00B050"/>
                </a:solidFill>
                <a:latin typeface="Times New Roman" panose="02020603050405020304" pitchFamily="18" charset="0"/>
                <a:cs typeface="Times New Roman" panose="02020603050405020304" pitchFamily="18" charset="0"/>
              </a:rPr>
              <a:t>đỏ thắm</a:t>
            </a:r>
            <a:r>
              <a:rPr lang="en-US" sz="2800" i="1" dirty="0">
                <a:solidFill>
                  <a:srgbClr val="00B050"/>
                </a:solidFill>
                <a:latin typeface="Times New Roman" panose="02020603050405020304" pitchFamily="18" charset="0"/>
                <a:cs typeface="Times New Roman" panose="02020603050405020304" pitchFamily="18" charset="0"/>
              </a:rPr>
              <a:t>, </a:t>
            </a:r>
            <a:r>
              <a:rPr lang="en-US" sz="2800" b="1" i="1" u="sng" dirty="0">
                <a:solidFill>
                  <a:srgbClr val="00B050"/>
                </a:solidFill>
                <a:latin typeface="Times New Roman" panose="02020603050405020304" pitchFamily="18" charset="0"/>
                <a:cs typeface="Times New Roman" panose="02020603050405020304" pitchFamily="18" charset="0"/>
              </a:rPr>
              <a:t>đỏ tía</a:t>
            </a:r>
            <a:r>
              <a:rPr lang="en-US" sz="2800" i="1" dirty="0">
                <a:solidFill>
                  <a:srgbClr val="00B050"/>
                </a:solidFill>
                <a:latin typeface="Times New Roman" panose="02020603050405020304" pitchFamily="18" charset="0"/>
                <a:cs typeface="Times New Roman" panose="02020603050405020304" pitchFamily="18" charset="0"/>
              </a:rPr>
              <a:t>, </a:t>
            </a:r>
            <a:r>
              <a:rPr lang="en-US" sz="2800" b="1" i="1" u="sng" dirty="0">
                <a:solidFill>
                  <a:srgbClr val="00B050"/>
                </a:solidFill>
                <a:latin typeface="Times New Roman" panose="02020603050405020304" pitchFamily="18" charset="0"/>
                <a:cs typeface="Times New Roman" panose="02020603050405020304" pitchFamily="18" charset="0"/>
              </a:rPr>
              <a:t>đỏ son.</a:t>
            </a:r>
          </a:p>
        </p:txBody>
      </p:sp>
      <p:sp>
        <p:nvSpPr>
          <p:cNvPr id="34" name="Rectangle 33"/>
          <p:cNvSpPr/>
          <p:nvPr/>
        </p:nvSpPr>
        <p:spPr>
          <a:xfrm>
            <a:off x="446953" y="5257614"/>
            <a:ext cx="11405945" cy="954107"/>
          </a:xfrm>
          <a:prstGeom prst="rect">
            <a:avLst/>
          </a:prstGeom>
        </p:spPr>
        <p:txBody>
          <a:bodyPr wrap="square">
            <a:spAutoFit/>
          </a:bodyPr>
          <a:lstStyle/>
          <a:p>
            <a:r>
              <a:rPr lang="en-US" sz="2800" b="1" dirty="0">
                <a:solidFill>
                  <a:schemeClr val="accent2">
                    <a:lumMod val="75000"/>
                  </a:schemeClr>
                </a:solidFill>
                <a:latin typeface="Times New Roman" panose="02020603050405020304" pitchFamily="18" charset="0"/>
                <a:cs typeface="Times New Roman" panose="02020603050405020304" pitchFamily="18" charset="0"/>
              </a:rPr>
              <a:t>Bài thơ là một bức tranh giàu màu sắc về chợ Tết. Hãy tìm những từ ngữ đã tạo nên bức tranh giàu màu sắc ấy?</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419536" y="5264995"/>
            <a:ext cx="9259266" cy="523220"/>
          </a:xfrm>
          <a:prstGeom prst="rect">
            <a:avLst/>
          </a:prstGeom>
        </p:spPr>
        <p:txBody>
          <a:bodyPr wrap="none">
            <a:spAutoFit/>
          </a:bodyPr>
          <a:lstStyle/>
          <a:p>
            <a:pPr algn="just"/>
            <a:r>
              <a:rPr lang="en-US" sz="2800" b="1" dirty="0">
                <a:solidFill>
                  <a:schemeClr val="accent2">
                    <a:lumMod val="75000"/>
                  </a:schemeClr>
                </a:solidFill>
                <a:latin typeface="Times New Roman" panose="02020603050405020304" pitchFamily="18" charset="0"/>
                <a:cs typeface="Times New Roman" panose="02020603050405020304" pitchFamily="18" charset="0"/>
              </a:rPr>
              <a:t>Tác giả sử dụng nhiều màu sắc như vậy nhằm mục đích gì?</a:t>
            </a:r>
            <a:endParaRPr lang="vi-VN"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480358" y="5944667"/>
            <a:ext cx="11259554" cy="523220"/>
          </a:xfrm>
          <a:prstGeom prst="rect">
            <a:avLst/>
          </a:prstGeom>
        </p:spPr>
        <p:txBody>
          <a:bodyPr wrap="square">
            <a:spAutoFit/>
          </a:bodyPr>
          <a:lstStyle/>
          <a:p>
            <a:pPr algn="just"/>
            <a:r>
              <a:rPr lang="en-US" sz="2800" dirty="0">
                <a:solidFill>
                  <a:srgbClr val="00B050"/>
                </a:solidFill>
                <a:latin typeface="Times New Roman" panose="02020603050405020304" pitchFamily="18" charset="0"/>
                <a:cs typeface="Times New Roman" panose="02020603050405020304" pitchFamily="18" charset="0"/>
              </a:rPr>
              <a:t>Để miêu tả thấy được phiên chợ Tết rất đông vui, nhộn nhịp và đủ sắc màu.</a:t>
            </a:r>
          </a:p>
        </p:txBody>
      </p:sp>
      <p:pic>
        <p:nvPicPr>
          <p:cNvPr id="28" name="Picture 3"/>
          <p:cNvPicPr>
            <a:picLocks noChangeAspect="1"/>
          </p:cNvPicPr>
          <p:nvPr/>
        </p:nvPicPr>
        <p:blipFill>
          <a:blip r:embed="rId2"/>
          <a:srcRect/>
          <a:stretch>
            <a:fillRect/>
          </a:stretch>
        </p:blipFill>
        <p:spPr>
          <a:xfrm>
            <a:off x="-168216" y="-99022"/>
            <a:ext cx="2436783" cy="1243774"/>
          </a:xfrm>
          <a:prstGeom prst="rect">
            <a:avLst/>
          </a:prstGeom>
        </p:spPr>
      </p:pic>
    </p:spTree>
    <p:extLst>
      <p:ext uri="{BB962C8B-B14F-4D97-AF65-F5344CB8AC3E}">
        <p14:creationId xmlns:p14="http://schemas.microsoft.com/office/powerpoint/2010/main" val="28485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par>
                                <p:cTn id="34" presetID="22" presetClass="entr" presetSubtype="8"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22" presetClass="entr" presetSubtype="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par>
                                <p:cTn id="43" presetID="22" presetClass="entr" presetSubtype="8"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34"/>
                                        </p:tgtEl>
                                      </p:cBhvr>
                                    </p:animEffect>
                                    <p:anim calcmode="lin" valueType="num">
                                      <p:cBhvr>
                                        <p:cTn id="53" dur="1000"/>
                                        <p:tgtEl>
                                          <p:spTgt spid="34"/>
                                        </p:tgtEl>
                                        <p:attrNameLst>
                                          <p:attrName>ppt_x</p:attrName>
                                        </p:attrNameLst>
                                      </p:cBhvr>
                                      <p:tavLst>
                                        <p:tav tm="0">
                                          <p:val>
                                            <p:strVal val="ppt_x"/>
                                          </p:val>
                                        </p:tav>
                                        <p:tav tm="100000">
                                          <p:val>
                                            <p:strVal val="ppt_x"/>
                                          </p:val>
                                        </p:tav>
                                      </p:tavLst>
                                    </p:anim>
                                    <p:anim calcmode="lin" valueType="num">
                                      <p:cBhvr>
                                        <p:cTn id="54" dur="1000"/>
                                        <p:tgtEl>
                                          <p:spTgt spid="34"/>
                                        </p:tgtEl>
                                        <p:attrNameLst>
                                          <p:attrName>ppt_y</p:attrName>
                                        </p:attrNameLst>
                                      </p:cBhvr>
                                      <p:tavLst>
                                        <p:tav tm="0">
                                          <p:val>
                                            <p:strVal val="ppt_y"/>
                                          </p:val>
                                        </p:tav>
                                        <p:tav tm="100000">
                                          <p:val>
                                            <p:strVal val="ppt_y+.1"/>
                                          </p:val>
                                        </p:tav>
                                      </p:tavLst>
                                    </p:anim>
                                    <p:set>
                                      <p:cBhvr>
                                        <p:cTn id="55" dur="1" fill="hold">
                                          <p:stCondLst>
                                            <p:cond delay="999"/>
                                          </p:stCondLst>
                                        </p:cTn>
                                        <p:tgtEl>
                                          <p:spTgt spid="3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xit" presetSubtype="0" fill="hold" grpId="1" nodeType="clickEffect">
                                  <p:stCondLst>
                                    <p:cond delay="0"/>
                                  </p:stCondLst>
                                  <p:childTnLst>
                                    <p:animEffect transition="out" filter="fade">
                                      <p:cBhvr>
                                        <p:cTn id="64" dur="1000"/>
                                        <p:tgtEl>
                                          <p:spTgt spid="33"/>
                                        </p:tgtEl>
                                      </p:cBhvr>
                                    </p:animEffect>
                                    <p:anim calcmode="lin" valueType="num">
                                      <p:cBhvr>
                                        <p:cTn id="65" dur="1000"/>
                                        <p:tgtEl>
                                          <p:spTgt spid="33"/>
                                        </p:tgtEl>
                                        <p:attrNameLst>
                                          <p:attrName>ppt_x</p:attrName>
                                        </p:attrNameLst>
                                      </p:cBhvr>
                                      <p:tavLst>
                                        <p:tav tm="0">
                                          <p:val>
                                            <p:strVal val="ppt_x"/>
                                          </p:val>
                                        </p:tav>
                                        <p:tav tm="100000">
                                          <p:val>
                                            <p:strVal val="ppt_x"/>
                                          </p:val>
                                        </p:tav>
                                      </p:tavLst>
                                    </p:anim>
                                    <p:anim calcmode="lin" valueType="num">
                                      <p:cBhvr>
                                        <p:cTn id="66" dur="1000"/>
                                        <p:tgtEl>
                                          <p:spTgt spid="33"/>
                                        </p:tgtEl>
                                        <p:attrNameLst>
                                          <p:attrName>ppt_y</p:attrName>
                                        </p:attrNameLst>
                                      </p:cBhvr>
                                      <p:tavLst>
                                        <p:tav tm="0">
                                          <p:val>
                                            <p:strVal val="ppt_y"/>
                                          </p:val>
                                        </p:tav>
                                        <p:tav tm="100000">
                                          <p:val>
                                            <p:strVal val="ppt_y+.1"/>
                                          </p:val>
                                        </p:tav>
                                      </p:tavLst>
                                    </p:anim>
                                    <p:set>
                                      <p:cBhvr>
                                        <p:cTn id="67" dur="1" fill="hold">
                                          <p:stCondLst>
                                            <p:cond delay="999"/>
                                          </p:stCondLst>
                                        </p:cTn>
                                        <p:tgtEl>
                                          <p:spTgt spid="3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1" nodeType="clickEffect">
                                  <p:stCondLst>
                                    <p:cond delay="0"/>
                                  </p:stCondLst>
                                  <p:childTnLst>
                                    <p:anim calcmode="lin" valueType="num">
                                      <p:cBhvr additive="base">
                                        <p:cTn id="81" dur="500"/>
                                        <p:tgtEl>
                                          <p:spTgt spid="35"/>
                                        </p:tgtEl>
                                        <p:attrNameLst>
                                          <p:attrName>ppt_x</p:attrName>
                                        </p:attrNameLst>
                                      </p:cBhvr>
                                      <p:tavLst>
                                        <p:tav tm="0">
                                          <p:val>
                                            <p:strVal val="ppt_x"/>
                                          </p:val>
                                        </p:tav>
                                        <p:tav tm="100000">
                                          <p:val>
                                            <p:strVal val="ppt_x"/>
                                          </p:val>
                                        </p:tav>
                                      </p:tavLst>
                                    </p:anim>
                                    <p:anim calcmode="lin" valueType="num">
                                      <p:cBhvr additive="base">
                                        <p:cTn id="82" dur="500"/>
                                        <p:tgtEl>
                                          <p:spTgt spid="35"/>
                                        </p:tgtEl>
                                        <p:attrNameLst>
                                          <p:attrName>ppt_y</p:attrName>
                                        </p:attrNameLst>
                                      </p:cBhvr>
                                      <p:tavLst>
                                        <p:tav tm="0">
                                          <p:val>
                                            <p:strVal val="ppt_y"/>
                                          </p:val>
                                        </p:tav>
                                        <p:tav tm="100000">
                                          <p:val>
                                            <p:strVal val="1+ppt_h/2"/>
                                          </p:val>
                                        </p:tav>
                                      </p:tavLst>
                                    </p:anim>
                                    <p:set>
                                      <p:cBhvr>
                                        <p:cTn id="83" dur="1" fill="hold">
                                          <p:stCondLst>
                                            <p:cond delay="499"/>
                                          </p:stCondLst>
                                        </p:cTn>
                                        <p:tgtEl>
                                          <p:spTgt spid="35"/>
                                        </p:tgtEl>
                                        <p:attrNameLst>
                                          <p:attrName>style.visibility</p:attrName>
                                        </p:attrNameLst>
                                      </p:cBhvr>
                                      <p:to>
                                        <p:strVal val="hidden"/>
                                      </p:to>
                                    </p:set>
                                  </p:childTnLst>
                                </p:cTn>
                              </p:par>
                              <p:par>
                                <p:cTn id="84" presetID="2" presetClass="exit" presetSubtype="4" fill="hold" grpId="1" nodeType="withEffect">
                                  <p:stCondLst>
                                    <p:cond delay="0"/>
                                  </p:stCondLst>
                                  <p:childTnLst>
                                    <p:anim calcmode="lin" valueType="num">
                                      <p:cBhvr additive="base">
                                        <p:cTn id="85" dur="500"/>
                                        <p:tgtEl>
                                          <p:spTgt spid="36"/>
                                        </p:tgtEl>
                                        <p:attrNameLst>
                                          <p:attrName>ppt_x</p:attrName>
                                        </p:attrNameLst>
                                      </p:cBhvr>
                                      <p:tavLst>
                                        <p:tav tm="0">
                                          <p:val>
                                            <p:strVal val="ppt_x"/>
                                          </p:val>
                                        </p:tav>
                                        <p:tav tm="100000">
                                          <p:val>
                                            <p:strVal val="ppt_x"/>
                                          </p:val>
                                        </p:tav>
                                      </p:tavLst>
                                    </p:anim>
                                    <p:anim calcmode="lin" valueType="num">
                                      <p:cBhvr additive="base">
                                        <p:cTn id="86" dur="500"/>
                                        <p:tgtEl>
                                          <p:spTgt spid="36"/>
                                        </p:tgtEl>
                                        <p:attrNameLst>
                                          <p:attrName>ppt_y</p:attrName>
                                        </p:attrNameLst>
                                      </p:cBhvr>
                                      <p:tavLst>
                                        <p:tav tm="0">
                                          <p:val>
                                            <p:strVal val="ppt_y"/>
                                          </p:val>
                                        </p:tav>
                                        <p:tav tm="100000">
                                          <p:val>
                                            <p:strVal val="1+ppt_h/2"/>
                                          </p:val>
                                        </p:tav>
                                      </p:tavLst>
                                    </p:anim>
                                    <p:set>
                                      <p:cBhvr>
                                        <p:cTn id="87" dur="1" fill="hold">
                                          <p:stCondLst>
                                            <p:cond delay="499"/>
                                          </p:stCondLst>
                                        </p:cTn>
                                        <p:tgtEl>
                                          <p:spTgt spid="3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down)">
                                      <p:cBhvr>
                                        <p:cTn id="9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3" grpId="1"/>
      <p:bldP spid="34" grpId="0"/>
      <p:bldP spid="34" grpId="1"/>
      <p:bldP spid="35" grpId="0"/>
      <p:bldP spid="35" grpId="1"/>
      <p:bldP spid="36" grpId="0"/>
      <p:bldP spid="3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25693" y="2178257"/>
            <a:ext cx="6144417" cy="1677392"/>
            <a:chOff x="625693" y="2178257"/>
            <a:chExt cx="6144417" cy="1677392"/>
          </a:xfrm>
        </p:grpSpPr>
        <p:pic>
          <p:nvPicPr>
            <p:cNvPr id="3" name="图片 14">
              <a:extLst>
                <a:ext uri="{FF2B5EF4-FFF2-40B4-BE49-F238E27FC236}">
                  <a16:creationId xmlns:a16="http://schemas.microsoft.com/office/drawing/2014/main" id="{46ED272B-D364-427A-9FCD-B68E9AD1145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25693" y="2178257"/>
              <a:ext cx="6144417" cy="1677392"/>
            </a:xfrm>
            <a:prstGeom prst="rect">
              <a:avLst/>
            </a:prstGeom>
          </p:spPr>
        </p:pic>
        <p:sp>
          <p:nvSpPr>
            <p:cNvPr id="6" name="Rectangle 5"/>
            <p:cNvSpPr/>
            <p:nvPr/>
          </p:nvSpPr>
          <p:spPr>
            <a:xfrm>
              <a:off x="2288728" y="2662535"/>
              <a:ext cx="3408305"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Luyện đọc</a:t>
              </a:r>
            </a:p>
          </p:txBody>
        </p:sp>
      </p:grpSp>
      <p:grpSp>
        <p:nvGrpSpPr>
          <p:cNvPr id="15" name="Group 14"/>
          <p:cNvGrpSpPr/>
          <p:nvPr/>
        </p:nvGrpSpPr>
        <p:grpSpPr>
          <a:xfrm>
            <a:off x="5594755" y="3483848"/>
            <a:ext cx="6144417" cy="1677392"/>
            <a:chOff x="5594755" y="3483848"/>
            <a:chExt cx="6144417" cy="1677392"/>
          </a:xfrm>
        </p:grpSpPr>
        <p:pic>
          <p:nvPicPr>
            <p:cNvPr id="4" name="图片 2">
              <a:extLst>
                <a:ext uri="{FF2B5EF4-FFF2-40B4-BE49-F238E27FC236}">
                  <a16:creationId xmlns:a16="http://schemas.microsoft.com/office/drawing/2014/main" id="{2F07D2D7-361F-40DD-A705-92573E2E0EF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594755" y="3483848"/>
              <a:ext cx="6144417" cy="1677392"/>
            </a:xfrm>
            <a:prstGeom prst="rect">
              <a:avLst/>
            </a:prstGeom>
          </p:spPr>
        </p:pic>
        <p:sp>
          <p:nvSpPr>
            <p:cNvPr id="7" name="Rectangle 6"/>
            <p:cNvSpPr/>
            <p:nvPr/>
          </p:nvSpPr>
          <p:spPr>
            <a:xfrm>
              <a:off x="6600323" y="3959293"/>
              <a:ext cx="4078361"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Tìm hiểu bài</a:t>
              </a:r>
            </a:p>
          </p:txBody>
        </p:sp>
      </p:grpSp>
      <p:grpSp>
        <p:nvGrpSpPr>
          <p:cNvPr id="13" name="Group 12"/>
          <p:cNvGrpSpPr/>
          <p:nvPr/>
        </p:nvGrpSpPr>
        <p:grpSpPr>
          <a:xfrm>
            <a:off x="5350915" y="725408"/>
            <a:ext cx="6144417" cy="1677392"/>
            <a:chOff x="5350915" y="725408"/>
            <a:chExt cx="6144417" cy="1677392"/>
          </a:xfrm>
        </p:grpSpPr>
        <p:pic>
          <p:nvPicPr>
            <p:cNvPr id="2" name="图片 2">
              <a:extLst>
                <a:ext uri="{FF2B5EF4-FFF2-40B4-BE49-F238E27FC236}">
                  <a16:creationId xmlns:a16="http://schemas.microsoft.com/office/drawing/2014/main" id="{2F07D2D7-361F-40DD-A705-92573E2E0EF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350915" y="725408"/>
              <a:ext cx="6144417" cy="1677392"/>
            </a:xfrm>
            <a:prstGeom prst="rect">
              <a:avLst/>
            </a:prstGeom>
          </p:spPr>
        </p:pic>
        <p:sp>
          <p:nvSpPr>
            <p:cNvPr id="8" name="Rectangle 7"/>
            <p:cNvSpPr/>
            <p:nvPr/>
          </p:nvSpPr>
          <p:spPr>
            <a:xfrm>
              <a:off x="6735449" y="1217335"/>
              <a:ext cx="3375348"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Khởi động</a:t>
              </a:r>
            </a:p>
          </p:txBody>
        </p:sp>
      </p:grpSp>
      <p:grpSp>
        <p:nvGrpSpPr>
          <p:cNvPr id="16" name="Group 15"/>
          <p:cNvGrpSpPr/>
          <p:nvPr/>
        </p:nvGrpSpPr>
        <p:grpSpPr>
          <a:xfrm>
            <a:off x="591032" y="4882623"/>
            <a:ext cx="6144417" cy="1677392"/>
            <a:chOff x="591032" y="4882623"/>
            <a:chExt cx="6144417" cy="1677392"/>
          </a:xfrm>
        </p:grpSpPr>
        <p:pic>
          <p:nvPicPr>
            <p:cNvPr id="5" name="图片 14">
              <a:extLst>
                <a:ext uri="{FF2B5EF4-FFF2-40B4-BE49-F238E27FC236}">
                  <a16:creationId xmlns:a16="http://schemas.microsoft.com/office/drawing/2014/main" id="{46ED272B-D364-427A-9FCD-B68E9AD1145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91032" y="4882623"/>
              <a:ext cx="6144417" cy="1677392"/>
            </a:xfrm>
            <a:prstGeom prst="rect">
              <a:avLst/>
            </a:prstGeom>
          </p:spPr>
        </p:pic>
        <p:sp>
          <p:nvSpPr>
            <p:cNvPr id="9" name="Rectangle 8"/>
            <p:cNvSpPr/>
            <p:nvPr/>
          </p:nvSpPr>
          <p:spPr>
            <a:xfrm>
              <a:off x="1090456" y="5315129"/>
              <a:ext cx="5214889" cy="769441"/>
            </a:xfrm>
            <a:prstGeom prst="rect">
              <a:avLst/>
            </a:prstGeom>
            <a:noFill/>
          </p:spPr>
          <p:txBody>
            <a:bodyPr wrap="none" lIns="91440" tIns="45720" rIns="91440" bIns="45720">
              <a:spAutoFit/>
            </a:bodyPr>
            <a:lstStyle/>
            <a:p>
              <a:pPr algn="ctr"/>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Luyện đọc diễn cảm</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pSp>
      <p:pic>
        <p:nvPicPr>
          <p:cNvPr id="10" name="Picture 2"/>
          <p:cNvPicPr>
            <a:picLocks noChangeAspect="1"/>
          </p:cNvPicPr>
          <p:nvPr/>
        </p:nvPicPr>
        <p:blipFill>
          <a:blip r:embed="rId4"/>
          <a:srcRect/>
          <a:stretch>
            <a:fillRect/>
          </a:stretch>
        </p:blipFill>
        <p:spPr>
          <a:xfrm>
            <a:off x="-236909" y="5765098"/>
            <a:ext cx="1655882" cy="1227423"/>
          </a:xfrm>
          <a:prstGeom prst="rect">
            <a:avLst/>
          </a:prstGeom>
        </p:spPr>
      </p:pic>
      <p:pic>
        <p:nvPicPr>
          <p:cNvPr id="11" name="Picture 4"/>
          <p:cNvPicPr>
            <a:picLocks noChangeAspect="1"/>
          </p:cNvPicPr>
          <p:nvPr/>
        </p:nvPicPr>
        <p:blipFill>
          <a:blip r:embed="rId5"/>
          <a:srcRect/>
          <a:stretch>
            <a:fillRect/>
          </a:stretch>
        </p:blipFill>
        <p:spPr>
          <a:xfrm>
            <a:off x="9776580" y="5919535"/>
            <a:ext cx="1472622" cy="918548"/>
          </a:xfrm>
          <a:prstGeom prst="rect">
            <a:avLst/>
          </a:prstGeom>
        </p:spPr>
      </p:pic>
      <p:pic>
        <p:nvPicPr>
          <p:cNvPr id="12"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78684" y="5512621"/>
            <a:ext cx="1141037" cy="1143897"/>
          </a:xfrm>
          <a:prstGeom prst="rect">
            <a:avLst/>
          </a:prstGeom>
        </p:spPr>
      </p:pic>
    </p:spTree>
    <p:extLst>
      <p:ext uri="{BB962C8B-B14F-4D97-AF65-F5344CB8AC3E}">
        <p14:creationId xmlns:p14="http://schemas.microsoft.com/office/powerpoint/2010/main" val="3577356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par>
                                <p:cTn id="23" presetID="3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a:extLst>
              <a:ext uri="{FF2B5EF4-FFF2-40B4-BE49-F238E27FC236}">
                <a16:creationId xmlns:a16="http://schemas.microsoft.com/office/drawing/2014/main" id="{CEB10B52-7343-47FC-AA28-AA6A2058C8AB}"/>
              </a:ext>
            </a:extLst>
          </p:cNvPr>
          <p:cNvSpPr/>
          <p:nvPr/>
        </p:nvSpPr>
        <p:spPr>
          <a:xfrm>
            <a:off x="365760" y="1418973"/>
            <a:ext cx="11536679" cy="5201920"/>
          </a:xfrm>
          <a:prstGeom prst="ellipse">
            <a:avLst/>
          </a:prstGeom>
          <a:solidFill>
            <a:srgbClr val="FFE7A3">
              <a:alpha val="37000"/>
            </a:srgbClr>
          </a:solidFill>
          <a:ln w="28575">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p:cNvSpPr/>
          <p:nvPr/>
        </p:nvSpPr>
        <p:spPr>
          <a:xfrm>
            <a:off x="434339" y="2750724"/>
            <a:ext cx="11399520" cy="2800767"/>
          </a:xfrm>
          <a:prstGeom prst="rect">
            <a:avLst/>
          </a:prstGeom>
          <a:noFill/>
        </p:spPr>
        <p:txBody>
          <a:bodyPr wrap="square" lIns="91440" tIns="45720" rIns="91440" bIns="45720">
            <a:spAutoFit/>
          </a:bodyPr>
          <a:lstStyle/>
          <a:p>
            <a:pPr algn="ctr"/>
            <a:r>
              <a:rPr lang="en-US" sz="4400" b="1" dirty="0">
                <a:ln w="9525">
                  <a:solidFill>
                    <a:schemeClr val="bg1"/>
                  </a:solidFill>
                  <a:prstDash val="solid"/>
                </a:ln>
                <a:solidFill>
                  <a:schemeClr val="tx1">
                    <a:lumMod val="65000"/>
                    <a:lumOff val="35000"/>
                  </a:schemeClr>
                </a:solidFill>
                <a:effectLst>
                  <a:outerShdw blurRad="12700" dist="38100" dir="2700000" algn="tl" rotWithShape="0">
                    <a:schemeClr val="accent5">
                      <a:lumMod val="60000"/>
                      <a:lumOff val="40000"/>
                    </a:schemeClr>
                  </a:outerShdw>
                </a:effectLst>
              </a:rPr>
              <a:t>Bài thơ đã miêu tả bức tranh chợ Tết miền trung du giàu màu sắc và vô cùng sinh động đã nói lên cuộc sống vui vẻ, hạnh phúc của người dân quê.</a:t>
            </a:r>
            <a:endParaRPr lang="en-US" sz="4400" b="1" cap="none" spc="0" dirty="0">
              <a:ln w="9525">
                <a:solidFill>
                  <a:schemeClr val="bg1"/>
                </a:solidFill>
                <a:prstDash val="solid"/>
              </a:ln>
              <a:solidFill>
                <a:schemeClr val="tx1">
                  <a:lumMod val="65000"/>
                  <a:lumOff val="35000"/>
                </a:schemeClr>
              </a:solidFill>
              <a:effectLst>
                <a:outerShdw blurRad="12700" dist="38100" dir="2700000" algn="tl" rotWithShape="0">
                  <a:schemeClr val="accent5">
                    <a:lumMod val="60000"/>
                    <a:lumOff val="40000"/>
                  </a:schemeClr>
                </a:outerShdw>
              </a:effectLst>
            </a:endParaRPr>
          </a:p>
        </p:txBody>
      </p:sp>
      <p:sp>
        <p:nvSpPr>
          <p:cNvPr id="2" name="Rectangle 1"/>
          <p:cNvSpPr/>
          <p:nvPr/>
        </p:nvSpPr>
        <p:spPr>
          <a:xfrm>
            <a:off x="3841261" y="1827394"/>
            <a:ext cx="501611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00B050"/>
                </a:solidFill>
              </a:rPr>
              <a:t>Nội dung bài học</a:t>
            </a:r>
          </a:p>
        </p:txBody>
      </p:sp>
      <p:sp>
        <p:nvSpPr>
          <p:cNvPr id="5" name="Rectangle 4"/>
          <p:cNvSpPr/>
          <p:nvPr/>
        </p:nvSpPr>
        <p:spPr>
          <a:xfrm>
            <a:off x="986910" y="273709"/>
            <a:ext cx="9913380" cy="1015663"/>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6000" b="1" cap="none" spc="0" dirty="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4">
                      <a:satMod val="175000"/>
                      <a:alpha val="40000"/>
                    </a:schemeClr>
                  </a:glow>
                </a:effectLst>
                <a:latin typeface="UTM ThuPhap Thien An" panose="02040603050506020204" pitchFamily="18" charset="0"/>
              </a:rPr>
              <a:t>Chợ tết</a:t>
            </a:r>
          </a:p>
        </p:txBody>
      </p:sp>
      <p:pic>
        <p:nvPicPr>
          <p:cNvPr id="6" name="Picture 3"/>
          <p:cNvPicPr>
            <a:picLocks noChangeAspect="1"/>
          </p:cNvPicPr>
          <p:nvPr/>
        </p:nvPicPr>
        <p:blipFill>
          <a:blip r:embed="rId2"/>
          <a:srcRect/>
          <a:stretch>
            <a:fillRect/>
          </a:stretch>
        </p:blipFill>
        <p:spPr>
          <a:xfrm>
            <a:off x="842625" y="5211915"/>
            <a:ext cx="2436783" cy="124377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733048" y="5178308"/>
            <a:ext cx="1280728" cy="1386445"/>
          </a:xfrm>
          <a:prstGeom prst="rect">
            <a:avLst/>
          </a:prstGeom>
        </p:spPr>
      </p:pic>
    </p:spTree>
    <p:extLst>
      <p:ext uri="{BB962C8B-B14F-4D97-AF65-F5344CB8AC3E}">
        <p14:creationId xmlns:p14="http://schemas.microsoft.com/office/powerpoint/2010/main" val="3852997830"/>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5633" y="1112088"/>
            <a:ext cx="6999447" cy="4293096"/>
          </a:xfrm>
        </p:spPr>
        <p:txBody>
          <a:bodyPr>
            <a:noAutofit/>
          </a:bodyPr>
          <a:lstStyle/>
          <a:p>
            <a:pPr marL="0" lvl="0" indent="0">
              <a:buNone/>
            </a:pPr>
            <a:endParaRPr lang="en-US" sz="2500" b="1" dirty="0">
              <a:solidFill>
                <a:srgbClr val="0070C0"/>
              </a:solidFill>
              <a:latin typeface="Times New Roman" panose="02020603050405020304" pitchFamily="18" charset="0"/>
              <a:cs typeface="Times New Roman" panose="02020603050405020304" pitchFamily="18" charset="0"/>
            </a:endParaRPr>
          </a:p>
          <a:p>
            <a:pPr marL="0" indent="0">
              <a:buNone/>
            </a:pPr>
            <a:endParaRPr lang="en-US" sz="2500" b="1" dirty="0">
              <a:solidFill>
                <a:srgbClr val="FF0000"/>
              </a:solidFill>
              <a:latin typeface="Times New Roman" panose="02020603050405020304" pitchFamily="18" charset="0"/>
              <a:cs typeface="Times New Roman" panose="02020603050405020304" pitchFamily="18" charset="0"/>
            </a:endParaRPr>
          </a:p>
          <a:p>
            <a:pPr marL="0" indent="0">
              <a:buNone/>
            </a:pPr>
            <a:r>
              <a:rPr lang="vi-VN" sz="2500" i="1" dirty="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p:txBody>
      </p:sp>
      <p:sp>
        <p:nvSpPr>
          <p:cNvPr id="5" name="Rectangle 4"/>
          <p:cNvSpPr/>
          <p:nvPr/>
        </p:nvSpPr>
        <p:spPr>
          <a:xfrm>
            <a:off x="3805613" y="235967"/>
            <a:ext cx="5993949" cy="769441"/>
          </a:xfrm>
          <a:prstGeom prst="rect">
            <a:avLst/>
          </a:prstGeom>
          <a:ln w="38100">
            <a:solidFill>
              <a:srgbClr val="92D050"/>
            </a:solidFill>
            <a:prstDash val="lgDashDot"/>
          </a:ln>
        </p:spPr>
        <p:txBody>
          <a:bodyPr wrap="none">
            <a:spAutoFit/>
          </a:bodyPr>
          <a:lstStyle/>
          <a:p>
            <a:r>
              <a:rPr lang="en-US" sz="44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latin typeface="UTM Showcard" panose="02040603050506020204" pitchFamily="18" charset="0"/>
              </a:rPr>
              <a:t>Luyện đọc diễn cảm</a:t>
            </a:r>
            <a:endParaRPr lang="vi-VN" sz="44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endParaRPr>
          </a:p>
        </p:txBody>
      </p:sp>
      <p:sp>
        <p:nvSpPr>
          <p:cNvPr id="2" name="Rectangle 1"/>
          <p:cNvSpPr/>
          <p:nvPr/>
        </p:nvSpPr>
        <p:spPr>
          <a:xfrm>
            <a:off x="2634446" y="2494793"/>
            <a:ext cx="8734593" cy="1077218"/>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Đọc với giọng chậm rãi ở 4 dòng đầu, vui, rộn ràng ở những dòng thơ sau.</a:t>
            </a:r>
          </a:p>
        </p:txBody>
      </p:sp>
      <p:sp>
        <p:nvSpPr>
          <p:cNvPr id="6" name="Rectangle 5"/>
          <p:cNvSpPr/>
          <p:nvPr/>
        </p:nvSpPr>
        <p:spPr>
          <a:xfrm>
            <a:off x="3653327" y="1564291"/>
            <a:ext cx="6298519" cy="584775"/>
          </a:xfrm>
          <a:prstGeom prst="rect">
            <a:avLst/>
          </a:prstGeom>
        </p:spPr>
        <p:txBody>
          <a:bodyPr wrap="none">
            <a:spAutoFit/>
          </a:bodyPr>
          <a:lstStyle/>
          <a:p>
            <a:r>
              <a:rPr lang="vi-VN" sz="3200" b="1" dirty="0">
                <a:solidFill>
                  <a:schemeClr val="accent6">
                    <a:lumMod val="50000"/>
                  </a:schemeClr>
                </a:solidFill>
                <a:latin typeface="Times New Roman" panose="02020603050405020304" pitchFamily="18" charset="0"/>
                <a:cs typeface="Times New Roman" panose="02020603050405020304" pitchFamily="18" charset="0"/>
              </a:rPr>
              <a:t>Bài thơ đọc với giọng như thế nào?</a:t>
            </a:r>
          </a:p>
        </p:txBody>
      </p:sp>
    </p:spTree>
    <p:extLst>
      <p:ext uri="{BB962C8B-B14F-4D97-AF65-F5344CB8AC3E}">
        <p14:creationId xmlns:p14="http://schemas.microsoft.com/office/powerpoint/2010/main" val="186026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840708" y="-30480"/>
            <a:ext cx="9144000" cy="6858000"/>
          </a:xfrm>
        </p:spPr>
        <p:style>
          <a:lnRef idx="2">
            <a:schemeClr val="accent6"/>
          </a:lnRef>
          <a:fillRef idx="1">
            <a:schemeClr val="lt1"/>
          </a:fillRef>
          <a:effectRef idx="0">
            <a:schemeClr val="accent6"/>
          </a:effectRef>
          <a:fontRef idx="minor">
            <a:schemeClr val="dk1"/>
          </a:fontRef>
        </p:style>
        <p:txBody>
          <a:bodyPr>
            <a:noAutofit/>
          </a:bodyPr>
          <a:lstStyle/>
          <a:p>
            <a:pPr marL="0" indent="0" algn="just">
              <a:buNone/>
            </a:pPr>
            <a:r>
              <a:rPr lang="vi-VN" sz="2200" dirty="0">
                <a:latin typeface="Times New Roman" panose="02020603050405020304" pitchFamily="18" charset="0"/>
                <a:cs typeface="Times New Roman" panose="02020603050405020304" pitchFamily="18" charset="0"/>
              </a:rPr>
              <a:t>Dải mây trắng đỏ dần trên đỉnh núi</a:t>
            </a:r>
          </a:p>
          <a:p>
            <a:pPr marL="0" indent="0" algn="just">
              <a:buNone/>
            </a:pPr>
            <a:r>
              <a:rPr lang="vi-VN" sz="2200" dirty="0">
                <a:latin typeface="Times New Roman" panose="02020603050405020304" pitchFamily="18" charset="0"/>
                <a:cs typeface="Times New Roman" panose="02020603050405020304" pitchFamily="18" charset="0"/>
              </a:rPr>
              <a:t>Sương hồng lam ôm ấp nóc nhà gianh</a:t>
            </a:r>
          </a:p>
          <a:p>
            <a:pPr marL="0" indent="0" algn="just">
              <a:buNone/>
            </a:pPr>
            <a:r>
              <a:rPr lang="vi-VN" sz="2200" dirty="0">
                <a:latin typeface="Times New Roman" panose="02020603050405020304" pitchFamily="18" charset="0"/>
                <a:cs typeface="Times New Roman" panose="02020603050405020304" pitchFamily="18" charset="0"/>
              </a:rPr>
              <a:t>Trên con đường viền trắng mép đồi xanh</a:t>
            </a:r>
          </a:p>
          <a:p>
            <a:pPr marL="0" indent="0" algn="just">
              <a:buNone/>
            </a:pPr>
            <a:r>
              <a:rPr lang="vi-VN" sz="2200" dirty="0">
                <a:latin typeface="Times New Roman" panose="02020603050405020304" pitchFamily="18" charset="0"/>
                <a:cs typeface="Times New Roman" panose="02020603050405020304" pitchFamily="18" charset="0"/>
              </a:rPr>
              <a:t>Người các ấp tưng bừng ra chợ Tết</a:t>
            </a:r>
          </a:p>
          <a:p>
            <a:pPr marL="0" indent="0" algn="just">
              <a:buNone/>
            </a:pPr>
            <a:r>
              <a:rPr lang="vi-VN" sz="2200" dirty="0">
                <a:latin typeface="Times New Roman" panose="02020603050405020304" pitchFamily="18" charset="0"/>
                <a:cs typeface="Times New Roman" panose="02020603050405020304" pitchFamily="18" charset="0"/>
              </a:rPr>
              <a:t>Họ vui vẻ kéo hàng trên cỏ biếc</a:t>
            </a:r>
          </a:p>
          <a:p>
            <a:pPr marL="0" indent="0" algn="just">
              <a:buNone/>
            </a:pPr>
            <a:r>
              <a:rPr lang="vi-VN" sz="2200" dirty="0">
                <a:latin typeface="Times New Roman" panose="02020603050405020304" pitchFamily="18" charset="0"/>
                <a:cs typeface="Times New Roman" panose="02020603050405020304" pitchFamily="18" charset="0"/>
              </a:rPr>
              <a:t>Những thằng cu áo đỏ chạy lon xon</a:t>
            </a:r>
          </a:p>
          <a:p>
            <a:pPr marL="0" indent="0" algn="just">
              <a:buNone/>
            </a:pPr>
            <a:r>
              <a:rPr lang="vi-VN" sz="2200" dirty="0">
                <a:latin typeface="Times New Roman" panose="02020603050405020304" pitchFamily="18" charset="0"/>
                <a:cs typeface="Times New Roman" panose="02020603050405020304" pitchFamily="18" charset="0"/>
              </a:rPr>
              <a:t>Vài cụ già chống gậy bước lom khom</a:t>
            </a:r>
          </a:p>
          <a:p>
            <a:pPr marL="0" indent="0" algn="just">
              <a:buNone/>
            </a:pPr>
            <a:r>
              <a:rPr lang="vi-VN" sz="2200" dirty="0">
                <a:latin typeface="Times New Roman" panose="02020603050405020304" pitchFamily="18" charset="0"/>
                <a:cs typeface="Times New Roman" panose="02020603050405020304" pitchFamily="18" charset="0"/>
              </a:rPr>
              <a:t>Cô yếm thắm che môi cười lặng lẽ</a:t>
            </a:r>
          </a:p>
          <a:p>
            <a:pPr marL="0" indent="0" algn="just">
              <a:buNone/>
            </a:pPr>
            <a:r>
              <a:rPr lang="vi-VN" sz="2200" dirty="0">
                <a:latin typeface="Times New Roman" panose="02020603050405020304" pitchFamily="18" charset="0"/>
                <a:cs typeface="Times New Roman" panose="02020603050405020304" pitchFamily="18" charset="0"/>
              </a:rPr>
              <a:t>Thằng em bé nép đầu bên yếm mẹ</a:t>
            </a:r>
          </a:p>
          <a:p>
            <a:pPr marL="0" indent="0" algn="just">
              <a:buNone/>
            </a:pPr>
            <a:r>
              <a:rPr lang="vi-VN" sz="2200" dirty="0">
                <a:latin typeface="Times New Roman" panose="02020603050405020304" pitchFamily="18" charset="0"/>
                <a:cs typeface="Times New Roman" panose="02020603050405020304" pitchFamily="18" charset="0"/>
              </a:rPr>
              <a:t>Hai người thôn gánh lợn chạy đi đầu</a:t>
            </a:r>
          </a:p>
          <a:p>
            <a:pPr marL="0" indent="0" algn="just">
              <a:buNone/>
            </a:pPr>
            <a:r>
              <a:rPr lang="vi-VN" sz="2200" dirty="0">
                <a:latin typeface="Times New Roman" panose="02020603050405020304" pitchFamily="18" charset="0"/>
                <a:cs typeface="Times New Roman" panose="02020603050405020304" pitchFamily="18" charset="0"/>
              </a:rPr>
              <a:t>Con bò vàng ngộ nghĩnh đuổi theo sau</a:t>
            </a:r>
          </a:p>
          <a:p>
            <a:pPr marL="0" indent="0" algn="just">
              <a:buNone/>
            </a:pPr>
            <a:r>
              <a:rPr lang="vi-VN" sz="2200" dirty="0">
                <a:latin typeface="Times New Roman" panose="02020603050405020304" pitchFamily="18" charset="0"/>
                <a:cs typeface="Times New Roman" panose="02020603050405020304" pitchFamily="18" charset="0"/>
              </a:rPr>
              <a:t>Sương trắng rỏ đầu cành như giọt sữa</a:t>
            </a:r>
          </a:p>
          <a:p>
            <a:pPr marL="0" indent="0" algn="just">
              <a:buNone/>
            </a:pPr>
            <a:r>
              <a:rPr lang="vi-VN" sz="2200" dirty="0">
                <a:latin typeface="Times New Roman" panose="02020603050405020304" pitchFamily="18" charset="0"/>
                <a:cs typeface="Times New Roman" panose="02020603050405020304" pitchFamily="18" charset="0"/>
              </a:rPr>
              <a:t>Tia nắng tía nháy hoài trong ruộng lúa</a:t>
            </a:r>
          </a:p>
          <a:p>
            <a:pPr marL="0" indent="0" algn="just">
              <a:buNone/>
            </a:pPr>
            <a:r>
              <a:rPr lang="vi-VN" sz="2200" dirty="0">
                <a:latin typeface="Times New Roman" panose="02020603050405020304" pitchFamily="18" charset="0"/>
                <a:cs typeface="Times New Roman" panose="02020603050405020304" pitchFamily="18" charset="0"/>
              </a:rPr>
              <a:t>Núi uốn mình trong chiếc áo the xanh</a:t>
            </a:r>
          </a:p>
          <a:p>
            <a:pPr marL="0" indent="0" algn="just">
              <a:buNone/>
            </a:pPr>
            <a:r>
              <a:rPr lang="vi-VN" sz="2200" dirty="0">
                <a:latin typeface="Times New Roman" panose="02020603050405020304" pitchFamily="18" charset="0"/>
                <a:cs typeface="Times New Roman" panose="02020603050405020304" pitchFamily="18" charset="0"/>
              </a:rPr>
              <a:t>Đồi thoa son nằm dưới ánh bình minh</a:t>
            </a:r>
          </a:p>
          <a:p>
            <a:pPr marL="0" indent="0" algn="just">
              <a:buNone/>
            </a:pPr>
            <a:r>
              <a:rPr lang="vi-VN" sz="2200" dirty="0">
                <a:latin typeface="Times New Roman" panose="02020603050405020304" pitchFamily="18" charset="0"/>
                <a:cs typeface="Times New Roman" panose="02020603050405020304" pitchFamily="18" charset="0"/>
              </a:rPr>
              <a:t>Người mua bán ra vào đầy cổng chợ.</a:t>
            </a:r>
          </a:p>
          <a:p>
            <a:pPr marL="0" indent="0" algn="ctr">
              <a:buNone/>
            </a:pPr>
            <a:r>
              <a:rPr lang="vi-VN" sz="2200" b="1" dirty="0">
                <a:latin typeface="Times New Roman" panose="02020603050405020304" pitchFamily="18" charset="0"/>
                <a:cs typeface="Times New Roman" panose="02020603050405020304" pitchFamily="18" charset="0"/>
              </a:rPr>
              <a:t>ĐOÀN VĂN CỪ</a:t>
            </a:r>
            <a:endParaRPr lang="en-US" sz="2200" b="1" dirty="0">
              <a:latin typeface="Times New Roman" panose="02020603050405020304" pitchFamily="18" charset="0"/>
              <a:cs typeface="Times New Roman" panose="02020603050405020304" pitchFamily="18" charset="0"/>
            </a:endParaRPr>
          </a:p>
          <a:p>
            <a:pPr marL="0" indent="0" algn="just">
              <a:buNone/>
            </a:pPr>
            <a:endParaRPr lang="vi-VN" sz="2200" dirty="0">
              <a:latin typeface="Times New Roman" panose="02020603050405020304" pitchFamily="18" charset="0"/>
              <a:cs typeface="Times New Roman" panose="02020603050405020304" pitchFamily="18" charset="0"/>
            </a:endParaRPr>
          </a:p>
          <a:p>
            <a:pPr marL="0" indent="0" algn="just">
              <a:buNone/>
            </a:pPr>
            <a:endParaRPr lang="vi-VN" sz="2200" dirty="0">
              <a:latin typeface="Times New Roman" panose="02020603050405020304" pitchFamily="18" charset="0"/>
              <a:cs typeface="Times New Roman" panose="02020603050405020304" pitchFamily="18" charset="0"/>
            </a:endParaRPr>
          </a:p>
        </p:txBody>
      </p:sp>
      <p:sp>
        <p:nvSpPr>
          <p:cNvPr id="6" name="Right Brace 5"/>
          <p:cNvSpPr/>
          <p:nvPr/>
        </p:nvSpPr>
        <p:spPr>
          <a:xfrm>
            <a:off x="6240016" y="0"/>
            <a:ext cx="648072" cy="1484784"/>
          </a:xfrm>
          <a:prstGeom prst="righ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chemeClr val="accent2">
                  <a:lumMod val="75000"/>
                </a:schemeClr>
              </a:solidFill>
            </a:endParaRPr>
          </a:p>
        </p:txBody>
      </p:sp>
      <p:sp>
        <p:nvSpPr>
          <p:cNvPr id="7" name="Right Brace 6"/>
          <p:cNvSpPr/>
          <p:nvPr/>
        </p:nvSpPr>
        <p:spPr>
          <a:xfrm>
            <a:off x="6255784" y="1637184"/>
            <a:ext cx="632304" cy="5190336"/>
          </a:xfrm>
          <a:prstGeom prst="righ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chemeClr val="accent2">
                  <a:lumMod val="75000"/>
                </a:schemeClr>
              </a:solidFill>
            </a:endParaRPr>
          </a:p>
        </p:txBody>
      </p:sp>
      <p:sp>
        <p:nvSpPr>
          <p:cNvPr id="8" name="TextBox 7"/>
          <p:cNvSpPr txBox="1"/>
          <p:nvPr/>
        </p:nvSpPr>
        <p:spPr>
          <a:xfrm>
            <a:off x="6964288" y="511559"/>
            <a:ext cx="5075312" cy="461665"/>
          </a:xfrm>
          <a:prstGeom prst="rect">
            <a:avLst/>
          </a:prstGeom>
          <a:noFill/>
        </p:spPr>
        <p:txBody>
          <a:bodyPr wrap="square" rtlCol="0">
            <a:spAutoFit/>
          </a:bodyPr>
          <a:lstStyle/>
          <a:p>
            <a:r>
              <a:rPr lang="vi-VN" sz="2400" b="1" dirty="0">
                <a:solidFill>
                  <a:schemeClr val="accent6">
                    <a:lumMod val="50000"/>
                  </a:schemeClr>
                </a:solidFill>
                <a:latin typeface="+mj-lt"/>
              </a:rPr>
              <a:t>Giọng đọc nhẹ nhàng, chậm rãi</a:t>
            </a:r>
            <a:endParaRPr lang="en-US" sz="2400" b="1" dirty="0">
              <a:solidFill>
                <a:schemeClr val="accent6">
                  <a:lumMod val="50000"/>
                </a:schemeClr>
              </a:solidFill>
              <a:latin typeface="+mj-lt"/>
            </a:endParaRPr>
          </a:p>
        </p:txBody>
      </p:sp>
      <p:sp>
        <p:nvSpPr>
          <p:cNvPr id="9" name="TextBox 8"/>
          <p:cNvSpPr txBox="1"/>
          <p:nvPr/>
        </p:nvSpPr>
        <p:spPr>
          <a:xfrm>
            <a:off x="7040488" y="4001519"/>
            <a:ext cx="3779912" cy="461665"/>
          </a:xfrm>
          <a:prstGeom prst="rect">
            <a:avLst/>
          </a:prstGeom>
          <a:noFill/>
        </p:spPr>
        <p:txBody>
          <a:bodyPr wrap="square" rtlCol="0">
            <a:spAutoFit/>
          </a:bodyPr>
          <a:lstStyle/>
          <a:p>
            <a:r>
              <a:rPr lang="vi-VN" sz="2400" b="1" dirty="0">
                <a:solidFill>
                  <a:schemeClr val="accent6">
                    <a:lumMod val="50000"/>
                  </a:schemeClr>
                </a:solidFill>
                <a:latin typeface="+mj-lt"/>
              </a:rPr>
              <a:t>Giọng đọc vui vẻ, rộn ràng</a:t>
            </a:r>
            <a:endParaRPr lang="en-US" sz="2400" b="1" dirty="0">
              <a:solidFill>
                <a:schemeClr val="accent6">
                  <a:lumMod val="50000"/>
                </a:schemeClr>
              </a:solidFill>
              <a:latin typeface="+mj-lt"/>
            </a:endParaRPr>
          </a:p>
        </p:txBody>
      </p:sp>
    </p:spTree>
    <p:extLst>
      <p:ext uri="{BB962C8B-B14F-4D97-AF65-F5344CB8AC3E}">
        <p14:creationId xmlns:p14="http://schemas.microsoft.com/office/powerpoint/2010/main" val="14463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500"/>
                                        <p:tgtEl>
                                          <p:spTgt spid="4">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wipe(down)">
                                      <p:cBhvr>
                                        <p:cTn id="46" dur="500"/>
                                        <p:tgtEl>
                                          <p:spTgt spid="4">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wipe(down)">
                                      <p:cBhvr>
                                        <p:cTn id="49" dur="500"/>
                                        <p:tgtEl>
                                          <p:spTgt spid="4">
                                            <p:txEl>
                                              <p:pRg st="14" end="14"/>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4">
                                            <p:txEl>
                                              <p:pRg st="15" end="15"/>
                                            </p:txEl>
                                          </p:spTgt>
                                        </p:tgtEl>
                                        <p:attrNameLst>
                                          <p:attrName>style.visibility</p:attrName>
                                        </p:attrNameLst>
                                      </p:cBhvr>
                                      <p:to>
                                        <p:strVal val="visible"/>
                                      </p:to>
                                    </p:set>
                                    <p:animEffect transition="in" filter="wipe(down)">
                                      <p:cBhvr>
                                        <p:cTn id="52" dur="500"/>
                                        <p:tgtEl>
                                          <p:spTgt spid="4">
                                            <p:txEl>
                                              <p:pRg st="15" end="1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barn(inVertical)">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981200" y="1192952"/>
            <a:ext cx="9144000" cy="5373216"/>
          </a:xfrm>
          <a:solidFill>
            <a:schemeClr val="accent2">
              <a:lumMod val="40000"/>
              <a:lumOff val="60000"/>
              <a:alpha val="79000"/>
            </a:schemeClr>
          </a:solidFill>
        </p:spPr>
        <p:txBody>
          <a:bodyPr>
            <a:noAutofit/>
          </a:bodyPr>
          <a:lstStyle/>
          <a:p>
            <a:pPr marL="0" indent="0" algn="just">
              <a:buNone/>
            </a:pPr>
            <a:r>
              <a:rPr lang="vi-VN"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Họ</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vui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vẻ</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kéo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hàng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cỏ</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biếc</a:t>
            </a:r>
            <a:endParaRPr lang="en-US" dirty="0">
              <a:latin typeface="Times New Roman" panose="02020603050405020304" pitchFamily="18" charset="0"/>
              <a:cs typeface="Times New Roman" panose="02020603050405020304" pitchFamily="18" charset="0"/>
            </a:endParaRPr>
          </a:p>
          <a:p>
            <a:pPr marL="0" indent="0" algn="just">
              <a:buNone/>
            </a:pPr>
            <a:r>
              <a:rPr lang="vi-VN"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Những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thằng</a:t>
            </a:r>
            <a:r>
              <a:rPr lang="en-US" i="1" dirty="0">
                <a:latin typeface="Times New Roman" panose="02020603050405020304" pitchFamily="18" charset="0"/>
                <a:cs typeface="Times New Roman" panose="02020603050405020304" pitchFamily="18" charset="0"/>
              </a:rPr>
              <a:t> cu </a:t>
            </a:r>
            <a:r>
              <a:rPr lang="en-US" i="1" dirty="0" err="1">
                <a:latin typeface="Times New Roman" panose="02020603050405020304" pitchFamily="18" charset="0"/>
                <a:cs typeface="Times New Roman" panose="02020603050405020304" pitchFamily="18" charset="0"/>
              </a:rPr>
              <a:t>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đỏ</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chạy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lon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xon</a:t>
            </a:r>
            <a:endParaRPr lang="en-US" dirty="0">
              <a:latin typeface="Times New Roman" panose="02020603050405020304" pitchFamily="18" charset="0"/>
              <a:cs typeface="Times New Roman" panose="02020603050405020304" pitchFamily="18" charset="0"/>
            </a:endParaRPr>
          </a:p>
          <a:p>
            <a:pPr marL="0" indent="0" algn="just">
              <a:buNone/>
            </a:pPr>
            <a:r>
              <a:rPr lang="vi-VN"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Vài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cụ</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chống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gậy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bước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lom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khom</a:t>
            </a:r>
            <a:endParaRPr lang="en-US" dirty="0">
              <a:latin typeface="Times New Roman" panose="02020603050405020304" pitchFamily="18" charset="0"/>
              <a:cs typeface="Times New Roman" panose="02020603050405020304" pitchFamily="18" charset="0"/>
            </a:endParaRPr>
          </a:p>
          <a:p>
            <a:pPr marL="0" indent="0" algn="just">
              <a:buNone/>
            </a:pPr>
            <a:r>
              <a:rPr lang="vi-VN"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Cô</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yếm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thắm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môi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lặng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lẽ</a:t>
            </a:r>
            <a:endParaRPr lang="en-US" dirty="0">
              <a:latin typeface="Times New Roman" panose="02020603050405020304" pitchFamily="18" charset="0"/>
              <a:cs typeface="Times New Roman" panose="02020603050405020304" pitchFamily="18" charset="0"/>
            </a:endParaRPr>
          </a:p>
          <a:p>
            <a:pPr marL="0" indent="0" algn="just">
              <a:buNone/>
            </a:pPr>
            <a:r>
              <a:rPr lang="vi-VN"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Thằng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bé</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nép</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đầu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yếm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mẹ</a:t>
            </a:r>
            <a:endParaRPr lang="en-US" dirty="0">
              <a:latin typeface="Times New Roman" panose="02020603050405020304" pitchFamily="18" charset="0"/>
              <a:cs typeface="Times New Roman" panose="02020603050405020304" pitchFamily="18" charset="0"/>
            </a:endParaRPr>
          </a:p>
          <a:p>
            <a:pPr marL="0" indent="0" algn="just">
              <a:buNone/>
            </a:pPr>
            <a:r>
              <a:rPr lang="vi-VN"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Hai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thôn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gánh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lợn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chạy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đầu</a:t>
            </a:r>
            <a:endParaRPr lang="en-US" dirty="0">
              <a:latin typeface="Times New Roman" panose="02020603050405020304" pitchFamily="18" charset="0"/>
              <a:cs typeface="Times New Roman" panose="02020603050405020304" pitchFamily="18" charset="0"/>
            </a:endParaRPr>
          </a:p>
          <a:p>
            <a:pPr marL="0" indent="0" algn="just">
              <a:buNone/>
            </a:pPr>
            <a:r>
              <a:rPr lang="vi-VN"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Con </a:t>
            </a:r>
            <a:r>
              <a:rPr lang="en-US" i="1" dirty="0" err="1">
                <a:latin typeface="Times New Roman" panose="02020603050405020304" pitchFamily="18" charset="0"/>
                <a:cs typeface="Times New Roman" panose="02020603050405020304" pitchFamily="18" charset="0"/>
              </a:rPr>
              <a:t>bò</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vàng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ngộ</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nghĩnh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đuổi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theo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sau</a:t>
            </a:r>
            <a:endParaRPr lang="en-US" dirty="0">
              <a:latin typeface="Times New Roman" panose="02020603050405020304" pitchFamily="18" charset="0"/>
              <a:cs typeface="Times New Roman" panose="02020603050405020304" pitchFamily="18" charset="0"/>
            </a:endParaRPr>
          </a:p>
          <a:p>
            <a:pPr marL="0" indent="0" algn="just">
              <a:buNone/>
            </a:pPr>
            <a:r>
              <a:rPr lang="vi-VN"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Sương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trắng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rỏ</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đầu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cành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như</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giọt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sữa</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3165533" y="175007"/>
            <a:ext cx="5993949" cy="769441"/>
          </a:xfrm>
          <a:prstGeom prst="rect">
            <a:avLst/>
          </a:prstGeom>
          <a:ln w="38100">
            <a:solidFill>
              <a:srgbClr val="92D050"/>
            </a:solidFill>
            <a:prstDash val="lgDashDot"/>
          </a:ln>
        </p:spPr>
        <p:txBody>
          <a:bodyPr wrap="none">
            <a:spAutoFit/>
          </a:bodyPr>
          <a:lstStyle/>
          <a:p>
            <a:r>
              <a:rPr lang="en-US" sz="44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latin typeface="UTM Showcard" panose="02040603050506020204" pitchFamily="18" charset="0"/>
              </a:rPr>
              <a:t>Luyện đọc diễn cảm</a:t>
            </a:r>
            <a:endParaRPr lang="vi-VN" sz="44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endParaRPr>
          </a:p>
        </p:txBody>
      </p:sp>
    </p:spTree>
    <p:extLst>
      <p:ext uri="{BB962C8B-B14F-4D97-AF65-F5344CB8AC3E}">
        <p14:creationId xmlns:p14="http://schemas.microsoft.com/office/powerpoint/2010/main" val="2616294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4">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0872" y="1254264"/>
            <a:ext cx="7139136" cy="5141168"/>
          </a:xfrm>
        </p:spPr>
        <p:txBody>
          <a:bodyPr>
            <a:normAutofit/>
          </a:bodyPr>
          <a:lstStyle/>
          <a:p>
            <a:pPr marL="0" indent="0">
              <a:buNone/>
            </a:pPr>
            <a:r>
              <a:rPr lang="en-US" i="1" dirty="0">
                <a:latin typeface="Times New Roman" panose="02020603050405020304" pitchFamily="18" charset="0"/>
                <a:cs typeface="Times New Roman" panose="02020603050405020304" pitchFamily="18" charset="0"/>
              </a:rPr>
              <a:t>Họ vui vẻ</a:t>
            </a:r>
            <a:r>
              <a:rPr lang="vi-VN" i="1" dirty="0">
                <a:latin typeface="Times New Roman" panose="02020603050405020304" pitchFamily="18" charset="0"/>
                <a:cs typeface="Times New Roman" panose="02020603050405020304" pitchFamily="18" charset="0"/>
              </a:rPr>
              <a:t> / </a:t>
            </a:r>
            <a:r>
              <a:rPr lang="en-US" b="1" i="1" u="sng" dirty="0">
                <a:latin typeface="Times New Roman" panose="02020603050405020304" pitchFamily="18" charset="0"/>
                <a:cs typeface="Times New Roman" panose="02020603050405020304" pitchFamily="18" charset="0"/>
              </a:rPr>
              <a:t>kéo hàng</a:t>
            </a:r>
            <a:r>
              <a:rPr lang="en-US" i="1" dirty="0">
                <a:latin typeface="Times New Roman" panose="02020603050405020304" pitchFamily="18" charset="0"/>
                <a:cs typeface="Times New Roman" panose="02020603050405020304" pitchFamily="18" charset="0"/>
              </a:rPr>
              <a:t> trên cỏ biếc</a:t>
            </a:r>
            <a:endParaRPr lang="en-US"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Những thằng cu áo đỏ/ chạy </a:t>
            </a:r>
            <a:r>
              <a:rPr lang="en-US" b="1" i="1" u="sng" dirty="0">
                <a:latin typeface="Times New Roman" panose="02020603050405020304" pitchFamily="18" charset="0"/>
                <a:cs typeface="Times New Roman" panose="02020603050405020304" pitchFamily="18" charset="0"/>
              </a:rPr>
              <a:t>lon xon</a:t>
            </a:r>
            <a:endParaRPr lang="en-US"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Vài cụ già chống gậy/ bước </a:t>
            </a:r>
            <a:r>
              <a:rPr lang="en-US" b="1" i="1" u="sng" dirty="0">
                <a:latin typeface="Times New Roman" panose="02020603050405020304" pitchFamily="18" charset="0"/>
                <a:cs typeface="Times New Roman" panose="02020603050405020304" pitchFamily="18" charset="0"/>
              </a:rPr>
              <a:t>lom khom</a:t>
            </a:r>
            <a:endParaRPr lang="en-US"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Cô yếm thắm/ che môi cười </a:t>
            </a:r>
            <a:r>
              <a:rPr lang="en-US" b="1" i="1" dirty="0">
                <a:latin typeface="Times New Roman" panose="02020603050405020304" pitchFamily="18" charset="0"/>
                <a:cs typeface="Times New Roman" panose="02020603050405020304" pitchFamily="18" charset="0"/>
              </a:rPr>
              <a:t>lặng lẽ</a:t>
            </a:r>
            <a:endParaRPr lang="en-US"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Thằng em bé/ </a:t>
            </a:r>
            <a:r>
              <a:rPr lang="en-US" b="1" i="1" u="sng" dirty="0">
                <a:latin typeface="Times New Roman" panose="02020603050405020304" pitchFamily="18" charset="0"/>
                <a:cs typeface="Times New Roman" panose="02020603050405020304" pitchFamily="18" charset="0"/>
              </a:rPr>
              <a:t>nép đầu</a:t>
            </a:r>
            <a:r>
              <a:rPr lang="en-US" b="1"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bên yếm mẹ</a:t>
            </a:r>
            <a:endParaRPr lang="en-US"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Hai người thôn gánh lợn </a:t>
            </a:r>
            <a:r>
              <a:rPr lang="vi-VN"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chạy đi đầu</a:t>
            </a:r>
            <a:endParaRPr lang="en-US"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Con bò vàng </a:t>
            </a:r>
            <a:r>
              <a:rPr lang="en-US" b="1" i="1" u="sng" dirty="0">
                <a:latin typeface="Times New Roman" panose="02020603050405020304" pitchFamily="18" charset="0"/>
                <a:cs typeface="Times New Roman" panose="02020603050405020304" pitchFamily="18" charset="0"/>
              </a:rPr>
              <a:t>ngộ nghĩnh</a:t>
            </a:r>
            <a:r>
              <a:rPr lang="vi-VN" b="1" i="1"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 </a:t>
            </a:r>
            <a:r>
              <a:rPr lang="en-US" b="1" i="1" u="sng" dirty="0">
                <a:latin typeface="Times New Roman" panose="02020603050405020304" pitchFamily="18" charset="0"/>
                <a:cs typeface="Times New Roman" panose="02020603050405020304" pitchFamily="18" charset="0"/>
              </a:rPr>
              <a:t>đuổi theo sau</a:t>
            </a:r>
            <a:endParaRPr lang="en-US"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Sương trắng rỏ đầu cành </a:t>
            </a:r>
            <a:r>
              <a:rPr lang="vi-VN"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như giọt sữa</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3520872" y="159767"/>
            <a:ext cx="5993949" cy="769441"/>
          </a:xfrm>
          <a:prstGeom prst="rect">
            <a:avLst/>
          </a:prstGeom>
          <a:ln w="38100">
            <a:solidFill>
              <a:srgbClr val="92D050"/>
            </a:solidFill>
            <a:prstDash val="lgDashDot"/>
          </a:ln>
        </p:spPr>
        <p:txBody>
          <a:bodyPr wrap="none">
            <a:spAutoFit/>
          </a:bodyPr>
          <a:lstStyle/>
          <a:p>
            <a:r>
              <a:rPr lang="en-US" sz="44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latin typeface="UTM Showcard" panose="02040603050506020204" pitchFamily="18" charset="0"/>
              </a:rPr>
              <a:t>Luyện đọc diễn cảm</a:t>
            </a:r>
            <a:endParaRPr lang="vi-VN" sz="44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endParaRPr>
          </a:p>
        </p:txBody>
      </p:sp>
    </p:spTree>
    <p:extLst>
      <p:ext uri="{BB962C8B-B14F-4D97-AF65-F5344CB8AC3E}">
        <p14:creationId xmlns:p14="http://schemas.microsoft.com/office/powerpoint/2010/main" val="1697600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1760" y="1099642"/>
            <a:ext cx="9540240" cy="5280159"/>
          </a:xfrm>
        </p:spPr>
        <p:txBody>
          <a:bodyPr>
            <a:normAutofit/>
          </a:bodyPr>
          <a:lstStyle/>
          <a:p>
            <a:pPr marL="0" indent="0">
              <a:buNone/>
            </a:pPr>
            <a:r>
              <a:rPr lang="vi-VN"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Họ vui vẻ kéo hàng trên cỏ biếc</a:t>
            </a:r>
            <a:endParaRPr lang="en-US" dirty="0">
              <a:latin typeface="Times New Roman" panose="02020603050405020304" pitchFamily="18" charset="0"/>
              <a:cs typeface="Times New Roman" panose="02020603050405020304" pitchFamily="18" charset="0"/>
            </a:endParaRPr>
          </a:p>
          <a:p>
            <a:pPr marL="0" indent="0">
              <a:buNone/>
            </a:pPr>
            <a:r>
              <a:rPr lang="vi-VN"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Những thằng cu áo đỏ chạy lon xon</a:t>
            </a:r>
            <a:endParaRPr lang="en-US" dirty="0">
              <a:latin typeface="Times New Roman" panose="02020603050405020304" pitchFamily="18" charset="0"/>
              <a:cs typeface="Times New Roman" panose="02020603050405020304" pitchFamily="18" charset="0"/>
            </a:endParaRPr>
          </a:p>
          <a:p>
            <a:pPr marL="0" indent="0">
              <a:buNone/>
            </a:pPr>
            <a:r>
              <a:rPr lang="vi-VN"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Vài cụ già chống gậy bước lom khom</a:t>
            </a:r>
            <a:endParaRPr lang="en-US" dirty="0">
              <a:latin typeface="Times New Roman" panose="02020603050405020304" pitchFamily="18" charset="0"/>
              <a:cs typeface="Times New Roman" panose="02020603050405020304" pitchFamily="18" charset="0"/>
            </a:endParaRPr>
          </a:p>
          <a:p>
            <a:pPr marL="0" indent="0">
              <a:buNone/>
            </a:pPr>
            <a:r>
              <a:rPr lang="vi-VN"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Cô yếm thắm che môi cười lặng lẽ</a:t>
            </a:r>
            <a:endParaRPr lang="en-US" dirty="0">
              <a:latin typeface="Times New Roman" panose="02020603050405020304" pitchFamily="18" charset="0"/>
              <a:cs typeface="Times New Roman" panose="02020603050405020304" pitchFamily="18" charset="0"/>
            </a:endParaRPr>
          </a:p>
          <a:p>
            <a:pPr marL="0" indent="0">
              <a:buNone/>
            </a:pPr>
            <a:r>
              <a:rPr lang="vi-VN"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Thằng em bé nép đầu bên yếm mẹ</a:t>
            </a:r>
            <a:endParaRPr lang="en-US" dirty="0">
              <a:latin typeface="Times New Roman" panose="02020603050405020304" pitchFamily="18" charset="0"/>
              <a:cs typeface="Times New Roman" panose="02020603050405020304" pitchFamily="18" charset="0"/>
            </a:endParaRPr>
          </a:p>
          <a:p>
            <a:pPr marL="0" indent="0">
              <a:buNone/>
            </a:pPr>
            <a:r>
              <a:rPr lang="vi-VN"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Hai người thôn gánh lợn chạy đi đầu</a:t>
            </a:r>
            <a:endParaRPr lang="en-US" dirty="0">
              <a:latin typeface="Times New Roman" panose="02020603050405020304" pitchFamily="18" charset="0"/>
              <a:cs typeface="Times New Roman" panose="02020603050405020304" pitchFamily="18" charset="0"/>
            </a:endParaRPr>
          </a:p>
          <a:p>
            <a:pPr marL="0" indent="0">
              <a:buNone/>
            </a:pPr>
            <a:r>
              <a:rPr lang="vi-VN"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Con bò vàng ngộ nghĩnh đuổi theo sau</a:t>
            </a:r>
            <a:endParaRPr lang="en-US" dirty="0">
              <a:latin typeface="Times New Roman" panose="02020603050405020304" pitchFamily="18" charset="0"/>
              <a:cs typeface="Times New Roman" panose="02020603050405020304" pitchFamily="18" charset="0"/>
            </a:endParaRPr>
          </a:p>
          <a:p>
            <a:pPr marL="0" indent="0">
              <a:buNone/>
            </a:pPr>
            <a:r>
              <a:rPr lang="vi-VN"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Sương trắng rỏ đầu cành như giọt sữa</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3653213" y="144527"/>
            <a:ext cx="5017720" cy="769441"/>
          </a:xfrm>
          <a:prstGeom prst="rect">
            <a:avLst/>
          </a:prstGeom>
          <a:ln w="38100">
            <a:solidFill>
              <a:srgbClr val="92D050"/>
            </a:solidFill>
            <a:prstDash val="lgDashDot"/>
          </a:ln>
        </p:spPr>
        <p:txBody>
          <a:bodyPr wrap="none">
            <a:spAutoFit/>
          </a:bodyPr>
          <a:lstStyle/>
          <a:p>
            <a:r>
              <a:rPr lang="en-US" sz="44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latin typeface="UTM Showcard" panose="02040603050506020204" pitchFamily="18" charset="0"/>
              </a:rPr>
              <a:t>Học thuộc lòng</a:t>
            </a:r>
            <a:endParaRPr lang="vi-VN" sz="44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endParaRPr>
          </a:p>
        </p:txBody>
      </p:sp>
    </p:spTree>
    <p:extLst>
      <p:ext uri="{BB962C8B-B14F-4D97-AF65-F5344CB8AC3E}">
        <p14:creationId xmlns:p14="http://schemas.microsoft.com/office/powerpoint/2010/main" val="3776371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4960" y="29555"/>
            <a:ext cx="13008864" cy="830997"/>
          </a:xfrm>
          <a:prstGeom prst="rect">
            <a:avLst/>
          </a:prstGeom>
          <a:noFill/>
        </p:spPr>
        <p:txBody>
          <a:bodyPr wrap="square" lIns="91440" tIns="45720" rIns="91440" bIns="45720">
            <a:spAutoFit/>
          </a:bodyPr>
          <a:lstStyle/>
          <a:p>
            <a:pPr algn="ctr"/>
            <a:r>
              <a:rPr lang="en-US" sz="4800" b="1" cap="none" spc="0" dirty="0">
                <a:ln w="9525">
                  <a:solidFill>
                    <a:schemeClr val="bg1"/>
                  </a:solidFill>
                  <a:prstDash val="solid"/>
                </a:ln>
                <a:solidFill>
                  <a:srgbClr val="CF481F"/>
                </a:solidFill>
                <a:effectLst>
                  <a:outerShdw blurRad="12700" dist="38100" dir="2700000" algn="tl" rotWithShape="0">
                    <a:schemeClr val="accent5">
                      <a:lumMod val="60000"/>
                      <a:lumOff val="40000"/>
                    </a:schemeClr>
                  </a:outerShdw>
                </a:effectLst>
              </a:rPr>
              <a:t>Một số hình ảnh chuẩn bị cho tết xưa và nay</a:t>
            </a:r>
          </a:p>
        </p:txBody>
      </p:sp>
      <p:pic>
        <p:nvPicPr>
          <p:cNvPr id="9" name="Picture 2" descr="Hình ảnh hội chợ tết ngày xưa thật đông đúc và nhộn nhị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480" y="1212836"/>
            <a:ext cx="8007985" cy="52889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ình ảnh tết xưa với hình ảnh con người mộc mạc, chân c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480" y="1269385"/>
            <a:ext cx="8007985" cy="52746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op 17 Biểu tượng Tết cổ truyền tạo nên văn hóa Việt Nam - Toplist.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806" y="1096440"/>
            <a:ext cx="8372659" cy="55782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 Hình ảnh phiên chợ đông đúc trước khi đón tết ở thời điểm ngày xư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916" y="967630"/>
            <a:ext cx="8430437" cy="55994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ình ảnh tết xưa trên một con phố tấp nập người qua lạ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8582" y="1063556"/>
            <a:ext cx="8372659" cy="5470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ời tiết ngày 30 Tết Tân Sửu 2021 các vùng trên cả nướ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0804" y="1290678"/>
            <a:ext cx="8430437" cy="523828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ình ảnh sắm đồ tết trong một siêu thị ngày n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0804" y="883573"/>
            <a:ext cx="8430437" cy="566043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ình ảnh mọi người đi mua những thứ cần thiết trong một siêu thị hiện đại cho dịp tết ngày n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5364" y="1289632"/>
            <a:ext cx="8065761" cy="52242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ình ảnh gói bánh tét ngày Tế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4433" y="860552"/>
            <a:ext cx="9287621" cy="574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5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174"/>
                                        </p:tgtEl>
                                        <p:attrNameLst>
                                          <p:attrName>style.visibility</p:attrName>
                                        </p:attrNameLst>
                                      </p:cBhvr>
                                      <p:to>
                                        <p:strVal val="visible"/>
                                      </p:to>
                                    </p:set>
                                    <p:animEffect transition="in" filter="wipe(left)">
                                      <p:cBhvr>
                                        <p:cTn id="37" dur="500"/>
                                        <p:tgtEl>
                                          <p:spTgt spid="717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7174"/>
                                        </p:tgtEl>
                                      </p:cBhvr>
                                    </p:animEffect>
                                    <p:set>
                                      <p:cBhvr>
                                        <p:cTn id="42" dur="1" fill="hold">
                                          <p:stCondLst>
                                            <p:cond delay="499"/>
                                          </p:stCondLst>
                                        </p:cTn>
                                        <p:tgtEl>
                                          <p:spTgt spid="717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170"/>
                                        </p:tgtEl>
                                        <p:attrNameLst>
                                          <p:attrName>style.visibility</p:attrName>
                                        </p:attrNameLst>
                                      </p:cBhvr>
                                      <p:to>
                                        <p:strVal val="visible"/>
                                      </p:to>
                                    </p:set>
                                    <p:animEffect transition="in" filter="wipe(left)">
                                      <p:cBhvr>
                                        <p:cTn id="67" dur="500"/>
                                        <p:tgtEl>
                                          <p:spTgt spid="717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7170"/>
                                        </p:tgtEl>
                                      </p:cBhvr>
                                    </p:animEffect>
                                    <p:set>
                                      <p:cBhvr>
                                        <p:cTn id="72" dur="1" fill="hold">
                                          <p:stCondLst>
                                            <p:cond delay="499"/>
                                          </p:stCondLst>
                                        </p:cTn>
                                        <p:tgtEl>
                                          <p:spTgt spid="717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7172"/>
                                        </p:tgtEl>
                                        <p:attrNameLst>
                                          <p:attrName>style.visibility</p:attrName>
                                        </p:attrNameLst>
                                      </p:cBhvr>
                                      <p:to>
                                        <p:strVal val="visible"/>
                                      </p:to>
                                    </p:set>
                                    <p:animEffect transition="in" filter="wipe(left)">
                                      <p:cBhvr>
                                        <p:cTn id="77" dur="500"/>
                                        <p:tgtEl>
                                          <p:spTgt spid="717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7172"/>
                                        </p:tgtEl>
                                      </p:cBhvr>
                                    </p:animEffect>
                                    <p:set>
                                      <p:cBhvr>
                                        <p:cTn id="82" dur="1" fill="hold">
                                          <p:stCondLst>
                                            <p:cond delay="499"/>
                                          </p:stCondLst>
                                        </p:cTn>
                                        <p:tgtEl>
                                          <p:spTgt spid="717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2253" y="2467103"/>
            <a:ext cx="4604146" cy="1569660"/>
          </a:xfrm>
          <a:prstGeom prst="rect">
            <a:avLst/>
          </a:prstGeom>
          <a:ln w="38100">
            <a:solidFill>
              <a:srgbClr val="92D050"/>
            </a:solidFill>
            <a:prstDash val="lgDashDot"/>
          </a:ln>
        </p:spPr>
        <p:txBody>
          <a:bodyPr wrap="none">
            <a:spAutoFit/>
          </a:bodyPr>
          <a:lstStyle/>
          <a:p>
            <a:r>
              <a:rPr lang="en-US" sz="96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latin typeface="UTM Showcard" panose="02040603050506020204" pitchFamily="18" charset="0"/>
              </a:rPr>
              <a:t>DẶN DÒ</a:t>
            </a:r>
            <a:endParaRPr lang="vi-VN" sz="96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endParaRPr>
          </a:p>
        </p:txBody>
      </p:sp>
      <p:pic>
        <p:nvPicPr>
          <p:cNvPr id="6" name="Picture 2"/>
          <p:cNvPicPr>
            <a:picLocks noChangeAspect="1"/>
          </p:cNvPicPr>
          <p:nvPr/>
        </p:nvPicPr>
        <p:blipFill>
          <a:blip r:embed="rId2"/>
          <a:srcRect/>
          <a:stretch>
            <a:fillRect/>
          </a:stretch>
        </p:blipFill>
        <p:spPr>
          <a:xfrm>
            <a:off x="141539" y="109918"/>
            <a:ext cx="1529653" cy="1133856"/>
          </a:xfrm>
          <a:prstGeom prst="rect">
            <a:avLst/>
          </a:prstGeom>
        </p:spPr>
      </p:pic>
      <p:pic>
        <p:nvPicPr>
          <p:cNvPr id="7" name="Picture 3"/>
          <p:cNvPicPr>
            <a:picLocks noChangeAspect="1"/>
          </p:cNvPicPr>
          <p:nvPr/>
        </p:nvPicPr>
        <p:blipFill>
          <a:blip r:embed="rId3"/>
          <a:srcRect/>
          <a:stretch>
            <a:fillRect/>
          </a:stretch>
        </p:blipFill>
        <p:spPr>
          <a:xfrm>
            <a:off x="9669633" y="0"/>
            <a:ext cx="2436783" cy="1243774"/>
          </a:xfrm>
          <a:prstGeom prst="rect">
            <a:avLst/>
          </a:prstGeom>
        </p:spPr>
      </p:pic>
      <p:pic>
        <p:nvPicPr>
          <p:cNvPr id="9"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36646" y="3740009"/>
            <a:ext cx="1458801" cy="1462457"/>
          </a:xfrm>
          <a:prstGeom prst="rect">
            <a:avLst/>
          </a:prstGeom>
        </p:spPr>
      </p:pic>
      <p:pic>
        <p:nvPicPr>
          <p:cNvPr id="12" name="Picture 8"/>
          <p:cNvPicPr>
            <a:picLocks noChangeAspect="1"/>
          </p:cNvPicPr>
          <p:nvPr/>
        </p:nvPicPr>
        <p:blipFill>
          <a:blip r:embed="rId6"/>
          <a:srcRect/>
          <a:stretch>
            <a:fillRect/>
          </a:stretch>
        </p:blipFill>
        <p:spPr>
          <a:xfrm>
            <a:off x="509172" y="3827329"/>
            <a:ext cx="3611105" cy="3290621"/>
          </a:xfrm>
          <a:prstGeom prst="rect">
            <a:avLst/>
          </a:prstGeom>
        </p:spPr>
      </p:pic>
      <p:pic>
        <p:nvPicPr>
          <p:cNvPr id="13" name="Picture 2"/>
          <p:cNvPicPr>
            <a:picLocks noChangeAspect="1"/>
          </p:cNvPicPr>
          <p:nvPr/>
        </p:nvPicPr>
        <p:blipFill>
          <a:blip r:embed="rId2"/>
          <a:srcRect/>
          <a:stretch>
            <a:fillRect/>
          </a:stretch>
        </p:blipFill>
        <p:spPr>
          <a:xfrm>
            <a:off x="8401619" y="4471237"/>
            <a:ext cx="1529653" cy="1133856"/>
          </a:xfrm>
          <a:prstGeom prst="rect">
            <a:avLst/>
          </a:prstGeom>
        </p:spPr>
      </p:pic>
    </p:spTree>
    <p:extLst>
      <p:ext uri="{BB962C8B-B14F-4D97-AF65-F5344CB8AC3E}">
        <p14:creationId xmlns:p14="http://schemas.microsoft.com/office/powerpoint/2010/main" val="412709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1727" y="2967335"/>
            <a:ext cx="4568558" cy="1015663"/>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LUYỆN ĐỌC</a:t>
            </a:r>
          </a:p>
        </p:txBody>
      </p:sp>
    </p:spTree>
    <p:extLst>
      <p:ext uri="{BB962C8B-B14F-4D97-AF65-F5344CB8AC3E}">
        <p14:creationId xmlns:p14="http://schemas.microsoft.com/office/powerpoint/2010/main" val="237964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60" y="1289372"/>
            <a:ext cx="6827520" cy="3970318"/>
          </a:xfrm>
          <a:prstGeom prst="rect">
            <a:avLst/>
          </a:prstGeom>
        </p:spPr>
        <p:txBody>
          <a:bodyPr wrap="square">
            <a:spAutoFit/>
          </a:bodyPr>
          <a:lstStyle/>
          <a:p>
            <a:pPr algn="just"/>
            <a:r>
              <a:rPr lang="vi-VN" sz="2800" dirty="0">
                <a:solidFill>
                  <a:srgbClr val="002060"/>
                </a:solidFill>
                <a:latin typeface="Times New Roman" pitchFamily="18" charset="0"/>
                <a:cs typeface="Times New Roman" pitchFamily="18" charset="0"/>
              </a:rPr>
              <a:t>Dải mây trắng đỏ dần trên đỉnh núi</a:t>
            </a:r>
          </a:p>
          <a:p>
            <a:pPr algn="just"/>
            <a:r>
              <a:rPr lang="vi-VN" sz="2800" dirty="0">
                <a:solidFill>
                  <a:srgbClr val="002060"/>
                </a:solidFill>
                <a:latin typeface="Times New Roman" pitchFamily="18" charset="0"/>
                <a:cs typeface="Times New Roman" pitchFamily="18" charset="0"/>
              </a:rPr>
              <a:t>Sương hồng lam ôm ấp nóc nhà gianh</a:t>
            </a:r>
          </a:p>
          <a:p>
            <a:pPr algn="just"/>
            <a:r>
              <a:rPr lang="vi-VN" sz="2800" dirty="0">
                <a:solidFill>
                  <a:srgbClr val="002060"/>
                </a:solidFill>
                <a:latin typeface="Times New Roman" pitchFamily="18" charset="0"/>
                <a:cs typeface="Times New Roman" pitchFamily="18" charset="0"/>
              </a:rPr>
              <a:t>Trên con đường viền trắng mép đồi xanh</a:t>
            </a:r>
          </a:p>
          <a:p>
            <a:pPr algn="just"/>
            <a:r>
              <a:rPr lang="vi-VN" sz="2800" dirty="0">
                <a:solidFill>
                  <a:srgbClr val="002060"/>
                </a:solidFill>
                <a:latin typeface="Times New Roman" pitchFamily="18" charset="0"/>
                <a:cs typeface="Times New Roman" pitchFamily="18" charset="0"/>
              </a:rPr>
              <a:t>Người các ấp tưng bừng ra chợ Tết</a:t>
            </a:r>
          </a:p>
          <a:p>
            <a:pPr algn="just"/>
            <a:r>
              <a:rPr lang="vi-VN" sz="2800" dirty="0">
                <a:solidFill>
                  <a:srgbClr val="002060"/>
                </a:solidFill>
                <a:latin typeface="Times New Roman" pitchFamily="18" charset="0"/>
                <a:cs typeface="Times New Roman" pitchFamily="18" charset="0"/>
              </a:rPr>
              <a:t>Họ vui vẻ kéo hàng trên cỏ biếc</a:t>
            </a:r>
          </a:p>
          <a:p>
            <a:pPr algn="just"/>
            <a:r>
              <a:rPr lang="vi-VN" sz="2800" dirty="0">
                <a:solidFill>
                  <a:srgbClr val="002060"/>
                </a:solidFill>
                <a:latin typeface="Times New Roman" pitchFamily="18" charset="0"/>
                <a:cs typeface="Times New Roman" pitchFamily="18" charset="0"/>
              </a:rPr>
              <a:t>Những thằng cu áo đỏ chạy lon xon</a:t>
            </a:r>
          </a:p>
          <a:p>
            <a:pPr algn="just"/>
            <a:r>
              <a:rPr lang="vi-VN" sz="2800" dirty="0">
                <a:solidFill>
                  <a:srgbClr val="002060"/>
                </a:solidFill>
                <a:latin typeface="Times New Roman" pitchFamily="18" charset="0"/>
                <a:cs typeface="Times New Roman" pitchFamily="18" charset="0"/>
              </a:rPr>
              <a:t>Vài cụ già chống gậy bước lom khom</a:t>
            </a:r>
            <a:endParaRPr lang="en-US" sz="2800" dirty="0">
              <a:solidFill>
                <a:srgbClr val="002060"/>
              </a:solidFill>
              <a:latin typeface="Times New Roman" pitchFamily="18" charset="0"/>
              <a:cs typeface="Times New Roman" pitchFamily="18" charset="0"/>
            </a:endParaRPr>
          </a:p>
          <a:p>
            <a:pPr algn="just"/>
            <a:r>
              <a:rPr lang="vi-VN" sz="2800" dirty="0">
                <a:solidFill>
                  <a:srgbClr val="002060"/>
                </a:solidFill>
                <a:latin typeface="Times New Roman" pitchFamily="18" charset="0"/>
                <a:cs typeface="Times New Roman" pitchFamily="18" charset="0"/>
              </a:rPr>
              <a:t>Cô yếm thắm che môi cười lặng lẽ</a:t>
            </a:r>
            <a:endParaRPr lang="en-US" sz="2800" dirty="0">
              <a:solidFill>
                <a:srgbClr val="002060"/>
              </a:solidFill>
              <a:latin typeface="Times New Roman" pitchFamily="18" charset="0"/>
              <a:cs typeface="Times New Roman" pitchFamily="18" charset="0"/>
            </a:endParaRPr>
          </a:p>
          <a:p>
            <a:pPr algn="just"/>
            <a:endParaRPr lang="vi-VN" sz="2800" dirty="0">
              <a:latin typeface="Times New Roman" pitchFamily="18" charset="0"/>
              <a:cs typeface="Times New Roman" pitchFamily="18" charset="0"/>
            </a:endParaRPr>
          </a:p>
        </p:txBody>
      </p:sp>
      <p:sp>
        <p:nvSpPr>
          <p:cNvPr id="4" name="Rectangle 3"/>
          <p:cNvSpPr/>
          <p:nvPr/>
        </p:nvSpPr>
        <p:spPr>
          <a:xfrm>
            <a:off x="6278880" y="3034482"/>
            <a:ext cx="6096000" cy="3970318"/>
          </a:xfrm>
          <a:prstGeom prst="rect">
            <a:avLst/>
          </a:prstGeom>
        </p:spPr>
        <p:txBody>
          <a:bodyPr>
            <a:spAutoFit/>
          </a:bodyPr>
          <a:lstStyle/>
          <a:p>
            <a:pPr algn="just"/>
            <a:r>
              <a:rPr lang="vi-VN" sz="2800" dirty="0">
                <a:solidFill>
                  <a:srgbClr val="002060"/>
                </a:solidFill>
                <a:latin typeface="Times New Roman" pitchFamily="18" charset="0"/>
                <a:cs typeface="Times New Roman" pitchFamily="18" charset="0"/>
              </a:rPr>
              <a:t>Thằng em bé nép đầu bên yếm mẹ</a:t>
            </a:r>
          </a:p>
          <a:p>
            <a:pPr algn="just"/>
            <a:r>
              <a:rPr lang="vi-VN" sz="2800" dirty="0">
                <a:solidFill>
                  <a:srgbClr val="002060"/>
                </a:solidFill>
                <a:latin typeface="Times New Roman" pitchFamily="18" charset="0"/>
                <a:cs typeface="Times New Roman" pitchFamily="18" charset="0"/>
              </a:rPr>
              <a:t>Hai người thôn gánh lợn chạy đi đầu</a:t>
            </a:r>
          </a:p>
          <a:p>
            <a:pPr algn="just"/>
            <a:r>
              <a:rPr lang="vi-VN" sz="2800" dirty="0">
                <a:solidFill>
                  <a:srgbClr val="002060"/>
                </a:solidFill>
                <a:latin typeface="Times New Roman" pitchFamily="18" charset="0"/>
                <a:cs typeface="Times New Roman" pitchFamily="18" charset="0"/>
              </a:rPr>
              <a:t>Con bò vàng ngộ nghĩnh đuổi theo sau</a:t>
            </a:r>
          </a:p>
          <a:p>
            <a:pPr algn="just"/>
            <a:r>
              <a:rPr lang="vi-VN" sz="2800" dirty="0">
                <a:solidFill>
                  <a:srgbClr val="002060"/>
                </a:solidFill>
                <a:latin typeface="Times New Roman" pitchFamily="18" charset="0"/>
                <a:cs typeface="Times New Roman" pitchFamily="18" charset="0"/>
              </a:rPr>
              <a:t>Sương trắng rỏ đầu cành như giọt sữa</a:t>
            </a:r>
          </a:p>
          <a:p>
            <a:pPr algn="just"/>
            <a:r>
              <a:rPr lang="vi-VN" sz="2800" dirty="0">
                <a:solidFill>
                  <a:srgbClr val="002060"/>
                </a:solidFill>
                <a:latin typeface="Times New Roman" pitchFamily="18" charset="0"/>
                <a:cs typeface="Times New Roman" pitchFamily="18" charset="0"/>
              </a:rPr>
              <a:t>Tia nắng tía nháy hoài trong ruộng lúa</a:t>
            </a:r>
          </a:p>
          <a:p>
            <a:pPr algn="just"/>
            <a:r>
              <a:rPr lang="vi-VN" sz="2800" dirty="0">
                <a:solidFill>
                  <a:srgbClr val="002060"/>
                </a:solidFill>
                <a:latin typeface="Times New Roman" pitchFamily="18" charset="0"/>
                <a:cs typeface="Times New Roman" pitchFamily="18" charset="0"/>
              </a:rPr>
              <a:t>Núi uốn mình trong chiếc áo the xanh</a:t>
            </a:r>
          </a:p>
          <a:p>
            <a:pPr algn="just"/>
            <a:r>
              <a:rPr lang="vi-VN" sz="2800" dirty="0">
                <a:solidFill>
                  <a:srgbClr val="002060"/>
                </a:solidFill>
                <a:latin typeface="Times New Roman" pitchFamily="18" charset="0"/>
                <a:cs typeface="Times New Roman" pitchFamily="18" charset="0"/>
              </a:rPr>
              <a:t>Đồi thoa son nằm dưới ánh bình minh</a:t>
            </a:r>
          </a:p>
          <a:p>
            <a:pPr algn="just"/>
            <a:r>
              <a:rPr lang="vi-VN" sz="2800" dirty="0">
                <a:solidFill>
                  <a:srgbClr val="002060"/>
                </a:solidFill>
                <a:latin typeface="Times New Roman" pitchFamily="18" charset="0"/>
                <a:cs typeface="Times New Roman" pitchFamily="18" charset="0"/>
              </a:rPr>
              <a:t>Người mua bán ra vào đầy cổng chợ.</a:t>
            </a:r>
            <a:endParaRPr lang="en-US" sz="2800" dirty="0">
              <a:solidFill>
                <a:srgbClr val="002060"/>
              </a:solidFill>
              <a:latin typeface="Times New Roman" pitchFamily="18" charset="0"/>
              <a:cs typeface="Times New Roman" pitchFamily="18" charset="0"/>
            </a:endParaRPr>
          </a:p>
          <a:p>
            <a:pPr algn="just"/>
            <a:r>
              <a:rPr lang="en-US" sz="2800" b="1" dirty="0">
                <a:solidFill>
                  <a:srgbClr val="002060"/>
                </a:solidFill>
                <a:latin typeface="Times New Roman" pitchFamily="18" charset="0"/>
                <a:cs typeface="Times New Roman" pitchFamily="18" charset="0"/>
              </a:rPr>
              <a:t>		</a:t>
            </a:r>
            <a:endParaRPr lang="vi-VN" sz="2800" dirty="0">
              <a:solidFill>
                <a:srgbClr val="002060"/>
              </a:solidFill>
              <a:latin typeface="Times New Roman" pitchFamily="18" charset="0"/>
              <a:cs typeface="Times New Roman" pitchFamily="18" charset="0"/>
            </a:endParaRPr>
          </a:p>
        </p:txBody>
      </p:sp>
      <p:sp>
        <p:nvSpPr>
          <p:cNvPr id="5" name="Rectangle 4"/>
          <p:cNvSpPr/>
          <p:nvPr/>
        </p:nvSpPr>
        <p:spPr>
          <a:xfrm>
            <a:off x="986910" y="273709"/>
            <a:ext cx="9913380" cy="1015663"/>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6000" b="1" cap="none" spc="0" dirty="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4">
                      <a:satMod val="175000"/>
                      <a:alpha val="40000"/>
                    </a:schemeClr>
                  </a:glow>
                </a:effectLst>
                <a:latin typeface="UTM ThuPhap Thien An" panose="02040603050506020204" pitchFamily="18" charset="0"/>
              </a:rPr>
              <a:t>Chợ tết</a:t>
            </a:r>
          </a:p>
        </p:txBody>
      </p:sp>
      <p:sp>
        <p:nvSpPr>
          <p:cNvPr id="6" name="Rectangle 5"/>
          <p:cNvSpPr/>
          <p:nvPr/>
        </p:nvSpPr>
        <p:spPr>
          <a:xfrm>
            <a:off x="7005807" y="1343502"/>
            <a:ext cx="1826782" cy="369332"/>
          </a:xfrm>
          <a:prstGeom prst="rect">
            <a:avLst/>
          </a:prstGeom>
        </p:spPr>
        <p:txBody>
          <a:bodyPr wrap="none">
            <a:spAutoFit/>
          </a:bodyPr>
          <a:lstStyle/>
          <a:p>
            <a:pPr algn="just"/>
            <a:r>
              <a:rPr lang="vi-VN" b="1" dirty="0">
                <a:latin typeface="Times New Roman" pitchFamily="18" charset="0"/>
                <a:cs typeface="Times New Roman" pitchFamily="18" charset="0"/>
              </a:rPr>
              <a:t>ĐOÀN VĂN CỪ</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001308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2">
            <a:extLst>
              <a:ext uri="{FF2B5EF4-FFF2-40B4-BE49-F238E27FC236}">
                <a16:creationId xmlns:a16="http://schemas.microsoft.com/office/drawing/2014/main" id="{3D6D5A31-41FF-4017-87C4-00017E8BE106}"/>
              </a:ext>
            </a:extLst>
          </p:cNvPr>
          <p:cNvSpPr/>
          <p:nvPr/>
        </p:nvSpPr>
        <p:spPr>
          <a:xfrm>
            <a:off x="262918" y="386041"/>
            <a:ext cx="11762997" cy="6261100"/>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6" name="Group 5"/>
          <p:cNvGrpSpPr/>
          <p:nvPr/>
        </p:nvGrpSpPr>
        <p:grpSpPr>
          <a:xfrm>
            <a:off x="0" y="520155"/>
            <a:ext cx="6144417" cy="1677392"/>
            <a:chOff x="0" y="520155"/>
            <a:chExt cx="6144417" cy="1677392"/>
          </a:xfrm>
        </p:grpSpPr>
        <p:pic>
          <p:nvPicPr>
            <p:cNvPr id="2" name="图片 2">
              <a:extLst>
                <a:ext uri="{FF2B5EF4-FFF2-40B4-BE49-F238E27FC236}">
                  <a16:creationId xmlns:a16="http://schemas.microsoft.com/office/drawing/2014/main" id="{2F07D2D7-361F-40DD-A705-92573E2E0EF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0" y="520155"/>
              <a:ext cx="6144417" cy="1677392"/>
            </a:xfrm>
            <a:prstGeom prst="rect">
              <a:avLst/>
            </a:prstGeom>
          </p:spPr>
        </p:pic>
        <p:sp>
          <p:nvSpPr>
            <p:cNvPr id="10" name="Rectangle 9"/>
            <p:cNvSpPr/>
            <p:nvPr/>
          </p:nvSpPr>
          <p:spPr>
            <a:xfrm>
              <a:off x="474322" y="909948"/>
              <a:ext cx="5278018" cy="954107"/>
            </a:xfrm>
            <a:prstGeom prst="rect">
              <a:avLst/>
            </a:prstGeom>
          </p:spPr>
          <p:txBody>
            <a:bodyPr wrap="square">
              <a:spAutoFit/>
            </a:bodyPr>
            <a:lstStyle/>
            <a:p>
              <a:pPr algn="ctr"/>
              <a:r>
                <a:rPr lang="en-US" sz="2800" b="1" dirty="0">
                  <a:solidFill>
                    <a:srgbClr val="FFF8E5"/>
                  </a:solidFill>
                  <a:latin typeface="Times New Roman" pitchFamily="18" charset="0"/>
                  <a:cs typeface="Times New Roman" pitchFamily="18" charset="0"/>
                </a:rPr>
                <a:t>Khổ 1: 4 câu đầu </a:t>
              </a:r>
            </a:p>
            <a:p>
              <a:pPr algn="ctr"/>
              <a:r>
                <a:rPr lang="en-US" sz="2800" b="1" dirty="0">
                  <a:solidFill>
                    <a:srgbClr val="FFF8E5"/>
                  </a:solidFill>
                  <a:latin typeface="Times New Roman" pitchFamily="18" charset="0"/>
                  <a:cs typeface="Times New Roman" pitchFamily="18" charset="0"/>
                </a:rPr>
                <a:t>(từ “</a:t>
              </a:r>
              <a:r>
                <a:rPr lang="en-US" sz="2800" b="1" i="1" dirty="0">
                  <a:solidFill>
                    <a:srgbClr val="FFF8E5"/>
                  </a:solidFill>
                  <a:latin typeface="Times New Roman" pitchFamily="18" charset="0"/>
                  <a:cs typeface="Times New Roman" pitchFamily="18" charset="0"/>
                </a:rPr>
                <a:t>Dải mây trắng…ra chợ Tết</a:t>
              </a:r>
              <a:r>
                <a:rPr lang="en-US" sz="2800" b="1" dirty="0">
                  <a:solidFill>
                    <a:srgbClr val="FFF8E5"/>
                  </a:solidFill>
                  <a:latin typeface="Times New Roman" pitchFamily="18" charset="0"/>
                  <a:cs typeface="Times New Roman" pitchFamily="18" charset="0"/>
                </a:rPr>
                <a:t>”)</a:t>
              </a:r>
            </a:p>
          </p:txBody>
        </p:sp>
      </p:grpSp>
      <p:grpSp>
        <p:nvGrpSpPr>
          <p:cNvPr id="7" name="Group 6"/>
          <p:cNvGrpSpPr/>
          <p:nvPr/>
        </p:nvGrpSpPr>
        <p:grpSpPr>
          <a:xfrm>
            <a:off x="6144417" y="2000211"/>
            <a:ext cx="6144417" cy="1677392"/>
            <a:chOff x="6144417" y="2000211"/>
            <a:chExt cx="6144417" cy="1677392"/>
          </a:xfrm>
        </p:grpSpPr>
        <p:pic>
          <p:nvPicPr>
            <p:cNvPr id="3" name="图片 14">
              <a:extLst>
                <a:ext uri="{FF2B5EF4-FFF2-40B4-BE49-F238E27FC236}">
                  <a16:creationId xmlns:a16="http://schemas.microsoft.com/office/drawing/2014/main" id="{46ED272B-D364-427A-9FCD-B68E9AD1145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6144417" y="2000211"/>
              <a:ext cx="6144417" cy="1677392"/>
            </a:xfrm>
            <a:prstGeom prst="rect">
              <a:avLst/>
            </a:prstGeom>
          </p:spPr>
        </p:pic>
        <p:sp>
          <p:nvSpPr>
            <p:cNvPr id="11" name="Rectangle 10"/>
            <p:cNvSpPr/>
            <p:nvPr/>
          </p:nvSpPr>
          <p:spPr>
            <a:xfrm>
              <a:off x="6532056" y="2310766"/>
              <a:ext cx="5369137" cy="954107"/>
            </a:xfrm>
            <a:prstGeom prst="rect">
              <a:avLst/>
            </a:prstGeom>
          </p:spPr>
          <p:txBody>
            <a:bodyPr wrap="square">
              <a:spAutoFit/>
            </a:bodyPr>
            <a:lstStyle/>
            <a:p>
              <a:pPr lvl="2" algn="ctr"/>
              <a:r>
                <a:rPr lang="en-US" sz="2800" b="1" dirty="0">
                  <a:solidFill>
                    <a:srgbClr val="FFF8E5"/>
                  </a:solidFill>
                  <a:latin typeface="Times New Roman" pitchFamily="18" charset="0"/>
                  <a:cs typeface="Times New Roman" pitchFamily="18" charset="0"/>
                </a:rPr>
                <a:t>Khổ 2: </a:t>
              </a:r>
              <a:r>
                <a:rPr lang="vi-VN" sz="2800" b="1" dirty="0">
                  <a:solidFill>
                    <a:srgbClr val="FFF8E5"/>
                  </a:solidFill>
                  <a:latin typeface="Times New Roman" pitchFamily="18" charset="0"/>
                  <a:cs typeface="Times New Roman" pitchFamily="18" charset="0"/>
                </a:rPr>
                <a:t>4</a:t>
              </a:r>
              <a:r>
                <a:rPr lang="en-US" sz="2800" b="1" dirty="0">
                  <a:solidFill>
                    <a:srgbClr val="FFF8E5"/>
                  </a:solidFill>
                  <a:latin typeface="Times New Roman" pitchFamily="18" charset="0"/>
                  <a:cs typeface="Times New Roman" pitchFamily="18" charset="0"/>
                </a:rPr>
                <a:t> câu tiếp </a:t>
              </a:r>
            </a:p>
            <a:p>
              <a:pPr algn="ctr"/>
              <a:r>
                <a:rPr lang="en-US" sz="2800" b="1" dirty="0">
                  <a:solidFill>
                    <a:srgbClr val="FFF8E5"/>
                  </a:solidFill>
                  <a:latin typeface="Times New Roman" pitchFamily="18" charset="0"/>
                  <a:cs typeface="Times New Roman" pitchFamily="18" charset="0"/>
                </a:rPr>
                <a:t>(từ “</a:t>
              </a:r>
              <a:r>
                <a:rPr lang="en-US" sz="2800" b="1" i="1" dirty="0">
                  <a:solidFill>
                    <a:srgbClr val="FFF8E5"/>
                  </a:solidFill>
                  <a:latin typeface="Times New Roman" pitchFamily="18" charset="0"/>
                  <a:cs typeface="Times New Roman" pitchFamily="18" charset="0"/>
                </a:rPr>
                <a:t>Họ vui vẻ…cười lặng lẽ</a:t>
              </a:r>
              <a:r>
                <a:rPr lang="en-US" sz="2800" b="1" dirty="0">
                  <a:solidFill>
                    <a:srgbClr val="FFF8E5"/>
                  </a:solidFill>
                  <a:latin typeface="Times New Roman" pitchFamily="18" charset="0"/>
                  <a:cs typeface="Times New Roman" pitchFamily="18" charset="0"/>
                </a:rPr>
                <a:t>”)</a:t>
              </a:r>
            </a:p>
          </p:txBody>
        </p:sp>
      </p:grpSp>
      <p:grpSp>
        <p:nvGrpSpPr>
          <p:cNvPr id="8" name="Group 7"/>
          <p:cNvGrpSpPr/>
          <p:nvPr/>
        </p:nvGrpSpPr>
        <p:grpSpPr>
          <a:xfrm>
            <a:off x="96921" y="3252490"/>
            <a:ext cx="6144417" cy="1677392"/>
            <a:chOff x="96921" y="3252490"/>
            <a:chExt cx="6144417" cy="1677392"/>
          </a:xfrm>
        </p:grpSpPr>
        <p:pic>
          <p:nvPicPr>
            <p:cNvPr id="4" name="图片 2">
              <a:extLst>
                <a:ext uri="{FF2B5EF4-FFF2-40B4-BE49-F238E27FC236}">
                  <a16:creationId xmlns:a16="http://schemas.microsoft.com/office/drawing/2014/main" id="{2F07D2D7-361F-40DD-A705-92573E2E0EF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6921" y="3252490"/>
              <a:ext cx="6144417" cy="1677392"/>
            </a:xfrm>
            <a:prstGeom prst="rect">
              <a:avLst/>
            </a:prstGeom>
          </p:spPr>
        </p:pic>
        <p:sp>
          <p:nvSpPr>
            <p:cNvPr id="12" name="Rectangle 11"/>
            <p:cNvSpPr/>
            <p:nvPr/>
          </p:nvSpPr>
          <p:spPr>
            <a:xfrm>
              <a:off x="474322" y="3677603"/>
              <a:ext cx="5389617" cy="954107"/>
            </a:xfrm>
            <a:prstGeom prst="rect">
              <a:avLst/>
            </a:prstGeom>
          </p:spPr>
          <p:txBody>
            <a:bodyPr wrap="none">
              <a:spAutoFit/>
            </a:bodyPr>
            <a:lstStyle/>
            <a:p>
              <a:pPr algn="ctr"/>
              <a:r>
                <a:rPr lang="en-US" sz="2800" b="1" dirty="0">
                  <a:solidFill>
                    <a:srgbClr val="FFF8E5"/>
                  </a:solidFill>
                  <a:latin typeface="Times New Roman" pitchFamily="18" charset="0"/>
                  <a:cs typeface="Times New Roman" pitchFamily="18" charset="0"/>
                </a:rPr>
                <a:t>Khổ 3: 4 câu tiếp theo </a:t>
              </a:r>
            </a:p>
            <a:p>
              <a:pPr algn="ctr"/>
              <a:r>
                <a:rPr lang="en-US" sz="2800" b="1" dirty="0">
                  <a:solidFill>
                    <a:srgbClr val="FFF8E5"/>
                  </a:solidFill>
                  <a:latin typeface="Times New Roman" pitchFamily="18" charset="0"/>
                  <a:cs typeface="Times New Roman" pitchFamily="18" charset="0"/>
                </a:rPr>
                <a:t>(từ “</a:t>
              </a:r>
              <a:r>
                <a:rPr lang="en-US" sz="2800" b="1" i="1" dirty="0">
                  <a:solidFill>
                    <a:srgbClr val="FFF8E5"/>
                  </a:solidFill>
                  <a:latin typeface="Times New Roman" pitchFamily="18" charset="0"/>
                  <a:cs typeface="Times New Roman" pitchFamily="18" charset="0"/>
                </a:rPr>
                <a:t>Thằng em bé…như giọt sữa”</a:t>
              </a:r>
              <a:r>
                <a:rPr lang="en-US" sz="2800" b="1" dirty="0">
                  <a:solidFill>
                    <a:srgbClr val="FFF8E5"/>
                  </a:solidFill>
                  <a:latin typeface="Times New Roman" pitchFamily="18" charset="0"/>
                  <a:cs typeface="Times New Roman" pitchFamily="18" charset="0"/>
                </a:rPr>
                <a:t>)</a:t>
              </a:r>
            </a:p>
          </p:txBody>
        </p:sp>
      </p:grpSp>
      <p:grpSp>
        <p:nvGrpSpPr>
          <p:cNvPr id="9" name="Group 8"/>
          <p:cNvGrpSpPr/>
          <p:nvPr/>
        </p:nvGrpSpPr>
        <p:grpSpPr>
          <a:xfrm>
            <a:off x="5816700" y="4631710"/>
            <a:ext cx="6144417" cy="1677392"/>
            <a:chOff x="5816700" y="4631710"/>
            <a:chExt cx="6144417" cy="1677392"/>
          </a:xfrm>
        </p:grpSpPr>
        <p:pic>
          <p:nvPicPr>
            <p:cNvPr id="5" name="图片 14">
              <a:extLst>
                <a:ext uri="{FF2B5EF4-FFF2-40B4-BE49-F238E27FC236}">
                  <a16:creationId xmlns:a16="http://schemas.microsoft.com/office/drawing/2014/main" id="{46ED272B-D364-427A-9FCD-B68E9AD1145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816700" y="4631710"/>
              <a:ext cx="6144417" cy="1677392"/>
            </a:xfrm>
            <a:prstGeom prst="rect">
              <a:avLst/>
            </a:prstGeom>
          </p:spPr>
        </p:pic>
        <p:sp>
          <p:nvSpPr>
            <p:cNvPr id="13" name="Rectangle 12"/>
            <p:cNvSpPr/>
            <p:nvPr/>
          </p:nvSpPr>
          <p:spPr>
            <a:xfrm>
              <a:off x="6342537" y="4929882"/>
              <a:ext cx="5406738" cy="954107"/>
            </a:xfrm>
            <a:prstGeom prst="rect">
              <a:avLst/>
            </a:prstGeom>
          </p:spPr>
          <p:txBody>
            <a:bodyPr wrap="none">
              <a:spAutoFit/>
            </a:bodyPr>
            <a:lstStyle/>
            <a:p>
              <a:pPr algn="ctr"/>
              <a:r>
                <a:rPr lang="en-US" sz="2800" b="1" i="1" dirty="0">
                  <a:solidFill>
                    <a:srgbClr val="FFF8E5"/>
                  </a:solidFill>
                  <a:latin typeface="Times New Roman" pitchFamily="18" charset="0"/>
                  <a:cs typeface="Times New Roman" pitchFamily="18" charset="0"/>
                </a:rPr>
                <a:t>Khổ 4: </a:t>
              </a:r>
              <a:r>
                <a:rPr lang="en-US" sz="2800" b="1" dirty="0">
                  <a:solidFill>
                    <a:srgbClr val="FFF8E5"/>
                  </a:solidFill>
                  <a:latin typeface="Times New Roman" pitchFamily="18" charset="0"/>
                  <a:cs typeface="Times New Roman" pitchFamily="18" charset="0"/>
                </a:rPr>
                <a:t>4 câu cuối</a:t>
              </a:r>
            </a:p>
            <a:p>
              <a:pPr algn="ctr"/>
              <a:r>
                <a:rPr lang="en-US" sz="2800" b="1" i="1" dirty="0">
                  <a:solidFill>
                    <a:srgbClr val="FFF8E5"/>
                  </a:solidFill>
                  <a:latin typeface="Times New Roman" pitchFamily="18" charset="0"/>
                  <a:cs typeface="Times New Roman" pitchFamily="18" charset="0"/>
                </a:rPr>
                <a:t>(từ “Tia nắng tía…đầy cổng chợ</a:t>
              </a:r>
              <a:r>
                <a:rPr lang="en-US" sz="2800" b="1" dirty="0">
                  <a:solidFill>
                    <a:srgbClr val="FFF8E5"/>
                  </a:solidFill>
                  <a:latin typeface="Times New Roman" pitchFamily="18" charset="0"/>
                  <a:cs typeface="Times New Roman" pitchFamily="18" charset="0"/>
                </a:rPr>
                <a:t>”).</a:t>
              </a:r>
            </a:p>
          </p:txBody>
        </p:sp>
      </p:grpSp>
      <p:sp>
        <p:nvSpPr>
          <p:cNvPr id="15" name="Rectangle 14"/>
          <p:cNvSpPr/>
          <p:nvPr/>
        </p:nvSpPr>
        <p:spPr>
          <a:xfrm>
            <a:off x="7610254" y="525227"/>
            <a:ext cx="3212739" cy="769441"/>
          </a:xfrm>
          <a:prstGeom prst="rect">
            <a:avLst/>
          </a:prstGeom>
          <a:ln w="38100">
            <a:solidFill>
              <a:srgbClr val="92D050"/>
            </a:solidFill>
            <a:prstDash val="lgDashDot"/>
          </a:ln>
        </p:spPr>
        <p:txBody>
          <a:bodyPr wrap="none">
            <a:spAutoFit/>
          </a:bodyPr>
          <a:lstStyle/>
          <a:p>
            <a:r>
              <a:rPr lang="en-US" sz="44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latin typeface="UTM Showcard" panose="02040603050506020204" pitchFamily="18" charset="0"/>
              </a:rPr>
              <a:t>Chia đoạn</a:t>
            </a:r>
            <a:endParaRPr lang="vi-VN" sz="44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endParaRPr>
          </a:p>
        </p:txBody>
      </p:sp>
      <p:pic>
        <p:nvPicPr>
          <p:cNvPr id="17" name="Picture 8"/>
          <p:cNvPicPr>
            <a:picLocks noChangeAspect="1"/>
          </p:cNvPicPr>
          <p:nvPr/>
        </p:nvPicPr>
        <p:blipFill>
          <a:blip r:embed="rId4"/>
          <a:srcRect/>
          <a:stretch>
            <a:fillRect/>
          </a:stretch>
        </p:blipFill>
        <p:spPr>
          <a:xfrm>
            <a:off x="35883" y="4091186"/>
            <a:ext cx="3133246" cy="2855172"/>
          </a:xfrm>
          <a:prstGeom prst="rect">
            <a:avLst/>
          </a:prstGeom>
        </p:spPr>
      </p:pic>
    </p:spTree>
    <p:extLst>
      <p:ext uri="{BB962C8B-B14F-4D97-AF65-F5344CB8AC3E}">
        <p14:creationId xmlns:p14="http://schemas.microsoft.com/office/powerpoint/2010/main" val="40883612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476" y="1289372"/>
            <a:ext cx="6827520" cy="3970318"/>
          </a:xfrm>
          <a:prstGeom prst="rect">
            <a:avLst/>
          </a:prstGeom>
        </p:spPr>
        <p:txBody>
          <a:bodyPr wrap="square">
            <a:spAutoFit/>
          </a:bodyPr>
          <a:lstStyle/>
          <a:p>
            <a:pPr algn="just"/>
            <a:r>
              <a:rPr lang="vi-VN" sz="2800" dirty="0">
                <a:solidFill>
                  <a:srgbClr val="00B050"/>
                </a:solidFill>
                <a:latin typeface="Times New Roman" pitchFamily="18" charset="0"/>
                <a:cs typeface="Times New Roman" pitchFamily="18" charset="0"/>
              </a:rPr>
              <a:t>Dải mây trắng đỏ dần trên đỉnh núi</a:t>
            </a:r>
          </a:p>
          <a:p>
            <a:pPr algn="just"/>
            <a:r>
              <a:rPr lang="vi-VN" sz="2800" dirty="0">
                <a:solidFill>
                  <a:srgbClr val="00B050"/>
                </a:solidFill>
                <a:latin typeface="Times New Roman" pitchFamily="18" charset="0"/>
                <a:cs typeface="Times New Roman" pitchFamily="18" charset="0"/>
              </a:rPr>
              <a:t>Sương hồng lam ôm ấp nóc nhà gianh</a:t>
            </a:r>
          </a:p>
          <a:p>
            <a:pPr algn="just"/>
            <a:r>
              <a:rPr lang="vi-VN" sz="2800" dirty="0">
                <a:solidFill>
                  <a:srgbClr val="00B050"/>
                </a:solidFill>
                <a:latin typeface="Times New Roman" pitchFamily="18" charset="0"/>
                <a:cs typeface="Times New Roman" pitchFamily="18" charset="0"/>
              </a:rPr>
              <a:t>Trên con đường viền trắng mép đồi xanh</a:t>
            </a:r>
          </a:p>
          <a:p>
            <a:pPr algn="just"/>
            <a:r>
              <a:rPr lang="vi-VN" sz="2800" dirty="0">
                <a:solidFill>
                  <a:srgbClr val="00B050"/>
                </a:solidFill>
                <a:latin typeface="Times New Roman" pitchFamily="18" charset="0"/>
                <a:cs typeface="Times New Roman" pitchFamily="18" charset="0"/>
              </a:rPr>
              <a:t>Người các ấp tưng bừng ra chợ Tết</a:t>
            </a:r>
          </a:p>
          <a:p>
            <a:pPr algn="just"/>
            <a:r>
              <a:rPr lang="vi-VN" sz="2800" dirty="0">
                <a:solidFill>
                  <a:srgbClr val="7030A0"/>
                </a:solidFill>
                <a:latin typeface="Times New Roman" pitchFamily="18" charset="0"/>
                <a:cs typeface="Times New Roman" pitchFamily="18" charset="0"/>
              </a:rPr>
              <a:t>Họ vui vẻ kéo hàng trên cỏ biếc</a:t>
            </a:r>
          </a:p>
          <a:p>
            <a:pPr algn="just"/>
            <a:r>
              <a:rPr lang="vi-VN" sz="2800" dirty="0">
                <a:solidFill>
                  <a:srgbClr val="7030A0"/>
                </a:solidFill>
                <a:latin typeface="Times New Roman" pitchFamily="18" charset="0"/>
                <a:cs typeface="Times New Roman" pitchFamily="18" charset="0"/>
              </a:rPr>
              <a:t>Những thằng cu áo đỏ chạy lon xon</a:t>
            </a:r>
          </a:p>
          <a:p>
            <a:pPr algn="just"/>
            <a:r>
              <a:rPr lang="vi-VN" sz="2800" dirty="0">
                <a:solidFill>
                  <a:srgbClr val="7030A0"/>
                </a:solidFill>
                <a:latin typeface="Times New Roman" pitchFamily="18" charset="0"/>
                <a:cs typeface="Times New Roman" pitchFamily="18" charset="0"/>
              </a:rPr>
              <a:t>Vài cụ già chống gậy bước lom khom</a:t>
            </a:r>
            <a:endParaRPr lang="en-US" sz="2800" dirty="0">
              <a:solidFill>
                <a:srgbClr val="7030A0"/>
              </a:solidFill>
              <a:latin typeface="Times New Roman" pitchFamily="18" charset="0"/>
              <a:cs typeface="Times New Roman" pitchFamily="18" charset="0"/>
            </a:endParaRPr>
          </a:p>
          <a:p>
            <a:pPr algn="just"/>
            <a:r>
              <a:rPr lang="vi-VN" sz="2800" dirty="0">
                <a:solidFill>
                  <a:srgbClr val="7030A0"/>
                </a:solidFill>
                <a:latin typeface="Times New Roman" pitchFamily="18" charset="0"/>
                <a:cs typeface="Times New Roman" pitchFamily="18" charset="0"/>
              </a:rPr>
              <a:t>Cô yếm thắm che môi cười lặng lẽ</a:t>
            </a:r>
            <a:endParaRPr lang="en-US" sz="2800" dirty="0">
              <a:solidFill>
                <a:srgbClr val="7030A0"/>
              </a:solidFill>
              <a:latin typeface="Times New Roman" pitchFamily="18" charset="0"/>
              <a:cs typeface="Times New Roman" pitchFamily="18" charset="0"/>
            </a:endParaRPr>
          </a:p>
          <a:p>
            <a:pPr algn="just"/>
            <a:endParaRPr lang="vi-VN" sz="2800" dirty="0">
              <a:latin typeface="Times New Roman" pitchFamily="18" charset="0"/>
              <a:cs typeface="Times New Roman" pitchFamily="18" charset="0"/>
            </a:endParaRPr>
          </a:p>
        </p:txBody>
      </p:sp>
      <p:sp>
        <p:nvSpPr>
          <p:cNvPr id="4" name="Rectangle 3"/>
          <p:cNvSpPr/>
          <p:nvPr/>
        </p:nvSpPr>
        <p:spPr>
          <a:xfrm>
            <a:off x="6278880" y="2697598"/>
            <a:ext cx="6096000" cy="3970318"/>
          </a:xfrm>
          <a:prstGeom prst="rect">
            <a:avLst/>
          </a:prstGeom>
        </p:spPr>
        <p:txBody>
          <a:bodyPr>
            <a:spAutoFit/>
          </a:bodyPr>
          <a:lstStyle/>
          <a:p>
            <a:pPr algn="just"/>
            <a:r>
              <a:rPr lang="vi-VN" sz="2800" dirty="0">
                <a:solidFill>
                  <a:schemeClr val="accent1">
                    <a:lumMod val="75000"/>
                  </a:schemeClr>
                </a:solidFill>
                <a:latin typeface="Times New Roman" pitchFamily="18" charset="0"/>
                <a:cs typeface="Times New Roman" pitchFamily="18" charset="0"/>
              </a:rPr>
              <a:t>Thằng em bé nép đầu bên yếm mẹ</a:t>
            </a:r>
          </a:p>
          <a:p>
            <a:pPr algn="just"/>
            <a:r>
              <a:rPr lang="vi-VN" sz="2800" dirty="0">
                <a:solidFill>
                  <a:schemeClr val="accent1">
                    <a:lumMod val="75000"/>
                  </a:schemeClr>
                </a:solidFill>
                <a:latin typeface="Times New Roman" pitchFamily="18" charset="0"/>
                <a:cs typeface="Times New Roman" pitchFamily="18" charset="0"/>
              </a:rPr>
              <a:t>Hai người thôn gánh lợn chạy đi đầu</a:t>
            </a:r>
          </a:p>
          <a:p>
            <a:pPr algn="just"/>
            <a:r>
              <a:rPr lang="vi-VN" sz="2800" dirty="0">
                <a:solidFill>
                  <a:schemeClr val="accent1">
                    <a:lumMod val="75000"/>
                  </a:schemeClr>
                </a:solidFill>
                <a:latin typeface="Times New Roman" pitchFamily="18" charset="0"/>
                <a:cs typeface="Times New Roman" pitchFamily="18" charset="0"/>
              </a:rPr>
              <a:t>Con bò vàng ngộ nghĩnh đuổi theo sau</a:t>
            </a:r>
          </a:p>
          <a:p>
            <a:pPr algn="just"/>
            <a:r>
              <a:rPr lang="vi-VN" sz="2800" dirty="0">
                <a:solidFill>
                  <a:schemeClr val="accent1">
                    <a:lumMod val="75000"/>
                  </a:schemeClr>
                </a:solidFill>
                <a:latin typeface="Times New Roman" pitchFamily="18" charset="0"/>
                <a:cs typeface="Times New Roman" pitchFamily="18" charset="0"/>
              </a:rPr>
              <a:t>Sương trắng rỏ đầu cành như giọt sữa</a:t>
            </a:r>
          </a:p>
          <a:p>
            <a:pPr algn="just"/>
            <a:r>
              <a:rPr lang="vi-VN" sz="2800" dirty="0">
                <a:solidFill>
                  <a:schemeClr val="accent2">
                    <a:lumMod val="75000"/>
                  </a:schemeClr>
                </a:solidFill>
                <a:latin typeface="Times New Roman" pitchFamily="18" charset="0"/>
                <a:cs typeface="Times New Roman" pitchFamily="18" charset="0"/>
              </a:rPr>
              <a:t>Tia nắng tía nháy hoài trong ruộng lúa</a:t>
            </a:r>
          </a:p>
          <a:p>
            <a:pPr algn="just"/>
            <a:r>
              <a:rPr lang="vi-VN" sz="2800" dirty="0">
                <a:solidFill>
                  <a:schemeClr val="accent2">
                    <a:lumMod val="75000"/>
                  </a:schemeClr>
                </a:solidFill>
                <a:latin typeface="Times New Roman" pitchFamily="18" charset="0"/>
                <a:cs typeface="Times New Roman" pitchFamily="18" charset="0"/>
              </a:rPr>
              <a:t>Núi uốn mình trong chiếc áo the xanh</a:t>
            </a:r>
          </a:p>
          <a:p>
            <a:pPr algn="just"/>
            <a:r>
              <a:rPr lang="vi-VN" sz="2800" dirty="0">
                <a:solidFill>
                  <a:schemeClr val="accent2">
                    <a:lumMod val="75000"/>
                  </a:schemeClr>
                </a:solidFill>
                <a:latin typeface="Times New Roman" pitchFamily="18" charset="0"/>
                <a:cs typeface="Times New Roman" pitchFamily="18" charset="0"/>
              </a:rPr>
              <a:t>Đồi thoa son nằm dưới ánh bình minh</a:t>
            </a:r>
          </a:p>
          <a:p>
            <a:pPr algn="just"/>
            <a:r>
              <a:rPr lang="vi-VN" sz="2800" dirty="0">
                <a:solidFill>
                  <a:schemeClr val="accent2">
                    <a:lumMod val="75000"/>
                  </a:schemeClr>
                </a:solidFill>
                <a:latin typeface="Times New Roman" pitchFamily="18" charset="0"/>
                <a:cs typeface="Times New Roman" pitchFamily="18" charset="0"/>
              </a:rPr>
              <a:t>Người mua bán ra vào đầy cổng chợ.</a:t>
            </a:r>
            <a:endParaRPr lang="en-US" sz="2800" dirty="0">
              <a:solidFill>
                <a:schemeClr val="accent2">
                  <a:lumMod val="75000"/>
                </a:schemeClr>
              </a:solidFill>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
        <p:nvSpPr>
          <p:cNvPr id="5" name="Rectangle 4"/>
          <p:cNvSpPr/>
          <p:nvPr/>
        </p:nvSpPr>
        <p:spPr>
          <a:xfrm>
            <a:off x="986910" y="273709"/>
            <a:ext cx="9913380" cy="1015663"/>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6000" b="1" cap="none" spc="0" dirty="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4">
                      <a:satMod val="175000"/>
                      <a:alpha val="40000"/>
                    </a:schemeClr>
                  </a:glow>
                </a:effectLst>
                <a:latin typeface="UTM ThuPhap Thien An" panose="02040603050506020204" pitchFamily="18" charset="0"/>
              </a:rPr>
              <a:t>Chợ tết</a:t>
            </a:r>
          </a:p>
        </p:txBody>
      </p:sp>
      <p:sp>
        <p:nvSpPr>
          <p:cNvPr id="6" name="Rectangle 5"/>
          <p:cNvSpPr/>
          <p:nvPr/>
        </p:nvSpPr>
        <p:spPr>
          <a:xfrm>
            <a:off x="7334671" y="1289372"/>
            <a:ext cx="1826782" cy="369332"/>
          </a:xfrm>
          <a:prstGeom prst="rect">
            <a:avLst/>
          </a:prstGeom>
        </p:spPr>
        <p:txBody>
          <a:bodyPr wrap="none">
            <a:spAutoFit/>
          </a:bodyPr>
          <a:lstStyle/>
          <a:p>
            <a:pPr algn="just"/>
            <a:r>
              <a:rPr lang="vi-VN" b="1" dirty="0">
                <a:latin typeface="Times New Roman" pitchFamily="18" charset="0"/>
                <a:cs typeface="Times New Roman" pitchFamily="18" charset="0"/>
              </a:rPr>
              <a:t>ĐOÀN VĂN CỪ</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403212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51261" y="2044987"/>
            <a:ext cx="3578224" cy="707886"/>
          </a:xfrm>
          <a:prstGeom prst="rect">
            <a:avLst/>
          </a:prstGeom>
        </p:spPr>
        <p:txBody>
          <a:bodyPr wrap="none">
            <a:spAutoFit/>
          </a:bodyPr>
          <a:lstStyle/>
          <a:p>
            <a:r>
              <a:rPr lang="vi-VN" sz="4000" b="1" dirty="0">
                <a:ln w="22225">
                  <a:solidFill>
                    <a:schemeClr val="accent2"/>
                  </a:solidFill>
                  <a:prstDash val="solid"/>
                </a:ln>
                <a:solidFill>
                  <a:schemeClr val="accent2">
                    <a:lumMod val="40000"/>
                    <a:lumOff val="60000"/>
                  </a:schemeClr>
                </a:solidFill>
              </a:rPr>
              <a:t>Dải mây trắng</a:t>
            </a:r>
          </a:p>
        </p:txBody>
      </p:sp>
      <p:sp>
        <p:nvSpPr>
          <p:cNvPr id="4" name="Rectangle 3"/>
          <p:cNvSpPr/>
          <p:nvPr/>
        </p:nvSpPr>
        <p:spPr>
          <a:xfrm>
            <a:off x="6870650" y="2044986"/>
            <a:ext cx="4309193" cy="707886"/>
          </a:xfrm>
          <a:prstGeom prst="rect">
            <a:avLst/>
          </a:prstGeom>
        </p:spPr>
        <p:txBody>
          <a:bodyPr wrap="none">
            <a:spAutoFit/>
          </a:bodyPr>
          <a:lstStyle/>
          <a:p>
            <a:r>
              <a:rPr lang="vi-VN" sz="4000" b="1" dirty="0">
                <a:ln w="22225">
                  <a:solidFill>
                    <a:schemeClr val="accent2"/>
                  </a:solidFill>
                  <a:prstDash val="solid"/>
                </a:ln>
                <a:solidFill>
                  <a:schemeClr val="accent2">
                    <a:lumMod val="40000"/>
                    <a:lumOff val="60000"/>
                  </a:schemeClr>
                </a:solidFill>
              </a:rPr>
              <a:t>Sương hồng lam</a:t>
            </a:r>
            <a:endParaRPr lang="en-US" sz="4000" b="1" dirty="0">
              <a:ln w="22225">
                <a:solidFill>
                  <a:schemeClr val="accent2"/>
                </a:solidFill>
                <a:prstDash val="solid"/>
              </a:ln>
              <a:solidFill>
                <a:schemeClr val="accent2">
                  <a:lumMod val="40000"/>
                  <a:lumOff val="60000"/>
                </a:schemeClr>
              </a:solidFill>
            </a:endParaRPr>
          </a:p>
        </p:txBody>
      </p:sp>
      <p:sp>
        <p:nvSpPr>
          <p:cNvPr id="5" name="Rectangle 4"/>
          <p:cNvSpPr/>
          <p:nvPr/>
        </p:nvSpPr>
        <p:spPr>
          <a:xfrm>
            <a:off x="2251261" y="3404203"/>
            <a:ext cx="3714478" cy="707886"/>
          </a:xfrm>
          <a:prstGeom prst="rect">
            <a:avLst/>
          </a:prstGeom>
        </p:spPr>
        <p:txBody>
          <a:bodyPr wrap="none">
            <a:spAutoFit/>
          </a:bodyPr>
          <a:lstStyle/>
          <a:p>
            <a:r>
              <a:rPr lang="vi-VN" sz="4000" b="1" dirty="0">
                <a:ln w="22225">
                  <a:solidFill>
                    <a:schemeClr val="accent2"/>
                  </a:solidFill>
                  <a:prstDash val="solid"/>
                </a:ln>
                <a:solidFill>
                  <a:schemeClr val="accent2">
                    <a:lumMod val="40000"/>
                    <a:lumOff val="60000"/>
                  </a:schemeClr>
                </a:solidFill>
              </a:rPr>
              <a:t>Nóc nhà gianh</a:t>
            </a:r>
          </a:p>
        </p:txBody>
      </p:sp>
      <p:sp>
        <p:nvSpPr>
          <p:cNvPr id="6" name="Rectangle 5"/>
          <p:cNvSpPr/>
          <p:nvPr/>
        </p:nvSpPr>
        <p:spPr>
          <a:xfrm>
            <a:off x="2255269" y="4840962"/>
            <a:ext cx="3406702" cy="707886"/>
          </a:xfrm>
          <a:prstGeom prst="rect">
            <a:avLst/>
          </a:prstGeom>
        </p:spPr>
        <p:txBody>
          <a:bodyPr wrap="none">
            <a:spAutoFit/>
          </a:bodyPr>
          <a:lstStyle/>
          <a:p>
            <a:r>
              <a:rPr lang="vi-VN" sz="4000" b="1" dirty="0">
                <a:ln w="22225">
                  <a:solidFill>
                    <a:schemeClr val="accent2"/>
                  </a:solidFill>
                  <a:prstDash val="solid"/>
                </a:ln>
                <a:solidFill>
                  <a:schemeClr val="accent2">
                    <a:lumMod val="40000"/>
                    <a:lumOff val="60000"/>
                  </a:schemeClr>
                </a:solidFill>
              </a:rPr>
              <a:t>Cô yếm thắm</a:t>
            </a:r>
          </a:p>
        </p:txBody>
      </p:sp>
      <p:sp>
        <p:nvSpPr>
          <p:cNvPr id="7" name="Rectangle 6"/>
          <p:cNvSpPr/>
          <p:nvPr/>
        </p:nvSpPr>
        <p:spPr>
          <a:xfrm>
            <a:off x="6870650" y="3404203"/>
            <a:ext cx="3457998" cy="707886"/>
          </a:xfrm>
          <a:prstGeom prst="rect">
            <a:avLst/>
          </a:prstGeom>
        </p:spPr>
        <p:txBody>
          <a:bodyPr wrap="none">
            <a:spAutoFit/>
          </a:bodyPr>
          <a:lstStyle/>
          <a:p>
            <a:r>
              <a:rPr lang="vi-VN" sz="4000" b="1" dirty="0">
                <a:ln w="22225">
                  <a:solidFill>
                    <a:schemeClr val="accent2"/>
                  </a:solidFill>
                  <a:prstDash val="solid"/>
                </a:ln>
                <a:solidFill>
                  <a:schemeClr val="accent2">
                    <a:lumMod val="40000"/>
                    <a:lumOff val="60000"/>
                  </a:schemeClr>
                </a:solidFill>
              </a:rPr>
              <a:t>Núi uốn mình</a:t>
            </a:r>
            <a:endParaRPr lang="vi-VN" sz="4000" b="1" u="sng" dirty="0">
              <a:ln w="22225">
                <a:solidFill>
                  <a:schemeClr val="accent2"/>
                </a:solidFill>
                <a:prstDash val="solid"/>
              </a:ln>
              <a:solidFill>
                <a:schemeClr val="accent2">
                  <a:lumMod val="40000"/>
                  <a:lumOff val="60000"/>
                </a:schemeClr>
              </a:solidFill>
            </a:endParaRPr>
          </a:p>
        </p:txBody>
      </p:sp>
      <p:sp>
        <p:nvSpPr>
          <p:cNvPr id="8" name="Rectangle 7"/>
          <p:cNvSpPr/>
          <p:nvPr/>
        </p:nvSpPr>
        <p:spPr>
          <a:xfrm>
            <a:off x="3698933" y="808281"/>
            <a:ext cx="5532284" cy="769441"/>
          </a:xfrm>
          <a:prstGeom prst="rect">
            <a:avLst/>
          </a:prstGeom>
          <a:ln w="38100">
            <a:solidFill>
              <a:srgbClr val="92D050"/>
            </a:solidFill>
            <a:prstDash val="lgDashDot"/>
          </a:ln>
        </p:spPr>
        <p:txBody>
          <a:bodyPr wrap="none">
            <a:spAutoFit/>
          </a:bodyPr>
          <a:lstStyle/>
          <a:p>
            <a:r>
              <a:rPr lang="en-US" sz="44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latin typeface="UTM Showcard" panose="02040603050506020204" pitchFamily="18" charset="0"/>
              </a:rPr>
              <a:t>Luyện đọc từ khó</a:t>
            </a:r>
            <a:endParaRPr lang="vi-VN" sz="4400" b="1" spc="50" dirty="0">
              <a:ln w="9525" cmpd="sng">
                <a:solidFill>
                  <a:schemeClr val="accent6">
                    <a:lumMod val="75000"/>
                  </a:schemeClr>
                </a:solidFill>
                <a:prstDash val="solid"/>
              </a:ln>
              <a:solidFill>
                <a:schemeClr val="accent6"/>
              </a:solidFill>
              <a:effectLst>
                <a:glow rad="38100">
                  <a:schemeClr val="accent1">
                    <a:alpha val="40000"/>
                  </a:schemeClr>
                </a:glow>
                <a:reflection blurRad="6350" stA="60000" endA="900" endPos="58000" dir="5400000" sy="-100000" algn="bl" rotWithShape="0"/>
              </a:effectLst>
            </a:endParaRPr>
          </a:p>
        </p:txBody>
      </p:sp>
      <p:sp>
        <p:nvSpPr>
          <p:cNvPr id="9" name="Rectangle 8"/>
          <p:cNvSpPr/>
          <p:nvPr/>
        </p:nvSpPr>
        <p:spPr>
          <a:xfrm>
            <a:off x="6944676" y="4763420"/>
            <a:ext cx="2040367" cy="707886"/>
          </a:xfrm>
          <a:prstGeom prst="rect">
            <a:avLst/>
          </a:prstGeom>
        </p:spPr>
        <p:txBody>
          <a:bodyPr wrap="none">
            <a:spAutoFit/>
          </a:bodyPr>
          <a:lstStyle/>
          <a:p>
            <a:r>
              <a:rPr lang="en-US" sz="4000" b="1" dirty="0">
                <a:ln w="22225">
                  <a:solidFill>
                    <a:schemeClr val="accent2"/>
                  </a:solidFill>
                  <a:prstDash val="solid"/>
                </a:ln>
                <a:solidFill>
                  <a:schemeClr val="accent2">
                    <a:lumMod val="40000"/>
                    <a:lumOff val="60000"/>
                  </a:schemeClr>
                </a:solidFill>
              </a:rPr>
              <a:t>Lon xon</a:t>
            </a:r>
            <a:endParaRPr lang="vi-VN" sz="4000" b="1" u="sng" dirty="0">
              <a:ln w="22225">
                <a:solidFill>
                  <a:schemeClr val="accent2"/>
                </a:solidFill>
                <a:prstDash val="solid"/>
              </a:ln>
              <a:solidFill>
                <a:schemeClr val="accent2">
                  <a:lumMod val="40000"/>
                  <a:lumOff val="60000"/>
                </a:schemeClr>
              </a:solidFill>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821809" y="4566186"/>
            <a:ext cx="2891878" cy="2291814"/>
          </a:xfrm>
          <a:prstGeom prst="rect">
            <a:avLst/>
          </a:prstGeom>
        </p:spPr>
      </p:pic>
    </p:spTree>
    <p:extLst>
      <p:ext uri="{BB962C8B-B14F-4D97-AF65-F5344CB8AC3E}">
        <p14:creationId xmlns:p14="http://schemas.microsoft.com/office/powerpoint/2010/main" val="196667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58824" y="1438039"/>
            <a:ext cx="9555480" cy="365032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vi-VN" sz="3200" dirty="0">
                <a:solidFill>
                  <a:srgbClr val="002060"/>
                </a:solidFill>
                <a:latin typeface="+mj-lt"/>
              </a:rPr>
              <a:t>Bài thơ được viết theo thể 8 chữ, đọc với nhịp 3/5, nhưng các dòng thơ sau đọc với nhịp 5/3: </a:t>
            </a:r>
            <a:endParaRPr lang="en-US" sz="3200" dirty="0">
              <a:solidFill>
                <a:srgbClr val="002060"/>
              </a:solidFill>
              <a:latin typeface="+mj-lt"/>
            </a:endParaRPr>
          </a:p>
          <a:p>
            <a:pPr marL="0" indent="0" algn="ctr">
              <a:lnSpc>
                <a:spcPct val="110000"/>
              </a:lnSpc>
              <a:buFont typeface="Arial" panose="020B0604020202020204" pitchFamily="34" charset="0"/>
              <a:buNone/>
            </a:pPr>
            <a:r>
              <a:rPr lang="vi-VN" sz="3200" i="1" dirty="0">
                <a:solidFill>
                  <a:srgbClr val="002060"/>
                </a:solidFill>
                <a:latin typeface="+mj-lt"/>
              </a:rPr>
              <a:t>“Những thằng cu áo đỏ </a:t>
            </a:r>
            <a:r>
              <a:rPr lang="vi-VN" sz="3200" b="1" i="1" dirty="0">
                <a:solidFill>
                  <a:srgbClr val="FF0000"/>
                </a:solidFill>
                <a:latin typeface="+mj-lt"/>
              </a:rPr>
              <a:t>/</a:t>
            </a:r>
            <a:r>
              <a:rPr lang="vi-VN" sz="3200" b="1" i="1" dirty="0">
                <a:solidFill>
                  <a:srgbClr val="002060"/>
                </a:solidFill>
                <a:latin typeface="+mj-lt"/>
              </a:rPr>
              <a:t> </a:t>
            </a:r>
            <a:r>
              <a:rPr lang="vi-VN" sz="3200" i="1" dirty="0">
                <a:solidFill>
                  <a:srgbClr val="002060"/>
                </a:solidFill>
                <a:latin typeface="+mj-lt"/>
              </a:rPr>
              <a:t>chạy lon xon</a:t>
            </a:r>
            <a:endParaRPr lang="en-US" sz="3200" dirty="0">
              <a:solidFill>
                <a:srgbClr val="002060"/>
              </a:solidFill>
              <a:latin typeface="+mj-lt"/>
            </a:endParaRPr>
          </a:p>
          <a:p>
            <a:pPr marL="0" indent="0" algn="ctr">
              <a:lnSpc>
                <a:spcPct val="110000"/>
              </a:lnSpc>
              <a:spcBef>
                <a:spcPts val="600"/>
              </a:spcBef>
              <a:spcAft>
                <a:spcPts val="600"/>
              </a:spcAft>
              <a:buFont typeface="Arial" panose="020B0604020202020204" pitchFamily="34" charset="0"/>
              <a:buNone/>
            </a:pPr>
            <a:r>
              <a:rPr lang="vi-VN" sz="3200" i="1" dirty="0">
                <a:solidFill>
                  <a:srgbClr val="002060"/>
                </a:solidFill>
                <a:latin typeface="+mj-lt"/>
              </a:rPr>
              <a:t>Vài cụ già chống gậy </a:t>
            </a:r>
            <a:r>
              <a:rPr lang="vi-VN" sz="3200" b="1" i="1" dirty="0">
                <a:solidFill>
                  <a:srgbClr val="FF0000"/>
                </a:solidFill>
                <a:latin typeface="+mj-lt"/>
              </a:rPr>
              <a:t>/</a:t>
            </a:r>
            <a:r>
              <a:rPr lang="vi-VN" sz="3200" i="1" dirty="0">
                <a:solidFill>
                  <a:srgbClr val="002060"/>
                </a:solidFill>
                <a:latin typeface="+mj-lt"/>
              </a:rPr>
              <a:t> bước lom khom</a:t>
            </a:r>
            <a:endParaRPr lang="en-US" sz="3200" dirty="0">
              <a:solidFill>
                <a:srgbClr val="002060"/>
              </a:solidFill>
              <a:latin typeface="+mj-lt"/>
            </a:endParaRPr>
          </a:p>
          <a:p>
            <a:pPr marL="0" indent="0" algn="ctr">
              <a:lnSpc>
                <a:spcPct val="110000"/>
              </a:lnSpc>
              <a:spcBef>
                <a:spcPts val="600"/>
              </a:spcBef>
              <a:spcAft>
                <a:spcPts val="600"/>
              </a:spcAft>
              <a:buFont typeface="Arial" panose="020B0604020202020204" pitchFamily="34" charset="0"/>
              <a:buNone/>
            </a:pPr>
            <a:r>
              <a:rPr lang="vi-VN" sz="3200" i="1" dirty="0">
                <a:solidFill>
                  <a:srgbClr val="002060"/>
                </a:solidFill>
                <a:latin typeface="+mj-lt"/>
              </a:rPr>
              <a:t>Hai người thôn gánh lợn </a:t>
            </a:r>
            <a:r>
              <a:rPr lang="vi-VN" sz="3200" b="1" i="1" dirty="0">
                <a:solidFill>
                  <a:srgbClr val="FF0000"/>
                </a:solidFill>
                <a:latin typeface="+mj-lt"/>
              </a:rPr>
              <a:t>/</a:t>
            </a:r>
            <a:r>
              <a:rPr lang="vi-VN" sz="3200" b="1" i="1" dirty="0">
                <a:solidFill>
                  <a:srgbClr val="002060"/>
                </a:solidFill>
                <a:latin typeface="+mj-lt"/>
              </a:rPr>
              <a:t> </a:t>
            </a:r>
            <a:r>
              <a:rPr lang="vi-VN" sz="3200" i="1" dirty="0">
                <a:solidFill>
                  <a:srgbClr val="002060"/>
                </a:solidFill>
                <a:latin typeface="+mj-lt"/>
              </a:rPr>
              <a:t>chạy đi đầu</a:t>
            </a:r>
            <a:endParaRPr lang="en-US" sz="3200" dirty="0">
              <a:solidFill>
                <a:srgbClr val="002060"/>
              </a:solidFill>
              <a:latin typeface="+mj-lt"/>
            </a:endParaRPr>
          </a:p>
          <a:p>
            <a:pPr marL="0" indent="0" algn="ctr">
              <a:lnSpc>
                <a:spcPct val="110000"/>
              </a:lnSpc>
              <a:spcBef>
                <a:spcPts val="600"/>
              </a:spcBef>
              <a:spcAft>
                <a:spcPts val="600"/>
              </a:spcAft>
              <a:buFont typeface="Arial" panose="020B0604020202020204" pitchFamily="34" charset="0"/>
              <a:buNone/>
            </a:pPr>
            <a:r>
              <a:rPr lang="vi-VN" sz="3200" i="1" dirty="0">
                <a:solidFill>
                  <a:srgbClr val="002060"/>
                </a:solidFill>
                <a:latin typeface="+mj-lt"/>
              </a:rPr>
              <a:t>Con bò vàng ngộ nghĩnh </a:t>
            </a:r>
            <a:r>
              <a:rPr lang="vi-VN" sz="3200" b="1" i="1" dirty="0">
                <a:solidFill>
                  <a:srgbClr val="FF0000"/>
                </a:solidFill>
                <a:latin typeface="+mj-lt"/>
              </a:rPr>
              <a:t>/ </a:t>
            </a:r>
            <a:r>
              <a:rPr lang="vi-VN" sz="3200" i="1" dirty="0">
                <a:solidFill>
                  <a:srgbClr val="002060"/>
                </a:solidFill>
                <a:latin typeface="+mj-lt"/>
              </a:rPr>
              <a:t>đuổi theo sau”</a:t>
            </a:r>
            <a:endParaRPr lang="en-US" sz="3200" dirty="0">
              <a:solidFill>
                <a:srgbClr val="002060"/>
              </a:solidFill>
              <a:latin typeface="+mj-lt"/>
            </a:endParaRPr>
          </a:p>
          <a:p>
            <a:pPr marL="0" indent="0" algn="just">
              <a:buFont typeface="Arial" panose="020B0604020202020204" pitchFamily="34" charset="0"/>
              <a:buNone/>
            </a:pPr>
            <a:endParaRPr lang="en-US" sz="2200" dirty="0">
              <a:latin typeface="+mj-lt"/>
            </a:endParaRPr>
          </a:p>
        </p:txBody>
      </p:sp>
      <p:pic>
        <p:nvPicPr>
          <p:cNvPr id="4" name="Picture 8"/>
          <p:cNvPicPr>
            <a:picLocks noChangeAspect="1"/>
          </p:cNvPicPr>
          <p:nvPr/>
        </p:nvPicPr>
        <p:blipFill>
          <a:blip r:embed="rId2"/>
          <a:srcRect/>
          <a:stretch>
            <a:fillRect/>
          </a:stretch>
        </p:blipFill>
        <p:spPr>
          <a:xfrm>
            <a:off x="8643736" y="3263202"/>
            <a:ext cx="4341136" cy="3955862"/>
          </a:xfrm>
          <a:prstGeom prst="rect">
            <a:avLst/>
          </a:prstGeom>
        </p:spPr>
      </p:pic>
    </p:spTree>
    <p:extLst>
      <p:ext uri="{BB962C8B-B14F-4D97-AF65-F5344CB8AC3E}">
        <p14:creationId xmlns:p14="http://schemas.microsoft.com/office/powerpoint/2010/main" val="759903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01183" y="1145750"/>
            <a:ext cx="6177409" cy="3629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n-US" sz="2600" i="1" dirty="0">
                <a:solidFill>
                  <a:srgbClr val="002060"/>
                </a:solidFill>
                <a:latin typeface="Times New Roman" pitchFamily="18" charset="0"/>
                <a:cs typeface="Times New Roman" pitchFamily="18" charset="0"/>
              </a:rPr>
              <a:t>" </a:t>
            </a:r>
            <a:r>
              <a:rPr lang="vi-VN" sz="2600" i="1" dirty="0">
                <a:solidFill>
                  <a:srgbClr val="002060"/>
                </a:solidFill>
                <a:latin typeface="Times New Roman" pitchFamily="18" charset="0"/>
                <a:cs typeface="Times New Roman" pitchFamily="18" charset="0"/>
              </a:rPr>
              <a:t>Dải mây trắng / đỏ dần trên đỉnh núi</a:t>
            </a:r>
          </a:p>
          <a:p>
            <a:pPr marL="0" indent="0" algn="just">
              <a:lnSpc>
                <a:spcPct val="10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Sương hồng lam / ôm ấp nóc nhà gianh</a:t>
            </a:r>
          </a:p>
          <a:p>
            <a:pPr marL="0" indent="0" algn="just">
              <a:lnSpc>
                <a:spcPct val="10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Trên con đường / viền trắng mép đồi xanh</a:t>
            </a:r>
          </a:p>
          <a:p>
            <a:pPr marL="0" indent="0" algn="just">
              <a:lnSpc>
                <a:spcPct val="10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Người các ấp / tưng bừng ra chợ Tết</a:t>
            </a:r>
          </a:p>
          <a:p>
            <a:pPr marL="0" indent="0" algn="just">
              <a:lnSpc>
                <a:spcPct val="10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Họ vui vẻ / kéo hàng trên cỏ biếc</a:t>
            </a:r>
          </a:p>
          <a:p>
            <a:pPr marL="0" indent="0" algn="just">
              <a:lnSpc>
                <a:spcPct val="10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Những thằng cu áo đỏ / chạy lon xon</a:t>
            </a:r>
          </a:p>
          <a:p>
            <a:pPr marL="0" indent="0" algn="just">
              <a:lnSpc>
                <a:spcPct val="10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Vài cụ già chống gậy / bước lom khom</a:t>
            </a:r>
          </a:p>
          <a:p>
            <a:pPr marL="0" indent="0" algn="just">
              <a:lnSpc>
                <a:spcPct val="10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Cô yếm thắm / che môi cười lặng lẽ</a:t>
            </a:r>
            <a:r>
              <a:rPr lang="en-US" sz="2600" i="1" dirty="0">
                <a:solidFill>
                  <a:srgbClr val="002060"/>
                </a:solidFill>
                <a:latin typeface="Times New Roman" pitchFamily="18" charset="0"/>
                <a:cs typeface="Times New Roman" pitchFamily="18" charset="0"/>
              </a:rPr>
              <a:t>"</a:t>
            </a:r>
            <a:endParaRPr lang="vi-VN" sz="2600" i="1" dirty="0">
              <a:solidFill>
                <a:srgbClr val="002060"/>
              </a:solidFill>
              <a:latin typeface="Times New Roman" pitchFamily="18" charset="0"/>
              <a:cs typeface="Times New Roman" pitchFamily="18" charset="0"/>
            </a:endParaRPr>
          </a:p>
        </p:txBody>
      </p:sp>
      <p:sp>
        <p:nvSpPr>
          <p:cNvPr id="3" name="Content Placeholder 2"/>
          <p:cNvSpPr txBox="1">
            <a:spLocks/>
          </p:cNvSpPr>
          <p:nvPr/>
        </p:nvSpPr>
        <p:spPr>
          <a:xfrm>
            <a:off x="6204030" y="1942796"/>
            <a:ext cx="6828124" cy="39818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en-US" sz="2600" i="1" dirty="0">
                <a:solidFill>
                  <a:srgbClr val="002060"/>
                </a:solidFill>
                <a:latin typeface="Times New Roman" pitchFamily="18" charset="0"/>
                <a:cs typeface="Times New Roman" pitchFamily="18" charset="0"/>
              </a:rPr>
              <a:t>"</a:t>
            </a:r>
            <a:r>
              <a:rPr lang="vi-VN" sz="2600" i="1" dirty="0">
                <a:solidFill>
                  <a:srgbClr val="002060"/>
                </a:solidFill>
                <a:latin typeface="Times New Roman" pitchFamily="18" charset="0"/>
                <a:cs typeface="Times New Roman" pitchFamily="18" charset="0"/>
              </a:rPr>
              <a:t>Thằng em bé / nép đầu bên yếm mẹ</a:t>
            </a:r>
          </a:p>
          <a:p>
            <a:pPr marL="0" indent="0" algn="just">
              <a:lnSpc>
                <a:spcPct val="11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Hai người thôn / gánh lợn chạy đi đầu</a:t>
            </a:r>
          </a:p>
          <a:p>
            <a:pPr marL="0" indent="0" algn="just">
              <a:lnSpc>
                <a:spcPct val="11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Con bò vàng / ngộ nghĩnh đuổi theo sau</a:t>
            </a:r>
          </a:p>
          <a:p>
            <a:pPr marL="0" indent="0" algn="just">
              <a:lnSpc>
                <a:spcPct val="11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Sương trắng rỏ đầu cành / như giọt sữa</a:t>
            </a:r>
          </a:p>
          <a:p>
            <a:pPr marL="0" indent="0" algn="just">
              <a:lnSpc>
                <a:spcPct val="11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Tia nắng tía / nháy hoài trong ruộng lúa</a:t>
            </a:r>
          </a:p>
          <a:p>
            <a:pPr marL="0" indent="0" algn="just">
              <a:lnSpc>
                <a:spcPct val="11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Núi uốn mình / trong chiếc áo the xanh</a:t>
            </a:r>
          </a:p>
          <a:p>
            <a:pPr marL="0" indent="0" algn="just">
              <a:lnSpc>
                <a:spcPct val="11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Đồi thoa son / nằm dưới ánh bình minh</a:t>
            </a:r>
          </a:p>
          <a:p>
            <a:pPr marL="0" indent="0" algn="just">
              <a:lnSpc>
                <a:spcPct val="110000"/>
              </a:lnSpc>
              <a:buFont typeface="Arial" panose="020B0604020202020204" pitchFamily="34" charset="0"/>
              <a:buNone/>
            </a:pPr>
            <a:r>
              <a:rPr lang="vi-VN" sz="2600" i="1" dirty="0">
                <a:solidFill>
                  <a:srgbClr val="002060"/>
                </a:solidFill>
                <a:latin typeface="Times New Roman" pitchFamily="18" charset="0"/>
                <a:cs typeface="Times New Roman" pitchFamily="18" charset="0"/>
              </a:rPr>
              <a:t>Người mua bán / ra vào đầy cổng chợ.</a:t>
            </a:r>
            <a:r>
              <a:rPr lang="en-US" sz="2600" i="1" dirty="0">
                <a:solidFill>
                  <a:srgbClr val="002060"/>
                </a:solidFill>
                <a:latin typeface="Times New Roman" pitchFamily="18" charset="0"/>
                <a:cs typeface="Times New Roman" pitchFamily="18" charset="0"/>
              </a:rPr>
              <a:t>“</a:t>
            </a:r>
          </a:p>
          <a:p>
            <a:pPr marL="0" indent="0" algn="just">
              <a:lnSpc>
                <a:spcPct val="110000"/>
              </a:lnSpc>
              <a:buFont typeface="Arial" panose="020B0604020202020204" pitchFamily="34" charset="0"/>
              <a:buNone/>
            </a:pPr>
            <a:r>
              <a:rPr lang="en-US" sz="2600" b="1" i="1" dirty="0">
                <a:solidFill>
                  <a:srgbClr val="002060"/>
                </a:solidFill>
                <a:latin typeface="Times New Roman" pitchFamily="18" charset="0"/>
                <a:cs typeface="Times New Roman" pitchFamily="18" charset="0"/>
              </a:rPr>
              <a:t>		</a:t>
            </a:r>
          </a:p>
        </p:txBody>
      </p:sp>
      <p:sp>
        <p:nvSpPr>
          <p:cNvPr id="4" name="Rectangle 3"/>
          <p:cNvSpPr/>
          <p:nvPr/>
        </p:nvSpPr>
        <p:spPr>
          <a:xfrm>
            <a:off x="867161" y="328573"/>
            <a:ext cx="9913380" cy="1015663"/>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6000" b="1" cap="none" spc="0" dirty="0">
                <a:ln w="12700" cmpd="sng">
                  <a:solidFill>
                    <a:schemeClr val="tx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4">
                      <a:satMod val="175000"/>
                      <a:alpha val="40000"/>
                    </a:schemeClr>
                  </a:glow>
                </a:effectLst>
                <a:latin typeface="UTM ThuPhap Thien An" panose="02040603050506020204" pitchFamily="18" charset="0"/>
              </a:rPr>
              <a:t>Chợ tết</a:t>
            </a:r>
          </a:p>
        </p:txBody>
      </p:sp>
      <p:sp>
        <p:nvSpPr>
          <p:cNvPr id="6" name="Rectangle 5"/>
          <p:cNvSpPr/>
          <p:nvPr/>
        </p:nvSpPr>
        <p:spPr>
          <a:xfrm>
            <a:off x="7044570" y="1047968"/>
            <a:ext cx="1762021" cy="397032"/>
          </a:xfrm>
          <a:prstGeom prst="rect">
            <a:avLst/>
          </a:prstGeom>
        </p:spPr>
        <p:txBody>
          <a:bodyPr wrap="none">
            <a:spAutoFit/>
          </a:bodyPr>
          <a:lstStyle/>
          <a:p>
            <a:pPr algn="just">
              <a:lnSpc>
                <a:spcPct val="110000"/>
              </a:lnSpc>
            </a:pPr>
            <a:r>
              <a:rPr lang="vi-VN" b="1" i="1" dirty="0">
                <a:solidFill>
                  <a:srgbClr val="002060"/>
                </a:solidFill>
                <a:latin typeface="Times New Roman" pitchFamily="18" charset="0"/>
                <a:cs typeface="Times New Roman" pitchFamily="18" charset="0"/>
              </a:rPr>
              <a:t>ĐOÀN VĂN C</a:t>
            </a:r>
            <a:r>
              <a:rPr lang="en-US" b="1" i="1" dirty="0">
                <a:solidFill>
                  <a:srgbClr val="002060"/>
                </a:solidFill>
                <a:latin typeface="Times New Roman" pitchFamily="18" charset="0"/>
                <a:cs typeface="Times New Roman" pitchFamily="18" charset="0"/>
              </a:rPr>
              <a:t>Ừ</a:t>
            </a:r>
          </a:p>
        </p:txBody>
      </p:sp>
    </p:spTree>
    <p:extLst>
      <p:ext uri="{BB962C8B-B14F-4D97-AF65-F5344CB8AC3E}">
        <p14:creationId xmlns:p14="http://schemas.microsoft.com/office/powerpoint/2010/main" val="188239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00"/>
                                        <p:tgtEl>
                                          <p:spTgt spid="3">
                                            <p:txEl>
                                              <p:pRg st="0" end="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down)">
                                      <p:cBhvr>
                                        <p:cTn id="36" dur="500"/>
                                        <p:tgtEl>
                                          <p:spTgt spid="3">
                                            <p:txEl>
                                              <p:pRg st="1" end="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00"/>
                                        <p:tgtEl>
                                          <p:spTgt spid="3">
                                            <p:txEl>
                                              <p:pRg st="2" end="2"/>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ipe(down)">
                                      <p:cBhvr>
                                        <p:cTn id="42" dur="500"/>
                                        <p:tgtEl>
                                          <p:spTgt spid="3">
                                            <p:txEl>
                                              <p:pRg st="3" end="3"/>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00"/>
                                        <p:tgtEl>
                                          <p:spTgt spid="3">
                                            <p:txEl>
                                              <p:pRg st="4" end="4"/>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wipe(down)">
                                      <p:cBhvr>
                                        <p:cTn id="48" dur="500"/>
                                        <p:tgtEl>
                                          <p:spTgt spid="3">
                                            <p:txEl>
                                              <p:pRg st="5" end="5"/>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wipe(down)">
                                      <p:cBhvr>
                                        <p:cTn id="51" dur="500"/>
                                        <p:tgtEl>
                                          <p:spTgt spid="3">
                                            <p:txEl>
                                              <p:pRg st="6" end="6"/>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wipe(down)">
                                      <p:cBhvr>
                                        <p:cTn id="54" dur="500"/>
                                        <p:tgtEl>
                                          <p:spTgt spid="3">
                                            <p:txEl>
                                              <p:pRg st="7" end="7"/>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wipe(down)">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1695</Words>
  <Application>Microsoft Office PowerPoint</Application>
  <PresentationFormat>Widescreen</PresentationFormat>
  <Paragraphs>202</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Times New Roman</vt:lpstr>
      <vt:lpstr>UTM Ong Do Gia</vt:lpstr>
      <vt:lpstr>UTM Showcard</vt:lpstr>
      <vt:lpstr>UTM ThuPhap Thien An</vt:lpstr>
      <vt:lpstr>思源宋体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Thu</dc:creator>
  <cp:lastModifiedBy>Ha Thu</cp:lastModifiedBy>
  <cp:revision>1</cp:revision>
  <dcterms:created xsi:type="dcterms:W3CDTF">2022-02-09T15:49:26Z</dcterms:created>
  <dcterms:modified xsi:type="dcterms:W3CDTF">2022-02-09T15:51:04Z</dcterms:modified>
</cp:coreProperties>
</file>