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5B3C95-87E6-4F7A-B401-15575AB72482}" type="datetimeFigureOut">
              <a:rPr lang="en-US" smtClean="0"/>
              <a:t>2/4/2022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AC8AC1-4A19-408A-8559-D57A96B9E1BD}" type="slidenum">
              <a:rPr lang="en-US" smtClean="0"/>
              <a:t>‹#›</a:t>
            </a:fld>
            <a:endParaRPr lang="en-US"/>
          </a:p>
        </p:txBody>
      </p:sp>
    </p:spTree>
    <p:extLst>
      <p:ext uri="{BB962C8B-B14F-4D97-AF65-F5344CB8AC3E}">
        <p14:creationId xmlns:p14="http://schemas.microsoft.com/office/powerpoint/2010/main" val="2987247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Đây là cảnh bè xuôi sông MÃ (không phải sông La)</a:t>
            </a:r>
            <a:br>
              <a:rPr lang="en-US"/>
            </a:br>
            <a:r>
              <a:rPr lang="en-US"/>
              <a:t>Tác giả: </a:t>
            </a:r>
            <a:r>
              <a:rPr lang="en-US" b="0" i="0">
                <a:solidFill>
                  <a:srgbClr val="000000"/>
                </a:solidFill>
                <a:effectLst/>
                <a:latin typeface="Roboto" panose="02000000000000000000" pitchFamily="2" charset="0"/>
              </a:rPr>
              <a:t>NSNA Lê Phức – nguyên Chủ tịch Hội NSNAVN</a:t>
            </a:r>
            <a:endParaRPr lang="en-US"/>
          </a:p>
        </p:txBody>
      </p:sp>
      <p:sp>
        <p:nvSpPr>
          <p:cNvPr id="4" name="Slide Number Placeholder 3"/>
          <p:cNvSpPr>
            <a:spLocks noGrp="1"/>
          </p:cNvSpPr>
          <p:nvPr>
            <p:ph type="sldNum" sz="quarter" idx="5"/>
          </p:nvPr>
        </p:nvSpPr>
        <p:spPr/>
        <p:txBody>
          <a:bodyPr/>
          <a:lstStyle/>
          <a:p>
            <a:fld id="{4939D300-36C3-4CD2-ABD9-B7359CDDF8AB}" type="slidenum">
              <a:rPr lang="en-US" smtClean="0"/>
              <a:t>13</a:t>
            </a:fld>
            <a:endParaRPr lang="en-US"/>
          </a:p>
        </p:txBody>
      </p:sp>
    </p:spTree>
    <p:extLst>
      <p:ext uri="{BB962C8B-B14F-4D97-AF65-F5344CB8AC3E}">
        <p14:creationId xmlns:p14="http://schemas.microsoft.com/office/powerpoint/2010/main" val="2711498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DFBE69-6353-49BE-B5E4-976E8A615013}"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1EB6F-5BC8-4F59-9B39-C9F842F2A57A}" type="slidenum">
              <a:rPr lang="en-US" smtClean="0"/>
              <a:t>‹#›</a:t>
            </a:fld>
            <a:endParaRPr lang="en-US"/>
          </a:p>
        </p:txBody>
      </p:sp>
    </p:spTree>
    <p:extLst>
      <p:ext uri="{BB962C8B-B14F-4D97-AF65-F5344CB8AC3E}">
        <p14:creationId xmlns:p14="http://schemas.microsoft.com/office/powerpoint/2010/main" val="641939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DFBE69-6353-49BE-B5E4-976E8A615013}"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1EB6F-5BC8-4F59-9B39-C9F842F2A57A}" type="slidenum">
              <a:rPr lang="en-US" smtClean="0"/>
              <a:t>‹#›</a:t>
            </a:fld>
            <a:endParaRPr lang="en-US"/>
          </a:p>
        </p:txBody>
      </p:sp>
    </p:spTree>
    <p:extLst>
      <p:ext uri="{BB962C8B-B14F-4D97-AF65-F5344CB8AC3E}">
        <p14:creationId xmlns:p14="http://schemas.microsoft.com/office/powerpoint/2010/main" val="165297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DFBE69-6353-49BE-B5E4-976E8A615013}"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1EB6F-5BC8-4F59-9B39-C9F842F2A57A}" type="slidenum">
              <a:rPr lang="en-US" smtClean="0"/>
              <a:t>‹#›</a:t>
            </a:fld>
            <a:endParaRPr lang="en-US"/>
          </a:p>
        </p:txBody>
      </p:sp>
    </p:spTree>
    <p:extLst>
      <p:ext uri="{BB962C8B-B14F-4D97-AF65-F5344CB8AC3E}">
        <p14:creationId xmlns:p14="http://schemas.microsoft.com/office/powerpoint/2010/main" val="3401538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7CEAFCA-73D0-458E-8DC6-0A397632580D}"/>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xmlns="" id="{482100CE-9C19-456B-8F84-922D00BD6106}"/>
              </a:ext>
            </a:extLst>
          </p:cNvPr>
          <p:cNvSpPr txBox="1"/>
          <p:nvPr userDrawn="1"/>
        </p:nvSpPr>
        <p:spPr>
          <a:xfrm>
            <a:off x="8759027" y="59982"/>
            <a:ext cx="847205" cy="328705"/>
          </a:xfrm>
          <a:prstGeom prst="rect">
            <a:avLst/>
          </a:prstGeom>
          <a:noFill/>
        </p:spPr>
        <p:txBody>
          <a:bodyPr wrap="none" lIns="51206" tIns="25603" rIns="51206" bIns="25603" rtlCol="0">
            <a:spAutoFit/>
          </a:bodyPr>
          <a:lstStyle/>
          <a:p>
            <a:r>
              <a:rPr lang="en-US">
                <a:solidFill>
                  <a:schemeClr val="accent5">
                    <a:lumMod val="40000"/>
                    <a:lumOff val="60000"/>
                  </a:schemeClr>
                </a:solidFill>
                <a:latin typeface="UTM Mabella" panose="02040603050506020204" pitchFamily="18" charset="0"/>
              </a:rPr>
              <a:t>KTUTS</a:t>
            </a:r>
          </a:p>
        </p:txBody>
      </p:sp>
    </p:spTree>
    <p:extLst>
      <p:ext uri="{BB962C8B-B14F-4D97-AF65-F5344CB8AC3E}">
        <p14:creationId xmlns:p14="http://schemas.microsoft.com/office/powerpoint/2010/main" val="3857794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4" name="图片 7">
            <a:extLst>
              <a:ext uri="{FF2B5EF4-FFF2-40B4-BE49-F238E27FC236}">
                <a16:creationId xmlns:a16="http://schemas.microsoft.com/office/drawing/2014/main" xmlns="" id="{A922D47C-82FD-4F2C-87C7-145380AFFB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9144000" cy="6858000"/>
          </a:xfrm>
          <a:prstGeom prst="rect">
            <a:avLst/>
          </a:prstGeom>
        </p:spPr>
      </p:pic>
      <p:sp>
        <p:nvSpPr>
          <p:cNvPr id="5" name="矩形: 圆角 11">
            <a:extLst>
              <a:ext uri="{FF2B5EF4-FFF2-40B4-BE49-F238E27FC236}">
                <a16:creationId xmlns:a16="http://schemas.microsoft.com/office/drawing/2014/main" xmlns="" id="{AA1708C5-003A-4753-94FB-286DF80524A8}"/>
              </a:ext>
            </a:extLst>
          </p:cNvPr>
          <p:cNvSpPr/>
          <p:nvPr userDrawn="1"/>
        </p:nvSpPr>
        <p:spPr>
          <a:xfrm>
            <a:off x="304801" y="228600"/>
            <a:ext cx="8534400" cy="6400800"/>
          </a:xfrm>
          <a:prstGeom prst="roundRect">
            <a:avLst>
              <a:gd name="adj" fmla="val 5217"/>
            </a:avLst>
          </a:prstGeom>
          <a:solidFill>
            <a:schemeClr val="bg1">
              <a:alpha val="80000"/>
            </a:schemeClr>
          </a:solidFill>
          <a:ln w="63500">
            <a:solidFill>
              <a:schemeClr val="accent4">
                <a:lumMod val="50000"/>
              </a:schemeClr>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zh-CN" altLang="en-US"/>
          </a:p>
        </p:txBody>
      </p:sp>
      <p:pic>
        <p:nvPicPr>
          <p:cNvPr id="6" name="图片 9">
            <a:extLst>
              <a:ext uri="{FF2B5EF4-FFF2-40B4-BE49-F238E27FC236}">
                <a16:creationId xmlns:a16="http://schemas.microsoft.com/office/drawing/2014/main" xmlns="" id="{66D3049D-4243-418E-97B9-62743E74704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384" r="31544"/>
          <a:stretch/>
        </p:blipFill>
        <p:spPr>
          <a:xfrm flipH="1">
            <a:off x="-1" y="-1"/>
            <a:ext cx="1614526" cy="2908455"/>
          </a:xfrm>
          <a:prstGeom prst="rect">
            <a:avLst/>
          </a:prstGeom>
        </p:spPr>
      </p:pic>
      <p:pic>
        <p:nvPicPr>
          <p:cNvPr id="7" name="图片 10">
            <a:extLst>
              <a:ext uri="{FF2B5EF4-FFF2-40B4-BE49-F238E27FC236}">
                <a16:creationId xmlns:a16="http://schemas.microsoft.com/office/drawing/2014/main" xmlns="" id="{C2490763-322A-4537-8D04-C06ED7AF5CB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38252"/>
          <a:stretch/>
        </p:blipFill>
        <p:spPr>
          <a:xfrm flipH="1">
            <a:off x="749148" y="0"/>
            <a:ext cx="1379862" cy="1343512"/>
          </a:xfrm>
          <a:prstGeom prst="rect">
            <a:avLst/>
          </a:prstGeom>
        </p:spPr>
      </p:pic>
      <p:pic>
        <p:nvPicPr>
          <p:cNvPr id="8" name="Picture 7" descr="A picture containing outdoor&#10;&#10;Description automatically generated">
            <a:extLst>
              <a:ext uri="{FF2B5EF4-FFF2-40B4-BE49-F238E27FC236}">
                <a16:creationId xmlns:a16="http://schemas.microsoft.com/office/drawing/2014/main" xmlns="" id="{84E9E53F-08AC-4E6E-A253-21409101328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00900" y="4203700"/>
            <a:ext cx="2152650" cy="2870200"/>
          </a:xfrm>
          <a:prstGeom prst="rect">
            <a:avLst/>
          </a:prstGeom>
        </p:spPr>
      </p:pic>
      <p:sp>
        <p:nvSpPr>
          <p:cNvPr id="9" name="TextBox 8">
            <a:extLst>
              <a:ext uri="{FF2B5EF4-FFF2-40B4-BE49-F238E27FC236}">
                <a16:creationId xmlns:a16="http://schemas.microsoft.com/office/drawing/2014/main" xmlns="" id="{84C81896-1ED6-420D-B7F5-0985309898A2}"/>
              </a:ext>
            </a:extLst>
          </p:cNvPr>
          <p:cNvSpPr txBox="1"/>
          <p:nvPr userDrawn="1"/>
        </p:nvSpPr>
        <p:spPr>
          <a:xfrm>
            <a:off x="0" y="6629400"/>
            <a:ext cx="847205" cy="328705"/>
          </a:xfrm>
          <a:prstGeom prst="rect">
            <a:avLst/>
          </a:prstGeom>
          <a:noFill/>
        </p:spPr>
        <p:txBody>
          <a:bodyPr wrap="none" lIns="51206" tIns="25603" rIns="51206" bIns="25603" rtlCol="0">
            <a:spAutoFit/>
          </a:bodyPr>
          <a:lstStyle/>
          <a:p>
            <a:r>
              <a:rPr lang="en-US">
                <a:solidFill>
                  <a:schemeClr val="accent6">
                    <a:lumMod val="40000"/>
                    <a:lumOff val="60000"/>
                  </a:schemeClr>
                </a:solidFill>
                <a:latin typeface="UTM Mabella" panose="02040603050506020204" pitchFamily="18" charset="0"/>
              </a:rPr>
              <a:t>KTUTS</a:t>
            </a:r>
          </a:p>
        </p:txBody>
      </p:sp>
      <p:sp>
        <p:nvSpPr>
          <p:cNvPr id="10" name="Isosceles Triangle 9">
            <a:extLst>
              <a:ext uri="{FF2B5EF4-FFF2-40B4-BE49-F238E27FC236}">
                <a16:creationId xmlns:a16="http://schemas.microsoft.com/office/drawing/2014/main" xmlns="" id="{32E62DD1-107C-4D14-BA9D-B157EBB09648}"/>
              </a:ext>
            </a:extLst>
          </p:cNvPr>
          <p:cNvSpPr/>
          <p:nvPr userDrawn="1"/>
        </p:nvSpPr>
        <p:spPr>
          <a:xfrm rot="304199">
            <a:off x="8492822" y="4668919"/>
            <a:ext cx="228600" cy="118444"/>
          </a:xfrm>
          <a:prstGeom prst="triangle">
            <a:avLst/>
          </a:prstGeom>
          <a:solidFill>
            <a:srgbClr val="FDE9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spTree>
    <p:extLst>
      <p:ext uri="{BB962C8B-B14F-4D97-AF65-F5344CB8AC3E}">
        <p14:creationId xmlns:p14="http://schemas.microsoft.com/office/powerpoint/2010/main" val="228444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E7805FB-ED05-4C21-9D4B-B2EF4379660E}"/>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08222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pic>
        <p:nvPicPr>
          <p:cNvPr id="4" name="图片 7">
            <a:extLst>
              <a:ext uri="{FF2B5EF4-FFF2-40B4-BE49-F238E27FC236}">
                <a16:creationId xmlns:a16="http://schemas.microsoft.com/office/drawing/2014/main" xmlns="" id="{A922D47C-82FD-4F2C-87C7-145380AFFB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9144000" cy="6858000"/>
          </a:xfrm>
          <a:prstGeom prst="rect">
            <a:avLst/>
          </a:prstGeom>
        </p:spPr>
      </p:pic>
      <p:sp>
        <p:nvSpPr>
          <p:cNvPr id="5" name="矩形: 圆角 11">
            <a:extLst>
              <a:ext uri="{FF2B5EF4-FFF2-40B4-BE49-F238E27FC236}">
                <a16:creationId xmlns:a16="http://schemas.microsoft.com/office/drawing/2014/main" xmlns="" id="{AA1708C5-003A-4753-94FB-286DF80524A8}"/>
              </a:ext>
            </a:extLst>
          </p:cNvPr>
          <p:cNvSpPr/>
          <p:nvPr userDrawn="1"/>
        </p:nvSpPr>
        <p:spPr>
          <a:xfrm>
            <a:off x="304801" y="228600"/>
            <a:ext cx="8534400" cy="6400800"/>
          </a:xfrm>
          <a:prstGeom prst="roundRect">
            <a:avLst>
              <a:gd name="adj" fmla="val 5217"/>
            </a:avLst>
          </a:prstGeom>
          <a:solidFill>
            <a:schemeClr val="bg1">
              <a:alpha val="80000"/>
            </a:schemeClr>
          </a:solidFill>
          <a:ln w="63500">
            <a:solidFill>
              <a:schemeClr val="accent4">
                <a:lumMod val="50000"/>
              </a:schemeClr>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zh-CN" altLang="en-US"/>
          </a:p>
        </p:txBody>
      </p:sp>
      <p:pic>
        <p:nvPicPr>
          <p:cNvPr id="6" name="图片 9">
            <a:extLst>
              <a:ext uri="{FF2B5EF4-FFF2-40B4-BE49-F238E27FC236}">
                <a16:creationId xmlns:a16="http://schemas.microsoft.com/office/drawing/2014/main" xmlns="" id="{66D3049D-4243-418E-97B9-62743E74704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384" r="31544"/>
          <a:stretch/>
        </p:blipFill>
        <p:spPr>
          <a:xfrm flipH="1">
            <a:off x="-1" y="-1"/>
            <a:ext cx="1104901" cy="1990400"/>
          </a:xfrm>
          <a:prstGeom prst="rect">
            <a:avLst/>
          </a:prstGeom>
        </p:spPr>
      </p:pic>
      <p:pic>
        <p:nvPicPr>
          <p:cNvPr id="7" name="图片 10">
            <a:extLst>
              <a:ext uri="{FF2B5EF4-FFF2-40B4-BE49-F238E27FC236}">
                <a16:creationId xmlns:a16="http://schemas.microsoft.com/office/drawing/2014/main" xmlns="" id="{C2490763-322A-4537-8D04-C06ED7AF5CB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38252"/>
          <a:stretch/>
        </p:blipFill>
        <p:spPr>
          <a:xfrm flipH="1">
            <a:off x="381000" y="12700"/>
            <a:ext cx="1193953" cy="1162500"/>
          </a:xfrm>
          <a:prstGeom prst="rect">
            <a:avLst/>
          </a:prstGeom>
        </p:spPr>
      </p:pic>
      <p:pic>
        <p:nvPicPr>
          <p:cNvPr id="8" name="Picture 7" descr="A picture containing outdoor&#10;&#10;Description automatically generated">
            <a:extLst>
              <a:ext uri="{FF2B5EF4-FFF2-40B4-BE49-F238E27FC236}">
                <a16:creationId xmlns:a16="http://schemas.microsoft.com/office/drawing/2014/main" xmlns="" id="{84E9E53F-08AC-4E6E-A253-21409101328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39000" y="4229100"/>
            <a:ext cx="2152650" cy="2870200"/>
          </a:xfrm>
          <a:prstGeom prst="rect">
            <a:avLst/>
          </a:prstGeom>
        </p:spPr>
      </p:pic>
      <p:sp>
        <p:nvSpPr>
          <p:cNvPr id="2" name="TextBox 1">
            <a:extLst>
              <a:ext uri="{FF2B5EF4-FFF2-40B4-BE49-F238E27FC236}">
                <a16:creationId xmlns:a16="http://schemas.microsoft.com/office/drawing/2014/main" xmlns="" id="{0D7197AA-9823-4854-B8C7-32608D5927EB}"/>
              </a:ext>
            </a:extLst>
          </p:cNvPr>
          <p:cNvSpPr txBox="1"/>
          <p:nvPr userDrawn="1"/>
        </p:nvSpPr>
        <p:spPr>
          <a:xfrm>
            <a:off x="0" y="6629400"/>
            <a:ext cx="847205" cy="328705"/>
          </a:xfrm>
          <a:prstGeom prst="rect">
            <a:avLst/>
          </a:prstGeom>
          <a:noFill/>
        </p:spPr>
        <p:txBody>
          <a:bodyPr wrap="none" lIns="51206" tIns="25603" rIns="51206" bIns="25603" rtlCol="0">
            <a:spAutoFit/>
          </a:bodyPr>
          <a:lstStyle/>
          <a:p>
            <a:r>
              <a:rPr lang="en-US">
                <a:solidFill>
                  <a:schemeClr val="accent6">
                    <a:lumMod val="40000"/>
                    <a:lumOff val="60000"/>
                  </a:schemeClr>
                </a:solidFill>
                <a:latin typeface="UTM Mabella" panose="02040603050506020204" pitchFamily="18" charset="0"/>
              </a:rPr>
              <a:t>KTUTS</a:t>
            </a:r>
          </a:p>
        </p:txBody>
      </p:sp>
      <p:sp>
        <p:nvSpPr>
          <p:cNvPr id="9" name="Isosceles Triangle 8">
            <a:extLst>
              <a:ext uri="{FF2B5EF4-FFF2-40B4-BE49-F238E27FC236}">
                <a16:creationId xmlns:a16="http://schemas.microsoft.com/office/drawing/2014/main" xmlns="" id="{30CE7194-57D1-43BC-9D2D-BAC051210296}"/>
              </a:ext>
            </a:extLst>
          </p:cNvPr>
          <p:cNvSpPr/>
          <p:nvPr userDrawn="1"/>
        </p:nvSpPr>
        <p:spPr>
          <a:xfrm rot="304199">
            <a:off x="8530922" y="4668919"/>
            <a:ext cx="228600" cy="118444"/>
          </a:xfrm>
          <a:prstGeom prst="triangle">
            <a:avLst/>
          </a:prstGeom>
          <a:solidFill>
            <a:srgbClr val="FDE9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spTree>
    <p:extLst>
      <p:ext uri="{BB962C8B-B14F-4D97-AF65-F5344CB8AC3E}">
        <p14:creationId xmlns:p14="http://schemas.microsoft.com/office/powerpoint/2010/main" val="99763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0F66F02-3CE4-4A82-808D-F1587A741F53}"/>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xmlns="" id="{531F927F-D037-4C56-BCE7-B0CB86392A5D}"/>
              </a:ext>
            </a:extLst>
          </p:cNvPr>
          <p:cNvSpPr txBox="1"/>
          <p:nvPr userDrawn="1"/>
        </p:nvSpPr>
        <p:spPr>
          <a:xfrm>
            <a:off x="8759027" y="59982"/>
            <a:ext cx="847205" cy="328705"/>
          </a:xfrm>
          <a:prstGeom prst="rect">
            <a:avLst/>
          </a:prstGeom>
          <a:noFill/>
        </p:spPr>
        <p:txBody>
          <a:bodyPr wrap="none" lIns="51206" tIns="25603" rIns="51206" bIns="25603" rtlCol="0">
            <a:spAutoFit/>
          </a:bodyPr>
          <a:lstStyle/>
          <a:p>
            <a:r>
              <a:rPr lang="en-US">
                <a:solidFill>
                  <a:schemeClr val="accent5">
                    <a:lumMod val="40000"/>
                    <a:lumOff val="60000"/>
                  </a:schemeClr>
                </a:solidFill>
                <a:latin typeface="UTM Mabella" panose="02040603050506020204" pitchFamily="18" charset="0"/>
              </a:rPr>
              <a:t>KTUTS</a:t>
            </a:r>
          </a:p>
        </p:txBody>
      </p:sp>
    </p:spTree>
    <p:extLst>
      <p:ext uri="{BB962C8B-B14F-4D97-AF65-F5344CB8AC3E}">
        <p14:creationId xmlns:p14="http://schemas.microsoft.com/office/powerpoint/2010/main" val="2681844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DFBE69-6353-49BE-B5E4-976E8A615013}"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1EB6F-5BC8-4F59-9B39-C9F842F2A57A}" type="slidenum">
              <a:rPr lang="en-US" smtClean="0"/>
              <a:t>‹#›</a:t>
            </a:fld>
            <a:endParaRPr lang="en-US"/>
          </a:p>
        </p:txBody>
      </p:sp>
    </p:spTree>
    <p:extLst>
      <p:ext uri="{BB962C8B-B14F-4D97-AF65-F5344CB8AC3E}">
        <p14:creationId xmlns:p14="http://schemas.microsoft.com/office/powerpoint/2010/main" val="377687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DFBE69-6353-49BE-B5E4-976E8A615013}"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1EB6F-5BC8-4F59-9B39-C9F842F2A57A}" type="slidenum">
              <a:rPr lang="en-US" smtClean="0"/>
              <a:t>‹#›</a:t>
            </a:fld>
            <a:endParaRPr lang="en-US"/>
          </a:p>
        </p:txBody>
      </p:sp>
    </p:spTree>
    <p:extLst>
      <p:ext uri="{BB962C8B-B14F-4D97-AF65-F5344CB8AC3E}">
        <p14:creationId xmlns:p14="http://schemas.microsoft.com/office/powerpoint/2010/main" val="2141869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DFBE69-6353-49BE-B5E4-976E8A615013}" type="datetimeFigureOut">
              <a:rPr lang="en-US" smtClean="0"/>
              <a:t>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1EB6F-5BC8-4F59-9B39-C9F842F2A57A}" type="slidenum">
              <a:rPr lang="en-US" smtClean="0"/>
              <a:t>‹#›</a:t>
            </a:fld>
            <a:endParaRPr lang="en-US"/>
          </a:p>
        </p:txBody>
      </p:sp>
    </p:spTree>
    <p:extLst>
      <p:ext uri="{BB962C8B-B14F-4D97-AF65-F5344CB8AC3E}">
        <p14:creationId xmlns:p14="http://schemas.microsoft.com/office/powerpoint/2010/main" val="183790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DFBE69-6353-49BE-B5E4-976E8A615013}" type="datetimeFigureOut">
              <a:rPr lang="en-US" smtClean="0"/>
              <a:t>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41EB6F-5BC8-4F59-9B39-C9F842F2A57A}" type="slidenum">
              <a:rPr lang="en-US" smtClean="0"/>
              <a:t>‹#›</a:t>
            </a:fld>
            <a:endParaRPr lang="en-US"/>
          </a:p>
        </p:txBody>
      </p:sp>
    </p:spTree>
    <p:extLst>
      <p:ext uri="{BB962C8B-B14F-4D97-AF65-F5344CB8AC3E}">
        <p14:creationId xmlns:p14="http://schemas.microsoft.com/office/powerpoint/2010/main" val="2904143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DFBE69-6353-49BE-B5E4-976E8A615013}" type="datetimeFigureOut">
              <a:rPr lang="en-US" smtClean="0"/>
              <a:t>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41EB6F-5BC8-4F59-9B39-C9F842F2A57A}" type="slidenum">
              <a:rPr lang="en-US" smtClean="0"/>
              <a:t>‹#›</a:t>
            </a:fld>
            <a:endParaRPr lang="en-US"/>
          </a:p>
        </p:txBody>
      </p:sp>
    </p:spTree>
    <p:extLst>
      <p:ext uri="{BB962C8B-B14F-4D97-AF65-F5344CB8AC3E}">
        <p14:creationId xmlns:p14="http://schemas.microsoft.com/office/powerpoint/2010/main" val="1032870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DFBE69-6353-49BE-B5E4-976E8A615013}" type="datetimeFigureOut">
              <a:rPr lang="en-US" smtClean="0"/>
              <a:t>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41EB6F-5BC8-4F59-9B39-C9F842F2A57A}" type="slidenum">
              <a:rPr lang="en-US" smtClean="0"/>
              <a:t>‹#›</a:t>
            </a:fld>
            <a:endParaRPr lang="en-US"/>
          </a:p>
        </p:txBody>
      </p:sp>
    </p:spTree>
    <p:extLst>
      <p:ext uri="{BB962C8B-B14F-4D97-AF65-F5344CB8AC3E}">
        <p14:creationId xmlns:p14="http://schemas.microsoft.com/office/powerpoint/2010/main" val="3062694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DFBE69-6353-49BE-B5E4-976E8A615013}" type="datetimeFigureOut">
              <a:rPr lang="en-US" smtClean="0"/>
              <a:t>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1EB6F-5BC8-4F59-9B39-C9F842F2A57A}" type="slidenum">
              <a:rPr lang="en-US" smtClean="0"/>
              <a:t>‹#›</a:t>
            </a:fld>
            <a:endParaRPr lang="en-US"/>
          </a:p>
        </p:txBody>
      </p:sp>
    </p:spTree>
    <p:extLst>
      <p:ext uri="{BB962C8B-B14F-4D97-AF65-F5344CB8AC3E}">
        <p14:creationId xmlns:p14="http://schemas.microsoft.com/office/powerpoint/2010/main" val="279016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DFBE69-6353-49BE-B5E4-976E8A615013}" type="datetimeFigureOut">
              <a:rPr lang="en-US" smtClean="0"/>
              <a:t>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1EB6F-5BC8-4F59-9B39-C9F842F2A57A}" type="slidenum">
              <a:rPr lang="en-US" smtClean="0"/>
              <a:t>‹#›</a:t>
            </a:fld>
            <a:endParaRPr lang="en-US"/>
          </a:p>
        </p:txBody>
      </p:sp>
    </p:spTree>
    <p:extLst>
      <p:ext uri="{BB962C8B-B14F-4D97-AF65-F5344CB8AC3E}">
        <p14:creationId xmlns:p14="http://schemas.microsoft.com/office/powerpoint/2010/main" val="2899325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FBE69-6353-49BE-B5E4-976E8A615013}" type="datetimeFigureOut">
              <a:rPr lang="en-US" smtClean="0"/>
              <a:t>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1EB6F-5BC8-4F59-9B39-C9F842F2A57A}" type="slidenum">
              <a:rPr lang="en-US" smtClean="0"/>
              <a:t>‹#›</a:t>
            </a:fld>
            <a:endParaRPr lang="en-US"/>
          </a:p>
        </p:txBody>
      </p:sp>
    </p:spTree>
    <p:extLst>
      <p:ext uri="{BB962C8B-B14F-4D97-AF65-F5344CB8AC3E}">
        <p14:creationId xmlns:p14="http://schemas.microsoft.com/office/powerpoint/2010/main" val="1898262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25.jp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6.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0.png"/><Relationship Id="rId7" Type="http://schemas.openxmlformats.org/officeDocument/2006/relationships/image" Target="../media/image32.png"/><Relationship Id="rId2" Type="http://schemas.openxmlformats.org/officeDocument/2006/relationships/image" Target="../media/image12.png"/><Relationship Id="rId1" Type="http://schemas.openxmlformats.org/officeDocument/2006/relationships/slideLayout" Target="../slideLayouts/slideLayout16.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jpeg"/><Relationship Id="rId7"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1.png"/><Relationship Id="rId11"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g"/><Relationship Id="rId1" Type="http://schemas.openxmlformats.org/officeDocument/2006/relationships/slideLayout" Target="../slideLayouts/slideLayout13.xml"/><Relationship Id="rId4" Type="http://schemas.openxmlformats.org/officeDocument/2006/relationships/image" Target="../media/image19.jfif"/></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D3A45BF-9380-49C1-A5AD-300F5E8FB3F9}"/>
              </a:ext>
            </a:extLst>
          </p:cNvPr>
          <p:cNvSpPr txBox="1"/>
          <p:nvPr/>
        </p:nvSpPr>
        <p:spPr>
          <a:xfrm>
            <a:off x="-1219200" y="1143000"/>
            <a:ext cx="10916012" cy="3606525"/>
          </a:xfrm>
          <a:prstGeom prst="rect">
            <a:avLst/>
          </a:prstGeom>
          <a:noFill/>
        </p:spPr>
        <p:txBody>
          <a:bodyPr wrap="square" lIns="51206" tIns="25603" rIns="51206" bIns="25603" rtlCol="0">
            <a:spAutoFit/>
          </a:bodyPr>
          <a:lstStyle/>
          <a:p>
            <a:pPr algn="ctr"/>
            <a:r>
              <a:rPr lang="en-US" altLang="zh-CN" sz="7700" b="1">
                <a:ln w="28575">
                  <a:solidFill>
                    <a:schemeClr val="bg1"/>
                  </a:solidFill>
                </a:ln>
                <a:solidFill>
                  <a:srgbClr val="FF0000"/>
                </a:solidFill>
                <a:effectLst>
                  <a:outerShdw blurRad="12700" dist="101600" dir="240000" algn="t" rotWithShape="0">
                    <a:schemeClr val="bg1"/>
                  </a:outerShdw>
                </a:effectLst>
                <a:latin typeface="UTM Showcard" panose="02040603050506020204" pitchFamily="18" charset="0"/>
                <a:ea typeface="方正卡通简体" pitchFamily="65" charset="-122"/>
                <a:cs typeface="Arial" pitchFamily="34" charset="0"/>
              </a:rPr>
              <a:t>BÈ XUÔI </a:t>
            </a:r>
          </a:p>
          <a:p>
            <a:pPr algn="ctr"/>
            <a:r>
              <a:rPr lang="en-US" altLang="zh-CN" sz="7700" b="1">
                <a:ln w="28575">
                  <a:solidFill>
                    <a:schemeClr val="bg1"/>
                  </a:solidFill>
                </a:ln>
                <a:solidFill>
                  <a:srgbClr val="FF0000"/>
                </a:solidFill>
                <a:effectLst>
                  <a:outerShdw blurRad="12700" dist="101600" dir="240000" algn="t" rotWithShape="0">
                    <a:schemeClr val="bg1"/>
                  </a:outerShdw>
                </a:effectLst>
                <a:latin typeface="UTM Showcard" panose="02040603050506020204" pitchFamily="18" charset="0"/>
                <a:ea typeface="方正卡通简体" pitchFamily="65" charset="-122"/>
                <a:cs typeface="Arial" pitchFamily="34" charset="0"/>
              </a:rPr>
              <a:t>												SÔNG </a:t>
            </a:r>
            <a:r>
              <a:rPr lang="en-US" altLang="zh-CN" sz="7700" b="1" dirty="0">
                <a:ln w="28575">
                  <a:solidFill>
                    <a:schemeClr val="bg1"/>
                  </a:solidFill>
                </a:ln>
                <a:solidFill>
                  <a:srgbClr val="FF0000"/>
                </a:solidFill>
                <a:effectLst>
                  <a:outerShdw blurRad="12700" dist="101600" dir="240000" algn="t" rotWithShape="0">
                    <a:schemeClr val="bg1"/>
                  </a:outerShdw>
                </a:effectLst>
                <a:latin typeface="UTM Showcard" panose="02040603050506020204" pitchFamily="18" charset="0"/>
                <a:ea typeface="方正卡通简体" pitchFamily="65" charset="-122"/>
                <a:cs typeface="Arial" pitchFamily="34" charset="0"/>
              </a:rPr>
              <a:t>LA</a:t>
            </a:r>
            <a:endParaRPr lang="zh-CN" altLang="en-US" sz="7700" b="1" dirty="0">
              <a:ln w="28575">
                <a:solidFill>
                  <a:schemeClr val="bg1"/>
                </a:solidFill>
              </a:ln>
              <a:solidFill>
                <a:srgbClr val="FF0000"/>
              </a:solidFill>
              <a:effectLst>
                <a:outerShdw blurRad="12700" dist="101600" dir="240000" algn="t" rotWithShape="0">
                  <a:schemeClr val="bg1"/>
                </a:outerShdw>
              </a:effectLst>
              <a:latin typeface="UTM Showcard" panose="02040603050506020204" pitchFamily="18" charset="0"/>
              <a:ea typeface="方正卡通简体" pitchFamily="65" charset="-122"/>
              <a:cs typeface="Arial" pitchFamily="34" charset="0"/>
            </a:endParaRPr>
          </a:p>
        </p:txBody>
      </p:sp>
    </p:spTree>
    <p:extLst>
      <p:ext uri="{BB962C8B-B14F-4D97-AF65-F5344CB8AC3E}">
        <p14:creationId xmlns:p14="http://schemas.microsoft.com/office/powerpoint/2010/main" val="298319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6*min(max(#ppt_w*#ppt_h,.3),1)-7.4)/-.7*#ppt_w"/>
                                          </p:val>
                                        </p:tav>
                                        <p:tav tm="100000">
                                          <p:val>
                                            <p:strVal val="#ppt_w"/>
                                          </p:val>
                                        </p:tav>
                                      </p:tavLst>
                                    </p:anim>
                                    <p:anim calcmode="lin" valueType="num">
                                      <p:cBhvr>
                                        <p:cTn id="8" dur="750" fill="hold"/>
                                        <p:tgtEl>
                                          <p:spTgt spid="2"/>
                                        </p:tgtEl>
                                        <p:attrNameLst>
                                          <p:attrName>ppt_h</p:attrName>
                                        </p:attrNameLst>
                                      </p:cBhvr>
                                      <p:tavLst>
                                        <p:tav tm="0">
                                          <p:val>
                                            <p:strVal val="(6*min(max(#ppt_w*#ppt_h,.3),1)-7.4)/-.7*#ppt_h"/>
                                          </p:val>
                                        </p:tav>
                                        <p:tav tm="100000">
                                          <p:val>
                                            <p:strVal val="#ppt_h"/>
                                          </p:val>
                                        </p:tav>
                                      </p:tavLst>
                                    </p:anim>
                                    <p:anim calcmode="lin" valueType="num">
                                      <p:cBhvr>
                                        <p:cTn id="9" dur="750" fill="hold"/>
                                        <p:tgtEl>
                                          <p:spTgt spid="2"/>
                                        </p:tgtEl>
                                        <p:attrNameLst>
                                          <p:attrName>ppt_x</p:attrName>
                                        </p:attrNameLst>
                                      </p:cBhvr>
                                      <p:tavLst>
                                        <p:tav tm="0">
                                          <p:val>
                                            <p:fltVal val="0.5"/>
                                          </p:val>
                                        </p:tav>
                                        <p:tav tm="100000">
                                          <p:val>
                                            <p:strVal val="#ppt_x"/>
                                          </p:val>
                                        </p:tav>
                                      </p:tavLst>
                                    </p:anim>
                                    <p:anim calcmode="lin" valueType="num">
                                      <p:cBhvr>
                                        <p:cTn id="10" dur="750" fill="hold"/>
                                        <p:tgtEl>
                                          <p:spTgt spid="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CEDDF454-AF83-46FC-B742-1224E526774D}"/>
              </a:ext>
            </a:extLst>
          </p:cNvPr>
          <p:cNvGrpSpPr/>
          <p:nvPr/>
        </p:nvGrpSpPr>
        <p:grpSpPr>
          <a:xfrm>
            <a:off x="1933575" y="237752"/>
            <a:ext cx="5295900" cy="1404898"/>
            <a:chOff x="3867150" y="356627"/>
            <a:chExt cx="10591800" cy="2107347"/>
          </a:xfrm>
        </p:grpSpPr>
        <p:pic>
          <p:nvPicPr>
            <p:cNvPr id="2" name="Picture 1" descr="A picture containing light&#10;&#10;Description automatically generated">
              <a:extLst>
                <a:ext uri="{FF2B5EF4-FFF2-40B4-BE49-F238E27FC236}">
                  <a16:creationId xmlns:a16="http://schemas.microsoft.com/office/drawing/2014/main" xmlns="" id="{7AAC598F-F776-429C-AAA5-F9C4FF857B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 t="18635" r="180" b="65512"/>
            <a:stretch/>
          </p:blipFill>
          <p:spPr>
            <a:xfrm flipH="1">
              <a:off x="3867150" y="375677"/>
              <a:ext cx="10591800" cy="2088297"/>
            </a:xfrm>
            <a:prstGeom prst="rect">
              <a:avLst/>
            </a:prstGeom>
          </p:spPr>
        </p:pic>
        <p:sp>
          <p:nvSpPr>
            <p:cNvPr id="3" name="TextBox 2">
              <a:extLst>
                <a:ext uri="{FF2B5EF4-FFF2-40B4-BE49-F238E27FC236}">
                  <a16:creationId xmlns:a16="http://schemas.microsoft.com/office/drawing/2014/main" xmlns="" id="{283ADBF3-0C6B-4F4F-B4F6-3D99D723E1E1}"/>
                </a:ext>
              </a:extLst>
            </p:cNvPr>
            <p:cNvSpPr txBox="1"/>
            <p:nvPr/>
          </p:nvSpPr>
          <p:spPr>
            <a:xfrm>
              <a:off x="5486400" y="356627"/>
              <a:ext cx="6791052" cy="1311449"/>
            </a:xfrm>
            <a:prstGeom prst="rect">
              <a:avLst/>
            </a:prstGeom>
            <a:noFill/>
          </p:spPr>
          <p:txBody>
            <a:bodyPr wrap="square">
              <a:spAutoFit/>
            </a:bodyPr>
            <a:lstStyle/>
            <a:p>
              <a:pPr algn="ctr">
                <a:lnSpc>
                  <a:spcPct val="150000"/>
                </a:lnSpc>
                <a:spcBef>
                  <a:spcPts val="420"/>
                </a:spcBef>
              </a:pPr>
              <a:r>
                <a:rPr lang="en-US" altLang="zh-CN" sz="3400" b="1">
                  <a:solidFill>
                    <a:srgbClr val="00B050"/>
                  </a:solidFill>
                  <a:latin typeface="Times New Roman" panose="02020603050405020304" pitchFamily="18" charset="0"/>
                  <a:ea typeface="微软雅黑" pitchFamily="34" charset="-122"/>
                  <a:cs typeface="Times New Roman" panose="02020603050405020304" pitchFamily="18" charset="0"/>
                </a:rPr>
                <a:t>lát chun, lát hoa</a:t>
              </a:r>
              <a:endParaRPr lang="zh-CN" altLang="en-US" sz="3400" b="1" dirty="0">
                <a:solidFill>
                  <a:srgbClr val="00B050"/>
                </a:solidFill>
                <a:latin typeface="Times New Roman" panose="02020603050405020304" pitchFamily="18" charset="0"/>
                <a:ea typeface="微软雅黑" pitchFamily="34" charset="-122"/>
                <a:cs typeface="Times New Roman" panose="02020603050405020304" pitchFamily="18" charset="0"/>
              </a:endParaRPr>
            </a:p>
          </p:txBody>
        </p:sp>
      </p:grpSp>
      <p:pic>
        <p:nvPicPr>
          <p:cNvPr id="6" name="Picture 5" descr="A picture containing indoor, floor, wooden, room&#10;&#10;Description automatically generated">
            <a:extLst>
              <a:ext uri="{FF2B5EF4-FFF2-40B4-BE49-F238E27FC236}">
                <a16:creationId xmlns:a16="http://schemas.microsoft.com/office/drawing/2014/main" xmlns="" id="{03BEC0D4-ED0A-43C6-B3A6-C1A916112C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5313" y="3870324"/>
            <a:ext cx="2366826" cy="2366826"/>
          </a:xfrm>
          <a:prstGeom prst="rect">
            <a:avLst/>
          </a:prstGeom>
        </p:spPr>
      </p:pic>
      <p:pic>
        <p:nvPicPr>
          <p:cNvPr id="8" name="Picture 7" descr="A picture containing ground, outdoor, dirt, grill&#10;&#10;Description automatically generated">
            <a:extLst>
              <a:ext uri="{FF2B5EF4-FFF2-40B4-BE49-F238E27FC236}">
                <a16:creationId xmlns:a16="http://schemas.microsoft.com/office/drawing/2014/main" xmlns="" id="{AA58BFC6-6847-4641-B7D7-5B432D75C6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425" y="1536700"/>
            <a:ext cx="1931671" cy="2146301"/>
          </a:xfrm>
          <a:prstGeom prst="rect">
            <a:avLst/>
          </a:prstGeom>
        </p:spPr>
      </p:pic>
      <p:pic>
        <p:nvPicPr>
          <p:cNvPr id="10" name="Picture 9" descr="A picture containing tree, outdoor, plant, forest&#10;&#10;Description automatically generated">
            <a:extLst>
              <a:ext uri="{FF2B5EF4-FFF2-40B4-BE49-F238E27FC236}">
                <a16:creationId xmlns:a16="http://schemas.microsoft.com/office/drawing/2014/main" xmlns="" id="{58BFDFD5-ADE1-45EE-A01A-972C626F6E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50" y="1517650"/>
            <a:ext cx="3529013" cy="4705350"/>
          </a:xfrm>
          <a:prstGeom prst="rect">
            <a:avLst/>
          </a:prstGeom>
        </p:spPr>
      </p:pic>
    </p:spTree>
    <p:extLst>
      <p:ext uri="{BB962C8B-B14F-4D97-AF65-F5344CB8AC3E}">
        <p14:creationId xmlns:p14="http://schemas.microsoft.com/office/powerpoint/2010/main" val="3051008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AF774AC-774F-46D5-9619-EAE7E4875FF9}"/>
              </a:ext>
            </a:extLst>
          </p:cNvPr>
          <p:cNvSpPr txBox="1"/>
          <p:nvPr/>
        </p:nvSpPr>
        <p:spPr>
          <a:xfrm>
            <a:off x="114300" y="2336801"/>
            <a:ext cx="9372600" cy="1236646"/>
          </a:xfrm>
          <a:prstGeom prst="rect">
            <a:avLst/>
          </a:prstGeom>
          <a:noFill/>
        </p:spPr>
        <p:txBody>
          <a:bodyPr wrap="square" lIns="51206" tIns="25603" rIns="51206" bIns="25603">
            <a:spAutoFit/>
          </a:bodyPr>
          <a:lstStyle/>
          <a:p>
            <a:r>
              <a:rPr lang="en-US" sz="7700" b="1">
                <a:solidFill>
                  <a:schemeClr val="tx2">
                    <a:lumMod val="75000"/>
                  </a:schemeClr>
                </a:solidFill>
                <a:effectLst>
                  <a:outerShdw blurRad="12700" dist="38100" dir="240000" algn="tl">
                    <a:schemeClr val="tx2">
                      <a:lumMod val="40000"/>
                      <a:lumOff val="60000"/>
                    </a:schemeClr>
                  </a:outerShdw>
                </a:effectLst>
                <a:latin typeface="UTM Aquarelle" panose="02040603050506020204" pitchFamily="18" charset="0"/>
                <a:cs typeface="Times New Roman" panose="02020603050405020304" pitchFamily="18" charset="0"/>
              </a:rPr>
              <a:t>Tìm hiểu bài</a:t>
            </a:r>
            <a:endParaRPr lang="en-US" sz="1300">
              <a:solidFill>
                <a:schemeClr val="tx2">
                  <a:lumMod val="75000"/>
                </a:schemeClr>
              </a:solidFill>
              <a:effectLst>
                <a:outerShdw blurRad="12700" dist="38100" dir="240000" algn="tl">
                  <a:schemeClr val="tx2">
                    <a:lumMod val="40000"/>
                    <a:lumOff val="60000"/>
                  </a:schemeClr>
                </a:outerShdw>
              </a:effectLst>
            </a:endParaRPr>
          </a:p>
        </p:txBody>
      </p:sp>
    </p:spTree>
    <p:extLst>
      <p:ext uri="{BB962C8B-B14F-4D97-AF65-F5344CB8AC3E}">
        <p14:creationId xmlns:p14="http://schemas.microsoft.com/office/powerpoint/2010/main" val="5733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grpId="0" nodeType="clickEffect">
                                  <p:stCondLst>
                                    <p:cond delay="0"/>
                                  </p:stCondLst>
                                  <p:iterate type="lt">
                                    <p:tmPct val="10000"/>
                                  </p:iterate>
                                  <p:childTnLst>
                                    <p:animClr clrSpc="rgb" dir="cw">
                                      <p:cBhvr override="childStyle">
                                        <p:cTn id="6" dur="500" fill="hold"/>
                                        <p:tgtEl>
                                          <p:spTgt spid="6"/>
                                        </p:tgtEl>
                                        <p:attrNameLst>
                                          <p:attrName>style.color</p:attrName>
                                        </p:attrNameLst>
                                      </p:cBhvr>
                                      <p:to>
                                        <a:schemeClr val="accent2"/>
                                      </p:to>
                                    </p:animClr>
                                    <p:animClr clrSpc="rgb" dir="cw">
                                      <p:cBhvr>
                                        <p:cTn id="7" dur="500" fill="hold"/>
                                        <p:tgtEl>
                                          <p:spTgt spid="6"/>
                                        </p:tgtEl>
                                        <p:attrNameLst>
                                          <p:attrName>fillcolor</p:attrName>
                                        </p:attrNameLst>
                                      </p:cBhvr>
                                      <p:to>
                                        <a:schemeClr val="accent2"/>
                                      </p:to>
                                    </p:animClr>
                                    <p:set>
                                      <p:cBhvr>
                                        <p:cTn id="8" dur="500" fill="hold"/>
                                        <p:tgtEl>
                                          <p:spTgt spid="6"/>
                                        </p:tgtEl>
                                        <p:attrNameLst>
                                          <p:attrName>fill.type</p:attrName>
                                        </p:attrNameLst>
                                      </p:cBhvr>
                                      <p:to>
                                        <p:strVal val="solid"/>
                                      </p:to>
                                    </p:set>
                                    <p:anim to="1.5" calcmode="lin" valueType="num">
                                      <p:cBhvr override="childStyle">
                                        <p:cTn id="9" dur="500" fill="hold"/>
                                        <p:tgtEl>
                                          <p:spTgt spid="6"/>
                                        </p:tgtEl>
                                        <p:attrNameLst>
                                          <p:attrName>style.fontSize</p:attrName>
                                        </p:attrNameLst>
                                      </p:cBhvr>
                                    </p:anim>
                                  </p:childTnLst>
                                </p:cTn>
                              </p:par>
                            </p:childTnLst>
                          </p:cTn>
                        </p:par>
                        <p:par>
                          <p:cTn id="10" fill="hold">
                            <p:stCondLst>
                              <p:cond delay="950"/>
                            </p:stCondLst>
                            <p:childTnLst>
                              <p:par>
                                <p:cTn id="11" presetID="34" presetClass="emph" presetSubtype="0" fill="hold" grpId="1" nodeType="afterEffect">
                                  <p:stCondLst>
                                    <p:cond delay="0"/>
                                  </p:stCondLst>
                                  <p:iterate type="lt">
                                    <p:tmPct val="10000"/>
                                  </p:iterate>
                                  <p:childTnLst>
                                    <p:animMotion origin="layout" path="M 0.0 0.0 L 0.0 -0.07213" pathEditMode="relative" ptsTypes="">
                                      <p:cBhvr>
                                        <p:cTn id="12" dur="375" accel="50000" decel="50000" autoRev="1" fill="hold">
                                          <p:stCondLst>
                                            <p:cond delay="0"/>
                                          </p:stCondLst>
                                        </p:cTn>
                                        <p:tgtEl>
                                          <p:spTgt spid="6"/>
                                        </p:tgtEl>
                                        <p:attrNameLst>
                                          <p:attrName>ppt_x</p:attrName>
                                          <p:attrName>ppt_y</p:attrName>
                                        </p:attrNameLst>
                                      </p:cBhvr>
                                    </p:animMotion>
                                    <p:animRot by="1500000">
                                      <p:cBhvr>
                                        <p:cTn id="13" dur="188" fill="hold">
                                          <p:stCondLst>
                                            <p:cond delay="0"/>
                                          </p:stCondLst>
                                        </p:cTn>
                                        <p:tgtEl>
                                          <p:spTgt spid="6"/>
                                        </p:tgtEl>
                                        <p:attrNameLst>
                                          <p:attrName>r</p:attrName>
                                        </p:attrNameLst>
                                      </p:cBhvr>
                                    </p:animRot>
                                    <p:animRot by="-1500000">
                                      <p:cBhvr>
                                        <p:cTn id="14" dur="188" fill="hold">
                                          <p:stCondLst>
                                            <p:cond delay="188"/>
                                          </p:stCondLst>
                                        </p:cTn>
                                        <p:tgtEl>
                                          <p:spTgt spid="6"/>
                                        </p:tgtEl>
                                        <p:attrNameLst>
                                          <p:attrName>r</p:attrName>
                                        </p:attrNameLst>
                                      </p:cBhvr>
                                    </p:animRot>
                                    <p:animRot by="-1500000">
                                      <p:cBhvr>
                                        <p:cTn id="15" dur="188" fill="hold">
                                          <p:stCondLst>
                                            <p:cond delay="375"/>
                                          </p:stCondLst>
                                        </p:cTn>
                                        <p:tgtEl>
                                          <p:spTgt spid="6"/>
                                        </p:tgtEl>
                                        <p:attrNameLst>
                                          <p:attrName>r</p:attrName>
                                        </p:attrNameLst>
                                      </p:cBhvr>
                                    </p:animRot>
                                    <p:animRot by="1500000">
                                      <p:cBhvr>
                                        <p:cTn id="16" dur="188" fill="hold">
                                          <p:stCondLst>
                                            <p:cond delay="563"/>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some leaves&#10;&#10;Description automatically generated with low confidence">
            <a:extLst>
              <a:ext uri="{FF2B5EF4-FFF2-40B4-BE49-F238E27FC236}">
                <a16:creationId xmlns:a16="http://schemas.microsoft.com/office/drawing/2014/main" xmlns="" id="{9011C6C9-3AFB-4185-A13A-E8CA6163A0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0"/>
            <a:ext cx="5712857" cy="7617142"/>
          </a:xfrm>
          <a:prstGeom prst="rect">
            <a:avLst/>
          </a:prstGeom>
        </p:spPr>
      </p:pic>
      <p:grpSp>
        <p:nvGrpSpPr>
          <p:cNvPr id="8" name="Group 7">
            <a:extLst>
              <a:ext uri="{FF2B5EF4-FFF2-40B4-BE49-F238E27FC236}">
                <a16:creationId xmlns:a16="http://schemas.microsoft.com/office/drawing/2014/main" xmlns="" id="{6547C4D9-4D07-4489-8F56-984B2DFF316E}"/>
              </a:ext>
            </a:extLst>
          </p:cNvPr>
          <p:cNvGrpSpPr/>
          <p:nvPr/>
        </p:nvGrpSpPr>
        <p:grpSpPr>
          <a:xfrm>
            <a:off x="1905000" y="-330200"/>
            <a:ext cx="8153400" cy="3022600"/>
            <a:chOff x="2438401" y="0"/>
            <a:chExt cx="16306800" cy="4533900"/>
          </a:xfrm>
        </p:grpSpPr>
        <p:pic>
          <p:nvPicPr>
            <p:cNvPr id="5" name="Picture 4" descr="A picture containing graphical user interface&#10;&#10;Description automatically generated">
              <a:extLst>
                <a:ext uri="{FF2B5EF4-FFF2-40B4-BE49-F238E27FC236}">
                  <a16:creationId xmlns:a16="http://schemas.microsoft.com/office/drawing/2014/main" xmlns="" id="{E16C5B5D-BECD-4092-AB26-2967F5780053}"/>
                </a:ext>
              </a:extLst>
            </p:cNvPr>
            <p:cNvPicPr>
              <a:picLocks noChangeAspect="1"/>
            </p:cNvPicPr>
            <p:nvPr/>
          </p:nvPicPr>
          <p:blipFill rotWithShape="1">
            <a:blip r:embed="rId3">
              <a:extLst>
                <a:ext uri="{28A0092B-C50C-407E-A947-70E740481C1C}">
                  <a14:useLocalDpi xmlns:a14="http://schemas.microsoft.com/office/drawing/2010/main" val="0"/>
                </a:ext>
              </a:extLst>
            </a:blip>
            <a:srcRect t="78889" b="2593"/>
            <a:stretch/>
          </p:blipFill>
          <p:spPr>
            <a:xfrm>
              <a:off x="2438401" y="0"/>
              <a:ext cx="16306800" cy="4533900"/>
            </a:xfrm>
            <a:prstGeom prst="rect">
              <a:avLst/>
            </a:prstGeom>
          </p:spPr>
        </p:pic>
        <p:sp>
          <p:nvSpPr>
            <p:cNvPr id="7" name="TextBox 6">
              <a:extLst>
                <a:ext uri="{FF2B5EF4-FFF2-40B4-BE49-F238E27FC236}">
                  <a16:creationId xmlns:a16="http://schemas.microsoft.com/office/drawing/2014/main" xmlns="" id="{E35FB4BF-AF75-4F50-9C8E-6740905BF2C9}"/>
                </a:ext>
              </a:extLst>
            </p:cNvPr>
            <p:cNvSpPr txBox="1"/>
            <p:nvPr/>
          </p:nvSpPr>
          <p:spPr>
            <a:xfrm>
              <a:off x="4991101" y="1205121"/>
              <a:ext cx="11201400" cy="1846659"/>
            </a:xfrm>
            <a:prstGeom prst="rect">
              <a:avLst/>
            </a:prstGeom>
            <a:noFill/>
          </p:spPr>
          <p:txBody>
            <a:bodyPr wrap="square">
              <a:spAutoFit/>
            </a:bodyPr>
            <a:lstStyle/>
            <a:p>
              <a:r>
                <a:rPr lang="vi-VN" sz="3700" b="1">
                  <a:solidFill>
                    <a:srgbClr val="28692E"/>
                  </a:solidFill>
                  <a:effectLst>
                    <a:outerShdw blurRad="12700" dist="38100" dir="240000" algn="tl">
                      <a:srgbClr val="92D050"/>
                    </a:outerShdw>
                  </a:effectLst>
                  <a:latin typeface="+mj-lt"/>
                </a:rPr>
                <a:t>Chiếc bè gỗ được ví với cái gì? Cách nói ấy có gì hay?</a:t>
              </a:r>
              <a:endParaRPr lang="en-US" sz="3700">
                <a:solidFill>
                  <a:srgbClr val="28692E"/>
                </a:solidFill>
                <a:effectLst>
                  <a:outerShdw blurRad="12700" dist="38100" dir="240000" algn="tl">
                    <a:srgbClr val="92D050"/>
                  </a:outerShdw>
                </a:effectLst>
                <a:latin typeface="+mj-lt"/>
              </a:endParaRPr>
            </a:p>
          </p:txBody>
        </p:sp>
      </p:grpSp>
      <p:sp>
        <p:nvSpPr>
          <p:cNvPr id="11" name="Rectangle: Rounded Corners 10">
            <a:extLst>
              <a:ext uri="{FF2B5EF4-FFF2-40B4-BE49-F238E27FC236}">
                <a16:creationId xmlns:a16="http://schemas.microsoft.com/office/drawing/2014/main" xmlns="" id="{715C15FF-09F7-448C-9779-594783A9721C}"/>
              </a:ext>
            </a:extLst>
          </p:cNvPr>
          <p:cNvSpPr/>
          <p:nvPr/>
        </p:nvSpPr>
        <p:spPr>
          <a:xfrm>
            <a:off x="161925" y="2692400"/>
            <a:ext cx="8067675" cy="3733801"/>
          </a:xfrm>
          <a:custGeom>
            <a:avLst/>
            <a:gdLst>
              <a:gd name="connsiteX0" fmla="*/ 0 w 16135350"/>
              <a:gd name="connsiteY0" fmla="*/ 228621 h 5600701"/>
              <a:gd name="connsiteX1" fmla="*/ 228621 w 16135350"/>
              <a:gd name="connsiteY1" fmla="*/ 0 h 5600701"/>
              <a:gd name="connsiteX2" fmla="*/ 15906729 w 16135350"/>
              <a:gd name="connsiteY2" fmla="*/ 0 h 5600701"/>
              <a:gd name="connsiteX3" fmla="*/ 16135350 w 16135350"/>
              <a:gd name="connsiteY3" fmla="*/ 228621 h 5600701"/>
              <a:gd name="connsiteX4" fmla="*/ 16135350 w 16135350"/>
              <a:gd name="connsiteY4" fmla="*/ 5372080 h 5600701"/>
              <a:gd name="connsiteX5" fmla="*/ 15906729 w 16135350"/>
              <a:gd name="connsiteY5" fmla="*/ 5600701 h 5600701"/>
              <a:gd name="connsiteX6" fmla="*/ 228621 w 16135350"/>
              <a:gd name="connsiteY6" fmla="*/ 5600701 h 5600701"/>
              <a:gd name="connsiteX7" fmla="*/ 0 w 16135350"/>
              <a:gd name="connsiteY7" fmla="*/ 5372080 h 5600701"/>
              <a:gd name="connsiteX8" fmla="*/ 0 w 16135350"/>
              <a:gd name="connsiteY8" fmla="*/ 228621 h 560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5350" h="5600701" fill="none" extrusionOk="0">
                <a:moveTo>
                  <a:pt x="0" y="228621"/>
                </a:moveTo>
                <a:cubicBezTo>
                  <a:pt x="832" y="124876"/>
                  <a:pt x="109134" y="11374"/>
                  <a:pt x="228621" y="0"/>
                </a:cubicBezTo>
                <a:cubicBezTo>
                  <a:pt x="4595616" y="72427"/>
                  <a:pt x="11985179" y="61419"/>
                  <a:pt x="15906729" y="0"/>
                </a:cubicBezTo>
                <a:cubicBezTo>
                  <a:pt x="16032042" y="-6546"/>
                  <a:pt x="16125824" y="99476"/>
                  <a:pt x="16135350" y="228621"/>
                </a:cubicBezTo>
                <a:cubicBezTo>
                  <a:pt x="16236226" y="2302819"/>
                  <a:pt x="16028037" y="3854014"/>
                  <a:pt x="16135350" y="5372080"/>
                </a:cubicBezTo>
                <a:cubicBezTo>
                  <a:pt x="16137310" y="5488398"/>
                  <a:pt x="16028640" y="5595822"/>
                  <a:pt x="15906729" y="5600701"/>
                </a:cubicBezTo>
                <a:cubicBezTo>
                  <a:pt x="13458190" y="5630528"/>
                  <a:pt x="2625052" y="5521395"/>
                  <a:pt x="228621" y="5600701"/>
                </a:cubicBezTo>
                <a:cubicBezTo>
                  <a:pt x="118798" y="5598842"/>
                  <a:pt x="-22745" y="5502842"/>
                  <a:pt x="0" y="5372080"/>
                </a:cubicBezTo>
                <a:cubicBezTo>
                  <a:pt x="50037" y="4093955"/>
                  <a:pt x="770" y="1592256"/>
                  <a:pt x="0" y="228621"/>
                </a:cubicBezTo>
                <a:close/>
              </a:path>
              <a:path w="16135350" h="5600701" stroke="0" extrusionOk="0">
                <a:moveTo>
                  <a:pt x="0" y="228621"/>
                </a:moveTo>
                <a:cubicBezTo>
                  <a:pt x="22625" y="108524"/>
                  <a:pt x="109552" y="14990"/>
                  <a:pt x="228621" y="0"/>
                </a:cubicBezTo>
                <a:cubicBezTo>
                  <a:pt x="6171926" y="123000"/>
                  <a:pt x="8559838" y="-96860"/>
                  <a:pt x="15906729" y="0"/>
                </a:cubicBezTo>
                <a:cubicBezTo>
                  <a:pt x="16023756" y="-7040"/>
                  <a:pt x="16137350" y="98324"/>
                  <a:pt x="16135350" y="228621"/>
                </a:cubicBezTo>
                <a:cubicBezTo>
                  <a:pt x="16138523" y="940834"/>
                  <a:pt x="16229617" y="4010945"/>
                  <a:pt x="16135350" y="5372080"/>
                </a:cubicBezTo>
                <a:cubicBezTo>
                  <a:pt x="16119425" y="5504113"/>
                  <a:pt x="16008392" y="5596675"/>
                  <a:pt x="15906729" y="5600701"/>
                </a:cubicBezTo>
                <a:cubicBezTo>
                  <a:pt x="14071729" y="5439994"/>
                  <a:pt x="7734842" y="5640368"/>
                  <a:pt x="228621" y="5600701"/>
                </a:cubicBezTo>
                <a:cubicBezTo>
                  <a:pt x="81388" y="5596466"/>
                  <a:pt x="-16929" y="5490674"/>
                  <a:pt x="0" y="5372080"/>
                </a:cubicBezTo>
                <a:cubicBezTo>
                  <a:pt x="32216" y="3723249"/>
                  <a:pt x="57206" y="829131"/>
                  <a:pt x="0" y="228621"/>
                </a:cubicBezTo>
                <a:close/>
              </a:path>
            </a:pathLst>
          </a:custGeom>
          <a:solidFill>
            <a:schemeClr val="bg1">
              <a:alpha val="96000"/>
            </a:schemeClr>
          </a:solidFill>
          <a:ln w="57150">
            <a:solidFill>
              <a:srgbClr val="28692E"/>
            </a:solidFill>
            <a:extLst>
              <a:ext uri="{C807C97D-BFC1-408E-A445-0C87EB9F89A2}">
                <ask:lineSketchStyleProps xmlns:ask="http://schemas.microsoft.com/office/drawing/2018/sketchyshapes" xmlns="" sd="852854689">
                  <a:prstGeom prst="roundRect">
                    <a:avLst>
                      <a:gd name="adj" fmla="val 408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sp>
        <p:nvSpPr>
          <p:cNvPr id="12" name="Rectangle 11">
            <a:extLst>
              <a:ext uri="{FF2B5EF4-FFF2-40B4-BE49-F238E27FC236}">
                <a16:creationId xmlns:a16="http://schemas.microsoft.com/office/drawing/2014/main" xmlns="" id="{83545FBE-CC9E-4BC7-BECF-2E1CF8CE7C46}"/>
              </a:ext>
            </a:extLst>
          </p:cNvPr>
          <p:cNvSpPr/>
          <p:nvPr/>
        </p:nvSpPr>
        <p:spPr>
          <a:xfrm>
            <a:off x="569357" y="3022600"/>
            <a:ext cx="7239000" cy="3016210"/>
          </a:xfrm>
          <a:prstGeom prst="rect">
            <a:avLst/>
          </a:prstGeom>
        </p:spPr>
        <p:txBody>
          <a:bodyPr wrap="square" lIns="51206" tIns="25603" rIns="51206" bIns="25603">
            <a:spAutoFit/>
          </a:bodyPr>
          <a:lstStyle/>
          <a:p>
            <a:r>
              <a:rPr lang="vi-VN" sz="2700" b="1" dirty="0">
                <a:latin typeface="+mj-lt"/>
              </a:rPr>
              <a:t>Chiếc bè gỗ được ví:</a:t>
            </a:r>
          </a:p>
          <a:p>
            <a:pPr algn="ctr"/>
            <a:r>
              <a:rPr lang="vi-VN" sz="2700" b="1" i="1" dirty="0">
                <a:solidFill>
                  <a:srgbClr val="2571A4"/>
                </a:solidFill>
                <a:latin typeface="+mj-lt"/>
              </a:rPr>
              <a:t>Như bầy trâu lim dim</a:t>
            </a:r>
            <a:endParaRPr lang="vi-VN" sz="2700" b="1" dirty="0">
              <a:solidFill>
                <a:srgbClr val="2571A4"/>
              </a:solidFill>
              <a:latin typeface="+mj-lt"/>
            </a:endParaRPr>
          </a:p>
          <a:p>
            <a:pPr algn="ctr"/>
            <a:r>
              <a:rPr lang="vi-VN" sz="2700" b="1" i="1" dirty="0">
                <a:solidFill>
                  <a:srgbClr val="2571A4"/>
                </a:solidFill>
                <a:latin typeface="+mj-lt"/>
              </a:rPr>
              <a:t>Đằm mình trong êm ả</a:t>
            </a:r>
            <a:endParaRPr lang="vi-VN" sz="2700" b="1" dirty="0">
              <a:solidFill>
                <a:srgbClr val="2571A4"/>
              </a:solidFill>
              <a:latin typeface="+mj-lt"/>
            </a:endParaRPr>
          </a:p>
          <a:p>
            <a:pPr algn="just"/>
            <a:r>
              <a:rPr lang="vi-VN" sz="2700" b="1" dirty="0">
                <a:latin typeface="+mj-lt"/>
              </a:rPr>
              <a:t>Cách ví von này hay ở chỗ nó thể hiện cảnh bè </a:t>
            </a:r>
            <a:r>
              <a:rPr lang="en-US" sz="2700" b="1" dirty="0" err="1">
                <a:latin typeface="Times New Roman" panose="02020603050405020304" pitchFamily="18" charset="0"/>
                <a:cs typeface="Times New Roman" panose="02020603050405020304" pitchFamily="18" charset="0"/>
              </a:rPr>
              <a:t>gỗ</a:t>
            </a:r>
            <a:r>
              <a:rPr lang="vi-VN" sz="2700" b="1" dirty="0">
                <a:latin typeface="+mj-lt"/>
              </a:rPr>
              <a:t> trên sông hiện lên cụ thể, sống động. Nó gợi ra một không khí thanh bình, yên ả của một vùng quê tươi đẹp.</a:t>
            </a:r>
          </a:p>
        </p:txBody>
      </p:sp>
      <p:pic>
        <p:nvPicPr>
          <p:cNvPr id="10" name="Picture 9">
            <a:extLst>
              <a:ext uri="{FF2B5EF4-FFF2-40B4-BE49-F238E27FC236}">
                <a16:creationId xmlns:a16="http://schemas.microsoft.com/office/drawing/2014/main" xmlns="" id="{3873D390-ACDA-4E1E-8BAC-4758A2F85FC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819900" y="3784600"/>
            <a:ext cx="2628900" cy="3505200"/>
          </a:xfrm>
          <a:prstGeom prst="rect">
            <a:avLst/>
          </a:prstGeom>
        </p:spPr>
      </p:pic>
      <p:sp>
        <p:nvSpPr>
          <p:cNvPr id="9" name="Isosceles Triangle 8">
            <a:extLst>
              <a:ext uri="{FF2B5EF4-FFF2-40B4-BE49-F238E27FC236}">
                <a16:creationId xmlns:a16="http://schemas.microsoft.com/office/drawing/2014/main" xmlns="" id="{9EBEFD66-C6C9-4157-9206-1639236567F1}"/>
              </a:ext>
            </a:extLst>
          </p:cNvPr>
          <p:cNvSpPr/>
          <p:nvPr/>
        </p:nvSpPr>
        <p:spPr>
          <a:xfrm rot="304199">
            <a:off x="8418304" y="4358684"/>
            <a:ext cx="228600" cy="118444"/>
          </a:xfrm>
          <a:prstGeom prst="triangle">
            <a:avLst/>
          </a:prstGeom>
          <a:solidFill>
            <a:srgbClr val="FDE9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spTree>
    <p:extLst>
      <p:ext uri="{BB962C8B-B14F-4D97-AF65-F5344CB8AC3E}">
        <p14:creationId xmlns:p14="http://schemas.microsoft.com/office/powerpoint/2010/main" val="106775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strVal val="#ppt_w+.3"/>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Effect transition="in" filter="fade">
                                      <p:cBhvr>
                                        <p:cTn id="16" dur="1000"/>
                                        <p:tgtEl>
                                          <p:spTgt spid="11"/>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20" dur="500"/>
                                        <p:tgtEl>
                                          <p:spTgt spid="12">
                                            <p:txEl>
                                              <p:pRg st="0" end="0"/>
                                            </p:txEl>
                                          </p:spTgt>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24" dur="500"/>
                                        <p:tgtEl>
                                          <p:spTgt spid="12">
                                            <p:txEl>
                                              <p:pRg st="1" end="1"/>
                                            </p:txEl>
                                          </p:spTgt>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8" dur="500"/>
                                        <p:tgtEl>
                                          <p:spTgt spid="1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33"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on a log in a body of water&#10;&#10;Description automatically generated with medium confidence">
            <a:extLst>
              <a:ext uri="{FF2B5EF4-FFF2-40B4-BE49-F238E27FC236}">
                <a16:creationId xmlns:a16="http://schemas.microsoft.com/office/drawing/2014/main" xmlns="" id="{D665E485-3D5B-4ED9-AF79-D7FFCE605FB9}"/>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r="1875"/>
          <a:stretch/>
        </p:blipFill>
        <p:spPr>
          <a:xfrm>
            <a:off x="2528833" y="296386"/>
            <a:ext cx="5905500" cy="53538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descr="A close up of some leaves&#10;&#10;Description automatically generated with low confidence">
            <a:extLst>
              <a:ext uri="{FF2B5EF4-FFF2-40B4-BE49-F238E27FC236}">
                <a16:creationId xmlns:a16="http://schemas.microsoft.com/office/drawing/2014/main" xmlns="" id="{0825A974-13AE-4610-84FA-B289FD0FAB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5257" y="25400"/>
            <a:ext cx="5712857" cy="7617142"/>
          </a:xfrm>
          <a:prstGeom prst="rect">
            <a:avLst/>
          </a:prstGeom>
        </p:spPr>
      </p:pic>
      <p:grpSp>
        <p:nvGrpSpPr>
          <p:cNvPr id="5" name="Group 4">
            <a:extLst>
              <a:ext uri="{FF2B5EF4-FFF2-40B4-BE49-F238E27FC236}">
                <a16:creationId xmlns:a16="http://schemas.microsoft.com/office/drawing/2014/main" xmlns="" id="{02DF2131-5F92-40DB-8EB9-88979AAF108E}"/>
              </a:ext>
            </a:extLst>
          </p:cNvPr>
          <p:cNvGrpSpPr/>
          <p:nvPr/>
        </p:nvGrpSpPr>
        <p:grpSpPr>
          <a:xfrm>
            <a:off x="2437328" y="5455682"/>
            <a:ext cx="7163871" cy="1598374"/>
            <a:chOff x="2438401" y="0"/>
            <a:chExt cx="21789259" cy="4919134"/>
          </a:xfrm>
        </p:grpSpPr>
        <p:pic>
          <p:nvPicPr>
            <p:cNvPr id="6" name="Picture 5" descr="A picture containing graphical user interface&#10;&#10;Description automatically generated">
              <a:extLst>
                <a:ext uri="{FF2B5EF4-FFF2-40B4-BE49-F238E27FC236}">
                  <a16:creationId xmlns:a16="http://schemas.microsoft.com/office/drawing/2014/main" xmlns="" id="{20B3AF58-7F5D-4C86-B3E8-14298563021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8889" b="2593"/>
            <a:stretch/>
          </p:blipFill>
          <p:spPr>
            <a:xfrm>
              <a:off x="2438401" y="0"/>
              <a:ext cx="21789259" cy="4533900"/>
            </a:xfrm>
            <a:prstGeom prst="rect">
              <a:avLst/>
            </a:prstGeom>
          </p:spPr>
        </p:pic>
        <p:sp>
          <p:nvSpPr>
            <p:cNvPr id="7" name="TextBox 6">
              <a:extLst>
                <a:ext uri="{FF2B5EF4-FFF2-40B4-BE49-F238E27FC236}">
                  <a16:creationId xmlns:a16="http://schemas.microsoft.com/office/drawing/2014/main" xmlns="" id="{AE04CDE8-EA90-48F3-88C6-8F340F6BF153}"/>
                </a:ext>
              </a:extLst>
            </p:cNvPr>
            <p:cNvSpPr txBox="1"/>
            <p:nvPr/>
          </p:nvSpPr>
          <p:spPr>
            <a:xfrm>
              <a:off x="5385996" y="1130299"/>
              <a:ext cx="15862736" cy="3788835"/>
            </a:xfrm>
            <a:prstGeom prst="rect">
              <a:avLst/>
            </a:prstGeom>
            <a:noFill/>
          </p:spPr>
          <p:txBody>
            <a:bodyPr wrap="square">
              <a:spAutoFit/>
            </a:bodyPr>
            <a:lstStyle/>
            <a:p>
              <a:r>
                <a:rPr lang="en-US" sz="3700" b="1">
                  <a:solidFill>
                    <a:srgbClr val="28692E"/>
                  </a:solidFill>
                  <a:effectLst>
                    <a:outerShdw blurRad="12700" dist="38100" dir="240000" algn="tl">
                      <a:srgbClr val="92D050"/>
                    </a:outerShdw>
                  </a:effectLst>
                  <a:latin typeface="+mj-lt"/>
                </a:rPr>
                <a:t>Cảnh bè xuôi trên sông</a:t>
              </a:r>
              <a:endParaRPr lang="en-US" sz="3700">
                <a:solidFill>
                  <a:srgbClr val="28692E"/>
                </a:solidFill>
                <a:effectLst>
                  <a:outerShdw blurRad="12700" dist="38100" dir="240000" algn="tl">
                    <a:srgbClr val="92D050"/>
                  </a:outerShdw>
                </a:effectLst>
                <a:latin typeface="+mj-lt"/>
              </a:endParaRPr>
            </a:p>
          </p:txBody>
        </p:sp>
      </p:grpSp>
    </p:spTree>
    <p:extLst>
      <p:ext uri="{BB962C8B-B14F-4D97-AF65-F5344CB8AC3E}">
        <p14:creationId xmlns:p14="http://schemas.microsoft.com/office/powerpoint/2010/main" val="396192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B91A3023-DB36-4354-A090-4ED31EB0EC29}"/>
              </a:ext>
            </a:extLst>
          </p:cNvPr>
          <p:cNvGrpSpPr/>
          <p:nvPr/>
        </p:nvGrpSpPr>
        <p:grpSpPr>
          <a:xfrm>
            <a:off x="647700" y="2603501"/>
            <a:ext cx="7591426" cy="3987800"/>
            <a:chOff x="1295399" y="3962400"/>
            <a:chExt cx="15182851" cy="5981700"/>
          </a:xfrm>
        </p:grpSpPr>
        <p:sp>
          <p:nvSpPr>
            <p:cNvPr id="4" name="矩形: 圆角 11">
              <a:extLst>
                <a:ext uri="{FF2B5EF4-FFF2-40B4-BE49-F238E27FC236}">
                  <a16:creationId xmlns:a16="http://schemas.microsoft.com/office/drawing/2014/main" xmlns="" id="{61BDCF39-E3A4-4713-988C-C8C9068F6E65}"/>
                </a:ext>
              </a:extLst>
            </p:cNvPr>
            <p:cNvSpPr/>
            <p:nvPr/>
          </p:nvSpPr>
          <p:spPr>
            <a:xfrm>
              <a:off x="1295399" y="3962400"/>
              <a:ext cx="15182851" cy="5981700"/>
            </a:xfrm>
            <a:custGeom>
              <a:avLst/>
              <a:gdLst>
                <a:gd name="connsiteX0" fmla="*/ 0 w 15182851"/>
                <a:gd name="connsiteY0" fmla="*/ 312065 h 5981700"/>
                <a:gd name="connsiteX1" fmla="*/ 312065 w 15182851"/>
                <a:gd name="connsiteY1" fmla="*/ 0 h 5981700"/>
                <a:gd name="connsiteX2" fmla="*/ 14870786 w 15182851"/>
                <a:gd name="connsiteY2" fmla="*/ 0 h 5981700"/>
                <a:gd name="connsiteX3" fmla="*/ 15182851 w 15182851"/>
                <a:gd name="connsiteY3" fmla="*/ 312065 h 5981700"/>
                <a:gd name="connsiteX4" fmla="*/ 15182851 w 15182851"/>
                <a:gd name="connsiteY4" fmla="*/ 5669635 h 5981700"/>
                <a:gd name="connsiteX5" fmla="*/ 14870786 w 15182851"/>
                <a:gd name="connsiteY5" fmla="*/ 5981700 h 5981700"/>
                <a:gd name="connsiteX6" fmla="*/ 312065 w 15182851"/>
                <a:gd name="connsiteY6" fmla="*/ 5981700 h 5981700"/>
                <a:gd name="connsiteX7" fmla="*/ 0 w 15182851"/>
                <a:gd name="connsiteY7" fmla="*/ 5669635 h 5981700"/>
                <a:gd name="connsiteX8" fmla="*/ 0 w 15182851"/>
                <a:gd name="connsiteY8" fmla="*/ 312065 h 598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82851" h="5981700" fill="none" extrusionOk="0">
                  <a:moveTo>
                    <a:pt x="0" y="312065"/>
                  </a:moveTo>
                  <a:cubicBezTo>
                    <a:pt x="-29543" y="133304"/>
                    <a:pt x="145441" y="-17929"/>
                    <a:pt x="312065" y="0"/>
                  </a:cubicBezTo>
                  <a:cubicBezTo>
                    <a:pt x="3041371" y="94610"/>
                    <a:pt x="9925770" y="160563"/>
                    <a:pt x="14870786" y="0"/>
                  </a:cubicBezTo>
                  <a:cubicBezTo>
                    <a:pt x="15054715" y="13761"/>
                    <a:pt x="15200896" y="118207"/>
                    <a:pt x="15182851" y="312065"/>
                  </a:cubicBezTo>
                  <a:cubicBezTo>
                    <a:pt x="15320705" y="2244120"/>
                    <a:pt x="15183654" y="3390735"/>
                    <a:pt x="15182851" y="5669635"/>
                  </a:cubicBezTo>
                  <a:cubicBezTo>
                    <a:pt x="15186551" y="5840468"/>
                    <a:pt x="15040729" y="5980239"/>
                    <a:pt x="14870786" y="5981700"/>
                  </a:cubicBezTo>
                  <a:cubicBezTo>
                    <a:pt x="12549284" y="5899845"/>
                    <a:pt x="2396481" y="6145372"/>
                    <a:pt x="312065" y="5981700"/>
                  </a:cubicBezTo>
                  <a:cubicBezTo>
                    <a:pt x="150156" y="5988926"/>
                    <a:pt x="4172" y="5850541"/>
                    <a:pt x="0" y="5669635"/>
                  </a:cubicBezTo>
                  <a:cubicBezTo>
                    <a:pt x="169256" y="4504678"/>
                    <a:pt x="-140558" y="1301744"/>
                    <a:pt x="0" y="312065"/>
                  </a:cubicBezTo>
                  <a:close/>
                </a:path>
                <a:path w="15182851" h="5981700" stroke="0" extrusionOk="0">
                  <a:moveTo>
                    <a:pt x="0" y="312065"/>
                  </a:moveTo>
                  <a:cubicBezTo>
                    <a:pt x="-17326" y="169361"/>
                    <a:pt x="162664" y="22365"/>
                    <a:pt x="312065" y="0"/>
                  </a:cubicBezTo>
                  <a:cubicBezTo>
                    <a:pt x="6700775" y="-164197"/>
                    <a:pt x="7604447" y="-166184"/>
                    <a:pt x="14870786" y="0"/>
                  </a:cubicBezTo>
                  <a:cubicBezTo>
                    <a:pt x="15075121" y="9696"/>
                    <a:pt x="15179866" y="146412"/>
                    <a:pt x="15182851" y="312065"/>
                  </a:cubicBezTo>
                  <a:cubicBezTo>
                    <a:pt x="15162493" y="2270391"/>
                    <a:pt x="15076855" y="3288376"/>
                    <a:pt x="15182851" y="5669635"/>
                  </a:cubicBezTo>
                  <a:cubicBezTo>
                    <a:pt x="15196890" y="5838368"/>
                    <a:pt x="15047960" y="5982114"/>
                    <a:pt x="14870786" y="5981700"/>
                  </a:cubicBezTo>
                  <a:cubicBezTo>
                    <a:pt x="12508167" y="6110499"/>
                    <a:pt x="2293457" y="6058615"/>
                    <a:pt x="312065" y="5981700"/>
                  </a:cubicBezTo>
                  <a:cubicBezTo>
                    <a:pt x="148047" y="5980641"/>
                    <a:pt x="22385" y="5818394"/>
                    <a:pt x="0" y="5669635"/>
                  </a:cubicBezTo>
                  <a:cubicBezTo>
                    <a:pt x="10472" y="4655569"/>
                    <a:pt x="-93008" y="2806869"/>
                    <a:pt x="0" y="312065"/>
                  </a:cubicBezTo>
                  <a:close/>
                </a:path>
              </a:pathLst>
            </a:custGeom>
            <a:solidFill>
              <a:schemeClr val="bg1">
                <a:alpha val="86000"/>
              </a:schemeClr>
            </a:solidFill>
            <a:ln w="63500">
              <a:solidFill>
                <a:srgbClr val="28692E"/>
              </a:solidFill>
              <a:extLst>
                <a:ext uri="{C807C97D-BFC1-408E-A445-0C87EB9F89A2}">
                  <ask:lineSketchStyleProps xmlns:ask="http://schemas.microsoft.com/office/drawing/2018/sketchyshapes" xmlns="" sd="1201052664">
                    <a:prstGeom prst="roundRect">
                      <a:avLst>
                        <a:gd name="adj" fmla="val 5217"/>
                      </a:avLst>
                    </a:prstGeom>
                    <ask:type>
                      <ask:lineSketchCurved/>
                    </ask:type>
                  </ask:lineSketchStyleProps>
                </a:ext>
              </a:extLst>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11">
              <a:extLst>
                <a:ext uri="{FF2B5EF4-FFF2-40B4-BE49-F238E27FC236}">
                  <a16:creationId xmlns:a16="http://schemas.microsoft.com/office/drawing/2014/main" xmlns="" id="{8F80BD77-5E79-4882-93DD-168BC1F3A89E}"/>
                </a:ext>
              </a:extLst>
            </p:cNvPr>
            <p:cNvSpPr/>
            <p:nvPr/>
          </p:nvSpPr>
          <p:spPr>
            <a:xfrm>
              <a:off x="2354817" y="4414093"/>
              <a:ext cx="13064013" cy="5078313"/>
            </a:xfrm>
            <a:prstGeom prst="rect">
              <a:avLst/>
            </a:prstGeom>
          </p:spPr>
          <p:txBody>
            <a:bodyPr wrap="square">
              <a:spAutoFit/>
            </a:bodyPr>
            <a:lstStyle/>
            <a:p>
              <a:pPr algn="just"/>
              <a:r>
                <a:rPr lang="vi-VN" sz="3000" b="1" dirty="0">
                  <a:latin typeface="+mj-lt"/>
                </a:rPr>
                <a:t>Đi trên bè, tác giả nghĩ tới mùi vôi xây, mùi lán cưa và những mái ngói hồng vì bè này là bè gỗ khai thác được từ trên rừng, được chuyên chở về miền xuôi để phục vụ việc xây dựng nhà cửa và để làm ra các vật dụng cần thiết cho cuộc </a:t>
              </a:r>
              <a:r>
                <a:rPr lang="vi-VN" sz="3000" b="1">
                  <a:latin typeface="+mj-lt"/>
                </a:rPr>
                <a:t>sống.</a:t>
              </a:r>
              <a:endParaRPr lang="en-US" sz="3000" b="1" dirty="0">
                <a:latin typeface="+mj-lt"/>
              </a:endParaRPr>
            </a:p>
          </p:txBody>
        </p:sp>
      </p:grpSp>
      <p:pic>
        <p:nvPicPr>
          <p:cNvPr id="7" name="Picture 6" descr="A close up of some leaves&#10;&#10;Description automatically generated with low confidence">
            <a:extLst>
              <a:ext uri="{FF2B5EF4-FFF2-40B4-BE49-F238E27FC236}">
                <a16:creationId xmlns:a16="http://schemas.microsoft.com/office/drawing/2014/main" xmlns="" id="{BDE3E465-B82B-4765-9667-11A22C3346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6356" y="-1001622"/>
            <a:ext cx="5712857" cy="7617142"/>
          </a:xfrm>
          <a:prstGeom prst="rect">
            <a:avLst/>
          </a:prstGeom>
        </p:spPr>
      </p:pic>
      <p:grpSp>
        <p:nvGrpSpPr>
          <p:cNvPr id="9" name="Group 8">
            <a:extLst>
              <a:ext uri="{FF2B5EF4-FFF2-40B4-BE49-F238E27FC236}">
                <a16:creationId xmlns:a16="http://schemas.microsoft.com/office/drawing/2014/main" xmlns="" id="{8C89DC61-453F-48DA-97F8-8A8ECF0DDD2F}"/>
              </a:ext>
            </a:extLst>
          </p:cNvPr>
          <p:cNvGrpSpPr/>
          <p:nvPr/>
        </p:nvGrpSpPr>
        <p:grpSpPr>
          <a:xfrm>
            <a:off x="-457200" y="0"/>
            <a:ext cx="9906000" cy="2260600"/>
            <a:chOff x="-1066800" y="0"/>
            <a:chExt cx="19812000" cy="3390900"/>
          </a:xfrm>
        </p:grpSpPr>
        <p:pic>
          <p:nvPicPr>
            <p:cNvPr id="8" name="Picture 7" descr="A picture containing graphical user interface&#10;&#10;Description automatically generated">
              <a:extLst>
                <a:ext uri="{FF2B5EF4-FFF2-40B4-BE49-F238E27FC236}">
                  <a16:creationId xmlns:a16="http://schemas.microsoft.com/office/drawing/2014/main" xmlns="" id="{B7BF8834-3AE1-4EC9-A77A-6EFB1867143F}"/>
                </a:ext>
              </a:extLst>
            </p:cNvPr>
            <p:cNvPicPr>
              <a:picLocks noChangeAspect="1"/>
            </p:cNvPicPr>
            <p:nvPr/>
          </p:nvPicPr>
          <p:blipFill rotWithShape="1">
            <a:blip r:embed="rId3">
              <a:extLst>
                <a:ext uri="{28A0092B-C50C-407E-A947-70E740481C1C}">
                  <a14:useLocalDpi xmlns:a14="http://schemas.microsoft.com/office/drawing/2010/main" val="0"/>
                </a:ext>
              </a:extLst>
            </a:blip>
            <a:srcRect l="948" t="18362" r="-948" b="67321"/>
            <a:stretch/>
          </p:blipFill>
          <p:spPr>
            <a:xfrm flipH="1" flipV="1">
              <a:off x="-1066800" y="0"/>
              <a:ext cx="19812000" cy="3390900"/>
            </a:xfrm>
            <a:prstGeom prst="rect">
              <a:avLst/>
            </a:prstGeom>
          </p:spPr>
        </p:pic>
        <p:sp>
          <p:nvSpPr>
            <p:cNvPr id="6" name="TextBox 5">
              <a:extLst>
                <a:ext uri="{FF2B5EF4-FFF2-40B4-BE49-F238E27FC236}">
                  <a16:creationId xmlns:a16="http://schemas.microsoft.com/office/drawing/2014/main" xmlns="" id="{2D9EEF3B-CC6A-47B6-950B-B6EDF305BD74}"/>
                </a:ext>
              </a:extLst>
            </p:cNvPr>
            <p:cNvSpPr txBox="1"/>
            <p:nvPr/>
          </p:nvSpPr>
          <p:spPr>
            <a:xfrm>
              <a:off x="1962150" y="571500"/>
              <a:ext cx="14363702" cy="2354490"/>
            </a:xfrm>
            <a:prstGeom prst="rect">
              <a:avLst/>
            </a:prstGeom>
            <a:noFill/>
          </p:spPr>
          <p:txBody>
            <a:bodyPr wrap="square">
              <a:spAutoFit/>
            </a:bodyPr>
            <a:lstStyle>
              <a:defPPr>
                <a:defRPr lang="en-US"/>
              </a:defPPr>
              <a:lvl1pPr>
                <a:defRPr sz="6600" b="1">
                  <a:solidFill>
                    <a:srgbClr val="28692E"/>
                  </a:solidFill>
                  <a:effectLst>
                    <a:outerShdw blurRad="12700" dist="38100" dir="240000" algn="tl">
                      <a:srgbClr val="92D050"/>
                    </a:outerShdw>
                  </a:effectLst>
                  <a:latin typeface="+mj-lt"/>
                </a:defRPr>
              </a:lvl1pPr>
            </a:lstStyle>
            <a:p>
              <a:r>
                <a:rPr lang="vi-VN" sz="3200"/>
                <a:t>Vì sao đi trên bè, tác giả lại nghĩ đến mùi vôi xây, mùi lán cưa và những mái ngói hồng?</a:t>
              </a:r>
              <a:endParaRPr lang="en-US" sz="3200"/>
            </a:p>
          </p:txBody>
        </p:sp>
      </p:grpSp>
      <p:pic>
        <p:nvPicPr>
          <p:cNvPr id="11" name="Picture 10" descr="A picture containing baby bed&#10;&#10;Description automatically generated">
            <a:extLst>
              <a:ext uri="{FF2B5EF4-FFF2-40B4-BE49-F238E27FC236}">
                <a16:creationId xmlns:a16="http://schemas.microsoft.com/office/drawing/2014/main" xmlns="" id="{9F00BBCB-BFD9-4AEC-B180-FB6798D5F1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7500" y="3585250"/>
            <a:ext cx="2897131" cy="3862841"/>
          </a:xfrm>
          <a:prstGeom prst="rect">
            <a:avLst/>
          </a:prstGeom>
        </p:spPr>
      </p:pic>
    </p:spTree>
    <p:extLst>
      <p:ext uri="{BB962C8B-B14F-4D97-AF65-F5344CB8AC3E}">
        <p14:creationId xmlns:p14="http://schemas.microsoft.com/office/powerpoint/2010/main" val="338854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00" fill="hold">
                                          <p:stCondLst>
                                            <p:cond delay="0"/>
                                          </p:stCondLst>
                                        </p:cTn>
                                        <p:tgtEl>
                                          <p:spTgt spid="7"/>
                                        </p:tgtEl>
                                        <p:attrNameLst>
                                          <p:attrName>r</p:attrName>
                                        </p:attrNameLst>
                                      </p:cBhvr>
                                    </p:animRot>
                                    <p:animRot by="-240000">
                                      <p:cBhvr>
                                        <p:cTn id="7" dur="1000" fill="hold">
                                          <p:stCondLst>
                                            <p:cond delay="1000"/>
                                          </p:stCondLst>
                                        </p:cTn>
                                        <p:tgtEl>
                                          <p:spTgt spid="7"/>
                                        </p:tgtEl>
                                        <p:attrNameLst>
                                          <p:attrName>r</p:attrName>
                                        </p:attrNameLst>
                                      </p:cBhvr>
                                    </p:animRot>
                                    <p:animRot by="240000">
                                      <p:cBhvr>
                                        <p:cTn id="8" dur="1000" fill="hold">
                                          <p:stCondLst>
                                            <p:cond delay="2000"/>
                                          </p:stCondLst>
                                        </p:cTn>
                                        <p:tgtEl>
                                          <p:spTgt spid="7"/>
                                        </p:tgtEl>
                                        <p:attrNameLst>
                                          <p:attrName>r</p:attrName>
                                        </p:attrNameLst>
                                      </p:cBhvr>
                                    </p:animRot>
                                    <p:animRot by="-240000">
                                      <p:cBhvr>
                                        <p:cTn id="9" dur="1000" fill="hold">
                                          <p:stCondLst>
                                            <p:cond delay="3000"/>
                                          </p:stCondLst>
                                        </p:cTn>
                                        <p:tgtEl>
                                          <p:spTgt spid="7"/>
                                        </p:tgtEl>
                                        <p:attrNameLst>
                                          <p:attrName>r</p:attrName>
                                        </p:attrNameLst>
                                      </p:cBhvr>
                                    </p:animRot>
                                    <p:animRot by="120000">
                                      <p:cBhvr>
                                        <p:cTn id="10" dur="1000" fill="hold">
                                          <p:stCondLst>
                                            <p:cond delay="40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3"/>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900" decel="100000" fill="hold"/>
                                        <p:tgtEl>
                                          <p:spTgt spid="1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715C15FF-09F7-448C-9779-594783A9721C}"/>
              </a:ext>
            </a:extLst>
          </p:cNvPr>
          <p:cNvSpPr/>
          <p:nvPr/>
        </p:nvSpPr>
        <p:spPr>
          <a:xfrm>
            <a:off x="161925" y="431801"/>
            <a:ext cx="8562975" cy="5994400"/>
          </a:xfrm>
          <a:custGeom>
            <a:avLst/>
            <a:gdLst>
              <a:gd name="connsiteX0" fmla="*/ 0 w 17125950"/>
              <a:gd name="connsiteY0" fmla="*/ 367037 h 8991600"/>
              <a:gd name="connsiteX1" fmla="*/ 367037 w 17125950"/>
              <a:gd name="connsiteY1" fmla="*/ 0 h 8991600"/>
              <a:gd name="connsiteX2" fmla="*/ 16758913 w 17125950"/>
              <a:gd name="connsiteY2" fmla="*/ 0 h 8991600"/>
              <a:gd name="connsiteX3" fmla="*/ 17125950 w 17125950"/>
              <a:gd name="connsiteY3" fmla="*/ 367037 h 8991600"/>
              <a:gd name="connsiteX4" fmla="*/ 17125950 w 17125950"/>
              <a:gd name="connsiteY4" fmla="*/ 8624563 h 8991600"/>
              <a:gd name="connsiteX5" fmla="*/ 16758913 w 17125950"/>
              <a:gd name="connsiteY5" fmla="*/ 8991600 h 8991600"/>
              <a:gd name="connsiteX6" fmla="*/ 367037 w 17125950"/>
              <a:gd name="connsiteY6" fmla="*/ 8991600 h 8991600"/>
              <a:gd name="connsiteX7" fmla="*/ 0 w 17125950"/>
              <a:gd name="connsiteY7" fmla="*/ 8624563 h 8991600"/>
              <a:gd name="connsiteX8" fmla="*/ 0 w 17125950"/>
              <a:gd name="connsiteY8" fmla="*/ 367037 h 899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25950" h="8991600" fill="none" extrusionOk="0">
                <a:moveTo>
                  <a:pt x="0" y="367037"/>
                </a:moveTo>
                <a:cubicBezTo>
                  <a:pt x="214" y="170131"/>
                  <a:pt x="177437" y="22000"/>
                  <a:pt x="367037" y="0"/>
                </a:cubicBezTo>
                <a:cubicBezTo>
                  <a:pt x="5346681" y="72427"/>
                  <a:pt x="12942437" y="61419"/>
                  <a:pt x="16758913" y="0"/>
                </a:cubicBezTo>
                <a:cubicBezTo>
                  <a:pt x="16957106" y="-31086"/>
                  <a:pt x="17111990" y="160105"/>
                  <a:pt x="17125950" y="367037"/>
                </a:cubicBezTo>
                <a:cubicBezTo>
                  <a:pt x="17226826" y="1927450"/>
                  <a:pt x="17018637" y="6963211"/>
                  <a:pt x="17125950" y="8624563"/>
                </a:cubicBezTo>
                <a:cubicBezTo>
                  <a:pt x="17132112" y="8795997"/>
                  <a:pt x="16944169" y="8972035"/>
                  <a:pt x="16758913" y="8991600"/>
                </a:cubicBezTo>
                <a:cubicBezTo>
                  <a:pt x="13079145" y="9021427"/>
                  <a:pt x="8309052" y="8912294"/>
                  <a:pt x="367037" y="8991600"/>
                </a:cubicBezTo>
                <a:cubicBezTo>
                  <a:pt x="175623" y="8990323"/>
                  <a:pt x="-13614" y="8829964"/>
                  <a:pt x="0" y="8624563"/>
                </a:cubicBezTo>
                <a:cubicBezTo>
                  <a:pt x="50037" y="7034403"/>
                  <a:pt x="770" y="3077308"/>
                  <a:pt x="0" y="367037"/>
                </a:cubicBezTo>
                <a:close/>
              </a:path>
              <a:path w="17125950" h="8991600" stroke="0" extrusionOk="0">
                <a:moveTo>
                  <a:pt x="0" y="367037"/>
                </a:moveTo>
                <a:cubicBezTo>
                  <a:pt x="22344" y="170418"/>
                  <a:pt x="179413" y="31429"/>
                  <a:pt x="367037" y="0"/>
                </a:cubicBezTo>
                <a:cubicBezTo>
                  <a:pt x="4954183" y="123000"/>
                  <a:pt x="11386762" y="-96860"/>
                  <a:pt x="16758913" y="0"/>
                </a:cubicBezTo>
                <a:cubicBezTo>
                  <a:pt x="16940844" y="-15836"/>
                  <a:pt x="17140432" y="135132"/>
                  <a:pt x="17125950" y="367037"/>
                </a:cubicBezTo>
                <a:cubicBezTo>
                  <a:pt x="17129123" y="4428369"/>
                  <a:pt x="17220217" y="7707978"/>
                  <a:pt x="17125950" y="8624563"/>
                </a:cubicBezTo>
                <a:cubicBezTo>
                  <a:pt x="17121280" y="8828964"/>
                  <a:pt x="16947268" y="8989251"/>
                  <a:pt x="16758913" y="8991600"/>
                </a:cubicBezTo>
                <a:cubicBezTo>
                  <a:pt x="10117884" y="8830893"/>
                  <a:pt x="4813970" y="9031267"/>
                  <a:pt x="367037" y="8991600"/>
                </a:cubicBezTo>
                <a:cubicBezTo>
                  <a:pt x="151053" y="8988919"/>
                  <a:pt x="-5335" y="8824855"/>
                  <a:pt x="0" y="8624563"/>
                </a:cubicBezTo>
                <a:cubicBezTo>
                  <a:pt x="32216" y="7644024"/>
                  <a:pt x="57206" y="1950357"/>
                  <a:pt x="0" y="367037"/>
                </a:cubicBezTo>
                <a:close/>
              </a:path>
            </a:pathLst>
          </a:custGeom>
          <a:solidFill>
            <a:schemeClr val="bg1"/>
          </a:solidFill>
          <a:ln w="57150">
            <a:solidFill>
              <a:srgbClr val="28692E"/>
            </a:solidFill>
            <a:extLst>
              <a:ext uri="{C807C97D-BFC1-408E-A445-0C87EB9F89A2}">
                <ask:lineSketchStyleProps xmlns:ask="http://schemas.microsoft.com/office/drawing/2018/sketchyshapes" xmlns="" sd="852854689">
                  <a:prstGeom prst="roundRect">
                    <a:avLst>
                      <a:gd name="adj" fmla="val 408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sp>
        <p:nvSpPr>
          <p:cNvPr id="12" name="Rectangle 11">
            <a:extLst>
              <a:ext uri="{FF2B5EF4-FFF2-40B4-BE49-F238E27FC236}">
                <a16:creationId xmlns:a16="http://schemas.microsoft.com/office/drawing/2014/main" xmlns="" id="{83545FBE-CC9E-4BC7-BECF-2E1CF8CE7C46}"/>
              </a:ext>
            </a:extLst>
          </p:cNvPr>
          <p:cNvSpPr/>
          <p:nvPr/>
        </p:nvSpPr>
        <p:spPr>
          <a:xfrm>
            <a:off x="304800" y="2272705"/>
            <a:ext cx="8306872" cy="3791191"/>
          </a:xfrm>
          <a:prstGeom prst="rect">
            <a:avLst/>
          </a:prstGeom>
        </p:spPr>
        <p:txBody>
          <a:bodyPr wrap="square" lIns="51206" tIns="25603" rIns="51206" bIns="25603">
            <a:spAutoFit/>
          </a:bodyPr>
          <a:lstStyle/>
          <a:p>
            <a:r>
              <a:rPr lang="vi-VN" sz="2700" b="1">
                <a:latin typeface="+mj-lt"/>
              </a:rPr>
              <a:t>Hình ảnh:</a:t>
            </a:r>
          </a:p>
          <a:p>
            <a:pPr algn="ctr"/>
            <a:r>
              <a:rPr lang="vi-VN" sz="2700" b="1" i="1">
                <a:solidFill>
                  <a:srgbClr val="2571A4"/>
                </a:solidFill>
                <a:latin typeface="+mj-lt"/>
              </a:rPr>
              <a:t>Trong đạn bom đổ nát</a:t>
            </a:r>
          </a:p>
          <a:p>
            <a:pPr algn="ctr"/>
            <a:r>
              <a:rPr lang="en-US" sz="2700" b="1" i="1">
                <a:solidFill>
                  <a:srgbClr val="2571A4"/>
                </a:solidFill>
                <a:latin typeface="+mj-lt"/>
              </a:rPr>
              <a:t>  </a:t>
            </a:r>
            <a:r>
              <a:rPr lang="vi-VN" sz="2700" b="1" i="1">
                <a:solidFill>
                  <a:srgbClr val="2571A4"/>
                </a:solidFill>
                <a:latin typeface="+mj-lt"/>
              </a:rPr>
              <a:t>Bừng tươi nụ ngói hồng</a:t>
            </a:r>
          </a:p>
          <a:p>
            <a:pPr algn="just"/>
            <a:r>
              <a:rPr lang="en-US" sz="2700" b="1">
                <a:latin typeface="+mj-lt"/>
              </a:rPr>
              <a:t>	</a:t>
            </a:r>
            <a:r>
              <a:rPr lang="vi-VN" sz="2700" b="1">
                <a:latin typeface="+mj-lt"/>
              </a:rPr>
              <a:t>Nói lên sức sống mãnh liệt của nhân dân ta. Trong chiến tranh, bom đạn của địch đổ xuống phá hoại nhà cửa, xóm làng của chúng ta. Chúng ta vẫn không sợ chúng, vẫn anh dũng đánh trả những đòn chí tử và khi ta đã hoàn toàn chiến thắng, ta lại xây dựng lại cửa nhà khang trang to đẹp hơn.</a:t>
            </a:r>
          </a:p>
        </p:txBody>
      </p:sp>
      <p:sp>
        <p:nvSpPr>
          <p:cNvPr id="13" name="TextBox 12">
            <a:extLst>
              <a:ext uri="{FF2B5EF4-FFF2-40B4-BE49-F238E27FC236}">
                <a16:creationId xmlns:a16="http://schemas.microsoft.com/office/drawing/2014/main" xmlns="" id="{58913816-488F-48F4-A212-CEB2A3D6BB26}"/>
              </a:ext>
            </a:extLst>
          </p:cNvPr>
          <p:cNvSpPr txBox="1"/>
          <p:nvPr/>
        </p:nvSpPr>
        <p:spPr>
          <a:xfrm>
            <a:off x="1770043" y="484426"/>
            <a:ext cx="6554272" cy="1898365"/>
          </a:xfrm>
          <a:prstGeom prst="rect">
            <a:avLst/>
          </a:prstGeom>
          <a:noFill/>
        </p:spPr>
        <p:txBody>
          <a:bodyPr wrap="square" lIns="51206" tIns="25603" rIns="51206" bIns="25603">
            <a:spAutoFit/>
          </a:bodyPr>
          <a:lstStyle/>
          <a:p>
            <a:r>
              <a:rPr lang="vi-VN" sz="3000" b="1">
                <a:solidFill>
                  <a:srgbClr val="C00000"/>
                </a:solidFill>
                <a:effectLst>
                  <a:outerShdw blurRad="12700" dist="38100" dir="240000" algn="tl">
                    <a:schemeClr val="accent2">
                      <a:lumMod val="60000"/>
                      <a:lumOff val="40000"/>
                    </a:schemeClr>
                  </a:outerShdw>
                </a:effectLst>
                <a:latin typeface="+mj-lt"/>
              </a:rPr>
              <a:t>Hình ảnh</a:t>
            </a:r>
            <a:r>
              <a:rPr lang="en-US" sz="3000" b="1">
                <a:solidFill>
                  <a:srgbClr val="C00000"/>
                </a:solidFill>
                <a:effectLst>
                  <a:outerShdw blurRad="12700" dist="38100" dir="240000" algn="tl">
                    <a:schemeClr val="accent2">
                      <a:lumMod val="60000"/>
                      <a:lumOff val="40000"/>
                    </a:schemeClr>
                  </a:outerShdw>
                </a:effectLst>
                <a:latin typeface="+mj-lt"/>
              </a:rPr>
              <a:t>:</a:t>
            </a:r>
          </a:p>
          <a:p>
            <a:r>
              <a:rPr lang="vi-VN" sz="3000" b="1">
                <a:solidFill>
                  <a:srgbClr val="28692E"/>
                </a:solidFill>
                <a:effectLst>
                  <a:outerShdw blurRad="12700" dist="38100" dir="240000" algn="tl">
                    <a:srgbClr val="92D050"/>
                  </a:outerShdw>
                </a:effectLst>
                <a:latin typeface="+mj-lt"/>
              </a:rPr>
              <a:t> </a:t>
            </a:r>
            <a:r>
              <a:rPr lang="en-US" sz="3000" b="1">
                <a:solidFill>
                  <a:srgbClr val="28692E"/>
                </a:solidFill>
                <a:effectLst>
                  <a:outerShdw blurRad="12700" dist="38100" dir="240000" algn="tl">
                    <a:srgbClr val="92D050"/>
                  </a:outerShdw>
                </a:effectLst>
                <a:latin typeface="Times New Roman" panose="02020603050405020304" pitchFamily="18" charset="0"/>
                <a:cs typeface="Times New Roman" panose="02020603050405020304" pitchFamily="18" charset="0"/>
              </a:rPr>
              <a:t>“</a:t>
            </a:r>
            <a:r>
              <a:rPr lang="vi-VN" sz="3000" b="1">
                <a:solidFill>
                  <a:srgbClr val="28692E"/>
                </a:solidFill>
                <a:effectLst>
                  <a:outerShdw blurRad="12700" dist="38100" dir="240000" algn="tl">
                    <a:srgbClr val="92D050"/>
                  </a:outerShdw>
                </a:effectLst>
                <a:latin typeface="+mj-lt"/>
              </a:rPr>
              <a:t>Trong đạn bom đổ nát</a:t>
            </a:r>
            <a:endParaRPr lang="en-US" sz="3000" b="1">
              <a:solidFill>
                <a:srgbClr val="28692E"/>
              </a:solidFill>
              <a:effectLst>
                <a:outerShdw blurRad="12700" dist="38100" dir="240000" algn="tl">
                  <a:srgbClr val="92D050"/>
                </a:outerShdw>
              </a:effectLst>
              <a:latin typeface="+mj-lt"/>
            </a:endParaRPr>
          </a:p>
          <a:p>
            <a:r>
              <a:rPr lang="en-US" sz="3000" b="1">
                <a:solidFill>
                  <a:srgbClr val="28692E"/>
                </a:solidFill>
                <a:effectLst>
                  <a:outerShdw blurRad="12700" dist="38100" dir="240000" algn="tl">
                    <a:srgbClr val="92D050"/>
                  </a:outerShdw>
                </a:effectLst>
                <a:latin typeface="+mj-lt"/>
              </a:rPr>
              <a:t>   </a:t>
            </a:r>
            <a:r>
              <a:rPr lang="vi-VN" sz="3000" b="1">
                <a:solidFill>
                  <a:srgbClr val="28692E"/>
                </a:solidFill>
                <a:effectLst>
                  <a:outerShdw blurRad="12700" dist="38100" dir="240000" algn="tl">
                    <a:srgbClr val="92D050"/>
                  </a:outerShdw>
                </a:effectLst>
                <a:latin typeface="+mj-lt"/>
              </a:rPr>
              <a:t>Bừng tươi nụ ngói hồng</a:t>
            </a:r>
            <a:r>
              <a:rPr lang="en-US" sz="3000" b="1">
                <a:solidFill>
                  <a:srgbClr val="28692E"/>
                </a:solidFill>
                <a:effectLst>
                  <a:outerShdw blurRad="12700" dist="38100" dir="240000" algn="tl">
                    <a:srgbClr val="92D050"/>
                  </a:outerShdw>
                </a:effectLst>
                <a:latin typeface="Times New Roman" panose="02020603050405020304" pitchFamily="18" charset="0"/>
                <a:cs typeface="Times New Roman" panose="02020603050405020304" pitchFamily="18" charset="0"/>
              </a:rPr>
              <a:t>”</a:t>
            </a:r>
            <a:r>
              <a:rPr lang="en-US" sz="3000" b="1">
                <a:solidFill>
                  <a:srgbClr val="28692E"/>
                </a:solidFill>
                <a:effectLst>
                  <a:outerShdw blurRad="12700" dist="38100" dir="240000" algn="tl">
                    <a:srgbClr val="92D050"/>
                  </a:outerShdw>
                </a:effectLst>
                <a:latin typeface="+mj-lt"/>
                <a:cs typeface="Times New Roman" panose="02020603050405020304" pitchFamily="18" charset="0"/>
              </a:rPr>
              <a:t> </a:t>
            </a:r>
            <a:r>
              <a:rPr lang="vi-VN" sz="3000" b="1">
                <a:solidFill>
                  <a:srgbClr val="C00000"/>
                </a:solidFill>
                <a:effectLst>
                  <a:outerShdw blurRad="12700" dist="38100" dir="240000" algn="tl">
                    <a:schemeClr val="accent2">
                      <a:lumMod val="60000"/>
                      <a:lumOff val="40000"/>
                    </a:schemeClr>
                  </a:outerShdw>
                </a:effectLst>
                <a:latin typeface="+mj-lt"/>
              </a:rPr>
              <a:t>nói lên điều gì?</a:t>
            </a:r>
            <a:endParaRPr lang="en-US" sz="3000">
              <a:solidFill>
                <a:srgbClr val="C00000"/>
              </a:solidFill>
              <a:effectLst>
                <a:outerShdw blurRad="12700" dist="38100" dir="240000" algn="tl">
                  <a:schemeClr val="accent2">
                    <a:lumMod val="60000"/>
                    <a:lumOff val="40000"/>
                  </a:schemeClr>
                </a:outerShdw>
              </a:effectLst>
            </a:endParaRPr>
          </a:p>
        </p:txBody>
      </p:sp>
      <p:pic>
        <p:nvPicPr>
          <p:cNvPr id="2" name="Picture 1" descr="A close up of some leaves&#10;&#10;Description automatically generated with low confidence">
            <a:extLst>
              <a:ext uri="{FF2B5EF4-FFF2-40B4-BE49-F238E27FC236}">
                <a16:creationId xmlns:a16="http://schemas.microsoft.com/office/drawing/2014/main" xmlns="" id="{9011C6C9-3AFB-4185-A13A-E8CA6163A0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1303"/>
          <a:stretch/>
        </p:blipFill>
        <p:spPr>
          <a:xfrm>
            <a:off x="-3695700" y="-2311399"/>
            <a:ext cx="5712857" cy="5994400"/>
          </a:xfrm>
          <a:prstGeom prst="rect">
            <a:avLst/>
          </a:prstGeom>
        </p:spPr>
      </p:pic>
    </p:spTree>
    <p:extLst>
      <p:ext uri="{BB962C8B-B14F-4D97-AF65-F5344CB8AC3E}">
        <p14:creationId xmlns:p14="http://schemas.microsoft.com/office/powerpoint/2010/main" val="352215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wipe(up)">
                                      <p:cBhvr>
                                        <p:cTn id="21" dur="500"/>
                                        <p:tgtEl>
                                          <p:spTgt spid="12">
                                            <p:txEl>
                                              <p:pRg st="0" end="0"/>
                                            </p:txEl>
                                          </p:spTgt>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wipe(up)">
                                      <p:cBhvr>
                                        <p:cTn id="25" dur="500"/>
                                        <p:tgtEl>
                                          <p:spTgt spid="12">
                                            <p:txEl>
                                              <p:pRg st="1" end="1"/>
                                            </p:txEl>
                                          </p:spTgt>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Effect transition="in" filter="wipe(up)">
                                      <p:cBhvr>
                                        <p:cTn id="29" dur="500"/>
                                        <p:tgtEl>
                                          <p:spTgt spid="1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2">
                                            <p:txEl>
                                              <p:pRg st="3" end="3"/>
                                            </p:txEl>
                                          </p:spTgt>
                                        </p:tgtEl>
                                        <p:attrNameLst>
                                          <p:attrName>style.visibility</p:attrName>
                                        </p:attrNameLst>
                                      </p:cBhvr>
                                      <p:to>
                                        <p:strVal val="visible"/>
                                      </p:to>
                                    </p:set>
                                    <p:animEffect transition="in" filter="wipe(up)">
                                      <p:cBhvr>
                                        <p:cTn id="34"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p"/>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41BF250-371D-41C5-B23A-9442F95FA5BA}"/>
              </a:ext>
            </a:extLst>
          </p:cNvPr>
          <p:cNvSpPr txBox="1"/>
          <p:nvPr/>
        </p:nvSpPr>
        <p:spPr>
          <a:xfrm>
            <a:off x="0" y="431800"/>
            <a:ext cx="9144000" cy="882703"/>
          </a:xfrm>
          <a:prstGeom prst="rect">
            <a:avLst/>
          </a:prstGeom>
          <a:noFill/>
        </p:spPr>
        <p:txBody>
          <a:bodyPr wrap="square" lIns="51206" tIns="25603" rIns="51206" bIns="25603" rtlCol="0">
            <a:spAutoFit/>
          </a:bodyPr>
          <a:lstStyle/>
          <a:p>
            <a:pPr algn="ctr"/>
            <a:r>
              <a:rPr lang="en-US" altLang="zh-CN" sz="5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UTM Showcard" panose="02040603050506020204" pitchFamily="18" charset="0"/>
                <a:ea typeface="方正卡通简体" pitchFamily="65" charset="-122"/>
                <a:cs typeface="Arial" pitchFamily="34" charset="0"/>
              </a:rPr>
              <a:t>Nội dung bài đọc</a:t>
            </a:r>
          </a:p>
        </p:txBody>
      </p:sp>
      <p:sp>
        <p:nvSpPr>
          <p:cNvPr id="5" name="Rectangle: Rounded Corners 4">
            <a:extLst>
              <a:ext uri="{FF2B5EF4-FFF2-40B4-BE49-F238E27FC236}">
                <a16:creationId xmlns:a16="http://schemas.microsoft.com/office/drawing/2014/main" xmlns="" id="{2CB5A487-04AE-4286-A966-83548A614D20}"/>
              </a:ext>
            </a:extLst>
          </p:cNvPr>
          <p:cNvSpPr/>
          <p:nvPr/>
        </p:nvSpPr>
        <p:spPr>
          <a:xfrm>
            <a:off x="215660" y="1524000"/>
            <a:ext cx="8562975" cy="4368800"/>
          </a:xfrm>
          <a:custGeom>
            <a:avLst/>
            <a:gdLst>
              <a:gd name="connsiteX0" fmla="*/ 0 w 17125950"/>
              <a:gd name="connsiteY0" fmla="*/ 267502 h 6553200"/>
              <a:gd name="connsiteX1" fmla="*/ 267502 w 17125950"/>
              <a:gd name="connsiteY1" fmla="*/ 0 h 6553200"/>
              <a:gd name="connsiteX2" fmla="*/ 16858448 w 17125950"/>
              <a:gd name="connsiteY2" fmla="*/ 0 h 6553200"/>
              <a:gd name="connsiteX3" fmla="*/ 17125950 w 17125950"/>
              <a:gd name="connsiteY3" fmla="*/ 267502 h 6553200"/>
              <a:gd name="connsiteX4" fmla="*/ 17125950 w 17125950"/>
              <a:gd name="connsiteY4" fmla="*/ 6285698 h 6553200"/>
              <a:gd name="connsiteX5" fmla="*/ 16858448 w 17125950"/>
              <a:gd name="connsiteY5" fmla="*/ 6553200 h 6553200"/>
              <a:gd name="connsiteX6" fmla="*/ 267502 w 17125950"/>
              <a:gd name="connsiteY6" fmla="*/ 6553200 h 6553200"/>
              <a:gd name="connsiteX7" fmla="*/ 0 w 17125950"/>
              <a:gd name="connsiteY7" fmla="*/ 6285698 h 6553200"/>
              <a:gd name="connsiteX8" fmla="*/ 0 w 17125950"/>
              <a:gd name="connsiteY8" fmla="*/ 267502 h 655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25950" h="6553200" fill="none" extrusionOk="0">
                <a:moveTo>
                  <a:pt x="0" y="267502"/>
                </a:moveTo>
                <a:cubicBezTo>
                  <a:pt x="721" y="139268"/>
                  <a:pt x="120869" y="1852"/>
                  <a:pt x="267502" y="0"/>
                </a:cubicBezTo>
                <a:cubicBezTo>
                  <a:pt x="6807240" y="72427"/>
                  <a:pt x="13740855" y="61419"/>
                  <a:pt x="16858448" y="0"/>
                </a:cubicBezTo>
                <a:cubicBezTo>
                  <a:pt x="17005180" y="-6918"/>
                  <a:pt x="17117004" y="117059"/>
                  <a:pt x="17125950" y="267502"/>
                </a:cubicBezTo>
                <a:cubicBezTo>
                  <a:pt x="17226826" y="1492135"/>
                  <a:pt x="17018637" y="4400449"/>
                  <a:pt x="17125950" y="6285698"/>
                </a:cubicBezTo>
                <a:cubicBezTo>
                  <a:pt x="17129956" y="6413103"/>
                  <a:pt x="17001692" y="6548164"/>
                  <a:pt x="16858448" y="6553200"/>
                </a:cubicBezTo>
                <a:cubicBezTo>
                  <a:pt x="13605009" y="6583027"/>
                  <a:pt x="5228677" y="6473894"/>
                  <a:pt x="267502" y="6553200"/>
                </a:cubicBezTo>
                <a:cubicBezTo>
                  <a:pt x="143736" y="6550490"/>
                  <a:pt x="-8955" y="6435206"/>
                  <a:pt x="0" y="6285698"/>
                </a:cubicBezTo>
                <a:cubicBezTo>
                  <a:pt x="50037" y="5199253"/>
                  <a:pt x="770" y="1410144"/>
                  <a:pt x="0" y="267502"/>
                </a:cubicBezTo>
                <a:close/>
              </a:path>
              <a:path w="17125950" h="6553200" stroke="0" extrusionOk="0">
                <a:moveTo>
                  <a:pt x="0" y="267502"/>
                </a:moveTo>
                <a:cubicBezTo>
                  <a:pt x="12519" y="123177"/>
                  <a:pt x="126779" y="14613"/>
                  <a:pt x="267502" y="0"/>
                </a:cubicBezTo>
                <a:cubicBezTo>
                  <a:pt x="4476415" y="123000"/>
                  <a:pt x="9878107" y="-96860"/>
                  <a:pt x="16858448" y="0"/>
                </a:cubicBezTo>
                <a:cubicBezTo>
                  <a:pt x="16999291" y="-5254"/>
                  <a:pt x="17138282" y="94904"/>
                  <a:pt x="17125950" y="267502"/>
                </a:cubicBezTo>
                <a:cubicBezTo>
                  <a:pt x="17129123" y="913988"/>
                  <a:pt x="17220217" y="4697354"/>
                  <a:pt x="17125950" y="6285698"/>
                </a:cubicBezTo>
                <a:cubicBezTo>
                  <a:pt x="17106792" y="6440376"/>
                  <a:pt x="16979839" y="6548888"/>
                  <a:pt x="16858448" y="6553200"/>
                </a:cubicBezTo>
                <a:cubicBezTo>
                  <a:pt x="9956490" y="6392493"/>
                  <a:pt x="5610250" y="6592867"/>
                  <a:pt x="267502" y="6553200"/>
                </a:cubicBezTo>
                <a:cubicBezTo>
                  <a:pt x="96517" y="6548505"/>
                  <a:pt x="-5613" y="6430892"/>
                  <a:pt x="0" y="6285698"/>
                </a:cubicBezTo>
                <a:cubicBezTo>
                  <a:pt x="32216" y="5025241"/>
                  <a:pt x="57206" y="1346888"/>
                  <a:pt x="0" y="267502"/>
                </a:cubicBezTo>
                <a:close/>
              </a:path>
            </a:pathLst>
          </a:custGeom>
          <a:solidFill>
            <a:schemeClr val="bg1">
              <a:alpha val="83000"/>
            </a:schemeClr>
          </a:solidFill>
          <a:ln w="57150">
            <a:solidFill>
              <a:srgbClr val="28692E"/>
            </a:solidFill>
            <a:extLst>
              <a:ext uri="{C807C97D-BFC1-408E-A445-0C87EB9F89A2}">
                <ask:lineSketchStyleProps xmlns:ask="http://schemas.microsoft.com/office/drawing/2018/sketchyshapes" xmlns="" sd="852854689">
                  <a:prstGeom prst="roundRect">
                    <a:avLst>
                      <a:gd name="adj" fmla="val 408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graphicFrame>
        <p:nvGraphicFramePr>
          <p:cNvPr id="6" name="Table 5">
            <a:extLst>
              <a:ext uri="{FF2B5EF4-FFF2-40B4-BE49-F238E27FC236}">
                <a16:creationId xmlns:a16="http://schemas.microsoft.com/office/drawing/2014/main" xmlns="" id="{29770406-9FAB-4261-A104-2E94D964FE93}"/>
              </a:ext>
            </a:extLst>
          </p:cNvPr>
          <p:cNvGraphicFramePr>
            <a:graphicFrameLocks noGrp="1"/>
          </p:cNvGraphicFramePr>
          <p:nvPr>
            <p:extLst>
              <p:ext uri="{D42A27DB-BD31-4B8C-83A1-F6EECF244321}">
                <p14:modId xmlns:p14="http://schemas.microsoft.com/office/powerpoint/2010/main" val="1484181777"/>
              </p:ext>
            </p:extLst>
          </p:nvPr>
        </p:nvGraphicFramePr>
        <p:xfrm>
          <a:off x="215660" y="1679611"/>
          <a:ext cx="8181975" cy="4086860"/>
        </p:xfrm>
        <a:graphic>
          <a:graphicData uri="http://schemas.openxmlformats.org/drawingml/2006/table">
            <a:tbl>
              <a:tblPr/>
              <a:tblGrid>
                <a:gridCol w="8181975">
                  <a:extLst>
                    <a:ext uri="{9D8B030D-6E8A-4147-A177-3AD203B41FA5}">
                      <a16:colId xmlns:a16="http://schemas.microsoft.com/office/drawing/2014/main" xmlns="" val="20000"/>
                    </a:ext>
                  </a:extLst>
                </a:gridCol>
              </a:tblGrid>
              <a:tr h="3721100">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US" sz="4400" b="1" smtClean="0">
                          <a:effectLst/>
                          <a:latin typeface="Times New Roman" panose="02020603050405020304" pitchFamily="18" charset="0"/>
                          <a:cs typeface="Times New Roman" panose="02020603050405020304" pitchFamily="18" charset="0"/>
                        </a:rPr>
                        <a:t>-</a:t>
                      </a:r>
                      <a:r>
                        <a:rPr lang="en-US" sz="4400" b="1" baseline="0" smtClean="0">
                          <a:effectLst/>
                          <a:latin typeface="Times New Roman" panose="02020603050405020304" pitchFamily="18" charset="0"/>
                          <a:cs typeface="Times New Roman" panose="02020603050405020304" pitchFamily="18" charset="0"/>
                        </a:rPr>
                        <a:t> </a:t>
                      </a:r>
                      <a:r>
                        <a:rPr lang="vi-VN" sz="4400" b="1" smtClean="0">
                          <a:effectLst/>
                          <a:latin typeface="Times New Roman" panose="02020603050405020304" pitchFamily="18" charset="0"/>
                          <a:cs typeface="Times New Roman" panose="02020603050405020304" pitchFamily="18" charset="0"/>
                        </a:rPr>
                        <a:t>Ca </a:t>
                      </a:r>
                      <a:r>
                        <a:rPr lang="vi-VN" sz="4400" b="1">
                          <a:effectLst/>
                          <a:latin typeface="Times New Roman" panose="02020603050405020304" pitchFamily="18" charset="0"/>
                          <a:cs typeface="Times New Roman" panose="02020603050405020304" pitchFamily="18" charset="0"/>
                        </a:rPr>
                        <a:t>ngợi vẻ đẹp của dòng sông La.</a:t>
                      </a:r>
                      <a:endParaRPr lang="en-US" sz="4400" b="1">
                        <a:effectLst/>
                        <a:latin typeface="Times New Roman" panose="02020603050405020304" pitchFamily="18" charset="0"/>
                        <a:cs typeface="Times New Roman" panose="02020603050405020304" pitchFamily="18" charset="0"/>
                      </a:endParaRPr>
                    </a:p>
                    <a:p>
                      <a:pPr marL="0" marR="0" lvl="0" indent="0" algn="just" defTabSz="914400" rtl="0" eaLnBrk="1" fontAlgn="t" latinLnBrk="0" hangingPunct="1">
                        <a:lnSpc>
                          <a:spcPct val="100000"/>
                        </a:lnSpc>
                        <a:spcBef>
                          <a:spcPts val="0"/>
                        </a:spcBef>
                        <a:spcAft>
                          <a:spcPts val="0"/>
                        </a:spcAft>
                        <a:buClrTx/>
                        <a:buSzTx/>
                        <a:buFontTx/>
                        <a:buChar char="-"/>
                        <a:tabLst/>
                        <a:defRPr/>
                      </a:pPr>
                      <a:r>
                        <a:rPr lang="en-US" sz="4400" b="1">
                          <a:effectLst/>
                          <a:latin typeface="Times New Roman" panose="02020603050405020304" pitchFamily="18" charset="0"/>
                          <a:cs typeface="Times New Roman" panose="02020603050405020304" pitchFamily="18" charset="0"/>
                        </a:rPr>
                        <a:t>   </a:t>
                      </a:r>
                      <a:r>
                        <a:rPr lang="vi-VN" sz="4400" b="1">
                          <a:effectLst/>
                          <a:latin typeface="Times New Roman" panose="02020603050405020304" pitchFamily="18" charset="0"/>
                          <a:cs typeface="Times New Roman" panose="02020603050405020304" pitchFamily="18" charset="0"/>
                        </a:rPr>
                        <a:t>Nói lên tài năng, sức mạnh của con người Việt Nam trong công cuộc xây dựng quê hương, đất nước, bất chấp bom đạn kẻ thù.</a:t>
                      </a:r>
                    </a:p>
                  </a:txBody>
                  <a:tcPr marL="23813" marR="23813" marT="31750" marB="31750">
                    <a:lnL>
                      <a:noFill/>
                    </a:lnL>
                    <a:lnR>
                      <a:noFill/>
                    </a:lnR>
                    <a:lnT>
                      <a:noFill/>
                    </a:lnT>
                    <a:lnB>
                      <a:noFill/>
                    </a:lnB>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45333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grpId="0" nodeType="clickEffect">
                                  <p:stCondLst>
                                    <p:cond delay="0"/>
                                  </p:stCondLst>
                                  <p:iterate type="lt">
                                    <p:tmPct val="10000"/>
                                  </p:iterate>
                                  <p:childTnLst>
                                    <p:animClr clrSpc="rgb" dir="cw">
                                      <p:cBhvr override="childStyle">
                                        <p:cTn id="6" dur="500" fill="hold"/>
                                        <p:tgtEl>
                                          <p:spTgt spid="4"/>
                                        </p:tgtEl>
                                        <p:attrNameLst>
                                          <p:attrName>style.color</p:attrName>
                                        </p:attrNameLst>
                                      </p:cBhvr>
                                      <p:to>
                                        <a:srgbClr val="C00000"/>
                                      </p:to>
                                    </p:animClr>
                                    <p:animClr clrSpc="rgb" dir="cw">
                                      <p:cBhvr>
                                        <p:cTn id="7" dur="500" fill="hold"/>
                                        <p:tgtEl>
                                          <p:spTgt spid="4"/>
                                        </p:tgtEl>
                                        <p:attrNameLst>
                                          <p:attrName>fillcolor</p:attrName>
                                        </p:attrNameLst>
                                      </p:cBhvr>
                                      <p:to>
                                        <a:srgbClr val="C00000"/>
                                      </p:to>
                                    </p:animClr>
                                    <p:set>
                                      <p:cBhvr>
                                        <p:cTn id="8" dur="500" fill="hold"/>
                                        <p:tgtEl>
                                          <p:spTgt spid="4"/>
                                        </p:tgtEl>
                                        <p:attrNameLst>
                                          <p:attrName>fill.type</p:attrName>
                                        </p:attrNameLst>
                                      </p:cBhvr>
                                      <p:to>
                                        <p:strVal val="solid"/>
                                      </p:to>
                                    </p:set>
                                    <p:anim to="1.5" calcmode="lin" valueType="num">
                                      <p:cBhvr override="childStyle">
                                        <p:cTn id="9" dur="500" fill="hold"/>
                                        <p:tgtEl>
                                          <p:spTgt spid="4"/>
                                        </p:tgtEl>
                                        <p:attrNameLst>
                                          <p:attrName>style.fontSize</p:attrName>
                                        </p:attrNameLst>
                                      </p:cBhvr>
                                    </p:anim>
                                  </p:childTnLst>
                                </p:cTn>
                              </p:par>
                            </p:childTnLst>
                          </p:cTn>
                        </p:par>
                        <p:par>
                          <p:cTn id="10" fill="hold">
                            <p:stCondLst>
                              <p:cond delay="1100"/>
                            </p:stCondLst>
                            <p:childTnLst>
                              <p:par>
                                <p:cTn id="11" presetID="34" presetClass="emph" presetSubtype="0" fill="hold" grpId="1" nodeType="after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4"/>
                                        </p:tgtEl>
                                        <p:attrNameLst>
                                          <p:attrName>ppt_x</p:attrName>
                                          <p:attrName>ppt_y</p:attrName>
                                        </p:attrNameLst>
                                      </p:cBhvr>
                                    </p:animMotion>
                                    <p:animRot by="1500000">
                                      <p:cBhvr>
                                        <p:cTn id="13" dur="125" fill="hold">
                                          <p:stCondLst>
                                            <p:cond delay="0"/>
                                          </p:stCondLst>
                                        </p:cTn>
                                        <p:tgtEl>
                                          <p:spTgt spid="4"/>
                                        </p:tgtEl>
                                        <p:attrNameLst>
                                          <p:attrName>r</p:attrName>
                                        </p:attrNameLst>
                                      </p:cBhvr>
                                    </p:animRot>
                                    <p:animRot by="-1500000">
                                      <p:cBhvr>
                                        <p:cTn id="14" dur="125" fill="hold">
                                          <p:stCondLst>
                                            <p:cond delay="125"/>
                                          </p:stCondLst>
                                        </p:cTn>
                                        <p:tgtEl>
                                          <p:spTgt spid="4"/>
                                        </p:tgtEl>
                                        <p:attrNameLst>
                                          <p:attrName>r</p:attrName>
                                        </p:attrNameLst>
                                      </p:cBhvr>
                                    </p:animRot>
                                    <p:animRot by="-1500000">
                                      <p:cBhvr>
                                        <p:cTn id="15" dur="125" fill="hold">
                                          <p:stCondLst>
                                            <p:cond delay="250"/>
                                          </p:stCondLst>
                                        </p:cTn>
                                        <p:tgtEl>
                                          <p:spTgt spid="4"/>
                                        </p:tgtEl>
                                        <p:attrNameLst>
                                          <p:attrName>r</p:attrName>
                                        </p:attrNameLst>
                                      </p:cBhvr>
                                    </p:animRot>
                                    <p:animRot by="1500000">
                                      <p:cBhvr>
                                        <p:cTn id="16" dur="125" fill="hold">
                                          <p:stCondLst>
                                            <p:cond delay="375"/>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3"/>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2CDFEE51-43B9-4A04-9CCE-00DA8EDB5D9C}"/>
              </a:ext>
            </a:extLst>
          </p:cNvPr>
          <p:cNvSpPr/>
          <p:nvPr/>
        </p:nvSpPr>
        <p:spPr>
          <a:xfrm>
            <a:off x="228600" y="177800"/>
            <a:ext cx="8562975" cy="6372165"/>
          </a:xfrm>
          <a:custGeom>
            <a:avLst/>
            <a:gdLst>
              <a:gd name="connsiteX0" fmla="*/ 0 w 17125950"/>
              <a:gd name="connsiteY0" fmla="*/ 390168 h 9558248"/>
              <a:gd name="connsiteX1" fmla="*/ 390168 w 17125950"/>
              <a:gd name="connsiteY1" fmla="*/ 0 h 9558248"/>
              <a:gd name="connsiteX2" fmla="*/ 16735782 w 17125950"/>
              <a:gd name="connsiteY2" fmla="*/ 0 h 9558248"/>
              <a:gd name="connsiteX3" fmla="*/ 17125950 w 17125950"/>
              <a:gd name="connsiteY3" fmla="*/ 390168 h 9558248"/>
              <a:gd name="connsiteX4" fmla="*/ 17125950 w 17125950"/>
              <a:gd name="connsiteY4" fmla="*/ 9168080 h 9558248"/>
              <a:gd name="connsiteX5" fmla="*/ 16735782 w 17125950"/>
              <a:gd name="connsiteY5" fmla="*/ 9558248 h 9558248"/>
              <a:gd name="connsiteX6" fmla="*/ 390168 w 17125950"/>
              <a:gd name="connsiteY6" fmla="*/ 9558248 h 9558248"/>
              <a:gd name="connsiteX7" fmla="*/ 0 w 17125950"/>
              <a:gd name="connsiteY7" fmla="*/ 9168080 h 9558248"/>
              <a:gd name="connsiteX8" fmla="*/ 0 w 17125950"/>
              <a:gd name="connsiteY8" fmla="*/ 390168 h 955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25950" h="9558248" fill="none" extrusionOk="0">
                <a:moveTo>
                  <a:pt x="0" y="390168"/>
                </a:moveTo>
                <a:cubicBezTo>
                  <a:pt x="111" y="177689"/>
                  <a:pt x="183803" y="15305"/>
                  <a:pt x="390168" y="0"/>
                </a:cubicBezTo>
                <a:cubicBezTo>
                  <a:pt x="6549493" y="72427"/>
                  <a:pt x="10845342" y="61419"/>
                  <a:pt x="16735782" y="0"/>
                </a:cubicBezTo>
                <a:cubicBezTo>
                  <a:pt x="16946251" y="-34524"/>
                  <a:pt x="17090560" y="163979"/>
                  <a:pt x="17125950" y="390168"/>
                </a:cubicBezTo>
                <a:cubicBezTo>
                  <a:pt x="17226826" y="3822845"/>
                  <a:pt x="17018637" y="5558264"/>
                  <a:pt x="17125950" y="9168080"/>
                </a:cubicBezTo>
                <a:cubicBezTo>
                  <a:pt x="17133967" y="9342878"/>
                  <a:pt x="16944569" y="9550740"/>
                  <a:pt x="16735782" y="9558248"/>
                </a:cubicBezTo>
                <a:cubicBezTo>
                  <a:pt x="8699560" y="9588075"/>
                  <a:pt x="5940438" y="9478942"/>
                  <a:pt x="390168" y="9558248"/>
                </a:cubicBezTo>
                <a:cubicBezTo>
                  <a:pt x="186058" y="9556962"/>
                  <a:pt x="-23724" y="9388255"/>
                  <a:pt x="0" y="9168080"/>
                </a:cubicBezTo>
                <a:cubicBezTo>
                  <a:pt x="50037" y="7535645"/>
                  <a:pt x="770" y="2098434"/>
                  <a:pt x="0" y="390168"/>
                </a:cubicBezTo>
                <a:close/>
              </a:path>
              <a:path w="17125950" h="9558248" stroke="0" extrusionOk="0">
                <a:moveTo>
                  <a:pt x="0" y="390168"/>
                </a:moveTo>
                <a:cubicBezTo>
                  <a:pt x="23955" y="181214"/>
                  <a:pt x="183406" y="18172"/>
                  <a:pt x="390168" y="0"/>
                </a:cubicBezTo>
                <a:cubicBezTo>
                  <a:pt x="5065211" y="123000"/>
                  <a:pt x="14452507" y="-96860"/>
                  <a:pt x="16735782" y="0"/>
                </a:cubicBezTo>
                <a:cubicBezTo>
                  <a:pt x="16943221" y="-6132"/>
                  <a:pt x="17134789" y="156864"/>
                  <a:pt x="17125950" y="390168"/>
                </a:cubicBezTo>
                <a:cubicBezTo>
                  <a:pt x="17129123" y="3896770"/>
                  <a:pt x="17220217" y="5442955"/>
                  <a:pt x="17125950" y="9168080"/>
                </a:cubicBezTo>
                <a:cubicBezTo>
                  <a:pt x="17108342" y="9389943"/>
                  <a:pt x="16915859" y="9552453"/>
                  <a:pt x="16735782" y="9558248"/>
                </a:cubicBezTo>
                <a:cubicBezTo>
                  <a:pt x="12066940" y="9397541"/>
                  <a:pt x="4628922" y="9597915"/>
                  <a:pt x="390168" y="9558248"/>
                </a:cubicBezTo>
                <a:cubicBezTo>
                  <a:pt x="162341" y="9555755"/>
                  <a:pt x="-7107" y="9380344"/>
                  <a:pt x="0" y="9168080"/>
                </a:cubicBezTo>
                <a:cubicBezTo>
                  <a:pt x="32216" y="7538498"/>
                  <a:pt x="57206" y="3485277"/>
                  <a:pt x="0" y="390168"/>
                </a:cubicBezTo>
                <a:close/>
              </a:path>
            </a:pathLst>
          </a:custGeom>
          <a:solidFill>
            <a:schemeClr val="bg1">
              <a:alpha val="83000"/>
            </a:schemeClr>
          </a:solidFill>
          <a:ln w="57150">
            <a:solidFill>
              <a:srgbClr val="28692E"/>
            </a:solidFill>
            <a:extLst>
              <a:ext uri="{C807C97D-BFC1-408E-A445-0C87EB9F89A2}">
                <ask:lineSketchStyleProps xmlns:ask="http://schemas.microsoft.com/office/drawing/2018/sketchyshapes" xmlns="" sd="852854689">
                  <a:prstGeom prst="roundRect">
                    <a:avLst>
                      <a:gd name="adj" fmla="val 408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sp>
        <p:nvSpPr>
          <p:cNvPr id="2" name="TextBox 1">
            <a:extLst>
              <a:ext uri="{FF2B5EF4-FFF2-40B4-BE49-F238E27FC236}">
                <a16:creationId xmlns:a16="http://schemas.microsoft.com/office/drawing/2014/main" xmlns="" id="{456E1A96-5053-4F7D-B9DA-A199A03D0D69}"/>
              </a:ext>
            </a:extLst>
          </p:cNvPr>
          <p:cNvSpPr txBox="1"/>
          <p:nvPr/>
        </p:nvSpPr>
        <p:spPr>
          <a:xfrm>
            <a:off x="457201" y="308035"/>
            <a:ext cx="7848600" cy="1036591"/>
          </a:xfrm>
          <a:prstGeom prst="rect">
            <a:avLst/>
          </a:prstGeom>
          <a:noFill/>
        </p:spPr>
        <p:txBody>
          <a:bodyPr wrap="square" lIns="51206" tIns="25603" rIns="51206" bIns="25603">
            <a:spAutoFit/>
          </a:bodyPr>
          <a:lstStyle/>
          <a:p>
            <a:pPr algn="ctr"/>
            <a:r>
              <a:rPr lang="en-US" sz="6400" b="1">
                <a:solidFill>
                  <a:schemeClr val="tx2">
                    <a:lumMod val="75000"/>
                  </a:schemeClr>
                </a:solidFill>
                <a:effectLst>
                  <a:outerShdw blurRad="12700" dist="38100" dir="2700000" algn="tl">
                    <a:schemeClr val="tx2">
                      <a:lumMod val="60000"/>
                      <a:lumOff val="40000"/>
                    </a:schemeClr>
                  </a:outerShdw>
                </a:effectLst>
                <a:latin typeface="UTM Aquarelle" panose="02040603050506020204" pitchFamily="18" charset="0"/>
                <a:cs typeface="Times New Roman" panose="02020603050405020304" pitchFamily="18" charset="0"/>
              </a:rPr>
              <a:t>Luyện đọc diễn cảm</a:t>
            </a:r>
            <a:endParaRPr lang="en-US" sz="1100" b="1">
              <a:solidFill>
                <a:schemeClr val="tx2">
                  <a:lumMod val="75000"/>
                </a:schemeClr>
              </a:solidFill>
              <a:effectLst>
                <a:outerShdw blurRad="12700" dist="38100" dir="2700000" algn="tl">
                  <a:schemeClr val="tx2">
                    <a:lumMod val="60000"/>
                    <a:lumOff val="40000"/>
                  </a:schemeClr>
                </a:outerShdw>
              </a:effectLst>
            </a:endParaRPr>
          </a:p>
        </p:txBody>
      </p:sp>
      <p:sp>
        <p:nvSpPr>
          <p:cNvPr id="4" name="Rectangle 3">
            <a:extLst>
              <a:ext uri="{FF2B5EF4-FFF2-40B4-BE49-F238E27FC236}">
                <a16:creationId xmlns:a16="http://schemas.microsoft.com/office/drawing/2014/main" xmlns="" id="{0E37389A-E52D-40A3-9A3C-35EEFCDE4080}"/>
              </a:ext>
            </a:extLst>
          </p:cNvPr>
          <p:cNvSpPr/>
          <p:nvPr/>
        </p:nvSpPr>
        <p:spPr>
          <a:xfrm>
            <a:off x="2971800" y="1600200"/>
            <a:ext cx="4724400" cy="1590589"/>
          </a:xfrm>
          <a:prstGeom prst="rect">
            <a:avLst/>
          </a:prstGeom>
        </p:spPr>
        <p:txBody>
          <a:bodyPr wrap="square" lIns="51206" tIns="25603" rIns="51206" bIns="25603">
            <a:spAutoFit/>
          </a:bodyPr>
          <a:lstStyle/>
          <a:p>
            <a:pPr algn="just"/>
            <a:r>
              <a:rPr lang="vi-VN" sz="2500" dirty="0">
                <a:solidFill>
                  <a:srgbClr val="000000"/>
                </a:solidFill>
                <a:latin typeface="+mj-lt"/>
              </a:rPr>
              <a:t>Sông La ơi sông La</a:t>
            </a:r>
          </a:p>
          <a:p>
            <a:pPr algn="just"/>
            <a:r>
              <a:rPr lang="vi-VN" sz="2500" b="1" dirty="0">
                <a:solidFill>
                  <a:srgbClr val="000000"/>
                </a:solidFill>
                <a:latin typeface="+mj-lt"/>
              </a:rPr>
              <a:t>Trong veo</a:t>
            </a:r>
            <a:r>
              <a:rPr lang="en-US" sz="2500" b="1" dirty="0">
                <a:solidFill>
                  <a:srgbClr val="000000"/>
                </a:solidFill>
                <a:latin typeface="+mj-lt"/>
              </a:rPr>
              <a:t>/</a:t>
            </a:r>
            <a:r>
              <a:rPr lang="vi-VN" sz="2500" b="1" dirty="0">
                <a:solidFill>
                  <a:srgbClr val="000000"/>
                </a:solidFill>
                <a:latin typeface="+mj-lt"/>
              </a:rPr>
              <a:t> </a:t>
            </a:r>
            <a:r>
              <a:rPr lang="vi-VN" sz="2500" dirty="0">
                <a:solidFill>
                  <a:srgbClr val="000000"/>
                </a:solidFill>
                <a:latin typeface="+mj-lt"/>
              </a:rPr>
              <a:t>như ánh mắt</a:t>
            </a:r>
          </a:p>
          <a:p>
            <a:pPr algn="just"/>
            <a:r>
              <a:rPr lang="vi-VN" sz="2500" dirty="0">
                <a:solidFill>
                  <a:srgbClr val="000000"/>
                </a:solidFill>
                <a:latin typeface="+mj-lt"/>
              </a:rPr>
              <a:t>Bờ tre xanh </a:t>
            </a:r>
            <a:r>
              <a:rPr lang="vi-VN" sz="2500" b="1" dirty="0">
                <a:solidFill>
                  <a:srgbClr val="000000"/>
                </a:solidFill>
                <a:latin typeface="+mj-lt"/>
              </a:rPr>
              <a:t>im mát</a:t>
            </a:r>
          </a:p>
          <a:p>
            <a:pPr algn="just"/>
            <a:r>
              <a:rPr lang="vi-VN" sz="2500" b="1" dirty="0">
                <a:solidFill>
                  <a:srgbClr val="000000"/>
                </a:solidFill>
                <a:latin typeface="+mj-lt"/>
              </a:rPr>
              <a:t>Mươn mướt </a:t>
            </a:r>
            <a:r>
              <a:rPr lang="vi-VN" sz="2500" dirty="0">
                <a:solidFill>
                  <a:srgbClr val="000000"/>
                </a:solidFill>
                <a:latin typeface="+mj-lt"/>
              </a:rPr>
              <a:t>đôi hàng mi.</a:t>
            </a:r>
          </a:p>
        </p:txBody>
      </p:sp>
      <p:sp>
        <p:nvSpPr>
          <p:cNvPr id="5" name="Rectangle 4">
            <a:extLst>
              <a:ext uri="{FF2B5EF4-FFF2-40B4-BE49-F238E27FC236}">
                <a16:creationId xmlns:a16="http://schemas.microsoft.com/office/drawing/2014/main" xmlns="" id="{0FEF2760-2B0B-4E28-8E1F-460CB2021856}"/>
              </a:ext>
            </a:extLst>
          </p:cNvPr>
          <p:cNvSpPr/>
          <p:nvPr/>
        </p:nvSpPr>
        <p:spPr>
          <a:xfrm>
            <a:off x="2981325" y="3581400"/>
            <a:ext cx="4724400" cy="2360030"/>
          </a:xfrm>
          <a:prstGeom prst="rect">
            <a:avLst/>
          </a:prstGeom>
        </p:spPr>
        <p:txBody>
          <a:bodyPr wrap="square" lIns="51206" tIns="25603" rIns="51206" bIns="25603">
            <a:spAutoFit/>
          </a:bodyPr>
          <a:lstStyle/>
          <a:p>
            <a:pPr algn="just"/>
            <a:r>
              <a:rPr lang="vi-VN" sz="2500" dirty="0">
                <a:solidFill>
                  <a:srgbClr val="000000"/>
                </a:solidFill>
                <a:latin typeface="+mj-lt"/>
              </a:rPr>
              <a:t>Bè đi chiều </a:t>
            </a:r>
            <a:r>
              <a:rPr lang="vi-VN" sz="2500" b="1" dirty="0">
                <a:solidFill>
                  <a:srgbClr val="000000"/>
                </a:solidFill>
                <a:latin typeface="+mj-lt"/>
              </a:rPr>
              <a:t>thầm thì</a:t>
            </a:r>
          </a:p>
          <a:p>
            <a:pPr algn="just"/>
            <a:r>
              <a:rPr lang="vi-VN" sz="2500" dirty="0">
                <a:solidFill>
                  <a:srgbClr val="000000"/>
                </a:solidFill>
                <a:latin typeface="+mj-lt"/>
              </a:rPr>
              <a:t>Gỗ </a:t>
            </a:r>
            <a:r>
              <a:rPr lang="vi-VN" sz="2500" b="1" dirty="0">
                <a:solidFill>
                  <a:srgbClr val="000000"/>
                </a:solidFill>
                <a:latin typeface="+mj-lt"/>
              </a:rPr>
              <a:t>lượn đàn thong thả</a:t>
            </a:r>
          </a:p>
          <a:p>
            <a:pPr algn="just"/>
            <a:r>
              <a:rPr lang="vi-VN" sz="2500" dirty="0">
                <a:solidFill>
                  <a:srgbClr val="000000"/>
                </a:solidFill>
                <a:latin typeface="+mj-lt"/>
              </a:rPr>
              <a:t>Như bầy trâu </a:t>
            </a:r>
            <a:r>
              <a:rPr lang="vi-VN" sz="2500" b="1" dirty="0">
                <a:solidFill>
                  <a:srgbClr val="000000"/>
                </a:solidFill>
                <a:latin typeface="+mj-lt"/>
              </a:rPr>
              <a:t>lim dim</a:t>
            </a:r>
          </a:p>
          <a:p>
            <a:pPr algn="just"/>
            <a:r>
              <a:rPr lang="vi-VN" sz="2500" b="1" dirty="0">
                <a:solidFill>
                  <a:srgbClr val="000000"/>
                </a:solidFill>
                <a:latin typeface="+mj-lt"/>
              </a:rPr>
              <a:t>Đằm mình</a:t>
            </a:r>
            <a:r>
              <a:rPr lang="en-US" sz="2500" b="1" dirty="0">
                <a:solidFill>
                  <a:srgbClr val="000000"/>
                </a:solidFill>
                <a:latin typeface="+mj-lt"/>
              </a:rPr>
              <a:t>/</a:t>
            </a:r>
            <a:r>
              <a:rPr lang="vi-VN" sz="2500" b="1" dirty="0">
                <a:solidFill>
                  <a:srgbClr val="000000"/>
                </a:solidFill>
                <a:latin typeface="+mj-lt"/>
              </a:rPr>
              <a:t> </a:t>
            </a:r>
            <a:r>
              <a:rPr lang="vi-VN" sz="2500" dirty="0">
                <a:solidFill>
                  <a:srgbClr val="000000"/>
                </a:solidFill>
                <a:latin typeface="+mj-lt"/>
              </a:rPr>
              <a:t>trong </a:t>
            </a:r>
            <a:r>
              <a:rPr lang="vi-VN" sz="2500" b="1" dirty="0">
                <a:solidFill>
                  <a:srgbClr val="000000"/>
                </a:solidFill>
                <a:latin typeface="+mj-lt"/>
              </a:rPr>
              <a:t>êm ả</a:t>
            </a:r>
          </a:p>
          <a:p>
            <a:pPr algn="just"/>
            <a:r>
              <a:rPr lang="vi-VN" sz="2500" dirty="0">
                <a:solidFill>
                  <a:srgbClr val="000000"/>
                </a:solidFill>
                <a:latin typeface="+mj-lt"/>
              </a:rPr>
              <a:t>Sóng </a:t>
            </a:r>
            <a:r>
              <a:rPr lang="vi-VN" sz="2500" b="1" dirty="0">
                <a:solidFill>
                  <a:srgbClr val="000000"/>
                </a:solidFill>
                <a:latin typeface="+mj-lt"/>
              </a:rPr>
              <a:t>long lanh </a:t>
            </a:r>
            <a:r>
              <a:rPr lang="vi-VN" sz="2500" dirty="0">
                <a:solidFill>
                  <a:srgbClr val="000000"/>
                </a:solidFill>
                <a:latin typeface="+mj-lt"/>
              </a:rPr>
              <a:t>vẩy cá</a:t>
            </a:r>
          </a:p>
          <a:p>
            <a:pPr algn="just"/>
            <a:r>
              <a:rPr lang="vi-VN" sz="2500" dirty="0">
                <a:solidFill>
                  <a:srgbClr val="000000"/>
                </a:solidFill>
                <a:latin typeface="+mj-lt"/>
              </a:rPr>
              <a:t>Chim </a:t>
            </a:r>
            <a:r>
              <a:rPr lang="vi-VN" sz="2500" b="1" dirty="0">
                <a:solidFill>
                  <a:srgbClr val="000000"/>
                </a:solidFill>
                <a:latin typeface="+mj-lt"/>
              </a:rPr>
              <a:t>hót</a:t>
            </a:r>
            <a:r>
              <a:rPr lang="vi-VN" sz="2500" dirty="0">
                <a:solidFill>
                  <a:srgbClr val="000000"/>
                </a:solidFill>
                <a:latin typeface="+mj-lt"/>
              </a:rPr>
              <a:t> trên bờ đê.</a:t>
            </a:r>
          </a:p>
        </p:txBody>
      </p:sp>
      <p:pic>
        <p:nvPicPr>
          <p:cNvPr id="6" name="Picture 5" descr="A close up of some leaves&#10;&#10;Description automatically generated with low confidence">
            <a:extLst>
              <a:ext uri="{FF2B5EF4-FFF2-40B4-BE49-F238E27FC236}">
                <a16:creationId xmlns:a16="http://schemas.microsoft.com/office/drawing/2014/main" xmlns="" id="{865AC9E9-D5FC-4543-B2C2-B062699684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2019" y="278"/>
            <a:ext cx="5712857" cy="7617142"/>
          </a:xfrm>
          <a:prstGeom prst="rect">
            <a:avLst/>
          </a:prstGeom>
        </p:spPr>
      </p:pic>
      <p:pic>
        <p:nvPicPr>
          <p:cNvPr id="7" name="Picture 6" descr="A close up of some leaves&#10;&#10;Description automatically generated with low confidence">
            <a:extLst>
              <a:ext uri="{FF2B5EF4-FFF2-40B4-BE49-F238E27FC236}">
                <a16:creationId xmlns:a16="http://schemas.microsoft.com/office/drawing/2014/main" xmlns="" id="{3A9705A8-57EA-4E8F-805E-F1076031A7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143626" y="177800"/>
            <a:ext cx="5712857" cy="7617142"/>
          </a:xfrm>
          <a:prstGeom prst="rect">
            <a:avLst/>
          </a:prstGeom>
        </p:spPr>
      </p:pic>
    </p:spTree>
    <p:extLst>
      <p:ext uri="{BB962C8B-B14F-4D97-AF65-F5344CB8AC3E}">
        <p14:creationId xmlns:p14="http://schemas.microsoft.com/office/powerpoint/2010/main" val="27218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375" autoRev="1" fill="hold">
                                          <p:stCondLst>
                                            <p:cond delay="0"/>
                                          </p:stCondLst>
                                        </p:cTn>
                                        <p:tgtEl>
                                          <p:spTgt spid="2"/>
                                        </p:tgtEl>
                                        <p:attrNameLst>
                                          <p:attrName>ppt_w</p:attrName>
                                        </p:attrNameLst>
                                      </p:cBhvr>
                                    </p:anim>
                                    <p:anim by="(#ppt_w*0.50)" calcmode="lin" valueType="num">
                                      <p:cBhvr>
                                        <p:cTn id="15" dur="375" decel="50000" autoRev="1" fill="hold">
                                          <p:stCondLst>
                                            <p:cond delay="0"/>
                                          </p:stCondLst>
                                        </p:cTn>
                                        <p:tgtEl>
                                          <p:spTgt spid="2"/>
                                        </p:tgtEl>
                                        <p:attrNameLst>
                                          <p:attrName>ppt_x</p:attrName>
                                        </p:attrNameLst>
                                      </p:cBhvr>
                                    </p:anim>
                                    <p:anim from="(-#ppt_h/2)" to="(#ppt_y)" calcmode="lin" valueType="num">
                                      <p:cBhvr>
                                        <p:cTn id="16" dur="750" fill="hold">
                                          <p:stCondLst>
                                            <p:cond delay="0"/>
                                          </p:stCondLst>
                                        </p:cTn>
                                        <p:tgtEl>
                                          <p:spTgt spid="2"/>
                                        </p:tgtEl>
                                        <p:attrNameLst>
                                          <p:attrName>ppt_y</p:attrName>
                                        </p:attrNameLst>
                                      </p:cBhvr>
                                    </p:anim>
                                    <p:animRot by="21600000">
                                      <p:cBhvr>
                                        <p:cTn id="17" dur="750" fill="hold">
                                          <p:stCondLst>
                                            <p:cond delay="0"/>
                                          </p:stCondLst>
                                        </p:cTn>
                                        <p:tgtEl>
                                          <p:spTgt spid="2"/>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7"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A9B55C-C0F0-44E8-A2D7-1C09AAEC1DE3}"/>
              </a:ext>
            </a:extLst>
          </p:cNvPr>
          <p:cNvSpPr txBox="1"/>
          <p:nvPr/>
        </p:nvSpPr>
        <p:spPr>
          <a:xfrm>
            <a:off x="-10608" y="490591"/>
            <a:ext cx="9144000" cy="1036591"/>
          </a:xfrm>
          <a:prstGeom prst="rect">
            <a:avLst/>
          </a:prstGeom>
          <a:noFill/>
        </p:spPr>
        <p:txBody>
          <a:bodyPr wrap="square" lIns="51206" tIns="25603" rIns="51206" bIns="25603" rtlCol="0">
            <a:spAutoFit/>
          </a:bodyPr>
          <a:lstStyle/>
          <a:p>
            <a:pPr algn="ctr"/>
            <a:r>
              <a:rPr lang="en-US" altLang="zh-CN" sz="6400" b="1">
                <a:ln w="28575">
                  <a:solidFill>
                    <a:schemeClr val="bg1"/>
                  </a:solidFill>
                </a:ln>
                <a:gradFill>
                  <a:gsLst>
                    <a:gs pos="3000">
                      <a:srgbClr val="B8ECF7"/>
                    </a:gs>
                    <a:gs pos="33000">
                      <a:srgbClr val="5DC1E3"/>
                    </a:gs>
                    <a:gs pos="71000">
                      <a:srgbClr val="2571A4"/>
                    </a:gs>
                    <a:gs pos="51000">
                      <a:schemeClr val="tx2">
                        <a:lumMod val="60000"/>
                        <a:lumOff val="40000"/>
                      </a:schemeClr>
                    </a:gs>
                  </a:gsLst>
                  <a:lin ang="5400000" scaled="1"/>
                </a:gradFill>
                <a:effectLst>
                  <a:outerShdw blurRad="12700" dist="101600" dir="240000" algn="t" rotWithShape="0">
                    <a:srgbClr val="B8DEF3"/>
                  </a:outerShdw>
                </a:effectLst>
                <a:latin typeface="UTM Showcard" panose="02040603050506020204" pitchFamily="18" charset="0"/>
                <a:ea typeface="方正卡通简体" pitchFamily="65" charset="-122"/>
                <a:cs typeface="Arial" pitchFamily="34" charset="0"/>
              </a:rPr>
              <a:t>Dặn dò</a:t>
            </a:r>
          </a:p>
        </p:txBody>
      </p:sp>
      <p:grpSp>
        <p:nvGrpSpPr>
          <p:cNvPr id="3" name="Group 2">
            <a:extLst>
              <a:ext uri="{FF2B5EF4-FFF2-40B4-BE49-F238E27FC236}">
                <a16:creationId xmlns:a16="http://schemas.microsoft.com/office/drawing/2014/main" xmlns="" id="{6230549D-3E8B-45CF-94E6-2DAE768935D7}"/>
              </a:ext>
            </a:extLst>
          </p:cNvPr>
          <p:cNvGrpSpPr/>
          <p:nvPr/>
        </p:nvGrpSpPr>
        <p:grpSpPr>
          <a:xfrm>
            <a:off x="-838200" y="2119064"/>
            <a:ext cx="8664621" cy="2243857"/>
            <a:chOff x="-2133600" y="4131238"/>
            <a:chExt cx="17329241" cy="3365786"/>
          </a:xfrm>
        </p:grpSpPr>
        <p:grpSp>
          <p:nvGrpSpPr>
            <p:cNvPr id="4" name="Group 3">
              <a:extLst>
                <a:ext uri="{FF2B5EF4-FFF2-40B4-BE49-F238E27FC236}">
                  <a16:creationId xmlns:a16="http://schemas.microsoft.com/office/drawing/2014/main" xmlns="" id="{C9529A7E-2798-4330-8AE5-651E87640303}"/>
                </a:ext>
              </a:extLst>
            </p:cNvPr>
            <p:cNvGrpSpPr/>
            <p:nvPr/>
          </p:nvGrpSpPr>
          <p:grpSpPr>
            <a:xfrm>
              <a:off x="-2133600" y="4131238"/>
              <a:ext cx="17329241" cy="2697897"/>
              <a:chOff x="-1981200" y="3345924"/>
              <a:chExt cx="17329241" cy="2697897"/>
            </a:xfrm>
          </p:grpSpPr>
          <p:pic>
            <p:nvPicPr>
              <p:cNvPr id="6" name="Picture 5" descr="A picture containing light&#10;&#10;Description automatically generated">
                <a:extLst>
                  <a:ext uri="{FF2B5EF4-FFF2-40B4-BE49-F238E27FC236}">
                    <a16:creationId xmlns:a16="http://schemas.microsoft.com/office/drawing/2014/main" xmlns="" id="{BE28740B-7B18-4C37-802E-5F7FF7547F55}"/>
                  </a:ext>
                </a:extLst>
              </p:cNvPr>
              <p:cNvPicPr>
                <a:picLocks noChangeAspect="1"/>
              </p:cNvPicPr>
              <p:nvPr/>
            </p:nvPicPr>
            <p:blipFill rotWithShape="1">
              <a:blip r:embed="rId2">
                <a:extLst>
                  <a:ext uri="{28A0092B-C50C-407E-A947-70E740481C1C}">
                    <a14:useLocalDpi xmlns:a14="http://schemas.microsoft.com/office/drawing/2010/main" val="0"/>
                  </a:ext>
                </a:extLst>
              </a:blip>
              <a:srcRect t="814" b="83333"/>
              <a:stretch/>
            </p:blipFill>
            <p:spPr>
              <a:xfrm flipH="1">
                <a:off x="-1981200" y="3345924"/>
                <a:ext cx="17329241" cy="2697897"/>
              </a:xfrm>
              <a:prstGeom prst="rect">
                <a:avLst/>
              </a:prstGeom>
            </p:spPr>
          </p:pic>
          <p:pic>
            <p:nvPicPr>
              <p:cNvPr id="7" name="Picture 6" descr="A picture containing text&#10;&#10;Description automatically generated">
                <a:extLst>
                  <a:ext uri="{FF2B5EF4-FFF2-40B4-BE49-F238E27FC236}">
                    <a16:creationId xmlns:a16="http://schemas.microsoft.com/office/drawing/2014/main" xmlns="" id="{0BCD65E3-48F6-474F-9BDE-010E19AFEF9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6640" b="30080" l="23200" r="40800">
                            <a14:foregroundMark x1="33000" y1="9640" x2="33520" y2="12880"/>
                            <a14:foregroundMark x1="34760" y1="10400" x2="35000" y2="12640"/>
                            <a14:foregroundMark x1="35000" y1="9640" x2="34000" y2="15400"/>
                            <a14:foregroundMark x1="34760" y1="9640" x2="35520" y2="16400"/>
                            <a14:foregroundMark x1="31000" y1="22640" x2="31000" y2="26360"/>
                            <a14:foregroundMark x1="30000" y1="21120" x2="30520" y2="25640"/>
                            <a14:foregroundMark x1="30760" y1="21120" x2="30280" y2="26120"/>
                            <a14:foregroundMark x1="30760" y1="23360" x2="29280" y2="27880"/>
                            <a14:foregroundMark x1="25520" y1="29360" x2="30520" y2="29640"/>
                            <a14:foregroundMark x1="29520" y1="11120" x2="32280" y2="9640"/>
                            <a14:foregroundMark x1="35000" y1="8640" x2="34280" y2="11880"/>
                            <a14:foregroundMark x1="32280" y1="6640" x2="34280" y2="8160"/>
                          </a14:backgroundRemoval>
                        </a14:imgEffect>
                      </a14:imgLayer>
                    </a14:imgProps>
                  </a:ext>
                  <a:ext uri="{28A0092B-C50C-407E-A947-70E740481C1C}">
                    <a14:useLocalDpi xmlns:a14="http://schemas.microsoft.com/office/drawing/2010/main" val="0"/>
                  </a:ext>
                </a:extLst>
              </a:blip>
              <a:srcRect l="21027" t="3962" r="56985" b="66984"/>
              <a:stretch/>
            </p:blipFill>
            <p:spPr>
              <a:xfrm>
                <a:off x="908141" y="3829982"/>
                <a:ext cx="1136468" cy="1501711"/>
              </a:xfrm>
              <a:prstGeom prst="rect">
                <a:avLst/>
              </a:prstGeom>
            </p:spPr>
          </p:pic>
        </p:grpSp>
        <p:sp>
          <p:nvSpPr>
            <p:cNvPr id="5" name="TextBox 4">
              <a:extLst>
                <a:ext uri="{FF2B5EF4-FFF2-40B4-BE49-F238E27FC236}">
                  <a16:creationId xmlns:a16="http://schemas.microsoft.com/office/drawing/2014/main" xmlns="" id="{35EAD3EC-4BC5-447F-B9AB-A5005DD75504}"/>
                </a:ext>
              </a:extLst>
            </p:cNvPr>
            <p:cNvSpPr txBox="1"/>
            <p:nvPr/>
          </p:nvSpPr>
          <p:spPr>
            <a:xfrm>
              <a:off x="1857374" y="4588536"/>
              <a:ext cx="9877425" cy="2908488"/>
            </a:xfrm>
            <a:prstGeom prst="rect">
              <a:avLst/>
            </a:prstGeom>
            <a:noFill/>
          </p:spPr>
          <p:txBody>
            <a:bodyPr wrap="square">
              <a:spAutoFit/>
            </a:bodyPr>
            <a:lstStyle/>
            <a:p>
              <a:pPr>
                <a:lnSpc>
                  <a:spcPct val="150000"/>
                </a:lnSpc>
                <a:spcBef>
                  <a:spcPts val="420"/>
                </a:spcBef>
              </a:pPr>
              <a:r>
                <a:rPr lang="en-US" altLang="zh-CN" sz="4000" b="1">
                  <a:solidFill>
                    <a:schemeClr val="accent1"/>
                  </a:solidFill>
                  <a:effectLst>
                    <a:outerShdw blurRad="12700" dist="38100" dir="240000" algn="tl">
                      <a:schemeClr val="accent1">
                        <a:lumMod val="60000"/>
                        <a:lumOff val="40000"/>
                      </a:schemeClr>
                    </a:outerShdw>
                  </a:effectLst>
                  <a:latin typeface="Times New Roman" panose="02020603050405020304" pitchFamily="18" charset="0"/>
                  <a:ea typeface="微软雅黑" pitchFamily="34" charset="-122"/>
                  <a:cs typeface="Times New Roman" panose="02020603050405020304" pitchFamily="18" charset="0"/>
                </a:rPr>
                <a:t>Học thuộc lòng bài thơ</a:t>
              </a:r>
              <a:endParaRPr lang="zh-CN" altLang="en-US" sz="4000" b="1" dirty="0">
                <a:solidFill>
                  <a:schemeClr val="accent1"/>
                </a:solidFill>
                <a:effectLst>
                  <a:outerShdw blurRad="12700" dist="38100" dir="240000" algn="tl">
                    <a:schemeClr val="accent1">
                      <a:lumMod val="60000"/>
                      <a:lumOff val="40000"/>
                    </a:schemeClr>
                  </a:outerShdw>
                </a:effectLst>
                <a:latin typeface="Times New Roman" panose="02020603050405020304" pitchFamily="18" charset="0"/>
                <a:ea typeface="微软雅黑" pitchFamily="34" charset="-122"/>
                <a:cs typeface="Times New Roman" panose="02020603050405020304" pitchFamily="18" charset="0"/>
              </a:endParaRPr>
            </a:p>
          </p:txBody>
        </p:sp>
      </p:grpSp>
      <p:grpSp>
        <p:nvGrpSpPr>
          <p:cNvPr id="8" name="Group 7">
            <a:extLst>
              <a:ext uri="{FF2B5EF4-FFF2-40B4-BE49-F238E27FC236}">
                <a16:creationId xmlns:a16="http://schemas.microsoft.com/office/drawing/2014/main" xmlns="" id="{7AF82F25-9CCA-4D3E-A758-1B5F31E5C018}"/>
              </a:ext>
            </a:extLst>
          </p:cNvPr>
          <p:cNvGrpSpPr/>
          <p:nvPr/>
        </p:nvGrpSpPr>
        <p:grpSpPr>
          <a:xfrm>
            <a:off x="1562100" y="4394199"/>
            <a:ext cx="8763000" cy="2008795"/>
            <a:chOff x="-3187882" y="5215682"/>
            <a:chExt cx="17526000" cy="3013193"/>
          </a:xfrm>
        </p:grpSpPr>
        <p:grpSp>
          <p:nvGrpSpPr>
            <p:cNvPr id="9" name="Group 8">
              <a:extLst>
                <a:ext uri="{FF2B5EF4-FFF2-40B4-BE49-F238E27FC236}">
                  <a16:creationId xmlns:a16="http://schemas.microsoft.com/office/drawing/2014/main" xmlns="" id="{74B0F311-8107-4B84-B454-7BDF9DE44A37}"/>
                </a:ext>
              </a:extLst>
            </p:cNvPr>
            <p:cNvGrpSpPr/>
            <p:nvPr/>
          </p:nvGrpSpPr>
          <p:grpSpPr>
            <a:xfrm>
              <a:off x="-3187882" y="5215682"/>
              <a:ext cx="17526000" cy="2697897"/>
              <a:chOff x="-3035482" y="4430368"/>
              <a:chExt cx="17526000" cy="2697897"/>
            </a:xfrm>
          </p:grpSpPr>
          <p:pic>
            <p:nvPicPr>
              <p:cNvPr id="11" name="Picture 10" descr="A picture containing light&#10;&#10;Description automatically generated">
                <a:extLst>
                  <a:ext uri="{FF2B5EF4-FFF2-40B4-BE49-F238E27FC236}">
                    <a16:creationId xmlns:a16="http://schemas.microsoft.com/office/drawing/2014/main" xmlns="" id="{6B4D696D-92AB-42A3-8011-6D5D1F0DE0C3}"/>
                  </a:ext>
                </a:extLst>
              </p:cNvPr>
              <p:cNvPicPr>
                <a:picLocks noChangeAspect="1"/>
              </p:cNvPicPr>
              <p:nvPr/>
            </p:nvPicPr>
            <p:blipFill rotWithShape="1">
              <a:blip r:embed="rId2">
                <a:extLst>
                  <a:ext uri="{28A0092B-C50C-407E-A947-70E740481C1C}">
                    <a14:useLocalDpi xmlns:a14="http://schemas.microsoft.com/office/drawing/2010/main" val="0"/>
                  </a:ext>
                </a:extLst>
              </a:blip>
              <a:srcRect l="-180" t="18635" r="180" b="65512"/>
              <a:stretch/>
            </p:blipFill>
            <p:spPr>
              <a:xfrm flipH="1">
                <a:off x="-3035482" y="4430368"/>
                <a:ext cx="17526000" cy="2697897"/>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xmlns="" id="{9C7ECBF4-E615-411B-B3A6-ED1A4D3BF26A}"/>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7040" b="30280" l="45440" r="65240">
                            <a14:foregroundMark x1="54920" y1="10160" x2="57480" y2="15680"/>
                            <a14:foregroundMark x1="51960" y1="9080" x2="59720" y2="12000"/>
                            <a14:foregroundMark x1="54560" y1="9440" x2="61200" y2="13840"/>
                            <a14:foregroundMark x1="59320" y1="10920" x2="59320" y2="15320"/>
                            <a14:foregroundMark x1="57480" y1="10160" x2="62088" y2="12583"/>
                            <a14:foregroundMark x1="59720" y1="11280" x2="59720" y2="11280"/>
                            <a14:foregroundMark x1="50120" y1="22320" x2="49000" y2="25640"/>
                            <a14:foregroundMark x1="47920" y1="21960" x2="49760" y2="26000"/>
                            <a14:foregroundMark x1="48280" y1="21960" x2="52720" y2="27120"/>
                            <a14:foregroundMark x1="47560" y1="23440" x2="49400" y2="26760"/>
                            <a14:foregroundMark x1="48280" y1="22680" x2="50799" y2="26763"/>
                            <a14:foregroundMark x1="47560" y1="23080" x2="51464" y2="26689"/>
                            <a14:foregroundMark x1="47560" y1="22680" x2="50816" y2="27387"/>
                            <a14:foregroundMark x1="47160" y1="21960" x2="57880" y2="26400"/>
                            <a14:foregroundMark x1="57480" y1="8680" x2="60080" y2="12000"/>
                            <a14:foregroundMark x1="59320" y1="9440" x2="61637" y2="12399"/>
                            <a14:foregroundMark x1="61080" y1="13348" x2="61560" y2="14600"/>
                            <a14:foregroundMark x1="59720" y1="9800" x2="60808" y2="12638"/>
                            <a14:foregroundMark x1="53080" y1="7960" x2="60440" y2="10920"/>
                            <a14:foregroundMark x1="59320" y1="9440" x2="59320" y2="14600"/>
                            <a14:foregroundMark x1="49000" y1="24160" x2="55078" y2="27199"/>
                            <a14:foregroundMark x1="51920" y1="7240" x2="55080" y2="7400"/>
                            <a14:foregroundMark x1="55080" y1="7400" x2="57320" y2="8040"/>
                            <a14:foregroundMark x1="57320" y1="8040" x2="58240" y2="8640"/>
                            <a14:foregroundMark x1="52400" y1="7240" x2="56280" y2="7520"/>
                            <a14:foregroundMark x1="56280" y1="7520" x2="58560" y2="8600"/>
                            <a14:foregroundMark x1="52880" y1="7440" x2="59000" y2="8840"/>
                            <a14:foregroundMark x1="59000" y1="8840" x2="60520" y2="11080"/>
                            <a14:foregroundMark x1="59880" y1="10000" x2="60840" y2="11040"/>
                            <a14:foregroundMark x1="60840" y1="11040" x2="60880" y2="11160"/>
                            <a14:foregroundMark x1="60080" y1="10160" x2="60880" y2="11360"/>
                            <a14:foregroundMark x1="60880" y1="11360" x2="60880" y2="11440"/>
                            <a14:foregroundMark x1="60120" y1="9920" x2="61120" y2="11160"/>
                            <a14:foregroundMark x1="60240" y1="10000" x2="61160" y2="10840"/>
                            <a14:foregroundMark x1="61160" y1="10840" x2="61200" y2="10920"/>
                            <a14:foregroundMark x1="47480" y1="23160" x2="48960" y2="26000"/>
                            <a14:foregroundMark x1="48400" y1="26040" x2="48560" y2="26080"/>
                            <a14:foregroundMark x1="47280" y1="23400" x2="47560" y2="25160"/>
                            <a14:foregroundMark x1="47480" y1="22720" x2="46960" y2="25240"/>
                            <a14:foregroundMark x1="47280" y1="22360" x2="47506" y2="24691"/>
                            <a14:backgroundMark x1="62640" y1="10920" x2="63400" y2="14960"/>
                            <a14:backgroundMark x1="55280" y1="30440" x2="58240" y2="29320"/>
                            <a14:backgroundMark x1="54560" y1="29320" x2="58600" y2="28960"/>
                            <a14:backgroundMark x1="56040" y1="28960" x2="58600" y2="28600"/>
                            <a14:backgroundMark x1="46880" y1="24720" x2="46920" y2="25600"/>
                            <a14:backgroundMark x1="50920" y1="27600" x2="51880" y2="27720"/>
                            <a14:backgroundMark x1="50600" y1="27560" x2="51560" y2="27680"/>
                            <a14:backgroundMark x1="50160" y1="27720" x2="51080" y2="27600"/>
                            <a14:backgroundMark x1="50680" y1="27480" x2="51560" y2="28560"/>
                            <a14:backgroundMark x1="50520" y1="27480" x2="50960" y2="27480"/>
                            <a14:backgroundMark x1="56080" y1="27560" x2="57360" y2="28160"/>
                            <a14:backgroundMark x1="55280" y1="27560" x2="55960" y2="27680"/>
                            <a14:backgroundMark x1="55000" y1="27400" x2="55640" y2="27400"/>
                            <a14:backgroundMark x1="50480" y1="27520" x2="51120" y2="27520"/>
                            <a14:backgroundMark x1="54880" y1="27520" x2="55640" y2="27480"/>
                            <a14:backgroundMark x1="61880" y1="12280" x2="62200" y2="12880"/>
                            <a14:backgroundMark x1="64480" y1="13240" x2="64480" y2="14680"/>
                            <a14:backgroundMark x1="61800" y1="12320" x2="62040" y2="13040"/>
                            <a14:backgroundMark x1="62320" y1="12240" x2="62200" y2="13160"/>
                          </a14:backgroundRemoval>
                        </a14:imgEffect>
                      </a14:imgLayer>
                    </a14:imgProps>
                  </a:ext>
                  <a:ext uri="{28A0092B-C50C-407E-A947-70E740481C1C}">
                    <a14:useLocalDpi xmlns:a14="http://schemas.microsoft.com/office/drawing/2010/main" val="0"/>
                  </a:ext>
                </a:extLst>
              </a:blip>
              <a:srcRect l="43249" t="4150" r="34763" b="66796"/>
              <a:stretch/>
            </p:blipFill>
            <p:spPr>
              <a:xfrm>
                <a:off x="0" y="4635599"/>
                <a:ext cx="1379512" cy="1822866"/>
              </a:xfrm>
              <a:prstGeom prst="rect">
                <a:avLst/>
              </a:prstGeom>
            </p:spPr>
          </p:pic>
        </p:grpSp>
        <p:sp>
          <p:nvSpPr>
            <p:cNvPr id="10" name="TextBox 9">
              <a:extLst>
                <a:ext uri="{FF2B5EF4-FFF2-40B4-BE49-F238E27FC236}">
                  <a16:creationId xmlns:a16="http://schemas.microsoft.com/office/drawing/2014/main" xmlns="" id="{D23F7AC8-2C26-4146-B4BB-B0114CDBBC01}"/>
                </a:ext>
              </a:extLst>
            </p:cNvPr>
            <p:cNvSpPr txBox="1"/>
            <p:nvPr/>
          </p:nvSpPr>
          <p:spPr>
            <a:xfrm>
              <a:off x="1303312" y="5320387"/>
              <a:ext cx="9136088" cy="2908488"/>
            </a:xfrm>
            <a:prstGeom prst="rect">
              <a:avLst/>
            </a:prstGeom>
            <a:noFill/>
          </p:spPr>
          <p:txBody>
            <a:bodyPr wrap="square">
              <a:spAutoFit/>
            </a:bodyPr>
            <a:lstStyle/>
            <a:p>
              <a:pPr>
                <a:lnSpc>
                  <a:spcPct val="150000"/>
                </a:lnSpc>
                <a:spcBef>
                  <a:spcPts val="420"/>
                </a:spcBef>
              </a:pPr>
              <a:r>
                <a:rPr lang="en-US" altLang="zh-CN" sz="4000" b="1">
                  <a:solidFill>
                    <a:srgbClr val="D3882C"/>
                  </a:solidFill>
                  <a:effectLst>
                    <a:outerShdw blurRad="12700" dist="38100" dir="240000" algn="tl">
                      <a:schemeClr val="accent6">
                        <a:lumMod val="60000"/>
                        <a:lumOff val="40000"/>
                      </a:schemeClr>
                    </a:outerShdw>
                  </a:effectLst>
                  <a:latin typeface="Times New Roman" panose="02020603050405020304" pitchFamily="18" charset="0"/>
                  <a:ea typeface="微软雅黑" pitchFamily="34" charset="-122"/>
                  <a:cs typeface="Times New Roman" panose="02020603050405020304" pitchFamily="18" charset="0"/>
                </a:rPr>
                <a:t>Chuẩn bị bài tiếp theo.</a:t>
              </a:r>
              <a:endParaRPr lang="zh-CN" altLang="en-US" sz="4000" b="1" dirty="0">
                <a:solidFill>
                  <a:srgbClr val="D3882C"/>
                </a:solidFill>
                <a:effectLst>
                  <a:outerShdw blurRad="12700" dist="38100" dir="240000" algn="tl">
                    <a:schemeClr val="accent6">
                      <a:lumMod val="60000"/>
                      <a:lumOff val="40000"/>
                    </a:schemeClr>
                  </a:outerShdw>
                </a:effectLst>
                <a:latin typeface="Times New Roman" panose="02020603050405020304" pitchFamily="18" charset="0"/>
                <a:ea typeface="微软雅黑" pitchFamily="34" charset="-122"/>
                <a:cs typeface="Times New Roman" panose="02020603050405020304" pitchFamily="18" charset="0"/>
              </a:endParaRPr>
            </a:p>
          </p:txBody>
        </p:sp>
      </p:grpSp>
      <p:pic>
        <p:nvPicPr>
          <p:cNvPr id="13" name="图片 14">
            <a:extLst>
              <a:ext uri="{FF2B5EF4-FFF2-40B4-BE49-F238E27FC236}">
                <a16:creationId xmlns:a16="http://schemas.microsoft.com/office/drawing/2014/main" xmlns="" id="{E047EFA8-C9F0-4032-B84F-E7B5C8E2150B}"/>
              </a:ext>
            </a:extLst>
          </p:cNvPr>
          <p:cNvPicPr>
            <a:picLocks noChangeAspect="1"/>
          </p:cNvPicPr>
          <p:nvPr/>
        </p:nvPicPr>
        <p:blipFill rotWithShape="1">
          <a:blip r:embed="rId7">
            <a:extLst>
              <a:ext uri="{28A0092B-C50C-407E-A947-70E740481C1C}">
                <a14:useLocalDpi xmlns:a14="http://schemas.microsoft.com/office/drawing/2010/main" val="0"/>
              </a:ext>
            </a:extLst>
          </a:blip>
          <a:srcRect r="47132" b="60830"/>
          <a:stretch/>
        </p:blipFill>
        <p:spPr>
          <a:xfrm rot="12117602" flipV="1">
            <a:off x="6200916" y="402493"/>
            <a:ext cx="2610367" cy="2972211"/>
          </a:xfrm>
          <a:prstGeom prst="rect">
            <a:avLst/>
          </a:prstGeom>
        </p:spPr>
      </p:pic>
      <p:pic>
        <p:nvPicPr>
          <p:cNvPr id="14" name="图片 7">
            <a:extLst>
              <a:ext uri="{FF2B5EF4-FFF2-40B4-BE49-F238E27FC236}">
                <a16:creationId xmlns:a16="http://schemas.microsoft.com/office/drawing/2014/main" xmlns="" id="{D658BCD3-8D73-45F5-AFEF-9797D3D9F3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4060" y="4671424"/>
            <a:ext cx="1102028" cy="1909301"/>
          </a:xfrm>
          <a:prstGeom prst="rect">
            <a:avLst/>
          </a:prstGeom>
        </p:spPr>
      </p:pic>
      <p:pic>
        <p:nvPicPr>
          <p:cNvPr id="15" name="图片 11">
            <a:extLst>
              <a:ext uri="{FF2B5EF4-FFF2-40B4-BE49-F238E27FC236}">
                <a16:creationId xmlns:a16="http://schemas.microsoft.com/office/drawing/2014/main" xmlns="" id="{795F8E06-4967-4DAD-94D5-94DAA5A69A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0725" y="154629"/>
            <a:ext cx="1179725" cy="1906180"/>
          </a:xfrm>
          <a:prstGeom prst="rect">
            <a:avLst/>
          </a:prstGeom>
        </p:spPr>
      </p:pic>
      <p:pic>
        <p:nvPicPr>
          <p:cNvPr id="16" name="图片 14">
            <a:extLst>
              <a:ext uri="{FF2B5EF4-FFF2-40B4-BE49-F238E27FC236}">
                <a16:creationId xmlns:a16="http://schemas.microsoft.com/office/drawing/2014/main" xmlns="" id="{559BDC25-77C2-4454-9D09-8B0B0353F03F}"/>
              </a:ext>
            </a:extLst>
          </p:cNvPr>
          <p:cNvPicPr>
            <a:picLocks noChangeAspect="1"/>
          </p:cNvPicPr>
          <p:nvPr/>
        </p:nvPicPr>
        <p:blipFill rotWithShape="1">
          <a:blip r:embed="rId7">
            <a:extLst>
              <a:ext uri="{28A0092B-C50C-407E-A947-70E740481C1C}">
                <a14:useLocalDpi xmlns:a14="http://schemas.microsoft.com/office/drawing/2010/main" val="0"/>
              </a:ext>
            </a:extLst>
          </a:blip>
          <a:srcRect l="50985" t="81258" r="-3853" b="-3854"/>
          <a:stretch/>
        </p:blipFill>
        <p:spPr>
          <a:xfrm rot="12117602" flipV="1">
            <a:off x="409211" y="3940510"/>
            <a:ext cx="2610367" cy="1714616"/>
          </a:xfrm>
          <a:prstGeom prst="rect">
            <a:avLst/>
          </a:prstGeom>
        </p:spPr>
      </p:pic>
      <p:sp>
        <p:nvSpPr>
          <p:cNvPr id="17" name="TextBox 16">
            <a:extLst>
              <a:ext uri="{FF2B5EF4-FFF2-40B4-BE49-F238E27FC236}">
                <a16:creationId xmlns:a16="http://schemas.microsoft.com/office/drawing/2014/main" xmlns="" id="{F22F1CCA-BC47-45B4-9EC5-3308866F43ED}"/>
              </a:ext>
            </a:extLst>
          </p:cNvPr>
          <p:cNvSpPr txBox="1"/>
          <p:nvPr/>
        </p:nvSpPr>
        <p:spPr>
          <a:xfrm>
            <a:off x="8223964" y="6538377"/>
            <a:ext cx="847205" cy="328705"/>
          </a:xfrm>
          <a:prstGeom prst="rect">
            <a:avLst/>
          </a:prstGeom>
          <a:noFill/>
        </p:spPr>
        <p:txBody>
          <a:bodyPr wrap="none" lIns="51206" tIns="25603" rIns="51206" bIns="25603" rtlCol="0">
            <a:spAutoFit/>
          </a:bodyPr>
          <a:lstStyle/>
          <a:p>
            <a:r>
              <a:rPr lang="en-US">
                <a:solidFill>
                  <a:schemeClr val="tx2">
                    <a:lumMod val="40000"/>
                    <a:lumOff val="60000"/>
                  </a:schemeClr>
                </a:solidFill>
                <a:latin typeface="UTM Mabella" panose="02040603050506020204" pitchFamily="18" charset="0"/>
              </a:rPr>
              <a:t>KTUTS</a:t>
            </a:r>
          </a:p>
        </p:txBody>
      </p:sp>
    </p:spTree>
    <p:extLst>
      <p:ext uri="{BB962C8B-B14F-4D97-AF65-F5344CB8AC3E}">
        <p14:creationId xmlns:p14="http://schemas.microsoft.com/office/powerpoint/2010/main" val="285361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grpId="0" nodeType="clickEffect">
                                  <p:stCondLst>
                                    <p:cond delay="0"/>
                                  </p:stCondLst>
                                  <p:iterate type="lt">
                                    <p:tmPct val="10000"/>
                                  </p:iterate>
                                  <p:childTnLst>
                                    <p:animClr clrSpc="rgb" dir="cw">
                                      <p:cBhvr override="childStyle">
                                        <p:cTn id="6" dur="500" fill="hold"/>
                                        <p:tgtEl>
                                          <p:spTgt spid="2"/>
                                        </p:tgtEl>
                                        <p:attrNameLst>
                                          <p:attrName>style.color</p:attrName>
                                        </p:attrNameLst>
                                      </p:cBhvr>
                                      <p:to>
                                        <a:srgbClr val="C00000"/>
                                      </p:to>
                                    </p:animClr>
                                    <p:animClr clrSpc="rgb" dir="cw">
                                      <p:cBhvr>
                                        <p:cTn id="7" dur="500" fill="hold"/>
                                        <p:tgtEl>
                                          <p:spTgt spid="2"/>
                                        </p:tgtEl>
                                        <p:attrNameLst>
                                          <p:attrName>fillcolor</p:attrName>
                                        </p:attrNameLst>
                                      </p:cBhvr>
                                      <p:to>
                                        <a:srgbClr val="C00000"/>
                                      </p:to>
                                    </p:animClr>
                                    <p:set>
                                      <p:cBhvr>
                                        <p:cTn id="8" dur="500" fill="hold"/>
                                        <p:tgtEl>
                                          <p:spTgt spid="2"/>
                                        </p:tgtEl>
                                        <p:attrNameLst>
                                          <p:attrName>fill.type</p:attrName>
                                        </p:attrNameLst>
                                      </p:cBhvr>
                                      <p:to>
                                        <p:strVal val="solid"/>
                                      </p:to>
                                    </p:set>
                                    <p:anim to="1.5" calcmode="lin" valueType="num">
                                      <p:cBhvr override="childStyle">
                                        <p:cTn id="9" dur="500" fill="hold"/>
                                        <p:tgtEl>
                                          <p:spTgt spid="2"/>
                                        </p:tgtEl>
                                        <p:attrNameLst>
                                          <p:attrName>style.fontSize</p:attrName>
                                        </p:attrNameLst>
                                      </p:cBhvr>
                                    </p:anim>
                                  </p:childTnLst>
                                </p:cTn>
                              </p:par>
                            </p:childTnLst>
                          </p:cTn>
                        </p:par>
                        <p:par>
                          <p:cTn id="10" fill="hold">
                            <p:stCondLst>
                              <p:cond delay="700"/>
                            </p:stCondLst>
                            <p:childTnLst>
                              <p:par>
                                <p:cTn id="11" presetID="34" presetClass="emph" presetSubtype="0" fill="hold" grpId="1" nodeType="afterEffect">
                                  <p:stCondLst>
                                    <p:cond delay="0"/>
                                  </p:stCondLst>
                                  <p:iterate type="lt">
                                    <p:tmPct val="10000"/>
                                  </p:iterate>
                                  <p:childTnLst>
                                    <p:animMotion origin="layout" path="M -1.52778E-6 2.96296E-6 L -1.52778E-6 -0.07207 " pathEditMode="relative" rAng="0" ptsTypes="AA">
                                      <p:cBhvr>
                                        <p:cTn id="12" dur="250" accel="50000" decel="50000" autoRev="1" fill="hold">
                                          <p:stCondLst>
                                            <p:cond delay="0"/>
                                          </p:stCondLst>
                                        </p:cTn>
                                        <p:tgtEl>
                                          <p:spTgt spid="2"/>
                                        </p:tgtEl>
                                        <p:attrNameLst>
                                          <p:attrName>ppt_x</p:attrName>
                                          <p:attrName>ppt_y</p:attrName>
                                        </p:attrNameLst>
                                      </p:cBhvr>
                                      <p:rCtr x="0" y="-3611"/>
                                    </p:animMotion>
                                    <p:animRot by="1500000">
                                      <p:cBhvr>
                                        <p:cTn id="13" dur="125" fill="hold">
                                          <p:stCondLst>
                                            <p:cond delay="0"/>
                                          </p:stCondLst>
                                        </p:cTn>
                                        <p:tgtEl>
                                          <p:spTgt spid="2"/>
                                        </p:tgtEl>
                                        <p:attrNameLst>
                                          <p:attrName>r</p:attrName>
                                        </p:attrNameLst>
                                      </p:cBhvr>
                                    </p:animRot>
                                    <p:animRot by="-1500000">
                                      <p:cBhvr>
                                        <p:cTn id="14" dur="125" fill="hold">
                                          <p:stCondLst>
                                            <p:cond delay="125"/>
                                          </p:stCondLst>
                                        </p:cTn>
                                        <p:tgtEl>
                                          <p:spTgt spid="2"/>
                                        </p:tgtEl>
                                        <p:attrNameLst>
                                          <p:attrName>r</p:attrName>
                                        </p:attrNameLst>
                                      </p:cBhvr>
                                    </p:animRot>
                                    <p:animRot by="-1500000">
                                      <p:cBhvr>
                                        <p:cTn id="15" dur="125" fill="hold">
                                          <p:stCondLst>
                                            <p:cond delay="250"/>
                                          </p:stCondLst>
                                        </p:cTn>
                                        <p:tgtEl>
                                          <p:spTgt spid="2"/>
                                        </p:tgtEl>
                                        <p:attrNameLst>
                                          <p:attrName>r</p:attrName>
                                        </p:attrNameLst>
                                      </p:cBhvr>
                                    </p:animRot>
                                    <p:animRot by="1500000">
                                      <p:cBhvr>
                                        <p:cTn id="16" dur="125" fill="hold">
                                          <p:stCondLst>
                                            <p:cond delay="375"/>
                                          </p:stCondLst>
                                        </p:cTn>
                                        <p:tgtEl>
                                          <p:spTgt spid="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anim calcmode="lin" valueType="num">
                                      <p:cBhvr>
                                        <p:cTn id="24" dur="500" fill="hold"/>
                                        <p:tgtEl>
                                          <p:spTgt spid="3"/>
                                        </p:tgtEl>
                                        <p:attrNameLst>
                                          <p:attrName>ppt_x</p:attrName>
                                        </p:attrNameLst>
                                      </p:cBhvr>
                                      <p:tavLst>
                                        <p:tav tm="0">
                                          <p:val>
                                            <p:fltVal val="0.5"/>
                                          </p:val>
                                        </p:tav>
                                        <p:tav tm="100000">
                                          <p:val>
                                            <p:strVal val="#ppt_x"/>
                                          </p:val>
                                        </p:tav>
                                      </p:tavLst>
                                    </p:anim>
                                    <p:anim calcmode="lin" valueType="num">
                                      <p:cBhvr>
                                        <p:cTn id="25" dur="500" fill="hold"/>
                                        <p:tgtEl>
                                          <p:spTgt spid="3"/>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53" presetClass="entr" presetSubtype="528"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anim calcmode="lin" valueType="num">
                                      <p:cBhvr>
                                        <p:cTn id="32" dur="500" fill="hold"/>
                                        <p:tgtEl>
                                          <p:spTgt spid="8"/>
                                        </p:tgtEl>
                                        <p:attrNameLst>
                                          <p:attrName>ppt_x</p:attrName>
                                        </p:attrNameLst>
                                      </p:cBhvr>
                                      <p:tavLst>
                                        <p:tav tm="0">
                                          <p:val>
                                            <p:fltVal val="0.5"/>
                                          </p:val>
                                        </p:tav>
                                        <p:tav tm="100000">
                                          <p:val>
                                            <p:strVal val="#ppt_x"/>
                                          </p:val>
                                        </p:tav>
                                      </p:tavLst>
                                    </p:anim>
                                    <p:anim calcmode="lin" valueType="num">
                                      <p:cBhvr>
                                        <p:cTn id="33" dur="500" fill="hold"/>
                                        <p:tgtEl>
                                          <p:spTgt spid="8"/>
                                        </p:tgtEl>
                                        <p:attrNameLst>
                                          <p:attrName>ppt_y</p:attrName>
                                        </p:attrNameLst>
                                      </p:cBhvr>
                                      <p:tavLst>
                                        <p:tav tm="0">
                                          <p:val>
                                            <p:fltVal val="0.5"/>
                                          </p:val>
                                        </p:tav>
                                        <p:tav tm="100000">
                                          <p:val>
                                            <p:strVal val="#ppt_y"/>
                                          </p:val>
                                        </p:tav>
                                      </p:tavLst>
                                    </p:anim>
                                  </p:childTnLst>
                                </p:cTn>
                              </p:par>
                            </p:childTnLst>
                          </p:cTn>
                        </p:par>
                        <p:par>
                          <p:cTn id="34" fill="hold">
                            <p:stCondLst>
                              <p:cond delay="1000"/>
                            </p:stCondLst>
                            <p:childTnLst>
                              <p:par>
                                <p:cTn id="35" presetID="53" presetClass="entr" presetSubtype="528"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anim calcmode="lin" valueType="num">
                                      <p:cBhvr>
                                        <p:cTn id="40" dur="500" fill="hold"/>
                                        <p:tgtEl>
                                          <p:spTgt spid="13"/>
                                        </p:tgtEl>
                                        <p:attrNameLst>
                                          <p:attrName>ppt_x</p:attrName>
                                        </p:attrNameLst>
                                      </p:cBhvr>
                                      <p:tavLst>
                                        <p:tav tm="0">
                                          <p:val>
                                            <p:fltVal val="0.5"/>
                                          </p:val>
                                        </p:tav>
                                        <p:tav tm="100000">
                                          <p:val>
                                            <p:strVal val="#ppt_x"/>
                                          </p:val>
                                        </p:tav>
                                      </p:tavLst>
                                    </p:anim>
                                    <p:anim calcmode="lin" valueType="num">
                                      <p:cBhvr>
                                        <p:cTn id="41" dur="500" fill="hold"/>
                                        <p:tgtEl>
                                          <p:spTgt spid="13"/>
                                        </p:tgtEl>
                                        <p:attrNameLst>
                                          <p:attrName>ppt_y</p:attrName>
                                        </p:attrNameLst>
                                      </p:cBhvr>
                                      <p:tavLst>
                                        <p:tav tm="0">
                                          <p:val>
                                            <p:fltVal val="0.5"/>
                                          </p:val>
                                        </p:tav>
                                        <p:tav tm="100000">
                                          <p:val>
                                            <p:strVal val="#ppt_y"/>
                                          </p:val>
                                        </p:tav>
                                      </p:tavLst>
                                    </p:anim>
                                  </p:childTnLst>
                                </p:cTn>
                              </p:par>
                              <p:par>
                                <p:cTn id="42" presetID="53" presetClass="entr" presetSubtype="528"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anim calcmode="lin" valueType="num">
                                      <p:cBhvr>
                                        <p:cTn id="47" dur="500" fill="hold"/>
                                        <p:tgtEl>
                                          <p:spTgt spid="16"/>
                                        </p:tgtEl>
                                        <p:attrNameLst>
                                          <p:attrName>ppt_x</p:attrName>
                                        </p:attrNameLst>
                                      </p:cBhvr>
                                      <p:tavLst>
                                        <p:tav tm="0">
                                          <p:val>
                                            <p:fltVal val="0.5"/>
                                          </p:val>
                                        </p:tav>
                                        <p:tav tm="100000">
                                          <p:val>
                                            <p:strVal val="#ppt_x"/>
                                          </p:val>
                                        </p:tav>
                                      </p:tavLst>
                                    </p:anim>
                                    <p:anim calcmode="lin" valueType="num">
                                      <p:cBhvr>
                                        <p:cTn id="48"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F194C79-9B8F-4934-AD31-DAEC985E6490}"/>
              </a:ext>
            </a:extLst>
          </p:cNvPr>
          <p:cNvSpPr/>
          <p:nvPr/>
        </p:nvSpPr>
        <p:spPr>
          <a:xfrm>
            <a:off x="419100" y="3022600"/>
            <a:ext cx="5702321" cy="1621367"/>
          </a:xfrm>
          <a:prstGeom prst="rect">
            <a:avLst/>
          </a:prstGeom>
        </p:spPr>
        <p:txBody>
          <a:bodyPr wrap="square" lIns="51206" tIns="25603" rIns="51206" bIns="25603">
            <a:spAutoFit/>
          </a:bodyPr>
          <a:lstStyle/>
          <a:p>
            <a:pPr algn="just"/>
            <a:r>
              <a:rPr lang="vi-VN" sz="3400" b="1">
                <a:solidFill>
                  <a:srgbClr val="202122"/>
                </a:solidFill>
                <a:latin typeface="Times New Roman" panose="02020603050405020304" pitchFamily="18" charset="0"/>
                <a:cs typeface="Times New Roman" panose="02020603050405020304" pitchFamily="18" charset="0"/>
              </a:rPr>
              <a:t>là một </a:t>
            </a:r>
            <a:r>
              <a:rPr lang="en-US" sz="3400" b="1">
                <a:solidFill>
                  <a:srgbClr val="C00000"/>
                </a:solidFill>
                <a:latin typeface="Times New Roman" panose="02020603050405020304" pitchFamily="18" charset="0"/>
                <a:cs typeface="Times New Roman" panose="02020603050405020304" pitchFamily="18" charset="0"/>
              </a:rPr>
              <a:t>phụ lưu </a:t>
            </a:r>
            <a:r>
              <a:rPr lang="vi-VN" sz="3400" b="1">
                <a:solidFill>
                  <a:srgbClr val="202122"/>
                </a:solidFill>
                <a:latin typeface="Times New Roman" panose="02020603050405020304" pitchFamily="18" charset="0"/>
                <a:cs typeface="Times New Roman" panose="02020603050405020304" pitchFamily="18" charset="0"/>
              </a:rPr>
              <a:t>của </a:t>
            </a:r>
            <a:r>
              <a:rPr lang="en-US" sz="3400" b="1">
                <a:solidFill>
                  <a:srgbClr val="C00000"/>
                </a:solidFill>
                <a:latin typeface="Times New Roman" panose="02020603050405020304" pitchFamily="18" charset="0"/>
                <a:cs typeface="Times New Roman" panose="02020603050405020304" pitchFamily="18" charset="0"/>
              </a:rPr>
              <a:t>sông Lam</a:t>
            </a:r>
            <a:r>
              <a:rPr lang="vi-VN" sz="3400" b="1">
                <a:solidFill>
                  <a:srgbClr val="202122"/>
                </a:solidFill>
                <a:latin typeface="Times New Roman" panose="02020603050405020304" pitchFamily="18" charset="0"/>
                <a:cs typeface="Times New Roman" panose="02020603050405020304" pitchFamily="18" charset="0"/>
              </a:rPr>
              <a:t>, dài 12,5 </a:t>
            </a:r>
            <a:r>
              <a:rPr lang="vi-VN" sz="3400" b="1" dirty="0">
                <a:solidFill>
                  <a:srgbClr val="202122"/>
                </a:solidFill>
                <a:latin typeface="Times New Roman" panose="02020603050405020304" pitchFamily="18" charset="0"/>
                <a:cs typeface="Times New Roman" panose="02020603050405020304" pitchFamily="18" charset="0"/>
              </a:rPr>
              <a:t>km chảy qua </a:t>
            </a:r>
            <a:r>
              <a:rPr lang="vi-VN" sz="3400" b="1">
                <a:solidFill>
                  <a:srgbClr val="202122"/>
                </a:solidFill>
                <a:latin typeface="Times New Roman" panose="02020603050405020304" pitchFamily="18" charset="0"/>
                <a:cs typeface="Times New Roman" panose="02020603050405020304" pitchFamily="18" charset="0"/>
              </a:rPr>
              <a:t>huyện </a:t>
            </a:r>
            <a:r>
              <a:rPr lang="en-US" sz="3400" b="1">
                <a:solidFill>
                  <a:srgbClr val="C00000"/>
                </a:solidFill>
                <a:latin typeface="Times New Roman" panose="02020603050405020304" pitchFamily="18" charset="0"/>
                <a:cs typeface="Times New Roman" panose="02020603050405020304" pitchFamily="18" charset="0"/>
              </a:rPr>
              <a:t>Đức Thọ</a:t>
            </a:r>
            <a:r>
              <a:rPr lang="vi-VN" sz="3400" b="1">
                <a:solidFill>
                  <a:srgbClr val="202122"/>
                </a:solidFill>
                <a:latin typeface="Times New Roman" panose="02020603050405020304" pitchFamily="18" charset="0"/>
                <a:cs typeface="Times New Roman" panose="02020603050405020304" pitchFamily="18" charset="0"/>
              </a:rPr>
              <a:t>, tỉnh </a:t>
            </a:r>
            <a:r>
              <a:rPr lang="en-US" sz="3400" b="1">
                <a:solidFill>
                  <a:srgbClr val="C00000"/>
                </a:solidFill>
                <a:latin typeface="Times New Roman" panose="02020603050405020304" pitchFamily="18" charset="0"/>
                <a:cs typeface="Times New Roman" panose="02020603050405020304" pitchFamily="18" charset="0"/>
              </a:rPr>
              <a:t>Hà Tĩnh</a:t>
            </a:r>
            <a:r>
              <a:rPr lang="vi-VN" sz="3400" b="1">
                <a:solidFill>
                  <a:srgbClr val="202122"/>
                </a:solidFill>
                <a:latin typeface="Times New Roman" panose="02020603050405020304" pitchFamily="18" charset="0"/>
                <a:cs typeface="Times New Roman" panose="02020603050405020304" pitchFamily="18" charset="0"/>
              </a:rPr>
              <a:t>.</a:t>
            </a:r>
            <a:endParaRPr lang="en-US" sz="34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5AF774AC-774F-46D5-9619-EAE7E4875FF9}"/>
              </a:ext>
            </a:extLst>
          </p:cNvPr>
          <p:cNvSpPr txBox="1"/>
          <p:nvPr/>
        </p:nvSpPr>
        <p:spPr>
          <a:xfrm>
            <a:off x="886624" y="685800"/>
            <a:ext cx="6885775" cy="1759866"/>
          </a:xfrm>
          <a:prstGeom prst="rect">
            <a:avLst/>
          </a:prstGeom>
          <a:noFill/>
        </p:spPr>
        <p:txBody>
          <a:bodyPr wrap="square" lIns="51206" tIns="25603" rIns="51206" bIns="25603">
            <a:spAutoFit/>
          </a:bodyPr>
          <a:lstStyle/>
          <a:p>
            <a:r>
              <a:rPr lang="en-US" sz="11100" b="1">
                <a:solidFill>
                  <a:schemeClr val="tx2">
                    <a:lumMod val="75000"/>
                  </a:schemeClr>
                </a:solidFill>
                <a:effectLst>
                  <a:outerShdw blurRad="12700" dist="38100" dir="2700000" algn="tl">
                    <a:schemeClr val="bg1"/>
                  </a:outerShdw>
                </a:effectLst>
                <a:latin typeface="UTM Aquarelle" panose="02040603050506020204" pitchFamily="18" charset="0"/>
                <a:cs typeface="Times New Roman" panose="02020603050405020304" pitchFamily="18" charset="0"/>
              </a:rPr>
              <a:t>Sông La </a:t>
            </a:r>
            <a:endParaRPr lang="en-US">
              <a:solidFill>
                <a:schemeClr val="tx2">
                  <a:lumMod val="75000"/>
                </a:schemeClr>
              </a:solidFill>
              <a:effectLst>
                <a:outerShdw blurRad="12700" dist="38100" dir="2700000" algn="tl">
                  <a:schemeClr val="bg1"/>
                </a:outerShdw>
              </a:effectLst>
            </a:endParaRPr>
          </a:p>
        </p:txBody>
      </p:sp>
    </p:spTree>
    <p:extLst>
      <p:ext uri="{BB962C8B-B14F-4D97-AF65-F5344CB8AC3E}">
        <p14:creationId xmlns:p14="http://schemas.microsoft.com/office/powerpoint/2010/main" val="316707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261ABA6-D233-42A4-AD10-210348CD2DC8}"/>
              </a:ext>
            </a:extLst>
          </p:cNvPr>
          <p:cNvSpPr txBox="1"/>
          <p:nvPr/>
        </p:nvSpPr>
        <p:spPr>
          <a:xfrm>
            <a:off x="2283719" y="299760"/>
            <a:ext cx="5888731" cy="882703"/>
          </a:xfrm>
          <a:prstGeom prst="rect">
            <a:avLst/>
          </a:prstGeom>
          <a:noFill/>
        </p:spPr>
        <p:txBody>
          <a:bodyPr wrap="square" lIns="51206" tIns="25603" rIns="51206" bIns="25603">
            <a:spAutoFit/>
          </a:bodyPr>
          <a:lstStyle/>
          <a:p>
            <a:pPr algn="ctr"/>
            <a:r>
              <a:rPr lang="en-US" sz="5400" b="1">
                <a:solidFill>
                  <a:schemeClr val="tx2">
                    <a:lumMod val="75000"/>
                  </a:schemeClr>
                </a:solidFill>
                <a:effectLst>
                  <a:outerShdw blurRad="12700" dist="38100" dir="2700000" algn="tl">
                    <a:schemeClr val="tx2">
                      <a:lumMod val="60000"/>
                      <a:lumOff val="40000"/>
                    </a:schemeClr>
                  </a:outerShdw>
                </a:effectLst>
                <a:latin typeface="UTM Aquarelle" panose="02040603050506020204" pitchFamily="18" charset="0"/>
                <a:cs typeface="Times New Roman" panose="02020603050405020304" pitchFamily="18" charset="0"/>
              </a:rPr>
              <a:t>Bè xuôi sông La </a:t>
            </a:r>
            <a:endParaRPr lang="en-US" b="1">
              <a:solidFill>
                <a:schemeClr val="tx2">
                  <a:lumMod val="75000"/>
                </a:schemeClr>
              </a:solidFill>
              <a:effectLst>
                <a:outerShdw blurRad="12700" dist="38100" dir="2700000" algn="tl">
                  <a:schemeClr val="tx2">
                    <a:lumMod val="60000"/>
                    <a:lumOff val="40000"/>
                  </a:schemeClr>
                </a:outerShdw>
              </a:effectLst>
            </a:endParaRPr>
          </a:p>
        </p:txBody>
      </p:sp>
      <p:sp>
        <p:nvSpPr>
          <p:cNvPr id="3" name="Rectangle 2">
            <a:extLst>
              <a:ext uri="{FF2B5EF4-FFF2-40B4-BE49-F238E27FC236}">
                <a16:creationId xmlns:a16="http://schemas.microsoft.com/office/drawing/2014/main" xmlns="" id="{975A4BF8-2421-4DBC-959F-193A0CE98A82}"/>
              </a:ext>
            </a:extLst>
          </p:cNvPr>
          <p:cNvSpPr/>
          <p:nvPr/>
        </p:nvSpPr>
        <p:spPr>
          <a:xfrm>
            <a:off x="2019299" y="1346200"/>
            <a:ext cx="2552700" cy="4729910"/>
          </a:xfrm>
          <a:prstGeom prst="rect">
            <a:avLst/>
          </a:prstGeom>
        </p:spPr>
        <p:txBody>
          <a:bodyPr wrap="square" lIns="51206" tIns="25603" rIns="51206" bIns="25603">
            <a:spAutoFit/>
          </a:bodyPr>
          <a:lstStyle/>
          <a:p>
            <a:pPr algn="just"/>
            <a:r>
              <a:rPr lang="vi-VN" sz="1900" b="1">
                <a:solidFill>
                  <a:srgbClr val="000000"/>
                </a:solidFill>
                <a:latin typeface="+mj-lt"/>
              </a:rPr>
              <a:t>Bè </a:t>
            </a:r>
            <a:r>
              <a:rPr lang="vi-VN" sz="1900" b="1" dirty="0">
                <a:solidFill>
                  <a:srgbClr val="000000"/>
                </a:solidFill>
                <a:latin typeface="+mj-lt"/>
              </a:rPr>
              <a:t>ta xuôi sông La</a:t>
            </a:r>
          </a:p>
          <a:p>
            <a:pPr algn="just"/>
            <a:r>
              <a:rPr lang="vi-VN" sz="1900" b="1" dirty="0">
                <a:solidFill>
                  <a:srgbClr val="000000"/>
                </a:solidFill>
                <a:latin typeface="+mj-lt"/>
              </a:rPr>
              <a:t>Dẻ cau cùng táu mật</a:t>
            </a:r>
          </a:p>
          <a:p>
            <a:pPr algn="just"/>
            <a:r>
              <a:rPr lang="vi-VN" sz="1900" b="1" dirty="0">
                <a:solidFill>
                  <a:srgbClr val="000000"/>
                </a:solidFill>
                <a:latin typeface="+mj-lt"/>
              </a:rPr>
              <a:t>Muồng đen và trai đất</a:t>
            </a:r>
          </a:p>
          <a:p>
            <a:pPr algn="just"/>
            <a:r>
              <a:rPr lang="vi-VN" sz="1900" b="1" dirty="0">
                <a:solidFill>
                  <a:srgbClr val="000000"/>
                </a:solidFill>
                <a:latin typeface="+mj-lt"/>
              </a:rPr>
              <a:t>Lát chun rồi lát hoa.</a:t>
            </a:r>
          </a:p>
          <a:p>
            <a:pPr algn="just"/>
            <a:r>
              <a:rPr lang="vi-VN" sz="1900" b="1" dirty="0">
                <a:solidFill>
                  <a:srgbClr val="000000"/>
                </a:solidFill>
                <a:latin typeface="+mj-lt"/>
              </a:rPr>
              <a:t> </a:t>
            </a:r>
          </a:p>
          <a:p>
            <a:pPr algn="just"/>
            <a:r>
              <a:rPr lang="vi-VN" sz="1900" b="1" dirty="0">
                <a:solidFill>
                  <a:srgbClr val="000000"/>
                </a:solidFill>
                <a:latin typeface="+mj-lt"/>
              </a:rPr>
              <a:t>Sông La ơi sông La</a:t>
            </a:r>
          </a:p>
          <a:p>
            <a:pPr algn="just"/>
            <a:r>
              <a:rPr lang="vi-VN" sz="1900" b="1" dirty="0">
                <a:solidFill>
                  <a:srgbClr val="000000"/>
                </a:solidFill>
                <a:latin typeface="+mj-lt"/>
              </a:rPr>
              <a:t>Trong veo như ánh mắt</a:t>
            </a:r>
          </a:p>
          <a:p>
            <a:pPr algn="just"/>
            <a:r>
              <a:rPr lang="vi-VN" sz="1900" b="1" dirty="0">
                <a:solidFill>
                  <a:srgbClr val="000000"/>
                </a:solidFill>
                <a:latin typeface="+mj-lt"/>
              </a:rPr>
              <a:t>Bờ tre xanh im mát</a:t>
            </a:r>
          </a:p>
          <a:p>
            <a:pPr algn="just"/>
            <a:r>
              <a:rPr lang="vi-VN" sz="1900" b="1" dirty="0">
                <a:solidFill>
                  <a:srgbClr val="000000"/>
                </a:solidFill>
                <a:latin typeface="+mj-lt"/>
              </a:rPr>
              <a:t>Mươn mướt đôi hàng </a:t>
            </a:r>
            <a:r>
              <a:rPr lang="vi-VN" sz="1900" b="1">
                <a:solidFill>
                  <a:srgbClr val="000000"/>
                </a:solidFill>
                <a:latin typeface="+mj-lt"/>
              </a:rPr>
              <a:t>mi.</a:t>
            </a:r>
            <a:endParaRPr lang="en-US" sz="1900" b="1">
              <a:solidFill>
                <a:srgbClr val="000000"/>
              </a:solidFill>
              <a:latin typeface="+mj-lt"/>
            </a:endParaRPr>
          </a:p>
          <a:p>
            <a:pPr algn="just"/>
            <a:r>
              <a:rPr lang="vi-VN" sz="1900" b="1">
                <a:solidFill>
                  <a:srgbClr val="000000"/>
                </a:solidFill>
                <a:latin typeface="+mj-lt"/>
              </a:rPr>
              <a:t>Bè đi chiều thầm thì</a:t>
            </a:r>
          </a:p>
          <a:p>
            <a:pPr algn="just"/>
            <a:r>
              <a:rPr lang="vi-VN" sz="1900" b="1">
                <a:solidFill>
                  <a:srgbClr val="000000"/>
                </a:solidFill>
                <a:latin typeface="+mj-lt"/>
              </a:rPr>
              <a:t>Gỗ lượn đàn thong thả</a:t>
            </a:r>
          </a:p>
          <a:p>
            <a:pPr algn="just"/>
            <a:r>
              <a:rPr lang="vi-VN" sz="1900" b="1">
                <a:solidFill>
                  <a:srgbClr val="000000"/>
                </a:solidFill>
                <a:latin typeface="+mj-lt"/>
              </a:rPr>
              <a:t>Như bầy trâu lim dim</a:t>
            </a:r>
          </a:p>
          <a:p>
            <a:pPr algn="just"/>
            <a:r>
              <a:rPr lang="vi-VN" sz="1900" b="1">
                <a:solidFill>
                  <a:srgbClr val="000000"/>
                </a:solidFill>
                <a:latin typeface="+mj-lt"/>
              </a:rPr>
              <a:t>Đằm mình trong êm ả</a:t>
            </a:r>
          </a:p>
          <a:p>
            <a:pPr algn="just"/>
            <a:r>
              <a:rPr lang="vi-VN" sz="1900" b="1">
                <a:solidFill>
                  <a:srgbClr val="000000"/>
                </a:solidFill>
                <a:latin typeface="+mj-lt"/>
              </a:rPr>
              <a:t>Sóng long lanh vẩy cá</a:t>
            </a:r>
          </a:p>
          <a:p>
            <a:pPr algn="just"/>
            <a:r>
              <a:rPr lang="vi-VN" sz="1900" b="1">
                <a:solidFill>
                  <a:srgbClr val="000000"/>
                </a:solidFill>
                <a:latin typeface="+mj-lt"/>
              </a:rPr>
              <a:t>Chim hót trên bờ đê.</a:t>
            </a:r>
            <a:endParaRPr lang="en-US" sz="1900" b="1" dirty="0">
              <a:latin typeface="+mj-lt"/>
            </a:endParaRPr>
          </a:p>
        </p:txBody>
      </p:sp>
      <p:sp>
        <p:nvSpPr>
          <p:cNvPr id="4" name="Rectangle 3">
            <a:extLst>
              <a:ext uri="{FF2B5EF4-FFF2-40B4-BE49-F238E27FC236}">
                <a16:creationId xmlns:a16="http://schemas.microsoft.com/office/drawing/2014/main" xmlns="" id="{468A88EC-B48C-4686-8B52-802AEC43FE42}"/>
              </a:ext>
            </a:extLst>
          </p:cNvPr>
          <p:cNvSpPr/>
          <p:nvPr/>
        </p:nvSpPr>
        <p:spPr>
          <a:xfrm>
            <a:off x="5372100" y="1346200"/>
            <a:ext cx="2800350" cy="2967889"/>
          </a:xfrm>
          <a:prstGeom prst="rect">
            <a:avLst/>
          </a:prstGeom>
        </p:spPr>
        <p:txBody>
          <a:bodyPr wrap="square" lIns="51206" tIns="25603" rIns="51206" bIns="25603">
            <a:spAutoFit/>
          </a:bodyPr>
          <a:lstStyle/>
          <a:p>
            <a:pPr algn="just"/>
            <a:r>
              <a:rPr lang="vi-VN" sz="1900" b="1">
                <a:solidFill>
                  <a:srgbClr val="000000"/>
                </a:solidFill>
                <a:latin typeface="+mj-lt"/>
              </a:rPr>
              <a:t>Ta </a:t>
            </a:r>
            <a:r>
              <a:rPr lang="vi-VN" sz="1900" b="1" dirty="0">
                <a:solidFill>
                  <a:srgbClr val="000000"/>
                </a:solidFill>
                <a:latin typeface="+mj-lt"/>
              </a:rPr>
              <a:t>nằm nghe, nằm nghe</a:t>
            </a:r>
          </a:p>
          <a:p>
            <a:pPr algn="just"/>
            <a:r>
              <a:rPr lang="vi-VN" sz="1900" b="1" dirty="0">
                <a:solidFill>
                  <a:srgbClr val="000000"/>
                </a:solidFill>
                <a:latin typeface="+mj-lt"/>
              </a:rPr>
              <a:t>Giữa bốn bề ngây ngất</a:t>
            </a:r>
          </a:p>
          <a:p>
            <a:pPr algn="just"/>
            <a:r>
              <a:rPr lang="vi-VN" sz="1900" b="1" dirty="0">
                <a:solidFill>
                  <a:srgbClr val="000000"/>
                </a:solidFill>
                <a:latin typeface="+mj-lt"/>
              </a:rPr>
              <a:t>Mùi vôi xây rất say</a:t>
            </a:r>
          </a:p>
          <a:p>
            <a:pPr algn="just"/>
            <a:r>
              <a:rPr lang="vi-VN" sz="1900" b="1" dirty="0">
                <a:solidFill>
                  <a:srgbClr val="000000"/>
                </a:solidFill>
                <a:latin typeface="+mj-lt"/>
              </a:rPr>
              <a:t>Mùi lán cưa ngọt mát</a:t>
            </a:r>
          </a:p>
          <a:p>
            <a:pPr algn="just"/>
            <a:r>
              <a:rPr lang="vi-VN" sz="1900" b="1" dirty="0">
                <a:solidFill>
                  <a:srgbClr val="000000"/>
                </a:solidFill>
                <a:latin typeface="+mj-lt"/>
              </a:rPr>
              <a:t>Trong đạn bom đổ nát</a:t>
            </a:r>
          </a:p>
          <a:p>
            <a:pPr algn="just"/>
            <a:r>
              <a:rPr lang="vi-VN" sz="1900" b="1" dirty="0">
                <a:solidFill>
                  <a:srgbClr val="000000"/>
                </a:solidFill>
                <a:latin typeface="+mj-lt"/>
              </a:rPr>
              <a:t>Bừng tươi nụ ngói hồng</a:t>
            </a:r>
          </a:p>
          <a:p>
            <a:pPr algn="just"/>
            <a:r>
              <a:rPr lang="vi-VN" sz="1900" b="1" dirty="0">
                <a:solidFill>
                  <a:srgbClr val="000000"/>
                </a:solidFill>
                <a:latin typeface="+mj-lt"/>
              </a:rPr>
              <a:t>Đồng vàng hoa lúa trổ</a:t>
            </a:r>
          </a:p>
          <a:p>
            <a:pPr algn="just"/>
            <a:r>
              <a:rPr lang="vi-VN" sz="1900" b="1" dirty="0">
                <a:solidFill>
                  <a:srgbClr val="000000"/>
                </a:solidFill>
                <a:latin typeface="+mj-lt"/>
              </a:rPr>
              <a:t>Khói nở xòa như </a:t>
            </a:r>
            <a:r>
              <a:rPr lang="vi-VN" sz="1900" b="1">
                <a:solidFill>
                  <a:srgbClr val="000000"/>
                </a:solidFill>
                <a:latin typeface="+mj-lt"/>
              </a:rPr>
              <a:t>bông.</a:t>
            </a:r>
            <a:endParaRPr lang="en-US" sz="1900" b="1">
              <a:solidFill>
                <a:srgbClr val="000000"/>
              </a:solidFill>
              <a:latin typeface="+mj-lt"/>
            </a:endParaRPr>
          </a:p>
          <a:p>
            <a:pPr algn="r">
              <a:lnSpc>
                <a:spcPct val="150000"/>
              </a:lnSpc>
            </a:pPr>
            <a:r>
              <a:rPr lang="en-US" sz="2500" b="1">
                <a:solidFill>
                  <a:srgbClr val="C00000"/>
                </a:solidFill>
                <a:effectLst>
                  <a:outerShdw blurRad="12700" dist="38100" dir="2700000" algn="tl">
                    <a:schemeClr val="accent2">
                      <a:lumMod val="60000"/>
                      <a:lumOff val="40000"/>
                    </a:schemeClr>
                  </a:outerShdw>
                </a:effectLst>
                <a:latin typeface="UTM Aquarelle" panose="02040603050506020204" pitchFamily="18" charset="0"/>
              </a:rPr>
              <a:t>Vũ Duy Thông</a:t>
            </a:r>
            <a:endParaRPr lang="vi-VN" sz="2500">
              <a:solidFill>
                <a:srgbClr val="C00000"/>
              </a:solidFill>
              <a:effectLst>
                <a:outerShdw blurRad="12700" dist="38100" dir="2700000" algn="tl">
                  <a:schemeClr val="accent2">
                    <a:lumMod val="60000"/>
                    <a:lumOff val="40000"/>
                  </a:schemeClr>
                </a:outerShdw>
              </a:effectLst>
              <a:latin typeface="OpenSans"/>
            </a:endParaRPr>
          </a:p>
        </p:txBody>
      </p:sp>
    </p:spTree>
    <p:extLst>
      <p:ext uri="{BB962C8B-B14F-4D97-AF65-F5344CB8AC3E}">
        <p14:creationId xmlns:p14="http://schemas.microsoft.com/office/powerpoint/2010/main" val="315769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375" autoRev="1" fill="hold">
                                          <p:stCondLst>
                                            <p:cond delay="0"/>
                                          </p:stCondLst>
                                        </p:cTn>
                                        <p:tgtEl>
                                          <p:spTgt spid="2"/>
                                        </p:tgtEl>
                                        <p:attrNameLst>
                                          <p:attrName>ppt_w</p:attrName>
                                        </p:attrNameLst>
                                      </p:cBhvr>
                                    </p:anim>
                                    <p:anim by="(#ppt_w*0.50)" calcmode="lin" valueType="num">
                                      <p:cBhvr>
                                        <p:cTn id="8" dur="375" decel="50000" autoRev="1" fill="hold">
                                          <p:stCondLst>
                                            <p:cond delay="0"/>
                                          </p:stCondLst>
                                        </p:cTn>
                                        <p:tgtEl>
                                          <p:spTgt spid="2"/>
                                        </p:tgtEl>
                                        <p:attrNameLst>
                                          <p:attrName>ppt_x</p:attrName>
                                        </p:attrNameLst>
                                      </p:cBhvr>
                                    </p:anim>
                                    <p:anim from="(-#ppt_h/2)" to="(#ppt_y)" calcmode="lin" valueType="num">
                                      <p:cBhvr>
                                        <p:cTn id="9" dur="750" fill="hold">
                                          <p:stCondLst>
                                            <p:cond delay="0"/>
                                          </p:stCondLst>
                                        </p:cTn>
                                        <p:tgtEl>
                                          <p:spTgt spid="2"/>
                                        </p:tgtEl>
                                        <p:attrNameLst>
                                          <p:attrName>ppt_y</p:attrName>
                                        </p:attrNameLst>
                                      </p:cBhvr>
                                    </p:anim>
                                    <p:animRot by="21600000">
                                      <p:cBhvr>
                                        <p:cTn id="10" dur="750" fill="hold">
                                          <p:stCondLst>
                                            <p:cond delay="0"/>
                                          </p:stCondLst>
                                        </p:cTn>
                                        <p:tgtEl>
                                          <p:spTgt spid="2"/>
                                        </p:tgtEl>
                                        <p:attrNameLst>
                                          <p:attrName>r</p:attrName>
                                        </p:attrNameLst>
                                      </p:cBhvr>
                                    </p:animRot>
                                  </p:childTnLst>
                                </p:cTn>
                              </p:par>
                            </p:childTnLst>
                          </p:cTn>
                        </p:par>
                        <p:par>
                          <p:cTn id="11" fill="hold">
                            <p:stCondLst>
                              <p:cond delay="1575"/>
                            </p:stCondLst>
                            <p:childTnLst>
                              <p:par>
                                <p:cTn id="12" presetID="22" presetClass="entr" presetSubtype="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par>
                          <p:cTn id="15" fill="hold">
                            <p:stCondLst>
                              <p:cond delay="2075"/>
                            </p:stCondLst>
                            <p:childTnLst>
                              <p:par>
                                <p:cTn id="16" presetID="22" presetClass="entr" presetSubtype="1"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up)">
                                      <p:cBhvr>
                                        <p:cTn id="18" dur="500"/>
                                        <p:tgtEl>
                                          <p:spTgt spid="3">
                                            <p:txEl>
                                              <p:pRg st="1" end="1"/>
                                            </p:txEl>
                                          </p:spTgt>
                                        </p:tgtEl>
                                      </p:cBhvr>
                                    </p:animEffect>
                                  </p:childTnLst>
                                </p:cTn>
                              </p:par>
                            </p:childTnLst>
                          </p:cTn>
                        </p:par>
                        <p:par>
                          <p:cTn id="19" fill="hold">
                            <p:stCondLst>
                              <p:cond delay="2575"/>
                            </p:stCondLst>
                            <p:childTnLst>
                              <p:par>
                                <p:cTn id="20" presetID="22" presetClass="entr" presetSubtype="1"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par>
                          <p:cTn id="23" fill="hold">
                            <p:stCondLst>
                              <p:cond delay="3075"/>
                            </p:stCondLst>
                            <p:childTnLst>
                              <p:par>
                                <p:cTn id="24" presetID="22" presetClass="entr" presetSubtype="1"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up)">
                                      <p:cBhvr>
                                        <p:cTn id="26" dur="500"/>
                                        <p:tgtEl>
                                          <p:spTgt spid="3">
                                            <p:txEl>
                                              <p:pRg st="3" end="3"/>
                                            </p:txEl>
                                          </p:spTgt>
                                        </p:tgtEl>
                                      </p:cBhvr>
                                    </p:animEffect>
                                  </p:childTnLst>
                                </p:cTn>
                              </p:par>
                            </p:childTnLst>
                          </p:cTn>
                        </p:par>
                        <p:par>
                          <p:cTn id="27" fill="hold">
                            <p:stCondLst>
                              <p:cond delay="3575"/>
                            </p:stCondLst>
                            <p:childTnLst>
                              <p:par>
                                <p:cTn id="28" presetID="22" presetClass="entr" presetSubtype="1"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up)">
                                      <p:cBhvr>
                                        <p:cTn id="30" dur="500"/>
                                        <p:tgtEl>
                                          <p:spTgt spid="3">
                                            <p:txEl>
                                              <p:pRg st="4" end="4"/>
                                            </p:txEl>
                                          </p:spTgt>
                                        </p:tgtEl>
                                      </p:cBhvr>
                                    </p:animEffect>
                                  </p:childTnLst>
                                </p:cTn>
                              </p:par>
                            </p:childTnLst>
                          </p:cTn>
                        </p:par>
                        <p:par>
                          <p:cTn id="31" fill="hold">
                            <p:stCondLst>
                              <p:cond delay="4075"/>
                            </p:stCondLst>
                            <p:childTnLst>
                              <p:par>
                                <p:cTn id="32" presetID="22" presetClass="entr" presetSubtype="1"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up)">
                                      <p:cBhvr>
                                        <p:cTn id="34" dur="500"/>
                                        <p:tgtEl>
                                          <p:spTgt spid="3">
                                            <p:txEl>
                                              <p:pRg st="5" end="5"/>
                                            </p:txEl>
                                          </p:spTgt>
                                        </p:tgtEl>
                                      </p:cBhvr>
                                    </p:animEffect>
                                  </p:childTnLst>
                                </p:cTn>
                              </p:par>
                            </p:childTnLst>
                          </p:cTn>
                        </p:par>
                        <p:par>
                          <p:cTn id="35" fill="hold">
                            <p:stCondLst>
                              <p:cond delay="4575"/>
                            </p:stCondLst>
                            <p:childTnLst>
                              <p:par>
                                <p:cTn id="36" presetID="22" presetClass="entr" presetSubtype="1"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up)">
                                      <p:cBhvr>
                                        <p:cTn id="38" dur="500"/>
                                        <p:tgtEl>
                                          <p:spTgt spid="3">
                                            <p:txEl>
                                              <p:pRg st="6" end="6"/>
                                            </p:txEl>
                                          </p:spTgt>
                                        </p:tgtEl>
                                      </p:cBhvr>
                                    </p:animEffect>
                                  </p:childTnLst>
                                </p:cTn>
                              </p:par>
                            </p:childTnLst>
                          </p:cTn>
                        </p:par>
                        <p:par>
                          <p:cTn id="39" fill="hold">
                            <p:stCondLst>
                              <p:cond delay="5075"/>
                            </p:stCondLst>
                            <p:childTnLst>
                              <p:par>
                                <p:cTn id="40" presetID="22" presetClass="entr" presetSubtype="1"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up)">
                                      <p:cBhvr>
                                        <p:cTn id="42" dur="500"/>
                                        <p:tgtEl>
                                          <p:spTgt spid="3">
                                            <p:txEl>
                                              <p:pRg st="7" end="7"/>
                                            </p:txEl>
                                          </p:spTgt>
                                        </p:tgtEl>
                                      </p:cBhvr>
                                    </p:animEffect>
                                  </p:childTnLst>
                                </p:cTn>
                              </p:par>
                            </p:childTnLst>
                          </p:cTn>
                        </p:par>
                        <p:par>
                          <p:cTn id="43" fill="hold">
                            <p:stCondLst>
                              <p:cond delay="5575"/>
                            </p:stCondLst>
                            <p:childTnLst>
                              <p:par>
                                <p:cTn id="44" presetID="22" presetClass="entr" presetSubtype="1" fill="hold" grpId="0"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wipe(up)">
                                      <p:cBhvr>
                                        <p:cTn id="46" dur="500"/>
                                        <p:tgtEl>
                                          <p:spTgt spid="3">
                                            <p:txEl>
                                              <p:pRg st="8" end="8"/>
                                            </p:txEl>
                                          </p:spTgt>
                                        </p:tgtEl>
                                      </p:cBhvr>
                                    </p:animEffect>
                                  </p:childTnLst>
                                </p:cTn>
                              </p:par>
                            </p:childTnLst>
                          </p:cTn>
                        </p:par>
                        <p:par>
                          <p:cTn id="47" fill="hold">
                            <p:stCondLst>
                              <p:cond delay="6075"/>
                            </p:stCondLst>
                            <p:childTnLst>
                              <p:par>
                                <p:cTn id="48" presetID="22" presetClass="entr" presetSubtype="1" fill="hold" grpId="0" nodeType="after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wipe(up)">
                                      <p:cBhvr>
                                        <p:cTn id="50" dur="500"/>
                                        <p:tgtEl>
                                          <p:spTgt spid="3">
                                            <p:txEl>
                                              <p:pRg st="9" end="9"/>
                                            </p:txEl>
                                          </p:spTgt>
                                        </p:tgtEl>
                                      </p:cBhvr>
                                    </p:animEffect>
                                  </p:childTnLst>
                                </p:cTn>
                              </p:par>
                            </p:childTnLst>
                          </p:cTn>
                        </p:par>
                        <p:par>
                          <p:cTn id="51" fill="hold">
                            <p:stCondLst>
                              <p:cond delay="6575"/>
                            </p:stCondLst>
                            <p:childTnLst>
                              <p:par>
                                <p:cTn id="52" presetID="22" presetClass="entr" presetSubtype="1" fill="hold" grpId="0" nodeType="after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wipe(up)">
                                      <p:cBhvr>
                                        <p:cTn id="54" dur="500"/>
                                        <p:tgtEl>
                                          <p:spTgt spid="3">
                                            <p:txEl>
                                              <p:pRg st="10" end="10"/>
                                            </p:txEl>
                                          </p:spTgt>
                                        </p:tgtEl>
                                      </p:cBhvr>
                                    </p:animEffect>
                                  </p:childTnLst>
                                </p:cTn>
                              </p:par>
                            </p:childTnLst>
                          </p:cTn>
                        </p:par>
                        <p:par>
                          <p:cTn id="55" fill="hold">
                            <p:stCondLst>
                              <p:cond delay="7075"/>
                            </p:stCondLst>
                            <p:childTnLst>
                              <p:par>
                                <p:cTn id="56" presetID="22" presetClass="entr" presetSubtype="1" fill="hold" grpId="0" nodeType="after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wipe(up)">
                                      <p:cBhvr>
                                        <p:cTn id="58" dur="500"/>
                                        <p:tgtEl>
                                          <p:spTgt spid="3">
                                            <p:txEl>
                                              <p:pRg st="11" end="11"/>
                                            </p:txEl>
                                          </p:spTgt>
                                        </p:tgtEl>
                                      </p:cBhvr>
                                    </p:animEffect>
                                  </p:childTnLst>
                                </p:cTn>
                              </p:par>
                            </p:childTnLst>
                          </p:cTn>
                        </p:par>
                        <p:par>
                          <p:cTn id="59" fill="hold">
                            <p:stCondLst>
                              <p:cond delay="7575"/>
                            </p:stCondLst>
                            <p:childTnLst>
                              <p:par>
                                <p:cTn id="60" presetID="22" presetClass="entr" presetSubtype="1" fill="hold" grpId="0" nodeType="after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wipe(up)">
                                      <p:cBhvr>
                                        <p:cTn id="62" dur="500"/>
                                        <p:tgtEl>
                                          <p:spTgt spid="3">
                                            <p:txEl>
                                              <p:pRg st="12" end="12"/>
                                            </p:txEl>
                                          </p:spTgt>
                                        </p:tgtEl>
                                      </p:cBhvr>
                                    </p:animEffect>
                                  </p:childTnLst>
                                </p:cTn>
                              </p:par>
                            </p:childTnLst>
                          </p:cTn>
                        </p:par>
                        <p:par>
                          <p:cTn id="63" fill="hold">
                            <p:stCondLst>
                              <p:cond delay="8075"/>
                            </p:stCondLst>
                            <p:childTnLst>
                              <p:par>
                                <p:cTn id="64" presetID="22" presetClass="entr" presetSubtype="1" fill="hold" grpId="0" nodeType="afterEffect">
                                  <p:stCondLst>
                                    <p:cond delay="0"/>
                                  </p:stCondLst>
                                  <p:childTnLst>
                                    <p:set>
                                      <p:cBhvr>
                                        <p:cTn id="65" dur="1" fill="hold">
                                          <p:stCondLst>
                                            <p:cond delay="0"/>
                                          </p:stCondLst>
                                        </p:cTn>
                                        <p:tgtEl>
                                          <p:spTgt spid="3">
                                            <p:txEl>
                                              <p:pRg st="13" end="13"/>
                                            </p:txEl>
                                          </p:spTgt>
                                        </p:tgtEl>
                                        <p:attrNameLst>
                                          <p:attrName>style.visibility</p:attrName>
                                        </p:attrNameLst>
                                      </p:cBhvr>
                                      <p:to>
                                        <p:strVal val="visible"/>
                                      </p:to>
                                    </p:set>
                                    <p:animEffect transition="in" filter="wipe(up)">
                                      <p:cBhvr>
                                        <p:cTn id="66" dur="500"/>
                                        <p:tgtEl>
                                          <p:spTgt spid="3">
                                            <p:txEl>
                                              <p:pRg st="13" end="13"/>
                                            </p:txEl>
                                          </p:spTgt>
                                        </p:tgtEl>
                                      </p:cBhvr>
                                    </p:animEffect>
                                  </p:childTnLst>
                                </p:cTn>
                              </p:par>
                            </p:childTnLst>
                          </p:cTn>
                        </p:par>
                        <p:par>
                          <p:cTn id="67" fill="hold">
                            <p:stCondLst>
                              <p:cond delay="8575"/>
                            </p:stCondLst>
                            <p:childTnLst>
                              <p:par>
                                <p:cTn id="68" presetID="22" presetClass="entr" presetSubtype="1" fill="hold" grpId="0" nodeType="afterEffect">
                                  <p:stCondLst>
                                    <p:cond delay="0"/>
                                  </p:stCondLst>
                                  <p:childTnLst>
                                    <p:set>
                                      <p:cBhvr>
                                        <p:cTn id="69" dur="1" fill="hold">
                                          <p:stCondLst>
                                            <p:cond delay="0"/>
                                          </p:stCondLst>
                                        </p:cTn>
                                        <p:tgtEl>
                                          <p:spTgt spid="3">
                                            <p:txEl>
                                              <p:pRg st="14" end="14"/>
                                            </p:txEl>
                                          </p:spTgt>
                                        </p:tgtEl>
                                        <p:attrNameLst>
                                          <p:attrName>style.visibility</p:attrName>
                                        </p:attrNameLst>
                                      </p:cBhvr>
                                      <p:to>
                                        <p:strVal val="visible"/>
                                      </p:to>
                                    </p:set>
                                    <p:animEffect transition="in" filter="wipe(up)">
                                      <p:cBhvr>
                                        <p:cTn id="70" dur="500"/>
                                        <p:tgtEl>
                                          <p:spTgt spid="3">
                                            <p:txEl>
                                              <p:pRg st="14" end="14"/>
                                            </p:txEl>
                                          </p:spTgt>
                                        </p:tgtEl>
                                      </p:cBhvr>
                                    </p:animEffect>
                                  </p:childTnLst>
                                </p:cTn>
                              </p:par>
                            </p:childTnLst>
                          </p:cTn>
                        </p:par>
                        <p:par>
                          <p:cTn id="71" fill="hold">
                            <p:stCondLst>
                              <p:cond delay="9075"/>
                            </p:stCondLst>
                            <p:childTnLst>
                              <p:par>
                                <p:cTn id="72" presetID="22" presetClass="entr" presetSubtype="1" fill="hold" grpId="0" nodeType="afterEffect">
                                  <p:stCondLst>
                                    <p:cond delay="0"/>
                                  </p:stCondLst>
                                  <p:childTnLst>
                                    <p:set>
                                      <p:cBhvr>
                                        <p:cTn id="73" dur="1" fill="hold">
                                          <p:stCondLst>
                                            <p:cond delay="0"/>
                                          </p:stCondLst>
                                        </p:cTn>
                                        <p:tgtEl>
                                          <p:spTgt spid="4">
                                            <p:txEl>
                                              <p:pRg st="0" end="0"/>
                                            </p:txEl>
                                          </p:spTgt>
                                        </p:tgtEl>
                                        <p:attrNameLst>
                                          <p:attrName>style.visibility</p:attrName>
                                        </p:attrNameLst>
                                      </p:cBhvr>
                                      <p:to>
                                        <p:strVal val="visible"/>
                                      </p:to>
                                    </p:set>
                                    <p:animEffect transition="in" filter="wipe(up)">
                                      <p:cBhvr>
                                        <p:cTn id="74" dur="500"/>
                                        <p:tgtEl>
                                          <p:spTgt spid="4">
                                            <p:txEl>
                                              <p:pRg st="0" end="0"/>
                                            </p:txEl>
                                          </p:spTgt>
                                        </p:tgtEl>
                                      </p:cBhvr>
                                    </p:animEffect>
                                  </p:childTnLst>
                                </p:cTn>
                              </p:par>
                            </p:childTnLst>
                          </p:cTn>
                        </p:par>
                        <p:par>
                          <p:cTn id="75" fill="hold">
                            <p:stCondLst>
                              <p:cond delay="9575"/>
                            </p:stCondLst>
                            <p:childTnLst>
                              <p:par>
                                <p:cTn id="76" presetID="22" presetClass="entr" presetSubtype="1" fill="hold" grpId="0" nodeType="afterEffect">
                                  <p:stCondLst>
                                    <p:cond delay="0"/>
                                  </p:stCondLst>
                                  <p:childTnLst>
                                    <p:set>
                                      <p:cBhvr>
                                        <p:cTn id="77" dur="1" fill="hold">
                                          <p:stCondLst>
                                            <p:cond delay="0"/>
                                          </p:stCondLst>
                                        </p:cTn>
                                        <p:tgtEl>
                                          <p:spTgt spid="4">
                                            <p:txEl>
                                              <p:pRg st="1" end="1"/>
                                            </p:txEl>
                                          </p:spTgt>
                                        </p:tgtEl>
                                        <p:attrNameLst>
                                          <p:attrName>style.visibility</p:attrName>
                                        </p:attrNameLst>
                                      </p:cBhvr>
                                      <p:to>
                                        <p:strVal val="visible"/>
                                      </p:to>
                                    </p:set>
                                    <p:animEffect transition="in" filter="wipe(up)">
                                      <p:cBhvr>
                                        <p:cTn id="78" dur="500"/>
                                        <p:tgtEl>
                                          <p:spTgt spid="4">
                                            <p:txEl>
                                              <p:pRg st="1" end="1"/>
                                            </p:txEl>
                                          </p:spTgt>
                                        </p:tgtEl>
                                      </p:cBhvr>
                                    </p:animEffect>
                                  </p:childTnLst>
                                </p:cTn>
                              </p:par>
                            </p:childTnLst>
                          </p:cTn>
                        </p:par>
                        <p:par>
                          <p:cTn id="79" fill="hold">
                            <p:stCondLst>
                              <p:cond delay="10075"/>
                            </p:stCondLst>
                            <p:childTnLst>
                              <p:par>
                                <p:cTn id="80" presetID="22" presetClass="entr" presetSubtype="1" fill="hold" grpId="0" nodeType="afterEffect">
                                  <p:stCondLst>
                                    <p:cond delay="0"/>
                                  </p:stCondLst>
                                  <p:childTnLst>
                                    <p:set>
                                      <p:cBhvr>
                                        <p:cTn id="81" dur="1" fill="hold">
                                          <p:stCondLst>
                                            <p:cond delay="0"/>
                                          </p:stCondLst>
                                        </p:cTn>
                                        <p:tgtEl>
                                          <p:spTgt spid="4">
                                            <p:txEl>
                                              <p:pRg st="2" end="2"/>
                                            </p:txEl>
                                          </p:spTgt>
                                        </p:tgtEl>
                                        <p:attrNameLst>
                                          <p:attrName>style.visibility</p:attrName>
                                        </p:attrNameLst>
                                      </p:cBhvr>
                                      <p:to>
                                        <p:strVal val="visible"/>
                                      </p:to>
                                    </p:set>
                                    <p:animEffect transition="in" filter="wipe(up)">
                                      <p:cBhvr>
                                        <p:cTn id="82" dur="500"/>
                                        <p:tgtEl>
                                          <p:spTgt spid="4">
                                            <p:txEl>
                                              <p:pRg st="2" end="2"/>
                                            </p:txEl>
                                          </p:spTgt>
                                        </p:tgtEl>
                                      </p:cBhvr>
                                    </p:animEffect>
                                  </p:childTnLst>
                                </p:cTn>
                              </p:par>
                            </p:childTnLst>
                          </p:cTn>
                        </p:par>
                        <p:par>
                          <p:cTn id="83" fill="hold">
                            <p:stCondLst>
                              <p:cond delay="10575"/>
                            </p:stCondLst>
                            <p:childTnLst>
                              <p:par>
                                <p:cTn id="84" presetID="22" presetClass="entr" presetSubtype="1" fill="hold" grpId="0" nodeType="afterEffect">
                                  <p:stCondLst>
                                    <p:cond delay="0"/>
                                  </p:stCondLst>
                                  <p:childTnLst>
                                    <p:set>
                                      <p:cBhvr>
                                        <p:cTn id="85" dur="1" fill="hold">
                                          <p:stCondLst>
                                            <p:cond delay="0"/>
                                          </p:stCondLst>
                                        </p:cTn>
                                        <p:tgtEl>
                                          <p:spTgt spid="4">
                                            <p:txEl>
                                              <p:pRg st="3" end="3"/>
                                            </p:txEl>
                                          </p:spTgt>
                                        </p:tgtEl>
                                        <p:attrNameLst>
                                          <p:attrName>style.visibility</p:attrName>
                                        </p:attrNameLst>
                                      </p:cBhvr>
                                      <p:to>
                                        <p:strVal val="visible"/>
                                      </p:to>
                                    </p:set>
                                    <p:animEffect transition="in" filter="wipe(up)">
                                      <p:cBhvr>
                                        <p:cTn id="86" dur="500"/>
                                        <p:tgtEl>
                                          <p:spTgt spid="4">
                                            <p:txEl>
                                              <p:pRg st="3" end="3"/>
                                            </p:txEl>
                                          </p:spTgt>
                                        </p:tgtEl>
                                      </p:cBhvr>
                                    </p:animEffect>
                                  </p:childTnLst>
                                </p:cTn>
                              </p:par>
                            </p:childTnLst>
                          </p:cTn>
                        </p:par>
                        <p:par>
                          <p:cTn id="87" fill="hold">
                            <p:stCondLst>
                              <p:cond delay="11075"/>
                            </p:stCondLst>
                            <p:childTnLst>
                              <p:par>
                                <p:cTn id="88" presetID="22" presetClass="entr" presetSubtype="1" fill="hold" grpId="0" nodeType="afterEffect">
                                  <p:stCondLst>
                                    <p:cond delay="0"/>
                                  </p:stCondLst>
                                  <p:childTnLst>
                                    <p:set>
                                      <p:cBhvr>
                                        <p:cTn id="89" dur="1" fill="hold">
                                          <p:stCondLst>
                                            <p:cond delay="0"/>
                                          </p:stCondLst>
                                        </p:cTn>
                                        <p:tgtEl>
                                          <p:spTgt spid="4">
                                            <p:txEl>
                                              <p:pRg st="4" end="4"/>
                                            </p:txEl>
                                          </p:spTgt>
                                        </p:tgtEl>
                                        <p:attrNameLst>
                                          <p:attrName>style.visibility</p:attrName>
                                        </p:attrNameLst>
                                      </p:cBhvr>
                                      <p:to>
                                        <p:strVal val="visible"/>
                                      </p:to>
                                    </p:set>
                                    <p:animEffect transition="in" filter="wipe(up)">
                                      <p:cBhvr>
                                        <p:cTn id="90" dur="500"/>
                                        <p:tgtEl>
                                          <p:spTgt spid="4">
                                            <p:txEl>
                                              <p:pRg st="4" end="4"/>
                                            </p:txEl>
                                          </p:spTgt>
                                        </p:tgtEl>
                                      </p:cBhvr>
                                    </p:animEffect>
                                  </p:childTnLst>
                                </p:cTn>
                              </p:par>
                            </p:childTnLst>
                          </p:cTn>
                        </p:par>
                        <p:par>
                          <p:cTn id="91" fill="hold">
                            <p:stCondLst>
                              <p:cond delay="11575"/>
                            </p:stCondLst>
                            <p:childTnLst>
                              <p:par>
                                <p:cTn id="92" presetID="22" presetClass="entr" presetSubtype="1" fill="hold" grpId="0" nodeType="afterEffect">
                                  <p:stCondLst>
                                    <p:cond delay="0"/>
                                  </p:stCondLst>
                                  <p:childTnLst>
                                    <p:set>
                                      <p:cBhvr>
                                        <p:cTn id="93" dur="1" fill="hold">
                                          <p:stCondLst>
                                            <p:cond delay="0"/>
                                          </p:stCondLst>
                                        </p:cTn>
                                        <p:tgtEl>
                                          <p:spTgt spid="4">
                                            <p:txEl>
                                              <p:pRg st="5" end="5"/>
                                            </p:txEl>
                                          </p:spTgt>
                                        </p:tgtEl>
                                        <p:attrNameLst>
                                          <p:attrName>style.visibility</p:attrName>
                                        </p:attrNameLst>
                                      </p:cBhvr>
                                      <p:to>
                                        <p:strVal val="visible"/>
                                      </p:to>
                                    </p:set>
                                    <p:animEffect transition="in" filter="wipe(up)">
                                      <p:cBhvr>
                                        <p:cTn id="94" dur="500"/>
                                        <p:tgtEl>
                                          <p:spTgt spid="4">
                                            <p:txEl>
                                              <p:pRg st="5" end="5"/>
                                            </p:txEl>
                                          </p:spTgt>
                                        </p:tgtEl>
                                      </p:cBhvr>
                                    </p:animEffect>
                                  </p:childTnLst>
                                </p:cTn>
                              </p:par>
                            </p:childTnLst>
                          </p:cTn>
                        </p:par>
                        <p:par>
                          <p:cTn id="95" fill="hold">
                            <p:stCondLst>
                              <p:cond delay="12075"/>
                            </p:stCondLst>
                            <p:childTnLst>
                              <p:par>
                                <p:cTn id="96" presetID="22" presetClass="entr" presetSubtype="1" fill="hold" grpId="0" nodeType="afterEffect">
                                  <p:stCondLst>
                                    <p:cond delay="0"/>
                                  </p:stCondLst>
                                  <p:childTnLst>
                                    <p:set>
                                      <p:cBhvr>
                                        <p:cTn id="97" dur="1" fill="hold">
                                          <p:stCondLst>
                                            <p:cond delay="0"/>
                                          </p:stCondLst>
                                        </p:cTn>
                                        <p:tgtEl>
                                          <p:spTgt spid="4">
                                            <p:txEl>
                                              <p:pRg st="6" end="6"/>
                                            </p:txEl>
                                          </p:spTgt>
                                        </p:tgtEl>
                                        <p:attrNameLst>
                                          <p:attrName>style.visibility</p:attrName>
                                        </p:attrNameLst>
                                      </p:cBhvr>
                                      <p:to>
                                        <p:strVal val="visible"/>
                                      </p:to>
                                    </p:set>
                                    <p:animEffect transition="in" filter="wipe(up)">
                                      <p:cBhvr>
                                        <p:cTn id="98" dur="500"/>
                                        <p:tgtEl>
                                          <p:spTgt spid="4">
                                            <p:txEl>
                                              <p:pRg st="6" end="6"/>
                                            </p:txEl>
                                          </p:spTgt>
                                        </p:tgtEl>
                                      </p:cBhvr>
                                    </p:animEffect>
                                  </p:childTnLst>
                                </p:cTn>
                              </p:par>
                            </p:childTnLst>
                          </p:cTn>
                        </p:par>
                        <p:par>
                          <p:cTn id="99" fill="hold">
                            <p:stCondLst>
                              <p:cond delay="12575"/>
                            </p:stCondLst>
                            <p:childTnLst>
                              <p:par>
                                <p:cTn id="100" presetID="22" presetClass="entr" presetSubtype="1" fill="hold" grpId="0" nodeType="afterEffect">
                                  <p:stCondLst>
                                    <p:cond delay="0"/>
                                  </p:stCondLst>
                                  <p:childTnLst>
                                    <p:set>
                                      <p:cBhvr>
                                        <p:cTn id="101" dur="1" fill="hold">
                                          <p:stCondLst>
                                            <p:cond delay="0"/>
                                          </p:stCondLst>
                                        </p:cTn>
                                        <p:tgtEl>
                                          <p:spTgt spid="4">
                                            <p:txEl>
                                              <p:pRg st="7" end="7"/>
                                            </p:txEl>
                                          </p:spTgt>
                                        </p:tgtEl>
                                        <p:attrNameLst>
                                          <p:attrName>style.visibility</p:attrName>
                                        </p:attrNameLst>
                                      </p:cBhvr>
                                      <p:to>
                                        <p:strVal val="visible"/>
                                      </p:to>
                                    </p:set>
                                    <p:animEffect transition="in" filter="wipe(up)">
                                      <p:cBhvr>
                                        <p:cTn id="102" dur="500"/>
                                        <p:tgtEl>
                                          <p:spTgt spid="4">
                                            <p:txEl>
                                              <p:pRg st="7" end="7"/>
                                            </p:txEl>
                                          </p:spTgt>
                                        </p:tgtEl>
                                      </p:cBhvr>
                                    </p:animEffect>
                                  </p:childTnLst>
                                </p:cTn>
                              </p:par>
                            </p:childTnLst>
                          </p:cTn>
                        </p:par>
                        <p:par>
                          <p:cTn id="103" fill="hold">
                            <p:stCondLst>
                              <p:cond delay="13075"/>
                            </p:stCondLst>
                            <p:childTnLst>
                              <p:par>
                                <p:cTn id="104" presetID="41" presetClass="entr" presetSubtype="0" fill="hold" grpId="0" nodeType="afterEffect">
                                  <p:stCondLst>
                                    <p:cond delay="0"/>
                                  </p:stCondLst>
                                  <p:iterate type="lt">
                                    <p:tmPct val="10000"/>
                                  </p:iterate>
                                  <p:childTnLst>
                                    <p:set>
                                      <p:cBhvr>
                                        <p:cTn id="105" dur="1" fill="hold">
                                          <p:stCondLst>
                                            <p:cond delay="0"/>
                                          </p:stCondLst>
                                        </p:cTn>
                                        <p:tgtEl>
                                          <p:spTgt spid="4">
                                            <p:txEl>
                                              <p:pRg st="8" end="8"/>
                                            </p:txEl>
                                          </p:spTgt>
                                        </p:tgtEl>
                                        <p:attrNameLst>
                                          <p:attrName>style.visibility</p:attrName>
                                        </p:attrNameLst>
                                      </p:cBhvr>
                                      <p:to>
                                        <p:strVal val="visible"/>
                                      </p:to>
                                    </p:set>
                                    <p:anim calcmode="lin" valueType="num">
                                      <p:cBhvr>
                                        <p:cTn id="106" dur="500" fill="hold"/>
                                        <p:tgtEl>
                                          <p:spTgt spid="4">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4">
                                            <p:txEl>
                                              <p:pRg st="8" end="8"/>
                                            </p:txEl>
                                          </p:spTgt>
                                        </p:tgtEl>
                                        <p:attrNameLst>
                                          <p:attrName>ppt_y</p:attrName>
                                        </p:attrNameLst>
                                      </p:cBhvr>
                                      <p:tavLst>
                                        <p:tav tm="0">
                                          <p:val>
                                            <p:strVal val="#ppt_y"/>
                                          </p:val>
                                        </p:tav>
                                        <p:tav tm="100000">
                                          <p:val>
                                            <p:strVal val="#ppt_y"/>
                                          </p:val>
                                        </p:tav>
                                      </p:tavLst>
                                    </p:anim>
                                    <p:anim calcmode="lin" valueType="num">
                                      <p:cBhvr>
                                        <p:cTn id="108" dur="500" fill="hold"/>
                                        <p:tgtEl>
                                          <p:spTgt spid="4">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4">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500" tmFilter="0,0; .5, 1; 1, 1"/>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xmlns="" id="{2C299218-EB07-4EFC-B957-836496D96A71}"/>
              </a:ext>
            </a:extLst>
          </p:cNvPr>
          <p:cNvGrpSpPr/>
          <p:nvPr/>
        </p:nvGrpSpPr>
        <p:grpSpPr>
          <a:xfrm>
            <a:off x="4212331" y="4612259"/>
            <a:ext cx="5295900" cy="1458340"/>
            <a:chOff x="-457200" y="5062279"/>
            <a:chExt cx="10591800" cy="2187510"/>
          </a:xfrm>
        </p:grpSpPr>
        <p:grpSp>
          <p:nvGrpSpPr>
            <p:cNvPr id="42" name="Group 41">
              <a:extLst>
                <a:ext uri="{FF2B5EF4-FFF2-40B4-BE49-F238E27FC236}">
                  <a16:creationId xmlns:a16="http://schemas.microsoft.com/office/drawing/2014/main" xmlns="" id="{B396C653-D5B0-496F-8BF8-EEC51CAA4938}"/>
                </a:ext>
              </a:extLst>
            </p:cNvPr>
            <p:cNvGrpSpPr/>
            <p:nvPr/>
          </p:nvGrpSpPr>
          <p:grpSpPr>
            <a:xfrm>
              <a:off x="-457200" y="5062279"/>
              <a:ext cx="10591800" cy="2187510"/>
              <a:chOff x="-304800" y="4276965"/>
              <a:chExt cx="10591800" cy="2187510"/>
            </a:xfrm>
          </p:grpSpPr>
          <p:pic>
            <p:nvPicPr>
              <p:cNvPr id="44" name="Picture 43" descr="A picture containing light&#10;&#10;Description automatically generated">
                <a:extLst>
                  <a:ext uri="{FF2B5EF4-FFF2-40B4-BE49-F238E27FC236}">
                    <a16:creationId xmlns:a16="http://schemas.microsoft.com/office/drawing/2014/main" xmlns="" id="{598F3AD0-D0D6-4A66-A92E-025128DF7F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2545" b="31602"/>
              <a:stretch/>
            </p:blipFill>
            <p:spPr>
              <a:xfrm flipH="1">
                <a:off x="-304800" y="4376178"/>
                <a:ext cx="10591800" cy="2088297"/>
              </a:xfrm>
              <a:prstGeom prst="rect">
                <a:avLst/>
              </a:prstGeom>
            </p:spPr>
          </p:pic>
          <p:pic>
            <p:nvPicPr>
              <p:cNvPr id="45" name="Picture 44" descr="A picture containing text&#10;&#10;Description automatically generated">
                <a:extLst>
                  <a:ext uri="{FF2B5EF4-FFF2-40B4-BE49-F238E27FC236}">
                    <a16:creationId xmlns:a16="http://schemas.microsoft.com/office/drawing/2014/main" xmlns="" id="{0E561AAA-61F8-4072-965C-F70BF13C848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23" t="31422" r="58489" b="39524"/>
              <a:stretch/>
            </p:blipFill>
            <p:spPr>
              <a:xfrm>
                <a:off x="1690008" y="4276965"/>
                <a:ext cx="1136468" cy="1501711"/>
              </a:xfrm>
              <a:prstGeom prst="rect">
                <a:avLst/>
              </a:prstGeom>
            </p:spPr>
          </p:pic>
        </p:grpSp>
        <p:sp>
          <p:nvSpPr>
            <p:cNvPr id="43" name="TextBox 42">
              <a:extLst>
                <a:ext uri="{FF2B5EF4-FFF2-40B4-BE49-F238E27FC236}">
                  <a16:creationId xmlns:a16="http://schemas.microsoft.com/office/drawing/2014/main" xmlns="" id="{50EC7187-F4AB-4939-9793-423916776A01}"/>
                </a:ext>
              </a:extLst>
            </p:cNvPr>
            <p:cNvSpPr txBox="1"/>
            <p:nvPr/>
          </p:nvSpPr>
          <p:spPr>
            <a:xfrm>
              <a:off x="2738638" y="5142441"/>
              <a:ext cx="6667500" cy="1311449"/>
            </a:xfrm>
            <a:prstGeom prst="rect">
              <a:avLst/>
            </a:prstGeom>
            <a:noFill/>
          </p:spPr>
          <p:txBody>
            <a:bodyPr wrap="square">
              <a:spAutoFit/>
            </a:bodyPr>
            <a:lstStyle/>
            <a:p>
              <a:pPr>
                <a:lnSpc>
                  <a:spcPct val="150000"/>
                </a:lnSpc>
                <a:spcBef>
                  <a:spcPts val="420"/>
                </a:spcBef>
              </a:pPr>
              <a:r>
                <a:rPr lang="en-US" altLang="zh-CN" sz="3400" b="1">
                  <a:solidFill>
                    <a:srgbClr val="4C7E7B"/>
                  </a:solidFill>
                  <a:latin typeface="Times New Roman" panose="02020603050405020304" pitchFamily="18" charset="0"/>
                  <a:ea typeface="微软雅黑" pitchFamily="34" charset="-122"/>
                  <a:cs typeface="Times New Roman" panose="02020603050405020304" pitchFamily="18" charset="0"/>
                </a:rPr>
                <a:t>lán cưa</a:t>
              </a:r>
              <a:endParaRPr lang="zh-CN" altLang="en-US" sz="3400" b="1" dirty="0">
                <a:solidFill>
                  <a:srgbClr val="4C7E7B"/>
                </a:solidFill>
                <a:latin typeface="Times New Roman" panose="02020603050405020304" pitchFamily="18" charset="0"/>
                <a:ea typeface="微软雅黑" pitchFamily="34" charset="-122"/>
                <a:cs typeface="Times New Roman" panose="02020603050405020304" pitchFamily="18" charset="0"/>
              </a:endParaRPr>
            </a:p>
          </p:txBody>
        </p:sp>
      </p:grpSp>
      <p:sp>
        <p:nvSpPr>
          <p:cNvPr id="2" name="TextBox 1">
            <a:extLst>
              <a:ext uri="{FF2B5EF4-FFF2-40B4-BE49-F238E27FC236}">
                <a16:creationId xmlns:a16="http://schemas.microsoft.com/office/drawing/2014/main" xmlns="" id="{4E893E71-2203-4DFB-8921-7F5FAB281CAF}"/>
              </a:ext>
            </a:extLst>
          </p:cNvPr>
          <p:cNvSpPr txBox="1"/>
          <p:nvPr/>
        </p:nvSpPr>
        <p:spPr>
          <a:xfrm>
            <a:off x="2283719" y="-3639"/>
            <a:ext cx="6707881" cy="1236646"/>
          </a:xfrm>
          <a:prstGeom prst="rect">
            <a:avLst/>
          </a:prstGeom>
          <a:noFill/>
        </p:spPr>
        <p:txBody>
          <a:bodyPr wrap="square" lIns="51206" tIns="25603" rIns="51206" bIns="25603">
            <a:spAutoFit/>
          </a:bodyPr>
          <a:lstStyle/>
          <a:p>
            <a:pPr algn="ctr"/>
            <a:r>
              <a:rPr lang="en-US" sz="7700" b="1">
                <a:solidFill>
                  <a:schemeClr val="tx2">
                    <a:lumMod val="75000"/>
                  </a:schemeClr>
                </a:solidFill>
                <a:effectLst>
                  <a:outerShdw blurRad="12700" dist="38100" dir="2700000" algn="tl">
                    <a:schemeClr val="bg1"/>
                  </a:outerShdw>
                </a:effectLst>
                <a:latin typeface="UTM Aquarelle" panose="02040603050506020204" pitchFamily="18" charset="0"/>
                <a:cs typeface="Times New Roman" panose="02020603050405020304" pitchFamily="18" charset="0"/>
              </a:rPr>
              <a:t>Luyện đọc từ</a:t>
            </a:r>
            <a:endParaRPr lang="en-US" sz="1300" b="1">
              <a:solidFill>
                <a:schemeClr val="tx2">
                  <a:lumMod val="75000"/>
                </a:schemeClr>
              </a:solidFill>
              <a:effectLst>
                <a:outerShdw blurRad="12700" dist="38100" dir="2700000" algn="tl">
                  <a:schemeClr val="bg1"/>
                </a:outerShdw>
              </a:effectLst>
            </a:endParaRPr>
          </a:p>
        </p:txBody>
      </p:sp>
      <p:grpSp>
        <p:nvGrpSpPr>
          <p:cNvPr id="30" name="Group 29">
            <a:extLst>
              <a:ext uri="{FF2B5EF4-FFF2-40B4-BE49-F238E27FC236}">
                <a16:creationId xmlns:a16="http://schemas.microsoft.com/office/drawing/2014/main" xmlns="" id="{0F8DB0F7-97AC-4FCB-8F1C-086C080A9DFF}"/>
              </a:ext>
            </a:extLst>
          </p:cNvPr>
          <p:cNvGrpSpPr/>
          <p:nvPr/>
        </p:nvGrpSpPr>
        <p:grpSpPr>
          <a:xfrm>
            <a:off x="-518940" y="2174100"/>
            <a:ext cx="5295900" cy="1392198"/>
            <a:chOff x="-457200" y="5065608"/>
            <a:chExt cx="10591800" cy="2088297"/>
          </a:xfrm>
        </p:grpSpPr>
        <p:grpSp>
          <p:nvGrpSpPr>
            <p:cNvPr id="27" name="Group 26">
              <a:extLst>
                <a:ext uri="{FF2B5EF4-FFF2-40B4-BE49-F238E27FC236}">
                  <a16:creationId xmlns:a16="http://schemas.microsoft.com/office/drawing/2014/main" xmlns="" id="{46120269-4896-42EB-B1CB-00B962254C21}"/>
                </a:ext>
              </a:extLst>
            </p:cNvPr>
            <p:cNvGrpSpPr/>
            <p:nvPr/>
          </p:nvGrpSpPr>
          <p:grpSpPr>
            <a:xfrm>
              <a:off x="-457200" y="5065608"/>
              <a:ext cx="10591800" cy="2088297"/>
              <a:chOff x="-304800" y="4280294"/>
              <a:chExt cx="10591800" cy="2088297"/>
            </a:xfrm>
          </p:grpSpPr>
          <p:pic>
            <p:nvPicPr>
              <p:cNvPr id="24" name="Picture 23" descr="A picture containing light&#10;&#10;Description automatically generated">
                <a:extLst>
                  <a:ext uri="{FF2B5EF4-FFF2-40B4-BE49-F238E27FC236}">
                    <a16:creationId xmlns:a16="http://schemas.microsoft.com/office/drawing/2014/main" xmlns="" id="{58F02035-830A-4D84-8627-0321C6FBA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14" b="83333"/>
              <a:stretch/>
            </p:blipFill>
            <p:spPr>
              <a:xfrm flipH="1">
                <a:off x="-304800" y="4280294"/>
                <a:ext cx="10591800" cy="2088297"/>
              </a:xfrm>
              <a:prstGeom prst="rect">
                <a:avLst/>
              </a:prstGeom>
            </p:spPr>
          </p:pic>
          <p:pic>
            <p:nvPicPr>
              <p:cNvPr id="26" name="Picture 25" descr="A picture containing text&#10;&#10;Description automatically generated">
                <a:extLst>
                  <a:ext uri="{FF2B5EF4-FFF2-40B4-BE49-F238E27FC236}">
                    <a16:creationId xmlns:a16="http://schemas.microsoft.com/office/drawing/2014/main" xmlns="" id="{85A40315-383F-4AA9-B831-575864DBDEB8}"/>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6640" b="30080" l="23200" r="40800">
                            <a14:foregroundMark x1="33000" y1="9640" x2="33520" y2="12880"/>
                            <a14:foregroundMark x1="34760" y1="10400" x2="35000" y2="12640"/>
                            <a14:foregroundMark x1="35000" y1="9640" x2="34000" y2="15400"/>
                            <a14:foregroundMark x1="34760" y1="9640" x2="35520" y2="16400"/>
                            <a14:foregroundMark x1="31000" y1="22640" x2="31000" y2="26360"/>
                            <a14:foregroundMark x1="30000" y1="21120" x2="30520" y2="25640"/>
                            <a14:foregroundMark x1="30760" y1="21120" x2="30280" y2="26120"/>
                            <a14:foregroundMark x1="30760" y1="23360" x2="29280" y2="27880"/>
                            <a14:foregroundMark x1="25520" y1="29360" x2="30520" y2="29640"/>
                            <a14:foregroundMark x1="29520" y1="11120" x2="32280" y2="9640"/>
                            <a14:foregroundMark x1="35000" y1="8640" x2="34280" y2="11880"/>
                            <a14:foregroundMark x1="32280" y1="6640" x2="34280" y2="8160"/>
                          </a14:backgroundRemoval>
                        </a14:imgEffect>
                      </a14:imgLayer>
                    </a14:imgProps>
                  </a:ext>
                  <a:ext uri="{28A0092B-C50C-407E-A947-70E740481C1C}">
                    <a14:useLocalDpi xmlns:a14="http://schemas.microsoft.com/office/drawing/2010/main" val="0"/>
                  </a:ext>
                </a:extLst>
              </a:blip>
              <a:srcRect l="21027" t="3962" r="56985" b="66984"/>
              <a:stretch/>
            </p:blipFill>
            <p:spPr>
              <a:xfrm>
                <a:off x="1454332" y="4533900"/>
                <a:ext cx="1136468" cy="1501711"/>
              </a:xfrm>
              <a:prstGeom prst="rect">
                <a:avLst/>
              </a:prstGeom>
            </p:spPr>
          </p:pic>
        </p:grpSp>
        <p:sp>
          <p:nvSpPr>
            <p:cNvPr id="29" name="TextBox 28">
              <a:extLst>
                <a:ext uri="{FF2B5EF4-FFF2-40B4-BE49-F238E27FC236}">
                  <a16:creationId xmlns:a16="http://schemas.microsoft.com/office/drawing/2014/main" xmlns="" id="{F11A35B0-B7B2-4B84-BAF0-750B16521770}"/>
                </a:ext>
              </a:extLst>
            </p:cNvPr>
            <p:cNvSpPr txBox="1"/>
            <p:nvPr/>
          </p:nvSpPr>
          <p:spPr>
            <a:xfrm>
              <a:off x="2368732" y="5218990"/>
              <a:ext cx="6667500" cy="1311449"/>
            </a:xfrm>
            <a:prstGeom prst="rect">
              <a:avLst/>
            </a:prstGeom>
            <a:noFill/>
          </p:spPr>
          <p:txBody>
            <a:bodyPr wrap="square">
              <a:spAutoFit/>
            </a:bodyPr>
            <a:lstStyle/>
            <a:p>
              <a:pPr>
                <a:lnSpc>
                  <a:spcPct val="150000"/>
                </a:lnSpc>
                <a:spcBef>
                  <a:spcPts val="420"/>
                </a:spcBef>
              </a:pPr>
              <a:r>
                <a:rPr lang="en-US" altLang="zh-CN" sz="3400" b="1">
                  <a:solidFill>
                    <a:schemeClr val="accent1"/>
                  </a:solidFill>
                  <a:latin typeface="Times New Roman" panose="02020603050405020304" pitchFamily="18" charset="0"/>
                  <a:ea typeface="微软雅黑" pitchFamily="34" charset="-122"/>
                  <a:cs typeface="Times New Roman" panose="02020603050405020304" pitchFamily="18" charset="0"/>
                </a:rPr>
                <a:t>dẻ cau, táu mật</a:t>
              </a:r>
              <a:endParaRPr lang="zh-CN" altLang="en-US" sz="3400" b="1" dirty="0">
                <a:solidFill>
                  <a:schemeClr val="accent1"/>
                </a:solidFill>
                <a:latin typeface="Times New Roman" panose="02020603050405020304" pitchFamily="18" charset="0"/>
                <a:ea typeface="微软雅黑" pitchFamily="34" charset="-122"/>
                <a:cs typeface="Times New Roman" panose="02020603050405020304" pitchFamily="18" charset="0"/>
              </a:endParaRPr>
            </a:p>
          </p:txBody>
        </p:sp>
      </p:grpSp>
      <p:grpSp>
        <p:nvGrpSpPr>
          <p:cNvPr id="31" name="Group 30">
            <a:extLst>
              <a:ext uri="{FF2B5EF4-FFF2-40B4-BE49-F238E27FC236}">
                <a16:creationId xmlns:a16="http://schemas.microsoft.com/office/drawing/2014/main" xmlns="" id="{4C2252BA-CB4A-47FF-840A-C14A57EF0F28}"/>
              </a:ext>
            </a:extLst>
          </p:cNvPr>
          <p:cNvGrpSpPr/>
          <p:nvPr/>
        </p:nvGrpSpPr>
        <p:grpSpPr>
          <a:xfrm>
            <a:off x="-447675" y="4678402"/>
            <a:ext cx="5295900" cy="1392198"/>
            <a:chOff x="-457200" y="5275421"/>
            <a:chExt cx="10591800" cy="2088297"/>
          </a:xfrm>
        </p:grpSpPr>
        <p:grpSp>
          <p:nvGrpSpPr>
            <p:cNvPr id="32" name="Group 31">
              <a:extLst>
                <a:ext uri="{FF2B5EF4-FFF2-40B4-BE49-F238E27FC236}">
                  <a16:creationId xmlns:a16="http://schemas.microsoft.com/office/drawing/2014/main" xmlns="" id="{855D815A-C496-41C1-BFED-AE8C1627CECC}"/>
                </a:ext>
              </a:extLst>
            </p:cNvPr>
            <p:cNvGrpSpPr/>
            <p:nvPr/>
          </p:nvGrpSpPr>
          <p:grpSpPr>
            <a:xfrm>
              <a:off x="-457200" y="5275421"/>
              <a:ext cx="10591800" cy="2088297"/>
              <a:chOff x="-304800" y="4490107"/>
              <a:chExt cx="10591800" cy="2088297"/>
            </a:xfrm>
          </p:grpSpPr>
          <p:pic>
            <p:nvPicPr>
              <p:cNvPr id="34" name="Picture 33" descr="A picture containing light&#10;&#10;Description automatically generated">
                <a:extLst>
                  <a:ext uri="{FF2B5EF4-FFF2-40B4-BE49-F238E27FC236}">
                    <a16:creationId xmlns:a16="http://schemas.microsoft.com/office/drawing/2014/main" xmlns="" id="{A00BB7EC-E7C4-4FAC-86AD-699811531B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 t="18635" r="180" b="65512"/>
              <a:stretch/>
            </p:blipFill>
            <p:spPr>
              <a:xfrm flipH="1">
                <a:off x="-304800" y="4490107"/>
                <a:ext cx="10591800" cy="2088297"/>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xmlns="" id="{340E16DE-A7E3-430E-9860-939EF9DA2C5F}"/>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7040" b="30280" l="45440" r="65240">
                            <a14:foregroundMark x1="54920" y1="10160" x2="57480" y2="15680"/>
                            <a14:foregroundMark x1="51960" y1="9080" x2="59720" y2="12000"/>
                            <a14:foregroundMark x1="54560" y1="9440" x2="61200" y2="13840"/>
                            <a14:foregroundMark x1="59320" y1="10920" x2="59320" y2="15320"/>
                            <a14:foregroundMark x1="57480" y1="10160" x2="62088" y2="12583"/>
                            <a14:foregroundMark x1="59720" y1="11280" x2="59720" y2="11280"/>
                            <a14:foregroundMark x1="50120" y1="22320" x2="49000" y2="25640"/>
                            <a14:foregroundMark x1="47920" y1="21960" x2="49760" y2="26000"/>
                            <a14:foregroundMark x1="48280" y1="21960" x2="52720" y2="27120"/>
                            <a14:foregroundMark x1="47560" y1="23440" x2="49400" y2="26760"/>
                            <a14:foregroundMark x1="48280" y1="22680" x2="50799" y2="26763"/>
                            <a14:foregroundMark x1="47560" y1="23080" x2="51464" y2="26689"/>
                            <a14:foregroundMark x1="47560" y1="22680" x2="50816" y2="27387"/>
                            <a14:foregroundMark x1="47160" y1="21960" x2="57880" y2="26400"/>
                            <a14:foregroundMark x1="57480" y1="8680" x2="60080" y2="12000"/>
                            <a14:foregroundMark x1="59320" y1="9440" x2="61637" y2="12399"/>
                            <a14:foregroundMark x1="61080" y1="13348" x2="61560" y2="14600"/>
                            <a14:foregroundMark x1="59720" y1="9800" x2="60808" y2="12638"/>
                            <a14:foregroundMark x1="53080" y1="7960" x2="60440" y2="10920"/>
                            <a14:foregroundMark x1="59320" y1="9440" x2="59320" y2="14600"/>
                            <a14:foregroundMark x1="49000" y1="24160" x2="55078" y2="27199"/>
                            <a14:foregroundMark x1="51920" y1="7240" x2="55080" y2="7400"/>
                            <a14:foregroundMark x1="55080" y1="7400" x2="57320" y2="8040"/>
                            <a14:foregroundMark x1="57320" y1="8040" x2="58240" y2="8640"/>
                            <a14:foregroundMark x1="52400" y1="7240" x2="56280" y2="7520"/>
                            <a14:foregroundMark x1="56280" y1="7520" x2="58560" y2="8600"/>
                            <a14:foregroundMark x1="52880" y1="7440" x2="59000" y2="8840"/>
                            <a14:foregroundMark x1="59000" y1="8840" x2="60520" y2="11080"/>
                            <a14:foregroundMark x1="59880" y1="10000" x2="60840" y2="11040"/>
                            <a14:foregroundMark x1="60840" y1="11040" x2="60880" y2="11160"/>
                            <a14:foregroundMark x1="60080" y1="10160" x2="60880" y2="11360"/>
                            <a14:foregroundMark x1="60880" y1="11360" x2="60880" y2="11440"/>
                            <a14:foregroundMark x1="60120" y1="9920" x2="61120" y2="11160"/>
                            <a14:foregroundMark x1="60240" y1="10000" x2="61160" y2="10840"/>
                            <a14:foregroundMark x1="61160" y1="10840" x2="61200" y2="10920"/>
                            <a14:foregroundMark x1="47480" y1="23160" x2="48960" y2="26000"/>
                            <a14:foregroundMark x1="48400" y1="26040" x2="48560" y2="26080"/>
                            <a14:foregroundMark x1="47280" y1="23400" x2="47560" y2="25160"/>
                            <a14:foregroundMark x1="47480" y1="22720" x2="46960" y2="25240"/>
                            <a14:foregroundMark x1="47280" y1="22360" x2="47506" y2="24691"/>
                            <a14:backgroundMark x1="62640" y1="10920" x2="63400" y2="14960"/>
                            <a14:backgroundMark x1="55280" y1="30440" x2="58240" y2="29320"/>
                            <a14:backgroundMark x1="54560" y1="29320" x2="58600" y2="28960"/>
                            <a14:backgroundMark x1="56040" y1="28960" x2="58600" y2="28600"/>
                            <a14:backgroundMark x1="46880" y1="24720" x2="46920" y2="25600"/>
                            <a14:backgroundMark x1="50920" y1="27600" x2="51880" y2="27720"/>
                            <a14:backgroundMark x1="50600" y1="27560" x2="51560" y2="27680"/>
                            <a14:backgroundMark x1="50160" y1="27720" x2="51080" y2="27600"/>
                            <a14:backgroundMark x1="50680" y1="27480" x2="51560" y2="28560"/>
                            <a14:backgroundMark x1="50520" y1="27480" x2="50960" y2="27480"/>
                            <a14:backgroundMark x1="56080" y1="27560" x2="57360" y2="28160"/>
                            <a14:backgroundMark x1="55280" y1="27560" x2="55960" y2="27680"/>
                            <a14:backgroundMark x1="55000" y1="27400" x2="55640" y2="27400"/>
                            <a14:backgroundMark x1="50480" y1="27520" x2="51120" y2="27520"/>
                            <a14:backgroundMark x1="54880" y1="27520" x2="55640" y2="27480"/>
                            <a14:backgroundMark x1="61880" y1="12280" x2="62200" y2="12880"/>
                            <a14:backgroundMark x1="64480" y1="13240" x2="64480" y2="14680"/>
                            <a14:backgroundMark x1="61800" y1="12320" x2="62040" y2="13040"/>
                            <a14:backgroundMark x1="62320" y1="12240" x2="62200" y2="13160"/>
                          </a14:backgroundRemoval>
                        </a14:imgEffect>
                      </a14:imgLayer>
                    </a14:imgProps>
                  </a:ext>
                  <a:ext uri="{28A0092B-C50C-407E-A947-70E740481C1C}">
                    <a14:useLocalDpi xmlns:a14="http://schemas.microsoft.com/office/drawing/2010/main" val="0"/>
                  </a:ext>
                </a:extLst>
              </a:blip>
              <a:srcRect l="43249" t="4150" r="34763" b="66796"/>
              <a:stretch/>
            </p:blipFill>
            <p:spPr>
              <a:xfrm>
                <a:off x="1344638" y="4526938"/>
                <a:ext cx="1379512" cy="1822866"/>
              </a:xfrm>
              <a:prstGeom prst="rect">
                <a:avLst/>
              </a:prstGeom>
            </p:spPr>
          </p:pic>
        </p:grpSp>
        <p:sp>
          <p:nvSpPr>
            <p:cNvPr id="33" name="TextBox 32">
              <a:extLst>
                <a:ext uri="{FF2B5EF4-FFF2-40B4-BE49-F238E27FC236}">
                  <a16:creationId xmlns:a16="http://schemas.microsoft.com/office/drawing/2014/main" xmlns="" id="{3EF0A3F8-11A9-48EE-8D43-6A56537B359C}"/>
                </a:ext>
              </a:extLst>
            </p:cNvPr>
            <p:cNvSpPr txBox="1"/>
            <p:nvPr/>
          </p:nvSpPr>
          <p:spPr>
            <a:xfrm>
              <a:off x="2571750" y="5301674"/>
              <a:ext cx="5156018" cy="1311449"/>
            </a:xfrm>
            <a:prstGeom prst="rect">
              <a:avLst/>
            </a:prstGeom>
            <a:noFill/>
          </p:spPr>
          <p:txBody>
            <a:bodyPr wrap="square">
              <a:spAutoFit/>
            </a:bodyPr>
            <a:lstStyle/>
            <a:p>
              <a:pPr>
                <a:lnSpc>
                  <a:spcPct val="150000"/>
                </a:lnSpc>
                <a:spcBef>
                  <a:spcPts val="420"/>
                </a:spcBef>
              </a:pPr>
              <a:r>
                <a:rPr lang="en-US" altLang="zh-CN" sz="3400" b="1">
                  <a:solidFill>
                    <a:srgbClr val="D3882C"/>
                  </a:solidFill>
                  <a:latin typeface="Times New Roman" panose="02020603050405020304" pitchFamily="18" charset="0"/>
                  <a:ea typeface="微软雅黑" pitchFamily="34" charset="-122"/>
                  <a:cs typeface="Times New Roman" panose="02020603050405020304" pitchFamily="18" charset="0"/>
                </a:rPr>
                <a:t>muồng đen</a:t>
              </a:r>
              <a:endParaRPr lang="zh-CN" altLang="en-US" sz="3400" b="1" dirty="0">
                <a:solidFill>
                  <a:srgbClr val="D3882C"/>
                </a:solidFill>
                <a:latin typeface="Times New Roman" panose="02020603050405020304" pitchFamily="18" charset="0"/>
                <a:ea typeface="微软雅黑" pitchFamily="34" charset="-122"/>
                <a:cs typeface="Times New Roman" panose="02020603050405020304" pitchFamily="18" charset="0"/>
              </a:endParaRPr>
            </a:p>
          </p:txBody>
        </p:sp>
      </p:grpSp>
      <p:grpSp>
        <p:nvGrpSpPr>
          <p:cNvPr id="36" name="Group 35">
            <a:extLst>
              <a:ext uri="{FF2B5EF4-FFF2-40B4-BE49-F238E27FC236}">
                <a16:creationId xmlns:a16="http://schemas.microsoft.com/office/drawing/2014/main" xmlns="" id="{9A091802-5A34-4621-ACA4-F01A0D0FA9E1}"/>
              </a:ext>
            </a:extLst>
          </p:cNvPr>
          <p:cNvGrpSpPr/>
          <p:nvPr/>
        </p:nvGrpSpPr>
        <p:grpSpPr>
          <a:xfrm>
            <a:off x="4572000" y="2706441"/>
            <a:ext cx="6248400" cy="1784427"/>
            <a:chOff x="25037" y="5030765"/>
            <a:chExt cx="10591800" cy="2676641"/>
          </a:xfrm>
        </p:grpSpPr>
        <p:grpSp>
          <p:nvGrpSpPr>
            <p:cNvPr id="37" name="Group 36">
              <a:extLst>
                <a:ext uri="{FF2B5EF4-FFF2-40B4-BE49-F238E27FC236}">
                  <a16:creationId xmlns:a16="http://schemas.microsoft.com/office/drawing/2014/main" xmlns="" id="{C95F1EB6-85F4-4016-BB82-4DE325C24C1F}"/>
                </a:ext>
              </a:extLst>
            </p:cNvPr>
            <p:cNvGrpSpPr/>
            <p:nvPr/>
          </p:nvGrpSpPr>
          <p:grpSpPr>
            <a:xfrm>
              <a:off x="25037" y="5030765"/>
              <a:ext cx="10591800" cy="2088297"/>
              <a:chOff x="177437" y="4245451"/>
              <a:chExt cx="10591800" cy="2088297"/>
            </a:xfrm>
          </p:grpSpPr>
          <p:pic>
            <p:nvPicPr>
              <p:cNvPr id="39" name="Picture 38" descr="A picture containing light&#10;&#10;Description automatically generated">
                <a:extLst>
                  <a:ext uri="{FF2B5EF4-FFF2-40B4-BE49-F238E27FC236}">
                    <a16:creationId xmlns:a16="http://schemas.microsoft.com/office/drawing/2014/main" xmlns="" id="{B1409250-8760-4154-A89D-B495696C787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177" t="34147" r="6177" b="50000"/>
              <a:stretch/>
            </p:blipFill>
            <p:spPr>
              <a:xfrm flipH="1">
                <a:off x="177437" y="4245451"/>
                <a:ext cx="10591800" cy="2088297"/>
              </a:xfrm>
              <a:prstGeom prst="rect">
                <a:avLst/>
              </a:prstGeom>
            </p:spPr>
          </p:pic>
          <p:pic>
            <p:nvPicPr>
              <p:cNvPr id="40" name="Picture 39" descr="A picture containing text&#10;&#10;Description automatically generated">
                <a:extLst>
                  <a:ext uri="{FF2B5EF4-FFF2-40B4-BE49-F238E27FC236}">
                    <a16:creationId xmlns:a16="http://schemas.microsoft.com/office/drawing/2014/main" xmlns="" id="{62741DD0-032A-41D6-A0EF-AAE1F5493032}"/>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66024" t="3407" r="11988" b="67539"/>
              <a:stretch/>
            </p:blipFill>
            <p:spPr>
              <a:xfrm>
                <a:off x="1422764" y="4491088"/>
                <a:ext cx="1190847" cy="1573566"/>
              </a:xfrm>
              <a:prstGeom prst="rect">
                <a:avLst/>
              </a:prstGeom>
            </p:spPr>
          </p:pic>
        </p:grpSp>
        <p:sp>
          <p:nvSpPr>
            <p:cNvPr id="38" name="TextBox 37">
              <a:extLst>
                <a:ext uri="{FF2B5EF4-FFF2-40B4-BE49-F238E27FC236}">
                  <a16:creationId xmlns:a16="http://schemas.microsoft.com/office/drawing/2014/main" xmlns="" id="{F8AB9BBE-E6EF-4486-83C9-270C46AD2D8D}"/>
                </a:ext>
              </a:extLst>
            </p:cNvPr>
            <p:cNvSpPr txBox="1"/>
            <p:nvPr/>
          </p:nvSpPr>
          <p:spPr>
            <a:xfrm>
              <a:off x="2461211" y="5214416"/>
              <a:ext cx="4514306" cy="2492990"/>
            </a:xfrm>
            <a:prstGeom prst="rect">
              <a:avLst/>
            </a:prstGeom>
            <a:noFill/>
          </p:spPr>
          <p:txBody>
            <a:bodyPr wrap="square">
              <a:spAutoFit/>
            </a:bodyPr>
            <a:lstStyle/>
            <a:p>
              <a:pPr>
                <a:lnSpc>
                  <a:spcPct val="150000"/>
                </a:lnSpc>
                <a:spcBef>
                  <a:spcPts val="420"/>
                </a:spcBef>
              </a:pPr>
              <a:r>
                <a:rPr lang="en-US" altLang="zh-CN" sz="3400" b="1">
                  <a:solidFill>
                    <a:srgbClr val="7663A3"/>
                  </a:solidFill>
                  <a:latin typeface="Times New Roman" panose="02020603050405020304" pitchFamily="18" charset="0"/>
                  <a:ea typeface="微软雅黑" pitchFamily="34" charset="-122"/>
                  <a:cs typeface="Times New Roman" panose="02020603050405020304" pitchFamily="18" charset="0"/>
                </a:rPr>
                <a:t>mươn mướt</a:t>
              </a:r>
              <a:endParaRPr lang="zh-CN" altLang="en-US" sz="3400" b="1" dirty="0">
                <a:solidFill>
                  <a:srgbClr val="7663A3"/>
                </a:solidFill>
                <a:latin typeface="Times New Roman" panose="02020603050405020304" pitchFamily="18" charset="0"/>
                <a:ea typeface="微软雅黑" pitchFamily="34" charset="-122"/>
                <a:cs typeface="Times New Roman" panose="02020603050405020304" pitchFamily="18" charset="0"/>
              </a:endParaRPr>
            </a:p>
          </p:txBody>
        </p:sp>
      </p:grpSp>
      <p:pic>
        <p:nvPicPr>
          <p:cNvPr id="47" name="图片 9">
            <a:extLst>
              <a:ext uri="{FF2B5EF4-FFF2-40B4-BE49-F238E27FC236}">
                <a16:creationId xmlns:a16="http://schemas.microsoft.com/office/drawing/2014/main" xmlns="" id="{3441B380-A99F-4454-9AFB-78C3DDA13FFE}"/>
              </a:ext>
            </a:extLst>
          </p:cNvPr>
          <p:cNvPicPr>
            <a:picLocks noChangeAspect="1"/>
          </p:cNvPicPr>
          <p:nvPr/>
        </p:nvPicPr>
        <p:blipFill rotWithShape="1">
          <a:blip r:embed="rId10">
            <a:extLst>
              <a:ext uri="{28A0092B-C50C-407E-A947-70E740481C1C}">
                <a14:useLocalDpi xmlns:a14="http://schemas.microsoft.com/office/drawing/2010/main" val="0"/>
              </a:ext>
            </a:extLst>
          </a:blip>
          <a:srcRect t="11384" r="31544"/>
          <a:stretch/>
        </p:blipFill>
        <p:spPr>
          <a:xfrm flipH="1">
            <a:off x="-1" y="-1"/>
            <a:ext cx="1614526" cy="2908455"/>
          </a:xfrm>
          <a:prstGeom prst="rect">
            <a:avLst/>
          </a:prstGeom>
        </p:spPr>
      </p:pic>
      <p:pic>
        <p:nvPicPr>
          <p:cNvPr id="48" name="图片 10">
            <a:extLst>
              <a:ext uri="{FF2B5EF4-FFF2-40B4-BE49-F238E27FC236}">
                <a16:creationId xmlns:a16="http://schemas.microsoft.com/office/drawing/2014/main" xmlns="" id="{CEFAA246-5854-469B-8AA8-24C1ED39BD8E}"/>
              </a:ext>
            </a:extLst>
          </p:cNvPr>
          <p:cNvPicPr>
            <a:picLocks noChangeAspect="1"/>
          </p:cNvPicPr>
          <p:nvPr/>
        </p:nvPicPr>
        <p:blipFill rotWithShape="1">
          <a:blip r:embed="rId11">
            <a:extLst>
              <a:ext uri="{28A0092B-C50C-407E-A947-70E740481C1C}">
                <a14:useLocalDpi xmlns:a14="http://schemas.microsoft.com/office/drawing/2010/main" val="0"/>
              </a:ext>
            </a:extLst>
          </a:blip>
          <a:srcRect t="38252"/>
          <a:stretch/>
        </p:blipFill>
        <p:spPr>
          <a:xfrm flipH="1">
            <a:off x="749148" y="0"/>
            <a:ext cx="1379862" cy="1343512"/>
          </a:xfrm>
          <a:prstGeom prst="rect">
            <a:avLst/>
          </a:prstGeom>
        </p:spPr>
      </p:pic>
    </p:spTree>
    <p:extLst>
      <p:ext uri="{BB962C8B-B14F-4D97-AF65-F5344CB8AC3E}">
        <p14:creationId xmlns:p14="http://schemas.microsoft.com/office/powerpoint/2010/main" val="134540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375" autoRev="1" fill="hold">
                                          <p:stCondLst>
                                            <p:cond delay="0"/>
                                          </p:stCondLst>
                                        </p:cTn>
                                        <p:tgtEl>
                                          <p:spTgt spid="2"/>
                                        </p:tgtEl>
                                        <p:attrNameLst>
                                          <p:attrName>ppt_w</p:attrName>
                                        </p:attrNameLst>
                                      </p:cBhvr>
                                    </p:anim>
                                    <p:anim by="(#ppt_w*0.50)" calcmode="lin" valueType="num">
                                      <p:cBhvr>
                                        <p:cTn id="8" dur="375" decel="50000" autoRev="1" fill="hold">
                                          <p:stCondLst>
                                            <p:cond delay="0"/>
                                          </p:stCondLst>
                                        </p:cTn>
                                        <p:tgtEl>
                                          <p:spTgt spid="2"/>
                                        </p:tgtEl>
                                        <p:attrNameLst>
                                          <p:attrName>ppt_x</p:attrName>
                                        </p:attrNameLst>
                                      </p:cBhvr>
                                    </p:anim>
                                    <p:anim from="(-#ppt_h/2)" to="(#ppt_y)" calcmode="lin" valueType="num">
                                      <p:cBhvr>
                                        <p:cTn id="9" dur="750" fill="hold">
                                          <p:stCondLst>
                                            <p:cond delay="0"/>
                                          </p:stCondLst>
                                        </p:cTn>
                                        <p:tgtEl>
                                          <p:spTgt spid="2"/>
                                        </p:tgtEl>
                                        <p:attrNameLst>
                                          <p:attrName>ppt_y</p:attrName>
                                        </p:attrNameLst>
                                      </p:cBhvr>
                                    </p:anim>
                                    <p:animRot by="21600000">
                                      <p:cBhvr>
                                        <p:cTn id="10" dur="75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528"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Effect transition="in" filter="fade">
                                      <p:cBhvr>
                                        <p:cTn id="17" dur="500"/>
                                        <p:tgtEl>
                                          <p:spTgt spid="30"/>
                                        </p:tgtEl>
                                      </p:cBhvr>
                                    </p:animEffect>
                                    <p:anim calcmode="lin" valueType="num">
                                      <p:cBhvr>
                                        <p:cTn id="18" dur="500" fill="hold"/>
                                        <p:tgtEl>
                                          <p:spTgt spid="30"/>
                                        </p:tgtEl>
                                        <p:attrNameLst>
                                          <p:attrName>ppt_x</p:attrName>
                                        </p:attrNameLst>
                                      </p:cBhvr>
                                      <p:tavLst>
                                        <p:tav tm="0">
                                          <p:val>
                                            <p:fltVal val="0.5"/>
                                          </p:val>
                                        </p:tav>
                                        <p:tav tm="100000">
                                          <p:val>
                                            <p:strVal val="#ppt_x"/>
                                          </p:val>
                                        </p:tav>
                                      </p:tavLst>
                                    </p:anim>
                                    <p:anim calcmode="lin" valueType="num">
                                      <p:cBhvr>
                                        <p:cTn id="19" dur="500" fill="hold"/>
                                        <p:tgtEl>
                                          <p:spTgt spid="30"/>
                                        </p:tgtEl>
                                        <p:attrNameLst>
                                          <p:attrName>ppt_y</p:attrName>
                                        </p:attrNameLst>
                                      </p:cBhvr>
                                      <p:tavLst>
                                        <p:tav tm="0">
                                          <p:val>
                                            <p:fltVal val="0.5"/>
                                          </p:val>
                                        </p:tav>
                                        <p:tav tm="100000">
                                          <p:val>
                                            <p:strVal val="#ppt_y"/>
                                          </p:val>
                                        </p:tav>
                                      </p:tavLst>
                                    </p:anim>
                                  </p:childTnLst>
                                </p:cTn>
                              </p:par>
                            </p:childTnLst>
                          </p:cTn>
                        </p:par>
                        <p:par>
                          <p:cTn id="20" fill="hold">
                            <p:stCondLst>
                              <p:cond delay="500"/>
                            </p:stCondLst>
                            <p:childTnLst>
                              <p:par>
                                <p:cTn id="21" presetID="53" presetClass="entr" presetSubtype="528"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500" fill="hold"/>
                                        <p:tgtEl>
                                          <p:spTgt spid="31"/>
                                        </p:tgtEl>
                                        <p:attrNameLst>
                                          <p:attrName>ppt_w</p:attrName>
                                        </p:attrNameLst>
                                      </p:cBhvr>
                                      <p:tavLst>
                                        <p:tav tm="0">
                                          <p:val>
                                            <p:fltVal val="0"/>
                                          </p:val>
                                        </p:tav>
                                        <p:tav tm="100000">
                                          <p:val>
                                            <p:strVal val="#ppt_w"/>
                                          </p:val>
                                        </p:tav>
                                      </p:tavLst>
                                    </p:anim>
                                    <p:anim calcmode="lin" valueType="num">
                                      <p:cBhvr>
                                        <p:cTn id="24" dur="500" fill="hold"/>
                                        <p:tgtEl>
                                          <p:spTgt spid="31"/>
                                        </p:tgtEl>
                                        <p:attrNameLst>
                                          <p:attrName>ppt_h</p:attrName>
                                        </p:attrNameLst>
                                      </p:cBhvr>
                                      <p:tavLst>
                                        <p:tav tm="0">
                                          <p:val>
                                            <p:fltVal val="0"/>
                                          </p:val>
                                        </p:tav>
                                        <p:tav tm="100000">
                                          <p:val>
                                            <p:strVal val="#ppt_h"/>
                                          </p:val>
                                        </p:tav>
                                      </p:tavLst>
                                    </p:anim>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fltVal val="0.5"/>
                                          </p:val>
                                        </p:tav>
                                        <p:tav tm="100000">
                                          <p:val>
                                            <p:strVal val="#ppt_x"/>
                                          </p:val>
                                        </p:tav>
                                      </p:tavLst>
                                    </p:anim>
                                    <p:anim calcmode="lin" valueType="num">
                                      <p:cBhvr>
                                        <p:cTn id="27" dur="500" fill="hold"/>
                                        <p:tgtEl>
                                          <p:spTgt spid="31"/>
                                        </p:tgtEl>
                                        <p:attrNameLst>
                                          <p:attrName>ppt_y</p:attrName>
                                        </p:attrNameLst>
                                      </p:cBhvr>
                                      <p:tavLst>
                                        <p:tav tm="0">
                                          <p:val>
                                            <p:fltVal val="0.5"/>
                                          </p:val>
                                        </p:tav>
                                        <p:tav tm="100000">
                                          <p:val>
                                            <p:strVal val="#ppt_y"/>
                                          </p:val>
                                        </p:tav>
                                      </p:tavLst>
                                    </p:anim>
                                  </p:childTnLst>
                                </p:cTn>
                              </p:par>
                            </p:childTnLst>
                          </p:cTn>
                        </p:par>
                        <p:par>
                          <p:cTn id="28" fill="hold">
                            <p:stCondLst>
                              <p:cond delay="1000"/>
                            </p:stCondLst>
                            <p:childTnLst>
                              <p:par>
                                <p:cTn id="29" presetID="53" presetClass="entr" presetSubtype="528"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Effect transition="in" filter="fade">
                                      <p:cBhvr>
                                        <p:cTn id="33" dur="500"/>
                                        <p:tgtEl>
                                          <p:spTgt spid="36"/>
                                        </p:tgtEl>
                                      </p:cBhvr>
                                    </p:animEffect>
                                    <p:anim calcmode="lin" valueType="num">
                                      <p:cBhvr>
                                        <p:cTn id="34" dur="500" fill="hold"/>
                                        <p:tgtEl>
                                          <p:spTgt spid="36"/>
                                        </p:tgtEl>
                                        <p:attrNameLst>
                                          <p:attrName>ppt_x</p:attrName>
                                        </p:attrNameLst>
                                      </p:cBhvr>
                                      <p:tavLst>
                                        <p:tav tm="0">
                                          <p:val>
                                            <p:fltVal val="0.5"/>
                                          </p:val>
                                        </p:tav>
                                        <p:tav tm="100000">
                                          <p:val>
                                            <p:strVal val="#ppt_x"/>
                                          </p:val>
                                        </p:tav>
                                      </p:tavLst>
                                    </p:anim>
                                    <p:anim calcmode="lin" valueType="num">
                                      <p:cBhvr>
                                        <p:cTn id="35" dur="500" fill="hold"/>
                                        <p:tgtEl>
                                          <p:spTgt spid="36"/>
                                        </p:tgtEl>
                                        <p:attrNameLst>
                                          <p:attrName>ppt_y</p:attrName>
                                        </p:attrNameLst>
                                      </p:cBhvr>
                                      <p:tavLst>
                                        <p:tav tm="0">
                                          <p:val>
                                            <p:fltVal val="0.5"/>
                                          </p:val>
                                        </p:tav>
                                        <p:tav tm="100000">
                                          <p:val>
                                            <p:strVal val="#ppt_y"/>
                                          </p:val>
                                        </p:tav>
                                      </p:tavLst>
                                    </p:anim>
                                  </p:childTnLst>
                                </p:cTn>
                              </p:par>
                            </p:childTnLst>
                          </p:cTn>
                        </p:par>
                        <p:par>
                          <p:cTn id="36" fill="hold">
                            <p:stCondLst>
                              <p:cond delay="1500"/>
                            </p:stCondLst>
                            <p:childTnLst>
                              <p:par>
                                <p:cTn id="37" presetID="53" presetClass="entr" presetSubtype="528" fill="hold" nodeType="after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Effect transition="in" filter="fade">
                                      <p:cBhvr>
                                        <p:cTn id="41" dur="500"/>
                                        <p:tgtEl>
                                          <p:spTgt spid="41"/>
                                        </p:tgtEl>
                                      </p:cBhvr>
                                    </p:animEffect>
                                    <p:anim calcmode="lin" valueType="num">
                                      <p:cBhvr>
                                        <p:cTn id="42" dur="500" fill="hold"/>
                                        <p:tgtEl>
                                          <p:spTgt spid="41"/>
                                        </p:tgtEl>
                                        <p:attrNameLst>
                                          <p:attrName>ppt_x</p:attrName>
                                        </p:attrNameLst>
                                      </p:cBhvr>
                                      <p:tavLst>
                                        <p:tav tm="0">
                                          <p:val>
                                            <p:fltVal val="0.5"/>
                                          </p:val>
                                        </p:tav>
                                        <p:tav tm="100000">
                                          <p:val>
                                            <p:strVal val="#ppt_x"/>
                                          </p:val>
                                        </p:tav>
                                      </p:tavLst>
                                    </p:anim>
                                    <p:anim calcmode="lin" valueType="num">
                                      <p:cBhvr>
                                        <p:cTn id="43" dur="500" fill="hold"/>
                                        <p:tgtEl>
                                          <p:spTgt spid="41"/>
                                        </p:tgtEl>
                                        <p:attrNameLst>
                                          <p:attrName>ppt_y</p:attrName>
                                        </p:attrNameLst>
                                      </p:cBhvr>
                                      <p:tavLst>
                                        <p:tav tm="0">
                                          <p:val>
                                            <p:fltVal val="0.5"/>
                                          </p:val>
                                        </p:tav>
                                        <p:tav tm="100000">
                                          <p:val>
                                            <p:strVal val="#ppt_y"/>
                                          </p:val>
                                        </p:tav>
                                      </p:tavLst>
                                    </p:anim>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56E1A96-5053-4F7D-B9DA-A199A03D0D69}"/>
              </a:ext>
            </a:extLst>
          </p:cNvPr>
          <p:cNvSpPr txBox="1"/>
          <p:nvPr/>
        </p:nvSpPr>
        <p:spPr>
          <a:xfrm>
            <a:off x="2283719" y="299760"/>
            <a:ext cx="4576563" cy="2021476"/>
          </a:xfrm>
          <a:prstGeom prst="rect">
            <a:avLst/>
          </a:prstGeom>
          <a:noFill/>
        </p:spPr>
        <p:txBody>
          <a:bodyPr wrap="square" lIns="51206" tIns="25603" rIns="51206" bIns="25603">
            <a:spAutoFit/>
          </a:bodyPr>
          <a:lstStyle/>
          <a:p>
            <a:pPr algn="ctr"/>
            <a:r>
              <a:rPr lang="en-US" sz="6400" b="1">
                <a:solidFill>
                  <a:schemeClr val="tx2">
                    <a:lumMod val="75000"/>
                  </a:schemeClr>
                </a:solidFill>
                <a:effectLst>
                  <a:outerShdw blurRad="12700" dist="38100" dir="2700000" algn="tl">
                    <a:schemeClr val="tx2">
                      <a:lumMod val="60000"/>
                      <a:lumOff val="40000"/>
                    </a:schemeClr>
                  </a:outerShdw>
                </a:effectLst>
                <a:latin typeface="UTM Aquarelle" panose="02040603050506020204" pitchFamily="18" charset="0"/>
                <a:cs typeface="Times New Roman" panose="02020603050405020304" pitchFamily="18" charset="0"/>
              </a:rPr>
              <a:t>Giải nghĩa từ</a:t>
            </a:r>
            <a:endParaRPr lang="en-US" sz="1100" b="1">
              <a:solidFill>
                <a:schemeClr val="tx2">
                  <a:lumMod val="75000"/>
                </a:schemeClr>
              </a:solidFill>
              <a:effectLst>
                <a:outerShdw blurRad="12700" dist="38100" dir="2700000" algn="tl">
                  <a:schemeClr val="tx2">
                    <a:lumMod val="60000"/>
                    <a:lumOff val="40000"/>
                  </a:schemeClr>
                </a:outerShdw>
              </a:effectLst>
            </a:endParaRPr>
          </a:p>
        </p:txBody>
      </p:sp>
      <p:sp>
        <p:nvSpPr>
          <p:cNvPr id="3" name="Rectangle 2">
            <a:extLst>
              <a:ext uri="{FF2B5EF4-FFF2-40B4-BE49-F238E27FC236}">
                <a16:creationId xmlns:a16="http://schemas.microsoft.com/office/drawing/2014/main" xmlns="" id="{A453587D-E482-4AB6-B143-210663D57721}"/>
              </a:ext>
            </a:extLst>
          </p:cNvPr>
          <p:cNvSpPr/>
          <p:nvPr/>
        </p:nvSpPr>
        <p:spPr>
          <a:xfrm>
            <a:off x="819150" y="1955800"/>
            <a:ext cx="7505700" cy="4322106"/>
          </a:xfrm>
          <a:prstGeom prst="rect">
            <a:avLst/>
          </a:prstGeom>
        </p:spPr>
        <p:txBody>
          <a:bodyPr wrap="square" lIns="51206" tIns="25603" rIns="51206" bIns="25603">
            <a:spAutoFit/>
          </a:bodyPr>
          <a:lstStyle/>
          <a:p>
            <a:pPr indent="579628" algn="just" defTabSz="64008">
              <a:lnSpc>
                <a:spcPct val="150000"/>
              </a:lnSpc>
              <a:buFont typeface="Wingdings" panose="05000000000000000000" pitchFamily="2" charset="2"/>
              <a:buChar char="q"/>
            </a:pPr>
            <a:r>
              <a:rPr lang="en-US" sz="3700" b="1" dirty="0" err="1">
                <a:solidFill>
                  <a:srgbClr val="000000"/>
                </a:solidFill>
                <a:latin typeface="Times New Roman" panose="02020603050405020304" pitchFamily="18" charset="0"/>
                <a:cs typeface="Times New Roman" panose="02020603050405020304" pitchFamily="18" charset="0"/>
              </a:rPr>
              <a:t>Sông</a:t>
            </a:r>
            <a:r>
              <a:rPr lang="en-US" sz="3700" b="1" dirty="0">
                <a:solidFill>
                  <a:srgbClr val="000000"/>
                </a:solidFill>
                <a:latin typeface="Times New Roman" panose="02020603050405020304" pitchFamily="18" charset="0"/>
                <a:cs typeface="Times New Roman" panose="02020603050405020304" pitchFamily="18" charset="0"/>
              </a:rPr>
              <a:t> La: </a:t>
            </a:r>
            <a:r>
              <a:rPr lang="en-US" sz="3700" dirty="0">
                <a:solidFill>
                  <a:srgbClr val="000000"/>
                </a:solidFill>
                <a:latin typeface="Times New Roman" panose="02020603050405020304" pitchFamily="18" charset="0"/>
                <a:cs typeface="Times New Roman" panose="02020603050405020304" pitchFamily="18" charset="0"/>
              </a:rPr>
              <a:t>con </a:t>
            </a:r>
            <a:r>
              <a:rPr lang="en-US" sz="3700" dirty="0" err="1">
                <a:solidFill>
                  <a:srgbClr val="000000"/>
                </a:solidFill>
                <a:latin typeface="Times New Roman" panose="02020603050405020304" pitchFamily="18" charset="0"/>
                <a:cs typeface="Times New Roman" panose="02020603050405020304" pitchFamily="18" charset="0"/>
              </a:rPr>
              <a:t>sông</a:t>
            </a:r>
            <a:r>
              <a:rPr lang="en-US" sz="3700" dirty="0">
                <a:solidFill>
                  <a:srgbClr val="000000"/>
                </a:solidFill>
                <a:latin typeface="Times New Roman" panose="02020603050405020304" pitchFamily="18" charset="0"/>
                <a:cs typeface="Times New Roman" panose="02020603050405020304" pitchFamily="18" charset="0"/>
              </a:rPr>
              <a:t> </a:t>
            </a:r>
            <a:r>
              <a:rPr lang="en-US" sz="3700" dirty="0" err="1">
                <a:solidFill>
                  <a:srgbClr val="000000"/>
                </a:solidFill>
                <a:latin typeface="Times New Roman" panose="02020603050405020304" pitchFamily="18" charset="0"/>
                <a:cs typeface="Times New Roman" panose="02020603050405020304" pitchFamily="18" charset="0"/>
              </a:rPr>
              <a:t>thuộc</a:t>
            </a:r>
            <a:r>
              <a:rPr lang="en-US" sz="3700" dirty="0">
                <a:solidFill>
                  <a:srgbClr val="000000"/>
                </a:solidFill>
                <a:latin typeface="Times New Roman" panose="02020603050405020304" pitchFamily="18" charset="0"/>
                <a:cs typeface="Times New Roman" panose="02020603050405020304" pitchFamily="18" charset="0"/>
              </a:rPr>
              <a:t> </a:t>
            </a:r>
            <a:r>
              <a:rPr lang="en-US" sz="3700" dirty="0" err="1">
                <a:solidFill>
                  <a:srgbClr val="000000"/>
                </a:solidFill>
                <a:latin typeface="Times New Roman" panose="02020603050405020304" pitchFamily="18" charset="0"/>
                <a:cs typeface="Times New Roman" panose="02020603050405020304" pitchFamily="18" charset="0"/>
              </a:rPr>
              <a:t>tỉnh</a:t>
            </a:r>
            <a:r>
              <a:rPr lang="en-US" sz="3700" dirty="0">
                <a:solidFill>
                  <a:srgbClr val="000000"/>
                </a:solidFill>
                <a:latin typeface="Times New Roman" panose="02020603050405020304" pitchFamily="18" charset="0"/>
                <a:cs typeface="Times New Roman" panose="02020603050405020304" pitchFamily="18" charset="0"/>
              </a:rPr>
              <a:t> </a:t>
            </a:r>
            <a:r>
              <a:rPr lang="en-US" sz="3700" dirty="0" err="1">
                <a:solidFill>
                  <a:srgbClr val="000000"/>
                </a:solidFill>
                <a:latin typeface="Times New Roman" panose="02020603050405020304" pitchFamily="18" charset="0"/>
                <a:cs typeface="Times New Roman" panose="02020603050405020304" pitchFamily="18" charset="0"/>
              </a:rPr>
              <a:t>Hà</a:t>
            </a:r>
            <a:r>
              <a:rPr lang="en-US" sz="3700" dirty="0">
                <a:solidFill>
                  <a:srgbClr val="000000"/>
                </a:solidFill>
                <a:latin typeface="Times New Roman" panose="02020603050405020304" pitchFamily="18" charset="0"/>
                <a:cs typeface="Times New Roman" panose="02020603050405020304" pitchFamily="18" charset="0"/>
              </a:rPr>
              <a:t> </a:t>
            </a:r>
            <a:r>
              <a:rPr lang="en-US" sz="3700" dirty="0" err="1">
                <a:solidFill>
                  <a:srgbClr val="000000"/>
                </a:solidFill>
                <a:latin typeface="Times New Roman" panose="02020603050405020304" pitchFamily="18" charset="0"/>
                <a:cs typeface="Times New Roman" panose="02020603050405020304" pitchFamily="18" charset="0"/>
              </a:rPr>
              <a:t>Tĩnh</a:t>
            </a:r>
            <a:endParaRPr lang="en-US" sz="3700" dirty="0">
              <a:solidFill>
                <a:srgbClr val="000000"/>
              </a:solidFill>
              <a:latin typeface="Times New Roman" panose="02020603050405020304" pitchFamily="18" charset="0"/>
              <a:cs typeface="Times New Roman" panose="02020603050405020304" pitchFamily="18" charset="0"/>
            </a:endParaRPr>
          </a:p>
          <a:p>
            <a:pPr indent="508508" algn="just">
              <a:lnSpc>
                <a:spcPct val="150000"/>
              </a:lnSpc>
              <a:buFont typeface="Wingdings" panose="05000000000000000000" pitchFamily="2" charset="2"/>
              <a:buChar char="q"/>
            </a:pPr>
            <a:r>
              <a:rPr lang="en-US" sz="3700" b="1" dirty="0" err="1">
                <a:solidFill>
                  <a:srgbClr val="000000"/>
                </a:solidFill>
                <a:latin typeface="Times New Roman" panose="02020603050405020304" pitchFamily="18" charset="0"/>
                <a:cs typeface="Times New Roman" panose="02020603050405020304" pitchFamily="18" charset="0"/>
              </a:rPr>
              <a:t>Dẻ</a:t>
            </a:r>
            <a:r>
              <a:rPr lang="en-US" sz="3700" b="1" dirty="0">
                <a:solidFill>
                  <a:srgbClr val="000000"/>
                </a:solidFill>
                <a:latin typeface="Times New Roman" panose="02020603050405020304" pitchFamily="18" charset="0"/>
                <a:cs typeface="Times New Roman" panose="02020603050405020304" pitchFamily="18" charset="0"/>
              </a:rPr>
              <a:t> </a:t>
            </a:r>
            <a:r>
              <a:rPr lang="en-US" sz="3700" b="1">
                <a:solidFill>
                  <a:srgbClr val="000000"/>
                </a:solidFill>
                <a:latin typeface="Times New Roman" panose="02020603050405020304" pitchFamily="18" charset="0"/>
                <a:cs typeface="Times New Roman" panose="02020603050405020304" pitchFamily="18" charset="0"/>
              </a:rPr>
              <a:t>cau, </a:t>
            </a:r>
            <a:r>
              <a:rPr lang="en-US" sz="3700" b="1" dirty="0" err="1">
                <a:solidFill>
                  <a:srgbClr val="000000"/>
                </a:solidFill>
                <a:latin typeface="Times New Roman" panose="02020603050405020304" pitchFamily="18" charset="0"/>
                <a:cs typeface="Times New Roman" panose="02020603050405020304" pitchFamily="18" charset="0"/>
              </a:rPr>
              <a:t>táu</a:t>
            </a:r>
            <a:r>
              <a:rPr lang="en-US" sz="3700" b="1" dirty="0">
                <a:solidFill>
                  <a:srgbClr val="000000"/>
                </a:solidFill>
                <a:latin typeface="Times New Roman" panose="02020603050405020304" pitchFamily="18" charset="0"/>
                <a:cs typeface="Times New Roman" panose="02020603050405020304" pitchFamily="18" charset="0"/>
              </a:rPr>
              <a:t> </a:t>
            </a:r>
            <a:r>
              <a:rPr lang="en-US" sz="3700" b="1" dirty="0" err="1">
                <a:solidFill>
                  <a:srgbClr val="000000"/>
                </a:solidFill>
                <a:latin typeface="Times New Roman" panose="02020603050405020304" pitchFamily="18" charset="0"/>
                <a:cs typeface="Times New Roman" panose="02020603050405020304" pitchFamily="18" charset="0"/>
              </a:rPr>
              <a:t>mật</a:t>
            </a:r>
            <a:r>
              <a:rPr lang="en-US" sz="3700" b="1" dirty="0">
                <a:solidFill>
                  <a:srgbClr val="000000"/>
                </a:solidFill>
                <a:latin typeface="Times New Roman" panose="02020603050405020304" pitchFamily="18" charset="0"/>
                <a:cs typeface="Times New Roman" panose="02020603050405020304" pitchFamily="18" charset="0"/>
              </a:rPr>
              <a:t>, </a:t>
            </a:r>
            <a:r>
              <a:rPr lang="en-US" sz="3700" b="1" dirty="0" err="1">
                <a:solidFill>
                  <a:srgbClr val="000000"/>
                </a:solidFill>
                <a:latin typeface="Times New Roman" panose="02020603050405020304" pitchFamily="18" charset="0"/>
                <a:cs typeface="Times New Roman" panose="02020603050405020304" pitchFamily="18" charset="0"/>
              </a:rPr>
              <a:t>muồng</a:t>
            </a:r>
            <a:r>
              <a:rPr lang="en-US" sz="3700" b="1" dirty="0">
                <a:solidFill>
                  <a:srgbClr val="000000"/>
                </a:solidFill>
                <a:latin typeface="Times New Roman" panose="02020603050405020304" pitchFamily="18" charset="0"/>
                <a:cs typeface="Times New Roman" panose="02020603050405020304" pitchFamily="18" charset="0"/>
              </a:rPr>
              <a:t> </a:t>
            </a:r>
            <a:r>
              <a:rPr lang="en-US" sz="3700" b="1" dirty="0" err="1">
                <a:solidFill>
                  <a:srgbClr val="000000"/>
                </a:solidFill>
                <a:latin typeface="Times New Roman" panose="02020603050405020304" pitchFamily="18" charset="0"/>
                <a:cs typeface="Times New Roman" panose="02020603050405020304" pitchFamily="18" charset="0"/>
              </a:rPr>
              <a:t>đen</a:t>
            </a:r>
            <a:r>
              <a:rPr lang="en-US" sz="3700" b="1" dirty="0">
                <a:solidFill>
                  <a:srgbClr val="000000"/>
                </a:solidFill>
                <a:latin typeface="Times New Roman" panose="02020603050405020304" pitchFamily="18" charset="0"/>
                <a:cs typeface="Times New Roman" panose="02020603050405020304" pitchFamily="18" charset="0"/>
              </a:rPr>
              <a:t>, </a:t>
            </a:r>
            <a:r>
              <a:rPr lang="en-US" sz="3700" b="1" dirty="0" err="1">
                <a:solidFill>
                  <a:srgbClr val="000000"/>
                </a:solidFill>
                <a:latin typeface="Times New Roman" panose="02020603050405020304" pitchFamily="18" charset="0"/>
                <a:cs typeface="Times New Roman" panose="02020603050405020304" pitchFamily="18" charset="0"/>
              </a:rPr>
              <a:t>trai</a:t>
            </a:r>
            <a:r>
              <a:rPr lang="en-US" sz="3700" b="1" dirty="0">
                <a:solidFill>
                  <a:srgbClr val="000000"/>
                </a:solidFill>
                <a:latin typeface="Times New Roman" panose="02020603050405020304" pitchFamily="18" charset="0"/>
                <a:cs typeface="Times New Roman" panose="02020603050405020304" pitchFamily="18" charset="0"/>
              </a:rPr>
              <a:t> </a:t>
            </a:r>
            <a:r>
              <a:rPr lang="en-US" sz="3700" b="1" dirty="0" err="1">
                <a:solidFill>
                  <a:srgbClr val="000000"/>
                </a:solidFill>
                <a:latin typeface="Times New Roman" panose="02020603050405020304" pitchFamily="18" charset="0"/>
                <a:cs typeface="Times New Roman" panose="02020603050405020304" pitchFamily="18" charset="0"/>
              </a:rPr>
              <a:t>đất</a:t>
            </a:r>
            <a:r>
              <a:rPr lang="en-US" sz="3700" b="1" dirty="0">
                <a:solidFill>
                  <a:srgbClr val="000000"/>
                </a:solidFill>
                <a:latin typeface="Times New Roman" panose="02020603050405020304" pitchFamily="18" charset="0"/>
                <a:cs typeface="Times New Roman" panose="02020603050405020304" pitchFamily="18" charset="0"/>
              </a:rPr>
              <a:t>, </a:t>
            </a:r>
            <a:r>
              <a:rPr lang="en-US" sz="3700" b="1" dirty="0" err="1">
                <a:solidFill>
                  <a:srgbClr val="000000"/>
                </a:solidFill>
                <a:latin typeface="Times New Roman" panose="02020603050405020304" pitchFamily="18" charset="0"/>
                <a:cs typeface="Times New Roman" panose="02020603050405020304" pitchFamily="18" charset="0"/>
              </a:rPr>
              <a:t>lát</a:t>
            </a:r>
            <a:r>
              <a:rPr lang="en-US" sz="3700" b="1" dirty="0">
                <a:solidFill>
                  <a:srgbClr val="000000"/>
                </a:solidFill>
                <a:latin typeface="Times New Roman" panose="02020603050405020304" pitchFamily="18" charset="0"/>
                <a:cs typeface="Times New Roman" panose="02020603050405020304" pitchFamily="18" charset="0"/>
              </a:rPr>
              <a:t> </a:t>
            </a:r>
            <a:r>
              <a:rPr lang="en-US" sz="3700" b="1" dirty="0" err="1">
                <a:solidFill>
                  <a:srgbClr val="000000"/>
                </a:solidFill>
                <a:latin typeface="Times New Roman" panose="02020603050405020304" pitchFamily="18" charset="0"/>
                <a:cs typeface="Times New Roman" panose="02020603050405020304" pitchFamily="18" charset="0"/>
              </a:rPr>
              <a:t>chun</a:t>
            </a:r>
            <a:r>
              <a:rPr lang="en-US" sz="3700" b="1" dirty="0">
                <a:solidFill>
                  <a:srgbClr val="000000"/>
                </a:solidFill>
                <a:latin typeface="Times New Roman" panose="02020603050405020304" pitchFamily="18" charset="0"/>
                <a:cs typeface="Times New Roman" panose="02020603050405020304" pitchFamily="18" charset="0"/>
              </a:rPr>
              <a:t>, </a:t>
            </a:r>
            <a:r>
              <a:rPr lang="en-US" sz="3700" b="1" dirty="0" err="1">
                <a:solidFill>
                  <a:srgbClr val="000000"/>
                </a:solidFill>
                <a:latin typeface="Times New Roman" panose="02020603050405020304" pitchFamily="18" charset="0"/>
                <a:cs typeface="Times New Roman" panose="02020603050405020304" pitchFamily="18" charset="0"/>
              </a:rPr>
              <a:t>lát</a:t>
            </a:r>
            <a:r>
              <a:rPr lang="en-US" sz="3700" b="1" dirty="0">
                <a:solidFill>
                  <a:srgbClr val="000000"/>
                </a:solidFill>
                <a:latin typeface="Times New Roman" panose="02020603050405020304" pitchFamily="18" charset="0"/>
                <a:cs typeface="Times New Roman" panose="02020603050405020304" pitchFamily="18" charset="0"/>
              </a:rPr>
              <a:t> </a:t>
            </a:r>
            <a:r>
              <a:rPr lang="en-US" sz="3700" b="1" dirty="0" err="1">
                <a:solidFill>
                  <a:srgbClr val="000000"/>
                </a:solidFill>
                <a:latin typeface="Times New Roman" panose="02020603050405020304" pitchFamily="18" charset="0"/>
                <a:cs typeface="Times New Roman" panose="02020603050405020304" pitchFamily="18" charset="0"/>
              </a:rPr>
              <a:t>hoa</a:t>
            </a:r>
            <a:r>
              <a:rPr lang="en-US" sz="3700" b="1" dirty="0">
                <a:solidFill>
                  <a:srgbClr val="000000"/>
                </a:solidFill>
                <a:latin typeface="Times New Roman" panose="02020603050405020304" pitchFamily="18" charset="0"/>
                <a:cs typeface="Times New Roman" panose="02020603050405020304" pitchFamily="18" charset="0"/>
              </a:rPr>
              <a:t>: </a:t>
            </a:r>
            <a:r>
              <a:rPr lang="en-US" sz="3700" dirty="0" err="1">
                <a:solidFill>
                  <a:srgbClr val="000000"/>
                </a:solidFill>
                <a:latin typeface="Times New Roman" panose="02020603050405020304" pitchFamily="18" charset="0"/>
                <a:cs typeface="Times New Roman" panose="02020603050405020304" pitchFamily="18" charset="0"/>
              </a:rPr>
              <a:t>tên</a:t>
            </a:r>
            <a:r>
              <a:rPr lang="en-US" sz="3700" dirty="0">
                <a:solidFill>
                  <a:srgbClr val="000000"/>
                </a:solidFill>
                <a:latin typeface="Times New Roman" panose="02020603050405020304" pitchFamily="18" charset="0"/>
                <a:cs typeface="Times New Roman" panose="02020603050405020304" pitchFamily="18" charset="0"/>
              </a:rPr>
              <a:t> </a:t>
            </a:r>
            <a:r>
              <a:rPr lang="en-US" sz="3700" dirty="0" err="1">
                <a:solidFill>
                  <a:srgbClr val="000000"/>
                </a:solidFill>
                <a:latin typeface="Times New Roman" panose="02020603050405020304" pitchFamily="18" charset="0"/>
                <a:cs typeface="Times New Roman" panose="02020603050405020304" pitchFamily="18" charset="0"/>
              </a:rPr>
              <a:t>các</a:t>
            </a:r>
            <a:r>
              <a:rPr lang="en-US" sz="3700" dirty="0">
                <a:solidFill>
                  <a:srgbClr val="000000"/>
                </a:solidFill>
                <a:latin typeface="Times New Roman" panose="02020603050405020304" pitchFamily="18" charset="0"/>
                <a:cs typeface="Times New Roman" panose="02020603050405020304" pitchFamily="18" charset="0"/>
              </a:rPr>
              <a:t> </a:t>
            </a:r>
            <a:r>
              <a:rPr lang="en-US" sz="3700" dirty="0" err="1">
                <a:solidFill>
                  <a:srgbClr val="000000"/>
                </a:solidFill>
                <a:latin typeface="Times New Roman" panose="02020603050405020304" pitchFamily="18" charset="0"/>
                <a:cs typeface="Times New Roman" panose="02020603050405020304" pitchFamily="18" charset="0"/>
              </a:rPr>
              <a:t>loại</a:t>
            </a:r>
            <a:r>
              <a:rPr lang="en-US" sz="3700" dirty="0">
                <a:solidFill>
                  <a:srgbClr val="000000"/>
                </a:solidFill>
                <a:latin typeface="Times New Roman" panose="02020603050405020304" pitchFamily="18" charset="0"/>
                <a:cs typeface="Times New Roman" panose="02020603050405020304" pitchFamily="18" charset="0"/>
              </a:rPr>
              <a:t> </a:t>
            </a:r>
            <a:r>
              <a:rPr lang="en-US" sz="3700" dirty="0" err="1">
                <a:solidFill>
                  <a:srgbClr val="000000"/>
                </a:solidFill>
                <a:latin typeface="Times New Roman" panose="02020603050405020304" pitchFamily="18" charset="0"/>
                <a:cs typeface="Times New Roman" panose="02020603050405020304" pitchFamily="18" charset="0"/>
              </a:rPr>
              <a:t>gỗ</a:t>
            </a:r>
            <a:r>
              <a:rPr lang="en-US" sz="3700" dirty="0">
                <a:solidFill>
                  <a:srgbClr val="000000"/>
                </a:solidFill>
                <a:latin typeface="Times New Roman" panose="02020603050405020304" pitchFamily="18" charset="0"/>
                <a:cs typeface="Times New Roman" panose="02020603050405020304" pitchFamily="18" charset="0"/>
              </a:rPr>
              <a:t> </a:t>
            </a:r>
            <a:r>
              <a:rPr lang="en-US" sz="3700" dirty="0" err="1">
                <a:solidFill>
                  <a:srgbClr val="000000"/>
                </a:solidFill>
                <a:latin typeface="Times New Roman" panose="02020603050405020304" pitchFamily="18" charset="0"/>
                <a:cs typeface="Times New Roman" panose="02020603050405020304" pitchFamily="18" charset="0"/>
              </a:rPr>
              <a:t>quý</a:t>
            </a:r>
            <a:r>
              <a:rPr lang="en-US" sz="3700" dirty="0">
                <a:solidFill>
                  <a:srgbClr val="000000"/>
                </a:solidFill>
                <a:latin typeface="Times New Roman" panose="02020603050405020304" pitchFamily="18" charset="0"/>
                <a:cs typeface="Times New Roman" panose="02020603050405020304" pitchFamily="18" charset="0"/>
              </a:rPr>
              <a:t>.</a:t>
            </a:r>
            <a:endParaRPr lang="vi-VN" sz="3700" dirty="0">
              <a:solidFill>
                <a:srgbClr val="000000"/>
              </a:solidFill>
              <a:latin typeface="Times New Roman" panose="02020603050405020304" pitchFamily="18" charset="0"/>
              <a:cs typeface="Times New Roman" panose="02020603050405020304" pitchFamily="18" charset="0"/>
            </a:endParaRPr>
          </a:p>
        </p:txBody>
      </p:sp>
      <p:sp>
        <p:nvSpPr>
          <p:cNvPr id="4" name="Isosceles Triangle 3">
            <a:extLst>
              <a:ext uri="{FF2B5EF4-FFF2-40B4-BE49-F238E27FC236}">
                <a16:creationId xmlns:a16="http://schemas.microsoft.com/office/drawing/2014/main" xmlns="" id="{BEA9B95F-C8EE-4814-9ABA-DDAD63FBA288}"/>
              </a:ext>
            </a:extLst>
          </p:cNvPr>
          <p:cNvSpPr/>
          <p:nvPr/>
        </p:nvSpPr>
        <p:spPr>
          <a:xfrm rot="304199">
            <a:off x="8537878" y="4673468"/>
            <a:ext cx="228600" cy="118444"/>
          </a:xfrm>
          <a:prstGeom prst="triangle">
            <a:avLst/>
          </a:prstGeom>
          <a:solidFill>
            <a:srgbClr val="FDE9C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spTree>
    <p:extLst>
      <p:ext uri="{BB962C8B-B14F-4D97-AF65-F5344CB8AC3E}">
        <p14:creationId xmlns:p14="http://schemas.microsoft.com/office/powerpoint/2010/main" val="148420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375" autoRev="1" fill="hold">
                                          <p:stCondLst>
                                            <p:cond delay="0"/>
                                          </p:stCondLst>
                                        </p:cTn>
                                        <p:tgtEl>
                                          <p:spTgt spid="2"/>
                                        </p:tgtEl>
                                        <p:attrNameLst>
                                          <p:attrName>ppt_w</p:attrName>
                                        </p:attrNameLst>
                                      </p:cBhvr>
                                    </p:anim>
                                    <p:anim by="(#ppt_w*0.50)" calcmode="lin" valueType="num">
                                      <p:cBhvr>
                                        <p:cTn id="8" dur="375" decel="50000" autoRev="1" fill="hold">
                                          <p:stCondLst>
                                            <p:cond delay="0"/>
                                          </p:stCondLst>
                                        </p:cTn>
                                        <p:tgtEl>
                                          <p:spTgt spid="2"/>
                                        </p:tgtEl>
                                        <p:attrNameLst>
                                          <p:attrName>ppt_x</p:attrName>
                                        </p:attrNameLst>
                                      </p:cBhvr>
                                    </p:anim>
                                    <p:anim from="(-#ppt_h/2)" to="(#ppt_y)" calcmode="lin" valueType="num">
                                      <p:cBhvr>
                                        <p:cTn id="9" dur="750" fill="hold">
                                          <p:stCondLst>
                                            <p:cond delay="0"/>
                                          </p:stCondLst>
                                        </p:cTn>
                                        <p:tgtEl>
                                          <p:spTgt spid="2"/>
                                        </p:tgtEl>
                                        <p:attrNameLst>
                                          <p:attrName>ppt_y</p:attrName>
                                        </p:attrNameLst>
                                      </p:cBhvr>
                                    </p:anim>
                                    <p:animRot by="21600000">
                                      <p:cBhvr>
                                        <p:cTn id="10" dur="750" fill="hold">
                                          <p:stCondLst>
                                            <p:cond delay="0"/>
                                          </p:stCondLst>
                                        </p:cTn>
                                        <p:tgtEl>
                                          <p:spTgt spid="2"/>
                                        </p:tgtEl>
                                        <p:attrNameLst>
                                          <p:attrName>r</p:attrName>
                                        </p:attrNameLst>
                                      </p:cBhvr>
                                    </p:animRot>
                                  </p:childTnLst>
                                </p:cTn>
                              </p:par>
                            </p:childTnLst>
                          </p:cTn>
                        </p:par>
                        <p:par>
                          <p:cTn id="11" fill="hold">
                            <p:stCondLst>
                              <p:cond delay="150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D9C28294-84A4-4B3C-BD65-AA28C7CAD515}"/>
              </a:ext>
            </a:extLst>
          </p:cNvPr>
          <p:cNvGrpSpPr/>
          <p:nvPr/>
        </p:nvGrpSpPr>
        <p:grpSpPr>
          <a:xfrm>
            <a:off x="4769010" y="2732901"/>
            <a:ext cx="4114800" cy="1392198"/>
            <a:chOff x="-457200" y="5065608"/>
            <a:chExt cx="10591800" cy="2088297"/>
          </a:xfrm>
        </p:grpSpPr>
        <p:pic>
          <p:nvPicPr>
            <p:cNvPr id="9" name="Picture 8" descr="A picture containing light&#10;&#10;Description automatically generated">
              <a:extLst>
                <a:ext uri="{FF2B5EF4-FFF2-40B4-BE49-F238E27FC236}">
                  <a16:creationId xmlns:a16="http://schemas.microsoft.com/office/drawing/2014/main" xmlns="" id="{D139C5F4-859E-4AFC-BD30-477F1B1182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14" b="83333"/>
            <a:stretch/>
          </p:blipFill>
          <p:spPr>
            <a:xfrm flipH="1">
              <a:off x="-457200" y="5065608"/>
              <a:ext cx="10591800" cy="2088297"/>
            </a:xfrm>
            <a:prstGeom prst="rect">
              <a:avLst/>
            </a:prstGeom>
          </p:spPr>
        </p:pic>
        <p:sp>
          <p:nvSpPr>
            <p:cNvPr id="8" name="TextBox 7">
              <a:extLst>
                <a:ext uri="{FF2B5EF4-FFF2-40B4-BE49-F238E27FC236}">
                  <a16:creationId xmlns:a16="http://schemas.microsoft.com/office/drawing/2014/main" xmlns="" id="{BCE3A4B4-DDE7-4233-BE40-13B2654C5206}"/>
                </a:ext>
              </a:extLst>
            </p:cNvPr>
            <p:cNvSpPr txBox="1"/>
            <p:nvPr/>
          </p:nvSpPr>
          <p:spPr>
            <a:xfrm>
              <a:off x="2975328" y="5113233"/>
              <a:ext cx="4724224" cy="1311449"/>
            </a:xfrm>
            <a:prstGeom prst="rect">
              <a:avLst/>
            </a:prstGeom>
            <a:noFill/>
          </p:spPr>
          <p:txBody>
            <a:bodyPr wrap="square">
              <a:spAutoFit/>
            </a:bodyPr>
            <a:lstStyle/>
            <a:p>
              <a:pPr>
                <a:lnSpc>
                  <a:spcPct val="150000"/>
                </a:lnSpc>
                <a:spcBef>
                  <a:spcPts val="420"/>
                </a:spcBef>
              </a:pPr>
              <a:r>
                <a:rPr lang="en-US" altLang="zh-CN" sz="3400" b="1">
                  <a:solidFill>
                    <a:schemeClr val="accent1"/>
                  </a:solidFill>
                  <a:latin typeface="Times New Roman" panose="02020603050405020304" pitchFamily="18" charset="0"/>
                  <a:ea typeface="微软雅黑" pitchFamily="34" charset="-122"/>
                  <a:cs typeface="Times New Roman" panose="02020603050405020304" pitchFamily="18" charset="0"/>
                </a:rPr>
                <a:t>dẻ cau</a:t>
              </a:r>
              <a:endParaRPr lang="zh-CN" altLang="en-US" sz="3400" b="1" dirty="0">
                <a:solidFill>
                  <a:schemeClr val="accent1"/>
                </a:solidFill>
                <a:latin typeface="Times New Roman" panose="02020603050405020304" pitchFamily="18" charset="0"/>
                <a:ea typeface="微软雅黑" pitchFamily="34" charset="-122"/>
                <a:cs typeface="Times New Roman" panose="02020603050405020304" pitchFamily="18" charset="0"/>
              </a:endParaRPr>
            </a:p>
          </p:txBody>
        </p:sp>
      </p:grpSp>
      <p:pic>
        <p:nvPicPr>
          <p:cNvPr id="4" name="Picture 3" descr="A picture containing tree, outdoor, plant, gum tree&#10;&#10;Description automatically generated">
            <a:extLst>
              <a:ext uri="{FF2B5EF4-FFF2-40B4-BE49-F238E27FC236}">
                <a16:creationId xmlns:a16="http://schemas.microsoft.com/office/drawing/2014/main" xmlns="" id="{AA4F8A3D-097B-4F86-A6AB-9F2259ECB1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44547"/>
            <a:ext cx="3245010" cy="5768907"/>
          </a:xfrm>
          <a:prstGeom prst="rect">
            <a:avLst/>
          </a:prstGeom>
        </p:spPr>
      </p:pic>
    </p:spTree>
    <p:extLst>
      <p:ext uri="{BB962C8B-B14F-4D97-AF65-F5344CB8AC3E}">
        <p14:creationId xmlns:p14="http://schemas.microsoft.com/office/powerpoint/2010/main" val="392154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urniture, table, desk&#10;&#10;Description automatically generated">
            <a:extLst>
              <a:ext uri="{FF2B5EF4-FFF2-40B4-BE49-F238E27FC236}">
                <a16:creationId xmlns:a16="http://schemas.microsoft.com/office/drawing/2014/main" xmlns="" id="{CF401B52-1116-47BB-9B2B-F256F313DC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0" y="3919637"/>
            <a:ext cx="5257800" cy="2430363"/>
          </a:xfrm>
          <a:prstGeom prst="rect">
            <a:avLst/>
          </a:prstGeom>
        </p:spPr>
      </p:pic>
      <p:pic>
        <p:nvPicPr>
          <p:cNvPr id="5" name="Picture 4" descr="A picture containing tree&#10;&#10;Description automatically generated">
            <a:extLst>
              <a:ext uri="{FF2B5EF4-FFF2-40B4-BE49-F238E27FC236}">
                <a16:creationId xmlns:a16="http://schemas.microsoft.com/office/drawing/2014/main" xmlns="" id="{05B60A7E-1CE4-45E4-957A-19F608859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508000"/>
            <a:ext cx="4876800" cy="3302000"/>
          </a:xfrm>
          <a:prstGeom prst="rect">
            <a:avLst/>
          </a:prstGeom>
        </p:spPr>
      </p:pic>
      <p:grpSp>
        <p:nvGrpSpPr>
          <p:cNvPr id="6" name="Group 5">
            <a:extLst>
              <a:ext uri="{FF2B5EF4-FFF2-40B4-BE49-F238E27FC236}">
                <a16:creationId xmlns:a16="http://schemas.microsoft.com/office/drawing/2014/main" xmlns="" id="{D9C28294-84A4-4B3C-BD65-AA28C7CAD515}"/>
              </a:ext>
            </a:extLst>
          </p:cNvPr>
          <p:cNvGrpSpPr/>
          <p:nvPr/>
        </p:nvGrpSpPr>
        <p:grpSpPr>
          <a:xfrm>
            <a:off x="5334000" y="1462901"/>
            <a:ext cx="4114800" cy="1392198"/>
            <a:chOff x="-457200" y="5065608"/>
            <a:chExt cx="10591800" cy="2088297"/>
          </a:xfrm>
        </p:grpSpPr>
        <p:pic>
          <p:nvPicPr>
            <p:cNvPr id="9" name="Picture 8" descr="A picture containing light&#10;&#10;Description automatically generated">
              <a:extLst>
                <a:ext uri="{FF2B5EF4-FFF2-40B4-BE49-F238E27FC236}">
                  <a16:creationId xmlns:a16="http://schemas.microsoft.com/office/drawing/2014/main" xmlns="" id="{D139C5F4-859E-4AFC-BD30-477F1B11829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14" b="83333"/>
            <a:stretch/>
          </p:blipFill>
          <p:spPr>
            <a:xfrm flipH="1">
              <a:off x="-457200" y="5065608"/>
              <a:ext cx="10591800" cy="2088297"/>
            </a:xfrm>
            <a:prstGeom prst="rect">
              <a:avLst/>
            </a:prstGeom>
          </p:spPr>
        </p:pic>
        <p:sp>
          <p:nvSpPr>
            <p:cNvPr id="8" name="TextBox 7">
              <a:extLst>
                <a:ext uri="{FF2B5EF4-FFF2-40B4-BE49-F238E27FC236}">
                  <a16:creationId xmlns:a16="http://schemas.microsoft.com/office/drawing/2014/main" xmlns="" id="{BCE3A4B4-DDE7-4233-BE40-13B2654C5206}"/>
                </a:ext>
              </a:extLst>
            </p:cNvPr>
            <p:cNvSpPr txBox="1"/>
            <p:nvPr/>
          </p:nvSpPr>
          <p:spPr>
            <a:xfrm>
              <a:off x="2975328" y="5113233"/>
              <a:ext cx="4724224" cy="1311449"/>
            </a:xfrm>
            <a:prstGeom prst="rect">
              <a:avLst/>
            </a:prstGeom>
            <a:noFill/>
          </p:spPr>
          <p:txBody>
            <a:bodyPr wrap="square">
              <a:spAutoFit/>
            </a:bodyPr>
            <a:lstStyle/>
            <a:p>
              <a:pPr>
                <a:lnSpc>
                  <a:spcPct val="150000"/>
                </a:lnSpc>
                <a:spcBef>
                  <a:spcPts val="420"/>
                </a:spcBef>
              </a:pPr>
              <a:r>
                <a:rPr lang="en-US" altLang="zh-CN" sz="3400" b="1">
                  <a:solidFill>
                    <a:schemeClr val="accent1"/>
                  </a:solidFill>
                  <a:latin typeface="Times New Roman" panose="02020603050405020304" pitchFamily="18" charset="0"/>
                  <a:ea typeface="微软雅黑" pitchFamily="34" charset="-122"/>
                  <a:cs typeface="Times New Roman" panose="02020603050405020304" pitchFamily="18" charset="0"/>
                </a:rPr>
                <a:t>táu mật</a:t>
              </a:r>
              <a:endParaRPr lang="zh-CN" altLang="en-US" sz="3400" b="1" dirty="0">
                <a:solidFill>
                  <a:schemeClr val="accent1"/>
                </a:solidFill>
                <a:latin typeface="Times New Roman" panose="02020603050405020304" pitchFamily="18" charset="0"/>
                <a:ea typeface="微软雅黑" pitchFamily="34" charset="-122"/>
                <a:cs typeface="Times New Roman" panose="02020603050405020304" pitchFamily="18" charset="0"/>
              </a:endParaRPr>
            </a:p>
          </p:txBody>
        </p:sp>
      </p:grpSp>
    </p:spTree>
    <p:extLst>
      <p:ext uri="{BB962C8B-B14F-4D97-AF65-F5344CB8AC3E}">
        <p14:creationId xmlns:p14="http://schemas.microsoft.com/office/powerpoint/2010/main" val="206247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outdoor&#10;&#10;Description automatically generated">
            <a:extLst>
              <a:ext uri="{FF2B5EF4-FFF2-40B4-BE49-F238E27FC236}">
                <a16:creationId xmlns:a16="http://schemas.microsoft.com/office/drawing/2014/main" xmlns="" id="{767C02F5-72F9-4B7F-902C-127D3EF3C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2535" y="2118741"/>
            <a:ext cx="3494620" cy="3297628"/>
          </a:xfrm>
          <a:prstGeom prst="rect">
            <a:avLst/>
          </a:prstGeom>
        </p:spPr>
      </p:pic>
      <p:grpSp>
        <p:nvGrpSpPr>
          <p:cNvPr id="4" name="Group 3">
            <a:extLst>
              <a:ext uri="{FF2B5EF4-FFF2-40B4-BE49-F238E27FC236}">
                <a16:creationId xmlns:a16="http://schemas.microsoft.com/office/drawing/2014/main" xmlns="" id="{0EC638A8-2A82-4A67-95FF-06530EE4E20D}"/>
              </a:ext>
            </a:extLst>
          </p:cNvPr>
          <p:cNvGrpSpPr/>
          <p:nvPr/>
        </p:nvGrpSpPr>
        <p:grpSpPr>
          <a:xfrm>
            <a:off x="2071688" y="352904"/>
            <a:ext cx="5295900" cy="1392198"/>
            <a:chOff x="-457200" y="5275421"/>
            <a:chExt cx="10591800" cy="2088297"/>
          </a:xfrm>
        </p:grpSpPr>
        <p:pic>
          <p:nvPicPr>
            <p:cNvPr id="7" name="Picture 6" descr="A picture containing light&#10;&#10;Description automatically generated">
              <a:extLst>
                <a:ext uri="{FF2B5EF4-FFF2-40B4-BE49-F238E27FC236}">
                  <a16:creationId xmlns:a16="http://schemas.microsoft.com/office/drawing/2014/main" xmlns="" id="{781C7845-564D-48EF-85FF-D8F1BA2C57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0" t="18635" r="180" b="65512"/>
            <a:stretch/>
          </p:blipFill>
          <p:spPr>
            <a:xfrm flipH="1">
              <a:off x="-457200" y="5275421"/>
              <a:ext cx="10591800" cy="2088297"/>
            </a:xfrm>
            <a:prstGeom prst="rect">
              <a:avLst/>
            </a:prstGeom>
          </p:spPr>
        </p:pic>
        <p:sp>
          <p:nvSpPr>
            <p:cNvPr id="6" name="TextBox 5">
              <a:extLst>
                <a:ext uri="{FF2B5EF4-FFF2-40B4-BE49-F238E27FC236}">
                  <a16:creationId xmlns:a16="http://schemas.microsoft.com/office/drawing/2014/main" xmlns="" id="{F978E498-7982-41A4-AB34-841135024174}"/>
                </a:ext>
              </a:extLst>
            </p:cNvPr>
            <p:cNvSpPr txBox="1"/>
            <p:nvPr/>
          </p:nvSpPr>
          <p:spPr>
            <a:xfrm>
              <a:off x="2571750" y="5301674"/>
              <a:ext cx="5156018" cy="1311449"/>
            </a:xfrm>
            <a:prstGeom prst="rect">
              <a:avLst/>
            </a:prstGeom>
            <a:noFill/>
          </p:spPr>
          <p:txBody>
            <a:bodyPr wrap="square">
              <a:spAutoFit/>
            </a:bodyPr>
            <a:lstStyle/>
            <a:p>
              <a:pPr>
                <a:lnSpc>
                  <a:spcPct val="150000"/>
                </a:lnSpc>
                <a:spcBef>
                  <a:spcPts val="420"/>
                </a:spcBef>
              </a:pPr>
              <a:r>
                <a:rPr lang="en-US" altLang="zh-CN" sz="3400" b="1">
                  <a:solidFill>
                    <a:srgbClr val="D3882C"/>
                  </a:solidFill>
                  <a:latin typeface="Times New Roman" panose="02020603050405020304" pitchFamily="18" charset="0"/>
                  <a:ea typeface="微软雅黑" pitchFamily="34" charset="-122"/>
                  <a:cs typeface="Times New Roman" panose="02020603050405020304" pitchFamily="18" charset="0"/>
                </a:rPr>
                <a:t>muồng đen</a:t>
              </a:r>
              <a:endParaRPr lang="zh-CN" altLang="en-US" sz="3400" b="1" dirty="0">
                <a:solidFill>
                  <a:srgbClr val="D3882C"/>
                </a:solidFill>
                <a:latin typeface="Times New Roman" panose="02020603050405020304" pitchFamily="18" charset="0"/>
                <a:ea typeface="微软雅黑" pitchFamily="34" charset="-122"/>
                <a:cs typeface="Times New Roman" panose="02020603050405020304" pitchFamily="18" charset="0"/>
              </a:endParaRPr>
            </a:p>
          </p:txBody>
        </p:sp>
      </p:grpSp>
      <p:pic>
        <p:nvPicPr>
          <p:cNvPr id="10" name="Picture 9" descr="A picture containing indoor&#10;&#10;Description automatically generated">
            <a:extLst>
              <a:ext uri="{FF2B5EF4-FFF2-40B4-BE49-F238E27FC236}">
                <a16:creationId xmlns:a16="http://schemas.microsoft.com/office/drawing/2014/main" xmlns="" id="{E6ACD095-6C24-4F1F-9B46-B1899F2C9E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006" y="2118741"/>
            <a:ext cx="3301878" cy="3297628"/>
          </a:xfrm>
          <a:prstGeom prst="rect">
            <a:avLst/>
          </a:prstGeom>
        </p:spPr>
      </p:pic>
    </p:spTree>
    <p:extLst>
      <p:ext uri="{BB962C8B-B14F-4D97-AF65-F5344CB8AC3E}">
        <p14:creationId xmlns:p14="http://schemas.microsoft.com/office/powerpoint/2010/main" val="62429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wood&#10;&#10;Description automatically generated">
            <a:extLst>
              <a:ext uri="{FF2B5EF4-FFF2-40B4-BE49-F238E27FC236}">
                <a16:creationId xmlns:a16="http://schemas.microsoft.com/office/drawing/2014/main" xmlns="" id="{DB4AEA19-2B65-4A46-805F-09C2AF2260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0225" y="427832"/>
            <a:ext cx="2981325" cy="2981325"/>
          </a:xfrm>
          <a:prstGeom prst="rect">
            <a:avLst/>
          </a:prstGeom>
        </p:spPr>
      </p:pic>
      <p:pic>
        <p:nvPicPr>
          <p:cNvPr id="7" name="Picture 6" descr="A picture containing tree, outdoor, plant, forest&#10;&#10;Description automatically generated">
            <a:extLst>
              <a:ext uri="{FF2B5EF4-FFF2-40B4-BE49-F238E27FC236}">
                <a16:creationId xmlns:a16="http://schemas.microsoft.com/office/drawing/2014/main" xmlns="" id="{CB1B019C-7903-49A2-A080-54C9D9494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 y="2616200"/>
            <a:ext cx="4429125" cy="3690937"/>
          </a:xfrm>
          <a:prstGeom prst="rect">
            <a:avLst/>
          </a:prstGeom>
        </p:spPr>
      </p:pic>
      <p:pic>
        <p:nvPicPr>
          <p:cNvPr id="8" name="Picture 7" descr="A picture containing light&#10;&#10;Description automatically generated">
            <a:extLst>
              <a:ext uri="{FF2B5EF4-FFF2-40B4-BE49-F238E27FC236}">
                <a16:creationId xmlns:a16="http://schemas.microsoft.com/office/drawing/2014/main" xmlns="" id="{16132B2E-6E47-403A-B587-9A795E24DF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 t="18635" r="180" b="65512"/>
          <a:stretch/>
        </p:blipFill>
        <p:spPr>
          <a:xfrm flipH="1">
            <a:off x="328613" y="787400"/>
            <a:ext cx="5295900" cy="1392198"/>
          </a:xfrm>
          <a:prstGeom prst="rect">
            <a:avLst/>
          </a:prstGeom>
        </p:spPr>
      </p:pic>
      <p:sp>
        <p:nvSpPr>
          <p:cNvPr id="9" name="TextBox 8">
            <a:extLst>
              <a:ext uri="{FF2B5EF4-FFF2-40B4-BE49-F238E27FC236}">
                <a16:creationId xmlns:a16="http://schemas.microsoft.com/office/drawing/2014/main" xmlns="" id="{EE16599A-F17C-4B2C-A940-45B0F57FAEEE}"/>
              </a:ext>
            </a:extLst>
          </p:cNvPr>
          <p:cNvSpPr txBox="1"/>
          <p:nvPr/>
        </p:nvSpPr>
        <p:spPr>
          <a:xfrm>
            <a:off x="1557474" y="787401"/>
            <a:ext cx="2578009" cy="836536"/>
          </a:xfrm>
          <a:prstGeom prst="rect">
            <a:avLst/>
          </a:prstGeom>
          <a:noFill/>
        </p:spPr>
        <p:txBody>
          <a:bodyPr wrap="square" lIns="51206" tIns="25603" rIns="51206" bIns="25603">
            <a:spAutoFit/>
          </a:bodyPr>
          <a:lstStyle/>
          <a:p>
            <a:pPr algn="ctr">
              <a:lnSpc>
                <a:spcPct val="150000"/>
              </a:lnSpc>
              <a:spcBef>
                <a:spcPts val="420"/>
              </a:spcBef>
            </a:pPr>
            <a:r>
              <a:rPr lang="en-US" altLang="zh-CN" sz="3400" b="1">
                <a:solidFill>
                  <a:srgbClr val="7030A0"/>
                </a:solidFill>
                <a:latin typeface="Times New Roman" panose="02020603050405020304" pitchFamily="18" charset="0"/>
                <a:ea typeface="微软雅黑" pitchFamily="34" charset="-122"/>
                <a:cs typeface="Times New Roman" panose="02020603050405020304" pitchFamily="18" charset="0"/>
              </a:rPr>
              <a:t>gỗ trai</a:t>
            </a:r>
            <a:endParaRPr lang="zh-CN" altLang="en-US" sz="3400" b="1" dirty="0">
              <a:solidFill>
                <a:srgbClr val="7030A0"/>
              </a:solidFill>
              <a:latin typeface="Times New Roman" panose="02020603050405020304" pitchFamily="18" charset="0"/>
              <a:ea typeface="微软雅黑" pitchFamily="34" charset="-122"/>
              <a:cs typeface="Times New Roman" panose="02020603050405020304" pitchFamily="18" charset="0"/>
            </a:endParaRPr>
          </a:p>
        </p:txBody>
      </p:sp>
      <p:pic>
        <p:nvPicPr>
          <p:cNvPr id="5" name="Picture 4" descr="A picture containing table, old, stone&#10;&#10;Description automatically generated">
            <a:extLst>
              <a:ext uri="{FF2B5EF4-FFF2-40B4-BE49-F238E27FC236}">
                <a16:creationId xmlns:a16="http://schemas.microsoft.com/office/drawing/2014/main" xmlns="" id="{B02DC382-97CA-4D4D-BBD0-3A4B906C0D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0225" y="3522663"/>
            <a:ext cx="3005138" cy="3005137"/>
          </a:xfrm>
          <a:prstGeom prst="rect">
            <a:avLst/>
          </a:prstGeom>
        </p:spPr>
      </p:pic>
    </p:spTree>
    <p:extLst>
      <p:ext uri="{BB962C8B-B14F-4D97-AF65-F5344CB8AC3E}">
        <p14:creationId xmlns:p14="http://schemas.microsoft.com/office/powerpoint/2010/main" val="3424652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471</Words>
  <Application>Microsoft Office PowerPoint</Application>
  <PresentationFormat>On-screen Show (4:3)</PresentationFormat>
  <Paragraphs>78</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2022-02-04T15:16:27Z</dcterms:created>
  <dcterms:modified xsi:type="dcterms:W3CDTF">2022-02-04T15:20:19Z</dcterms:modified>
</cp:coreProperties>
</file>