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81" r:id="rId2"/>
    <p:sldId id="284" r:id="rId3"/>
    <p:sldId id="285" r:id="rId4"/>
    <p:sldId id="287" r:id="rId5"/>
    <p:sldId id="288" r:id="rId6"/>
    <p:sldId id="289" r:id="rId7"/>
    <p:sldId id="290" r:id="rId8"/>
    <p:sldId id="292" r:id="rId9"/>
    <p:sldId id="295" r:id="rId10"/>
    <p:sldId id="296" r:id="rId11"/>
    <p:sldId id="293" r:id="rId12"/>
    <p:sldId id="297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6" d="100"/>
          <a:sy n="76" d="100"/>
        </p:scale>
        <p:origin x="29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BFCB5B-E810-455B-B9B2-4DADC531CE71}" type="datetimeFigureOut">
              <a:rPr lang="en-US" smtClean="0"/>
              <a:t>2/12/2022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01DE8C-2855-4C82-93A5-E02E86AC1E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42999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BA45AE-A946-475B-BE63-3F713E28C564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39844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BA45AE-A946-475B-BE63-3F713E28C564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31984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BA45AE-A946-475B-BE63-3F713E28C564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46936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BA45AE-A946-475B-BE63-3F713E28C564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00532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BA45AE-A946-475B-BE63-3F713E28C564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61254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BA45AE-A946-475B-BE63-3F713E28C564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8110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BA45AE-A946-475B-BE63-3F713E28C564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775408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E92F27-C53E-4DC9-AE96-EAB8A37984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C7107A6-3A27-430C-946C-C6097BB82EB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52021-70AC-4166-B331-2477618899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D4477-9EB6-4FF2-A992-9FC25678DD0E}" type="datetimeFigureOut">
              <a:rPr lang="en-US" smtClean="0"/>
              <a:t>2/12/2022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003995-BFD1-49E2-8E2B-1E2366AC19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EA7233-6A6D-419A-930C-2D158AD7D9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24BED-9352-4D57-8FF5-5276866649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87319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228C6E-8102-4809-9468-2912682167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06778BF-F4BC-4BA2-B365-8A446FA01FC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04402D-C798-48D3-9527-05ECCC43C0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D4477-9EB6-4FF2-A992-9FC25678DD0E}" type="datetimeFigureOut">
              <a:rPr lang="en-US" smtClean="0"/>
              <a:t>2/12/2022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E80FA6-7963-4A64-B236-D8ABE7B265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C894B5-4C13-457E-8AA4-5A8031BDD3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24BED-9352-4D57-8FF5-5276866649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36077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87488A3-4D40-4C64-B43C-7A459EFA573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2DDC1FA-F236-4461-A97F-A2489A3BBE2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385DC5-C326-45D7-BF78-E379CEE3AE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D4477-9EB6-4FF2-A992-9FC25678DD0E}" type="datetimeFigureOut">
              <a:rPr lang="en-US" smtClean="0"/>
              <a:t>2/12/2022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BC1D68-64BC-4944-935D-12E84E3D6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7DC8D6-B66A-4702-8A3F-D71EB9611F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24BED-9352-4D57-8FF5-5276866649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82570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87651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72B5B6-22EF-4116-8042-6A671B900A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F182BC-6C19-4724-9CD6-6AA2C4DD72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649DAC-1F53-414A-9949-BD428049A7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D4477-9EB6-4FF2-A992-9FC25678DD0E}" type="datetimeFigureOut">
              <a:rPr lang="en-US" smtClean="0"/>
              <a:t>2/12/2022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F69ED3-145C-454E-95C9-AD523F1B65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C7B23B-3DEF-4814-8ECC-2E9E214C3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24BED-9352-4D57-8FF5-5276866649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3326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CB760F-9937-4458-9F65-486169E445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BE8ACD-404B-4084-91A0-8C0D013F0E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A8BFE8-B2C5-42AA-8169-FAAB2347D1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D4477-9EB6-4FF2-A992-9FC25678DD0E}" type="datetimeFigureOut">
              <a:rPr lang="en-US" smtClean="0"/>
              <a:t>2/12/2022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5FC64B-B10D-436C-ABB8-5C41524E5D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F10E78-F88B-4540-9E6F-0662734B90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24BED-9352-4D57-8FF5-5276866649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45123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C3EA16-E49C-4A76-9AED-61C19B969E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6AD1A6-9231-44F6-BA0A-751DDE8CD4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32D4528-B58A-4E0D-829D-31EE469B32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5E9D368-A454-4788-878B-CE77FFA5B9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D4477-9EB6-4FF2-A992-9FC25678DD0E}" type="datetimeFigureOut">
              <a:rPr lang="en-US" smtClean="0"/>
              <a:t>2/12/2022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B4D409-9064-4CD1-92AC-F48F0B1E2B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B27445-8D89-459E-9BE9-CD0A4D00BA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24BED-9352-4D57-8FF5-5276866649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50237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3E0654-767C-4BAF-ACC0-69BEEAD74C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066A08-9F71-43B2-A037-C30CBBCB94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2156AC6-E247-462C-9DB3-EF646D35B5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083C254-A39A-4D5E-8E5E-52BA40B828F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38AAB6A-ABFC-4236-88F5-5A5B889B456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2414161-D6BD-4FE4-BC59-98406E54DA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D4477-9EB6-4FF2-A992-9FC25678DD0E}" type="datetimeFigureOut">
              <a:rPr lang="en-US" smtClean="0"/>
              <a:t>2/12/2022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BE05D19-7633-4B16-A972-0A8BF2FC9B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C92F35B-AB1E-4734-B450-964232430B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24BED-9352-4D57-8FF5-5276866649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31462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792461-DED9-4712-9E4D-0C7FDE414D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E5E4F3F-00EC-4C0A-8138-172AA8F414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D4477-9EB6-4FF2-A992-9FC25678DD0E}" type="datetimeFigureOut">
              <a:rPr lang="en-US" smtClean="0"/>
              <a:t>2/12/2022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EFFA644-F852-4847-9658-2B984E29F9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4B3B32C-335B-45A5-B0EB-0715C3ECB6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24BED-9352-4D57-8FF5-5276866649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1354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DBC4B65-3DBC-4751-ABBB-E0A032EA0F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D4477-9EB6-4FF2-A992-9FC25678DD0E}" type="datetimeFigureOut">
              <a:rPr lang="en-US" smtClean="0"/>
              <a:t>2/12/2022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20CA086-3FCE-444D-B635-A44F9F3194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69072F-9F2C-4E31-A962-9FBF1861C3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24BED-9352-4D57-8FF5-5276866649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14100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CD630F-DE9C-4DC4-B379-4DE95D574F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7A3D36-2E12-4F56-82FA-9658FE3EFA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1BB1BF9-4B7D-4D06-B522-CAF69F388C2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FCD1E49-0078-4294-999F-C0F4897B66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D4477-9EB6-4FF2-A992-9FC25678DD0E}" type="datetimeFigureOut">
              <a:rPr lang="en-US" smtClean="0"/>
              <a:t>2/12/2022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0A1A6A-221F-4E3B-AF0E-AC8430C176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7E90E0B-11ED-4129-946A-EE6427758C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24BED-9352-4D57-8FF5-5276866649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06961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5808EC-94BF-48E4-A92F-64D33C4F3E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0CFD531-BA7E-402C-B0B2-0C48FCBABA0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1F90C6-E9B5-45DC-B109-67AF2D5988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2F8FBB-7A41-4663-B01A-CDACD0249A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D4477-9EB6-4FF2-A992-9FC25678DD0E}" type="datetimeFigureOut">
              <a:rPr lang="en-US" smtClean="0"/>
              <a:t>2/12/2022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F6916A-5E06-48C1-B608-BBFA5BCEFC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93F98EB-EC9C-4330-B782-562EE6F88C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24BED-9352-4D57-8FF5-5276866649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08127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4D86374-B86C-4FC9-95E4-03C25BCF19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3B6FFA-554C-4E74-8D26-F40C9D25CC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EC842F-FA78-4B81-8EF6-78D7ED4DB24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AD4477-9EB6-4FF2-A992-9FC25678DD0E}" type="datetimeFigureOut">
              <a:rPr lang="en-US" smtClean="0"/>
              <a:t>2/12/2022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8AF21D-99AC-43EC-8F22-34410347F3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320069-CF1B-49E5-AB1B-67B42D1A06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624BED-9352-4D57-8FF5-5276866649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03833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audio1.wav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image" Target="../media/image13.png"/><Relationship Id="rId9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audio1.wav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image" Target="../media/image55.png"/><Relationship Id="rId9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4" Type="http://schemas.microsoft.com/office/2007/relationships/hdphoto" Target="../media/hdphoto4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microsoft.com/office/2007/relationships/hdphoto" Target="../media/hdphoto1.wdp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3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audio1.wav"/><Relationship Id="rId7" Type="http://schemas.openxmlformats.org/officeDocument/2006/relationships/image" Target="../media/image4.png"/><Relationship Id="rId12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7.png"/><Relationship Id="rId11" Type="http://schemas.microsoft.com/office/2007/relationships/hdphoto" Target="../media/hdphoto2.wdp"/><Relationship Id="rId10" Type="http://schemas.openxmlformats.org/officeDocument/2006/relationships/image" Target="../media/image7.png"/><Relationship Id="rId4" Type="http://schemas.openxmlformats.org/officeDocument/2006/relationships/image" Target="../media/image3.png"/><Relationship Id="rId9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8.png"/><Relationship Id="rId3" Type="http://schemas.openxmlformats.org/officeDocument/2006/relationships/audio" Target="../media/audio1.wav"/><Relationship Id="rId7" Type="http://schemas.openxmlformats.org/officeDocument/2006/relationships/image" Target="../media/image43.png"/><Relationship Id="rId12" Type="http://schemas.microsoft.com/office/2007/relationships/hdphoto" Target="../media/hdphoto2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11" Type="http://schemas.openxmlformats.org/officeDocument/2006/relationships/image" Target="../media/image7.png"/><Relationship Id="rId5" Type="http://schemas.microsoft.com/office/2007/relationships/hdphoto" Target="../media/hdphoto3.wdp"/><Relationship Id="rId10" Type="http://schemas.openxmlformats.org/officeDocument/2006/relationships/image" Target="../media/image6.png"/><Relationship Id="rId4" Type="http://schemas.openxmlformats.org/officeDocument/2006/relationships/image" Target="../media/image9.png"/><Relationship Id="rId9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audio1.wav"/><Relationship Id="rId7" Type="http://schemas.openxmlformats.org/officeDocument/2006/relationships/image" Target="../media/image4.png"/><Relationship Id="rId12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5.png"/><Relationship Id="rId11" Type="http://schemas.microsoft.com/office/2007/relationships/hdphoto" Target="../media/hdphoto2.wdp"/><Relationship Id="rId10" Type="http://schemas.openxmlformats.org/officeDocument/2006/relationships/image" Target="../media/image7.png"/><Relationship Id="rId4" Type="http://schemas.openxmlformats.org/officeDocument/2006/relationships/image" Target="../media/image10.png"/><Relationship Id="rId9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audio1.wav"/><Relationship Id="rId7" Type="http://schemas.openxmlformats.org/officeDocument/2006/relationships/image" Target="../media/image4.png"/><Relationship Id="rId12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7.png"/><Relationship Id="rId11" Type="http://schemas.microsoft.com/office/2007/relationships/hdphoto" Target="../media/hdphoto2.wdp"/><Relationship Id="rId10" Type="http://schemas.openxmlformats.org/officeDocument/2006/relationships/image" Target="../media/image7.png"/><Relationship Id="rId4" Type="http://schemas.openxmlformats.org/officeDocument/2006/relationships/image" Target="../media/image11.png"/><Relationship Id="rId9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audio1.wav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image" Target="../media/image53.png"/><Relationship Id="rId9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0"/>
          <p:cNvGrpSpPr/>
          <p:nvPr/>
        </p:nvGrpSpPr>
        <p:grpSpPr>
          <a:xfrm>
            <a:off x="1218136" y="503910"/>
            <a:ext cx="9804295" cy="3384148"/>
            <a:chOff x="676404" y="1039661"/>
            <a:chExt cx="7766137" cy="3244240"/>
          </a:xfrm>
          <a:solidFill>
            <a:schemeClr val="bg1"/>
          </a:solidFill>
        </p:grpSpPr>
        <p:sp>
          <p:nvSpPr>
            <p:cNvPr id="3" name="矩形: 圆角 11"/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92D4AF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: 圆角 12"/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92D4A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5" name="图片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7" b="1757"/>
          <a:stretch/>
        </p:blipFill>
        <p:spPr>
          <a:xfrm>
            <a:off x="0" y="3265000"/>
            <a:ext cx="12344400" cy="368264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390744" y="728481"/>
            <a:ext cx="13813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206A5D"/>
                </a:solidFill>
                <a:latin typeface="UTM Seagull" panose="02040603050506020204" pitchFamily="18" charset="0"/>
              </a:rPr>
              <a:t>TOÁN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292778" y="2971949"/>
            <a:ext cx="56550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81B214"/>
                </a:solidFill>
                <a:latin typeface="UTM Avo" panose="02040603050506020204" pitchFamily="18" charset="0"/>
              </a:rPr>
              <a:t>Sách</a:t>
            </a:r>
            <a:r>
              <a:rPr lang="en-US" sz="3200" dirty="0">
                <a:solidFill>
                  <a:srgbClr val="81B214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81B214"/>
                </a:solidFill>
                <a:latin typeface="UTM Avo" panose="02040603050506020204" pitchFamily="18" charset="0"/>
              </a:rPr>
              <a:t>giáo</a:t>
            </a:r>
            <a:r>
              <a:rPr lang="en-US" sz="3200" dirty="0">
                <a:solidFill>
                  <a:srgbClr val="81B214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81B214"/>
                </a:solidFill>
                <a:latin typeface="UTM Avo" panose="02040603050506020204" pitchFamily="18" charset="0"/>
              </a:rPr>
              <a:t>khoa</a:t>
            </a:r>
            <a:r>
              <a:rPr lang="en-US" sz="3200" dirty="0">
                <a:solidFill>
                  <a:srgbClr val="81B214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81B214"/>
                </a:solidFill>
                <a:latin typeface="UTM Avo" panose="02040603050506020204" pitchFamily="18" charset="0"/>
              </a:rPr>
              <a:t>trang</a:t>
            </a:r>
            <a:r>
              <a:rPr lang="en-US" sz="3200" dirty="0">
                <a:solidFill>
                  <a:srgbClr val="81B214"/>
                </a:solidFill>
                <a:latin typeface="UTM Avo" panose="02040603050506020204" pitchFamily="18" charset="0"/>
              </a:rPr>
              <a:t> 119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1395948" y="1318821"/>
            <a:ext cx="9448672" cy="1754326"/>
            <a:chOff x="1918559" y="1856673"/>
            <a:chExt cx="9323130" cy="1754326"/>
          </a:xfrm>
        </p:grpSpPr>
        <p:sp>
          <p:nvSpPr>
            <p:cNvPr id="7" name="TextBox 6"/>
            <p:cNvSpPr txBox="1"/>
            <p:nvPr/>
          </p:nvSpPr>
          <p:spPr>
            <a:xfrm>
              <a:off x="1985306" y="1856673"/>
              <a:ext cx="9016856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dirty="0">
                  <a:ln>
                    <a:solidFill>
                      <a:schemeClr val="tx1"/>
                    </a:solidFill>
                  </a:ln>
                  <a:solidFill>
                    <a:srgbClr val="2F86A6"/>
                  </a:solidFill>
                  <a:latin typeface="UTM Rockwell" panose="02040603050506020204" pitchFamily="18" charset="0"/>
                </a:rPr>
                <a:t>SO SÁNH HAI PHÂN SỐ CÙNG MẪU SỐ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918559" y="1856673"/>
              <a:ext cx="9323130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dirty="0">
                  <a:ln>
                    <a:solidFill>
                      <a:schemeClr val="tx1"/>
                    </a:solidFill>
                  </a:ln>
                  <a:solidFill>
                    <a:srgbClr val="B2F5EE"/>
                  </a:solidFill>
                  <a:latin typeface="UTM Rockwell" panose="02040603050506020204" pitchFamily="18" charset="0"/>
                </a:rPr>
                <a:t>SO SÁNH HAI PHÂN SỐ CÙNG MẪU SỐ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91457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0"/>
          <p:cNvGrpSpPr/>
          <p:nvPr/>
        </p:nvGrpSpPr>
        <p:grpSpPr>
          <a:xfrm>
            <a:off x="271080" y="286196"/>
            <a:ext cx="11605235" cy="6267004"/>
            <a:chOff x="676404" y="1039661"/>
            <a:chExt cx="7766137" cy="3244240"/>
          </a:xfrm>
          <a:solidFill>
            <a:schemeClr val="bg1"/>
          </a:solidFill>
        </p:grpSpPr>
        <p:sp>
          <p:nvSpPr>
            <p:cNvPr id="3" name="矩形: 圆角 11"/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92D4AF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: 圆角 12"/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92D4A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3360877" y="588263"/>
            <a:ext cx="63785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So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sánh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phân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số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sau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với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1: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3526104" y="1191990"/>
                <a:ext cx="5963056" cy="30984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11500" b="1" i="0" smtClean="0">
                        <a:solidFill>
                          <a:srgbClr val="002060"/>
                        </a:solidFill>
                        <a:latin typeface="UTM Avo" panose="02040603050506020204" pitchFamily="18" charset="0"/>
                      </a:rPr>
                      <m:t>1 </m:t>
                    </m:r>
                    <m:r>
                      <a:rPr lang="en-US" sz="115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        </m:t>
                    </m:r>
                    <m:f>
                      <m:fPr>
                        <m:ctrlPr>
                          <a:rPr lang="en-US" sz="115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11500" b="1" i="0" smtClean="0">
                            <a:solidFill>
                              <a:srgbClr val="002060"/>
                            </a:solidFill>
                            <a:latin typeface="UTM Avo" panose="020406030505060202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11500" b="1" i="0" smtClean="0">
                            <a:solidFill>
                              <a:srgbClr val="002060"/>
                            </a:solidFill>
                            <a:latin typeface="UTM Avo" panose="0204060305050602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11500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26104" y="1191990"/>
                <a:ext cx="5963056" cy="309841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" t="31930" r="57841" b="24148"/>
          <a:stretch/>
        </p:blipFill>
        <p:spPr>
          <a:xfrm>
            <a:off x="403891" y="3468542"/>
            <a:ext cx="1762454" cy="126649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980" r="60794" b="19018"/>
          <a:stretch/>
        </p:blipFill>
        <p:spPr>
          <a:xfrm>
            <a:off x="349966" y="1098006"/>
            <a:ext cx="1795595" cy="164497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142" t="23776" r="2996" b="31150"/>
          <a:stretch/>
        </p:blipFill>
        <p:spPr>
          <a:xfrm>
            <a:off x="497922" y="2217390"/>
            <a:ext cx="1647639" cy="148268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615602" y="1554019"/>
            <a:ext cx="378406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b="1" dirty="0">
                <a:solidFill>
                  <a:srgbClr val="002060"/>
                </a:solidFill>
                <a:latin typeface="UTM Avo" panose="02040603050506020204" pitchFamily="18" charset="0"/>
              </a:rPr>
              <a:t>……</a:t>
            </a: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4D82F00C-AD86-4612-9652-941A63B12C7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0" b="1520"/>
          <a:stretch/>
        </p:blipFill>
        <p:spPr>
          <a:xfrm>
            <a:off x="0" y="3360250"/>
            <a:ext cx="12266940" cy="359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771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2.59259E-6 L 0.39154 0.15139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70" y="75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2" grpId="0"/>
      <p:bldP spid="12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0"/>
          <p:cNvGrpSpPr/>
          <p:nvPr/>
        </p:nvGrpSpPr>
        <p:grpSpPr>
          <a:xfrm>
            <a:off x="271080" y="286196"/>
            <a:ext cx="11605235" cy="6267004"/>
            <a:chOff x="676404" y="1039661"/>
            <a:chExt cx="7766137" cy="3244240"/>
          </a:xfrm>
          <a:solidFill>
            <a:schemeClr val="bg1"/>
          </a:solidFill>
        </p:grpSpPr>
        <p:sp>
          <p:nvSpPr>
            <p:cNvPr id="3" name="矩形: 圆角 11"/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92D4AF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: 圆角 12"/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92D4A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3360877" y="588263"/>
            <a:ext cx="63785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So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sánh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phân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số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sau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với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1: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3360877" y="1140801"/>
                <a:ext cx="5963056" cy="31395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115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11500" b="1" i="0" smtClean="0">
                            <a:solidFill>
                              <a:srgbClr val="002060"/>
                            </a:solidFill>
                            <a:latin typeface="UTM Avo" panose="02040603050506020204" pitchFamily="18" charset="0"/>
                          </a:rPr>
                          <m:t>7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11500" b="1" i="0" smtClean="0">
                            <a:solidFill>
                              <a:srgbClr val="002060"/>
                            </a:solidFill>
                            <a:latin typeface="UTM Avo" panose="02040603050506020204" pitchFamily="18" charset="0"/>
                          </a:rPr>
                          <m:t>3</m:t>
                        </m:r>
                      </m:den>
                    </m:f>
                    <m:r>
                      <a:rPr lang="en-US" sz="11500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         </m:t>
                    </m:r>
                  </m:oMath>
                </a14:m>
                <a:r>
                  <a:rPr lang="en-US" sz="11500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11500" b="1" i="0" smtClean="0">
                        <a:solidFill>
                          <a:srgbClr val="002060"/>
                        </a:solidFill>
                        <a:latin typeface="UTM Avo" panose="02040603050506020204" pitchFamily="18" charset="0"/>
                      </a:rPr>
                      <m:t>1</m:t>
                    </m:r>
                  </m:oMath>
                </a14:m>
                <a:r>
                  <a:rPr lang="en-US" sz="11500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60877" y="1140801"/>
                <a:ext cx="5963056" cy="313951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" t="31930" r="57841" b="24148"/>
          <a:stretch/>
        </p:blipFill>
        <p:spPr>
          <a:xfrm>
            <a:off x="403891" y="3468542"/>
            <a:ext cx="1762454" cy="126649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980" r="60794" b="19018"/>
          <a:stretch/>
        </p:blipFill>
        <p:spPr>
          <a:xfrm>
            <a:off x="349966" y="1098006"/>
            <a:ext cx="1795595" cy="164497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142" t="23776" r="2996" b="31150"/>
          <a:stretch/>
        </p:blipFill>
        <p:spPr>
          <a:xfrm>
            <a:off x="497922" y="2217390"/>
            <a:ext cx="1647639" cy="148268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615602" y="1554019"/>
            <a:ext cx="378406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b="1" dirty="0">
                <a:solidFill>
                  <a:srgbClr val="002060"/>
                </a:solidFill>
                <a:latin typeface="UTM Avo" panose="02040603050506020204" pitchFamily="18" charset="0"/>
              </a:rPr>
              <a:t>……</a:t>
            </a:r>
          </a:p>
        </p:txBody>
      </p:sp>
      <p:pic>
        <p:nvPicPr>
          <p:cNvPr id="16" name="图片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0" b="1520"/>
          <a:stretch/>
        </p:blipFill>
        <p:spPr>
          <a:xfrm>
            <a:off x="0" y="3360250"/>
            <a:ext cx="12266940" cy="359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147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2.59259E-6 L 0.39154 0.15139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70" y="75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2" grpId="0"/>
      <p:bldP spid="12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0"/>
          <p:cNvGrpSpPr/>
          <p:nvPr/>
        </p:nvGrpSpPr>
        <p:grpSpPr>
          <a:xfrm>
            <a:off x="4876700" y="302709"/>
            <a:ext cx="6750996" cy="3384148"/>
            <a:chOff x="676404" y="1039661"/>
            <a:chExt cx="7766137" cy="3244240"/>
          </a:xfrm>
          <a:solidFill>
            <a:schemeClr val="bg1"/>
          </a:solidFill>
        </p:grpSpPr>
        <p:sp>
          <p:nvSpPr>
            <p:cNvPr id="3" name="矩形: 圆角 11"/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92D4AF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: 圆角 12"/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92D4A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5" name="图片 1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7" b="4717"/>
          <a:stretch/>
        </p:blipFill>
        <p:spPr>
          <a:xfrm>
            <a:off x="0" y="3245951"/>
            <a:ext cx="12325350" cy="361205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719566" y="534337"/>
            <a:ext cx="906526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>
                <a:solidFill>
                  <a:srgbClr val="34BE82"/>
                </a:solidFill>
                <a:latin typeface="UTM Colossalis" panose="02040603050506020204" pitchFamily="18" charset="0"/>
              </a:rPr>
              <a:t>CHÀO </a:t>
            </a:r>
          </a:p>
          <a:p>
            <a:pPr algn="ctr"/>
            <a:r>
              <a:rPr lang="en-US" sz="9600" b="1" dirty="0">
                <a:solidFill>
                  <a:srgbClr val="34BE82"/>
                </a:solidFill>
                <a:latin typeface="UTM Colossalis" panose="02040603050506020204" pitchFamily="18" charset="0"/>
              </a:rPr>
              <a:t>TẠM BIỆT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2525" y="960798"/>
            <a:ext cx="8607293" cy="589720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1E1737C-16F2-47AC-AE23-61013541D435}"/>
              </a:ext>
            </a:extLst>
          </p:cNvPr>
          <p:cNvSpPr txBox="1"/>
          <p:nvPr/>
        </p:nvSpPr>
        <p:spPr>
          <a:xfrm>
            <a:off x="12192000" y="7161996"/>
            <a:ext cx="112395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>
                <a:solidFill>
                  <a:schemeClr val="accent6">
                    <a:lumMod val="60000"/>
                    <a:lumOff val="40000"/>
                  </a:schemeClr>
                </a:solidFill>
                <a:latin typeface="#9Slide03 AllRoundGothic" panose="020B0703020202020104" pitchFamily="34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915937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0"/>
          <p:cNvGrpSpPr/>
          <p:nvPr/>
        </p:nvGrpSpPr>
        <p:grpSpPr>
          <a:xfrm>
            <a:off x="271080" y="286196"/>
            <a:ext cx="11605235" cy="6267004"/>
            <a:chOff x="676404" y="1039661"/>
            <a:chExt cx="7766137" cy="3244240"/>
          </a:xfrm>
          <a:solidFill>
            <a:schemeClr val="bg1"/>
          </a:solidFill>
        </p:grpSpPr>
        <p:sp>
          <p:nvSpPr>
            <p:cNvPr id="3" name="矩形: 圆角 11"/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92D4AF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: 圆角 12"/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92D4A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3663342" y="539506"/>
                <a:ext cx="4820707" cy="8296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So </a:t>
                </a:r>
                <a:r>
                  <a:rPr lang="en-US" sz="2800" dirty="0" err="1">
                    <a:solidFill>
                      <a:srgbClr val="002060"/>
                    </a:solidFill>
                    <a:latin typeface="UTM Avo" panose="02040603050506020204" pitchFamily="18" charset="0"/>
                  </a:rPr>
                  <a:t>sánh</a:t>
                </a:r>
                <a:r>
                  <a:rPr lang="en-US" sz="2800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UTM Avo" panose="02040603050506020204" pitchFamily="18" charset="0"/>
                  </a:rPr>
                  <a:t>hai</a:t>
                </a:r>
                <a:r>
                  <a:rPr lang="en-US" sz="2800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UTM Avo" panose="02040603050506020204" pitchFamily="18" charset="0"/>
                  </a:rPr>
                  <a:t>phân</a:t>
                </a:r>
                <a:r>
                  <a:rPr lang="en-US" sz="2800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UTM Avo" panose="02040603050506020204" pitchFamily="18" charset="0"/>
                  </a:rPr>
                  <a:t>số</a:t>
                </a:r>
                <a:r>
                  <a:rPr lang="en-US" sz="2800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b="1" i="0" smtClean="0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b="1" i="0" smtClean="0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và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b="1" i="0" smtClean="0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b="1" i="0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63342" y="539506"/>
                <a:ext cx="4820707" cy="829651"/>
              </a:xfrm>
              <a:prstGeom prst="rect">
                <a:avLst/>
              </a:prstGeom>
              <a:blipFill>
                <a:blip r:embed="rId3"/>
                <a:stretch>
                  <a:fillRect l="-2655" b="-44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/>
          <p:cNvSpPr txBox="1"/>
          <p:nvPr/>
        </p:nvSpPr>
        <p:spPr>
          <a:xfrm>
            <a:off x="544486" y="1208458"/>
            <a:ext cx="972140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+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Vẽ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đoạn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thẳng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AB.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+ Chia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đoạn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thẳng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AB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thành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5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phần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bằng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nhau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1492870" y="5099231"/>
                <a:ext cx="2221683" cy="8296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AC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b="1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b="1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2800" b="1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AB </a:t>
                </a: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92870" y="5099231"/>
                <a:ext cx="2221683" cy="829651"/>
              </a:xfrm>
              <a:prstGeom prst="rect">
                <a:avLst/>
              </a:prstGeom>
              <a:blipFill>
                <a:blip r:embed="rId4"/>
                <a:stretch>
                  <a:fillRect l="-5769" r="-549" b="-36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9" name="Group 38"/>
          <p:cNvGrpSpPr/>
          <p:nvPr/>
        </p:nvGrpSpPr>
        <p:grpSpPr>
          <a:xfrm>
            <a:off x="1128516" y="4030585"/>
            <a:ext cx="7768294" cy="449191"/>
            <a:chOff x="1545239" y="3396169"/>
            <a:chExt cx="7768294" cy="449191"/>
          </a:xfrm>
        </p:grpSpPr>
        <p:grpSp>
          <p:nvGrpSpPr>
            <p:cNvPr id="12" name="Group 11"/>
            <p:cNvGrpSpPr/>
            <p:nvPr/>
          </p:nvGrpSpPr>
          <p:grpSpPr>
            <a:xfrm>
              <a:off x="1545239" y="3396169"/>
              <a:ext cx="1557188" cy="423750"/>
              <a:chOff x="1545239" y="3430584"/>
              <a:chExt cx="9056914" cy="423750"/>
            </a:xfrm>
          </p:grpSpPr>
          <p:cxnSp>
            <p:nvCxnSpPr>
              <p:cNvPr id="7" name="Straight Connector 6"/>
              <p:cNvCxnSpPr/>
              <p:nvPr/>
            </p:nvCxnSpPr>
            <p:spPr>
              <a:xfrm>
                <a:off x="1545239" y="3648298"/>
                <a:ext cx="9056914" cy="0"/>
              </a:xfrm>
              <a:prstGeom prst="line">
                <a:avLst/>
              </a:prstGeom>
              <a:ln w="7620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9"/>
              <p:cNvCxnSpPr/>
              <p:nvPr/>
            </p:nvCxnSpPr>
            <p:spPr>
              <a:xfrm>
                <a:off x="1578429" y="3430584"/>
                <a:ext cx="0" cy="412073"/>
              </a:xfrm>
              <a:prstGeom prst="line">
                <a:avLst/>
              </a:prstGeom>
              <a:ln w="7620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10"/>
              <p:cNvCxnSpPr/>
              <p:nvPr/>
            </p:nvCxnSpPr>
            <p:spPr>
              <a:xfrm>
                <a:off x="10602153" y="3442261"/>
                <a:ext cx="0" cy="412073"/>
              </a:xfrm>
              <a:prstGeom prst="line">
                <a:avLst/>
              </a:prstGeom>
              <a:ln w="7620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" name="Group 14"/>
            <p:cNvGrpSpPr/>
            <p:nvPr/>
          </p:nvGrpSpPr>
          <p:grpSpPr>
            <a:xfrm>
              <a:off x="3099574" y="3405841"/>
              <a:ext cx="1557188" cy="423750"/>
              <a:chOff x="1545239" y="3430584"/>
              <a:chExt cx="9056914" cy="423750"/>
            </a:xfrm>
          </p:grpSpPr>
          <p:cxnSp>
            <p:nvCxnSpPr>
              <p:cNvPr id="16" name="Straight Connector 15"/>
              <p:cNvCxnSpPr/>
              <p:nvPr/>
            </p:nvCxnSpPr>
            <p:spPr>
              <a:xfrm>
                <a:off x="1545239" y="3648298"/>
                <a:ext cx="9056914" cy="0"/>
              </a:xfrm>
              <a:prstGeom prst="line">
                <a:avLst/>
              </a:prstGeom>
              <a:ln w="7620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/>
              <p:cNvCxnSpPr/>
              <p:nvPr/>
            </p:nvCxnSpPr>
            <p:spPr>
              <a:xfrm>
                <a:off x="1578429" y="3430584"/>
                <a:ext cx="0" cy="412073"/>
              </a:xfrm>
              <a:prstGeom prst="line">
                <a:avLst/>
              </a:prstGeom>
              <a:ln w="7620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/>
              <p:cNvCxnSpPr/>
              <p:nvPr/>
            </p:nvCxnSpPr>
            <p:spPr>
              <a:xfrm>
                <a:off x="10602153" y="3442261"/>
                <a:ext cx="0" cy="412073"/>
              </a:xfrm>
              <a:prstGeom prst="line">
                <a:avLst/>
              </a:prstGeom>
              <a:ln w="7620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9" name="Group 18"/>
            <p:cNvGrpSpPr/>
            <p:nvPr/>
          </p:nvGrpSpPr>
          <p:grpSpPr>
            <a:xfrm>
              <a:off x="4659614" y="3407790"/>
              <a:ext cx="1557188" cy="423750"/>
              <a:chOff x="1545239" y="3430584"/>
              <a:chExt cx="9056914" cy="423750"/>
            </a:xfrm>
          </p:grpSpPr>
          <p:cxnSp>
            <p:nvCxnSpPr>
              <p:cNvPr id="20" name="Straight Connector 19"/>
              <p:cNvCxnSpPr/>
              <p:nvPr/>
            </p:nvCxnSpPr>
            <p:spPr>
              <a:xfrm>
                <a:off x="1545239" y="3648298"/>
                <a:ext cx="9056914" cy="0"/>
              </a:xfrm>
              <a:prstGeom prst="line">
                <a:avLst/>
              </a:prstGeom>
              <a:ln w="7620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/>
              <p:cNvCxnSpPr/>
              <p:nvPr/>
            </p:nvCxnSpPr>
            <p:spPr>
              <a:xfrm>
                <a:off x="1578429" y="3430584"/>
                <a:ext cx="0" cy="412073"/>
              </a:xfrm>
              <a:prstGeom prst="line">
                <a:avLst/>
              </a:prstGeom>
              <a:ln w="7620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/>
              <p:cNvCxnSpPr/>
              <p:nvPr/>
            </p:nvCxnSpPr>
            <p:spPr>
              <a:xfrm>
                <a:off x="10602153" y="3442261"/>
                <a:ext cx="0" cy="412073"/>
              </a:xfrm>
              <a:prstGeom prst="line">
                <a:avLst/>
              </a:prstGeom>
              <a:ln w="7620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4" name="Group 23"/>
            <p:cNvGrpSpPr/>
            <p:nvPr/>
          </p:nvGrpSpPr>
          <p:grpSpPr>
            <a:xfrm>
              <a:off x="6204863" y="3421610"/>
              <a:ext cx="1557188" cy="423750"/>
              <a:chOff x="1545239" y="3430584"/>
              <a:chExt cx="9056914" cy="423750"/>
            </a:xfrm>
          </p:grpSpPr>
          <p:cxnSp>
            <p:nvCxnSpPr>
              <p:cNvPr id="25" name="Straight Connector 24"/>
              <p:cNvCxnSpPr/>
              <p:nvPr/>
            </p:nvCxnSpPr>
            <p:spPr>
              <a:xfrm>
                <a:off x="1545239" y="3648298"/>
                <a:ext cx="9056914" cy="0"/>
              </a:xfrm>
              <a:prstGeom prst="line">
                <a:avLst/>
              </a:prstGeom>
              <a:ln w="7620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/>
              <p:cNvCxnSpPr/>
              <p:nvPr/>
            </p:nvCxnSpPr>
            <p:spPr>
              <a:xfrm>
                <a:off x="1578429" y="3430584"/>
                <a:ext cx="0" cy="412073"/>
              </a:xfrm>
              <a:prstGeom prst="line">
                <a:avLst/>
              </a:prstGeom>
              <a:ln w="7620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/>
              <p:cNvCxnSpPr/>
              <p:nvPr/>
            </p:nvCxnSpPr>
            <p:spPr>
              <a:xfrm>
                <a:off x="10602153" y="3442261"/>
                <a:ext cx="0" cy="412073"/>
              </a:xfrm>
              <a:prstGeom prst="line">
                <a:avLst/>
              </a:prstGeom>
              <a:ln w="7620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8" name="Group 27"/>
            <p:cNvGrpSpPr/>
            <p:nvPr/>
          </p:nvGrpSpPr>
          <p:grpSpPr>
            <a:xfrm>
              <a:off x="7756345" y="3409933"/>
              <a:ext cx="1557188" cy="423750"/>
              <a:chOff x="1545239" y="3430584"/>
              <a:chExt cx="9056914" cy="423750"/>
            </a:xfrm>
          </p:grpSpPr>
          <p:cxnSp>
            <p:nvCxnSpPr>
              <p:cNvPr id="29" name="Straight Connector 28"/>
              <p:cNvCxnSpPr/>
              <p:nvPr/>
            </p:nvCxnSpPr>
            <p:spPr>
              <a:xfrm>
                <a:off x="1545239" y="3648298"/>
                <a:ext cx="9056914" cy="0"/>
              </a:xfrm>
              <a:prstGeom prst="line">
                <a:avLst/>
              </a:prstGeom>
              <a:ln w="7620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/>
              <p:cNvCxnSpPr/>
              <p:nvPr/>
            </p:nvCxnSpPr>
            <p:spPr>
              <a:xfrm>
                <a:off x="1578429" y="3430584"/>
                <a:ext cx="0" cy="412073"/>
              </a:xfrm>
              <a:prstGeom prst="line">
                <a:avLst/>
              </a:prstGeom>
              <a:ln w="7620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/>
              <p:cNvCxnSpPr/>
              <p:nvPr/>
            </p:nvCxnSpPr>
            <p:spPr>
              <a:xfrm>
                <a:off x="10602153" y="3442261"/>
                <a:ext cx="0" cy="412073"/>
              </a:xfrm>
              <a:prstGeom prst="line">
                <a:avLst/>
              </a:prstGeom>
              <a:ln w="7620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5" name="Group 34"/>
          <p:cNvGrpSpPr/>
          <p:nvPr/>
        </p:nvGrpSpPr>
        <p:grpSpPr>
          <a:xfrm>
            <a:off x="1109702" y="4046095"/>
            <a:ext cx="7768294" cy="423750"/>
            <a:chOff x="1545239" y="3430584"/>
            <a:chExt cx="9056914" cy="423750"/>
          </a:xfrm>
        </p:grpSpPr>
        <p:cxnSp>
          <p:nvCxnSpPr>
            <p:cNvPr id="36" name="Straight Connector 35"/>
            <p:cNvCxnSpPr/>
            <p:nvPr/>
          </p:nvCxnSpPr>
          <p:spPr>
            <a:xfrm>
              <a:off x="1545239" y="3648298"/>
              <a:ext cx="9056914" cy="0"/>
            </a:xfrm>
            <a:prstGeom prst="line">
              <a:avLst/>
            </a:prstGeom>
            <a:ln w="762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>
              <a:off x="1578429" y="3430584"/>
              <a:ext cx="0" cy="412073"/>
            </a:xfrm>
            <a:prstGeom prst="line">
              <a:avLst/>
            </a:prstGeom>
            <a:ln w="762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>
              <a:off x="10602153" y="3442261"/>
              <a:ext cx="0" cy="412073"/>
            </a:xfrm>
            <a:prstGeom prst="line">
              <a:avLst/>
            </a:prstGeom>
            <a:ln w="762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0" name="Left Brace 39"/>
          <p:cNvSpPr/>
          <p:nvPr/>
        </p:nvSpPr>
        <p:spPr>
          <a:xfrm rot="16200000">
            <a:off x="2455323" y="3196772"/>
            <a:ext cx="447472" cy="3083055"/>
          </a:xfrm>
          <a:prstGeom prst="leftBrace">
            <a:avLst>
              <a:gd name="adj1" fmla="val 73122"/>
              <a:gd name="adj2" fmla="val 50000"/>
            </a:avLst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Left Brace 40"/>
          <p:cNvSpPr/>
          <p:nvPr/>
        </p:nvSpPr>
        <p:spPr>
          <a:xfrm rot="5400000">
            <a:off x="3245069" y="1374492"/>
            <a:ext cx="447472" cy="4662551"/>
          </a:xfrm>
          <a:prstGeom prst="leftBrace">
            <a:avLst>
              <a:gd name="adj1" fmla="val 73122"/>
              <a:gd name="adj2" fmla="val 50000"/>
            </a:avLst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/>
              <p:cNvSpPr txBox="1"/>
              <p:nvPr/>
            </p:nvSpPr>
            <p:spPr>
              <a:xfrm>
                <a:off x="2276854" y="2410215"/>
                <a:ext cx="2221683" cy="8296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AD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b="1" i="0" smtClean="0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b="1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2800" b="1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AB </a:t>
                </a:r>
              </a:p>
            </p:txBody>
          </p:sp>
        </mc:Choice>
        <mc:Fallback xmlns="">
          <p:sp>
            <p:nvSpPr>
              <p:cNvPr id="42" name="TextBox 4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76854" y="2410215"/>
                <a:ext cx="2221683" cy="829651"/>
              </a:xfrm>
              <a:prstGeom prst="rect">
                <a:avLst/>
              </a:prstGeom>
              <a:blipFill>
                <a:blip r:embed="rId5"/>
                <a:stretch>
                  <a:fillRect l="-5479" b="-44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" name="TextBox 42"/>
          <p:cNvSpPr txBox="1"/>
          <p:nvPr/>
        </p:nvSpPr>
        <p:spPr>
          <a:xfrm>
            <a:off x="544485" y="3857883"/>
            <a:ext cx="4586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A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8984541" y="3857883"/>
            <a:ext cx="4586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B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4187791" y="4338424"/>
            <a:ext cx="4586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C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5736155" y="4323922"/>
            <a:ext cx="4586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D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4240039" y="5167598"/>
            <a:ext cx="48207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Nhìn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hình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vẽ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ta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thấy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8" name="TextBox 47"/>
              <p:cNvSpPr txBox="1"/>
              <p:nvPr/>
            </p:nvSpPr>
            <p:spPr>
              <a:xfrm>
                <a:off x="8118216" y="4961676"/>
                <a:ext cx="1195966" cy="9350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3200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b="1" dirty="0">
                    <a:solidFill>
                      <a:srgbClr val="FF0000"/>
                    </a:solidFill>
                    <a:latin typeface="UTM Avo" panose="02040603050506020204" pitchFamily="18" charset="0"/>
                  </a:rPr>
                  <a:t>&lt;</a:t>
                </a:r>
                <a:r>
                  <a:rPr lang="en-US" sz="3200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1" i="0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3200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48" name="TextBox 4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18216" y="4961676"/>
                <a:ext cx="1195966" cy="935064"/>
              </a:xfrm>
              <a:prstGeom prst="rect">
                <a:avLst/>
              </a:prstGeom>
              <a:blipFill>
                <a:blip r:embed="rId6"/>
                <a:stretch>
                  <a:fillRect b="-58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TextBox 52"/>
              <p:cNvSpPr txBox="1"/>
              <p:nvPr/>
            </p:nvSpPr>
            <p:spPr>
              <a:xfrm>
                <a:off x="9510723" y="4961676"/>
                <a:ext cx="1195966" cy="9350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3200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b="1" dirty="0">
                    <a:solidFill>
                      <a:srgbClr val="FF0000"/>
                    </a:solidFill>
                    <a:latin typeface="UTM Avo" panose="02040603050506020204" pitchFamily="18" charset="0"/>
                  </a:rPr>
                  <a:t>&gt;</a:t>
                </a:r>
                <a:r>
                  <a:rPr lang="en-US" sz="3200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1" i="0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3200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53" name="TextBox 5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10723" y="4961676"/>
                <a:ext cx="1195966" cy="935064"/>
              </a:xfrm>
              <a:prstGeom prst="rect">
                <a:avLst/>
              </a:prstGeom>
              <a:blipFill>
                <a:blip r:embed="rId7"/>
                <a:stretch>
                  <a:fillRect b="-58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4" name="TextBox 53"/>
          <p:cNvSpPr txBox="1"/>
          <p:nvPr/>
        </p:nvSpPr>
        <p:spPr>
          <a:xfrm>
            <a:off x="9240175" y="5221489"/>
            <a:ext cx="3460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;</a:t>
            </a:r>
          </a:p>
        </p:txBody>
      </p:sp>
    </p:spTree>
    <p:extLst>
      <p:ext uri="{BB962C8B-B14F-4D97-AF65-F5344CB8AC3E}">
        <p14:creationId xmlns:p14="http://schemas.microsoft.com/office/powerpoint/2010/main" val="450250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 uiExpand="1" build="p"/>
      <p:bldP spid="14" grpId="0"/>
      <p:bldP spid="40" grpId="0" animBg="1"/>
      <p:bldP spid="41" grpId="0" animBg="1"/>
      <p:bldP spid="42" grpId="0"/>
      <p:bldP spid="43" grpId="0"/>
      <p:bldP spid="44" grpId="0"/>
      <p:bldP spid="45" grpId="0"/>
      <p:bldP spid="46" grpId="0"/>
      <p:bldP spid="47" grpId="0"/>
      <p:bldP spid="48" grpId="0"/>
      <p:bldP spid="53" grpId="0"/>
      <p:bldP spid="5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0"/>
          <p:cNvGrpSpPr/>
          <p:nvPr/>
        </p:nvGrpSpPr>
        <p:grpSpPr>
          <a:xfrm>
            <a:off x="271080" y="286196"/>
            <a:ext cx="11605235" cy="6267004"/>
            <a:chOff x="676404" y="1039661"/>
            <a:chExt cx="7766137" cy="3244240"/>
          </a:xfrm>
          <a:solidFill>
            <a:schemeClr val="bg1"/>
          </a:solidFill>
        </p:grpSpPr>
        <p:sp>
          <p:nvSpPr>
            <p:cNvPr id="3" name="矩形: 圆角 11"/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92D4AF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: 圆角 12"/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92D4A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/>
              <p:cNvSpPr txBox="1"/>
              <p:nvPr/>
            </p:nvSpPr>
            <p:spPr>
              <a:xfrm>
                <a:off x="4717572" y="765518"/>
                <a:ext cx="1929005" cy="11457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000" b="1" i="0" smtClean="0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000" b="1" i="0" smtClean="0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4000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4000" b="1" dirty="0">
                    <a:solidFill>
                      <a:srgbClr val="FF0000"/>
                    </a:solidFill>
                    <a:latin typeface="UTM Avo" panose="02040603050506020204" pitchFamily="18" charset="0"/>
                  </a:rPr>
                  <a:t>&lt;</a:t>
                </a:r>
                <a:r>
                  <a:rPr lang="en-US" sz="4000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000" b="1" i="0" smtClean="0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000" b="1" i="0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4000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49" name="TextBox 4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17572" y="765518"/>
                <a:ext cx="1929005" cy="1145763"/>
              </a:xfrm>
              <a:prstGeom prst="rect">
                <a:avLst/>
              </a:prstGeom>
              <a:blipFill>
                <a:blip r:embed="rId3"/>
                <a:stretch>
                  <a:fillRect b="-63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/>
              <p:cNvSpPr txBox="1"/>
              <p:nvPr/>
            </p:nvSpPr>
            <p:spPr>
              <a:xfrm>
                <a:off x="6478812" y="765518"/>
                <a:ext cx="1929005" cy="11457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000" b="1" i="0" smtClean="0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000" b="1" i="0" smtClean="0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4000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4000" b="1" dirty="0">
                    <a:solidFill>
                      <a:srgbClr val="FF0000"/>
                    </a:solidFill>
                    <a:latin typeface="UTM Avo" panose="02040603050506020204" pitchFamily="18" charset="0"/>
                  </a:rPr>
                  <a:t>&gt;</a:t>
                </a:r>
                <a:r>
                  <a:rPr lang="en-US" sz="4000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000" b="1" i="0" smtClean="0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000" b="1" i="0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4000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50" name="TextBox 4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78812" y="765518"/>
                <a:ext cx="1929005" cy="1145763"/>
              </a:xfrm>
              <a:prstGeom prst="rect">
                <a:avLst/>
              </a:prstGeom>
              <a:blipFill>
                <a:blip r:embed="rId4"/>
                <a:stretch>
                  <a:fillRect b="-63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1" name="TextBox 50"/>
          <p:cNvSpPr txBox="1"/>
          <p:nvPr/>
        </p:nvSpPr>
        <p:spPr>
          <a:xfrm>
            <a:off x="6088413" y="1025332"/>
            <a:ext cx="5581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</a:rPr>
              <a:t>;</a:t>
            </a:r>
          </a:p>
        </p:txBody>
      </p:sp>
      <p:pic>
        <p:nvPicPr>
          <p:cNvPr id="55" name="图片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7" b="1757"/>
          <a:stretch/>
        </p:blipFill>
        <p:spPr>
          <a:xfrm>
            <a:off x="-22304" y="3363149"/>
            <a:ext cx="12347653" cy="3616641"/>
          </a:xfrm>
          <a:prstGeom prst="rect">
            <a:avLst/>
          </a:prstGeom>
        </p:spPr>
      </p:pic>
      <p:sp>
        <p:nvSpPr>
          <p:cNvPr id="52" name="TextBox 51"/>
          <p:cNvSpPr txBox="1"/>
          <p:nvPr/>
        </p:nvSpPr>
        <p:spPr>
          <a:xfrm>
            <a:off x="537624" y="1960528"/>
            <a:ext cx="1165437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200" i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i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hai</a:t>
            </a:r>
            <a:r>
              <a:rPr lang="en-US" sz="3200" i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phân</a:t>
            </a:r>
            <a:r>
              <a:rPr lang="en-US" sz="3200" i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số</a:t>
            </a:r>
            <a:r>
              <a:rPr lang="en-US" sz="3200" i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cùng</a:t>
            </a:r>
            <a:r>
              <a:rPr lang="en-US" sz="3200" i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mẫu</a:t>
            </a:r>
            <a:r>
              <a:rPr lang="en-US" sz="3200" i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số</a:t>
            </a:r>
            <a:r>
              <a:rPr lang="en-US" sz="3200" i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: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+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Phân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tử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bé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hơn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thì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bé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hơn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+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Phân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tử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lớn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hơn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thì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lớn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hơn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+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Nếu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tử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nhau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thì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hai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phân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đó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nhau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1535" y="197151"/>
            <a:ext cx="2924779" cy="3790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329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5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50" grpId="0"/>
      <p:bldP spid="51" grpId="0"/>
      <p:bldP spid="52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0"/>
          <p:cNvGrpSpPr/>
          <p:nvPr/>
        </p:nvGrpSpPr>
        <p:grpSpPr>
          <a:xfrm>
            <a:off x="271080" y="286196"/>
            <a:ext cx="11605235" cy="6267004"/>
            <a:chOff x="676404" y="1039661"/>
            <a:chExt cx="7766137" cy="3244240"/>
          </a:xfrm>
          <a:solidFill>
            <a:schemeClr val="bg1"/>
          </a:solidFill>
        </p:grpSpPr>
        <p:sp>
          <p:nvSpPr>
            <p:cNvPr id="3" name="矩形: 圆角 11"/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92D4AF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: 圆角 12"/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92D4A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4806" y="3842985"/>
            <a:ext cx="3346966" cy="334696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854995" y="578859"/>
            <a:ext cx="49748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So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sánh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hai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phân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số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3360877" y="1140801"/>
                <a:ext cx="5963056" cy="30984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115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11500" b="1" i="0" smtClean="0">
                            <a:solidFill>
                              <a:srgbClr val="002060"/>
                            </a:solidFill>
                            <a:latin typeface="UTM Avo" panose="02040603050506020204" pitchFamily="18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11500" b="1" i="0" smtClean="0">
                            <a:solidFill>
                              <a:srgbClr val="002060"/>
                            </a:solidFill>
                            <a:latin typeface="UTM Avo" panose="02040603050506020204" pitchFamily="18" charset="0"/>
                          </a:rPr>
                          <m:t>7</m:t>
                        </m:r>
                      </m:den>
                    </m:f>
                    <m:r>
                      <a:rPr lang="en-US" sz="11500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         </m:t>
                    </m:r>
                  </m:oMath>
                </a14:m>
                <a:r>
                  <a:rPr lang="en-US" sz="11500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115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11500" b="1" i="0" smtClean="0">
                            <a:solidFill>
                              <a:srgbClr val="002060"/>
                            </a:solidFill>
                            <a:latin typeface="UTM Avo" panose="02040603050506020204" pitchFamily="18" charset="0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11500" b="1" i="0" smtClean="0">
                            <a:solidFill>
                              <a:srgbClr val="002060"/>
                            </a:solidFill>
                            <a:latin typeface="UTM Avo" panose="02040603050506020204" pitchFamily="18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11500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60877" y="1140801"/>
                <a:ext cx="5963056" cy="309841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" t="31930" r="57841" b="24148"/>
          <a:stretch/>
        </p:blipFill>
        <p:spPr>
          <a:xfrm>
            <a:off x="403891" y="3468542"/>
            <a:ext cx="1762454" cy="126649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980" r="60794" b="19018"/>
          <a:stretch/>
        </p:blipFill>
        <p:spPr>
          <a:xfrm>
            <a:off x="349966" y="1098006"/>
            <a:ext cx="1795595" cy="164497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142" t="23776" r="2996" b="31150"/>
          <a:stretch/>
        </p:blipFill>
        <p:spPr>
          <a:xfrm>
            <a:off x="497922" y="2217390"/>
            <a:ext cx="1647639" cy="148268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615602" y="1554019"/>
            <a:ext cx="378406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b="1" dirty="0">
                <a:solidFill>
                  <a:srgbClr val="002060"/>
                </a:solidFill>
                <a:latin typeface="UTM Avo" panose="02040603050506020204" pitchFamily="18" charset="0"/>
              </a:rPr>
              <a:t>……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5679" y="3998904"/>
            <a:ext cx="3044708" cy="287267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998"/>
          <a:stretch/>
        </p:blipFill>
        <p:spPr>
          <a:xfrm flipH="1">
            <a:off x="0" y="5274171"/>
            <a:ext cx="5860018" cy="351615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998"/>
          <a:stretch/>
        </p:blipFill>
        <p:spPr>
          <a:xfrm>
            <a:off x="6342405" y="5274171"/>
            <a:ext cx="5860018" cy="3516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385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1.48148E-6 L 0.40534 -0.00879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260" y="-44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2" grpId="0"/>
      <p:bldP spid="12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0"/>
          <p:cNvGrpSpPr/>
          <p:nvPr/>
        </p:nvGrpSpPr>
        <p:grpSpPr>
          <a:xfrm>
            <a:off x="271080" y="286196"/>
            <a:ext cx="11605235" cy="6267004"/>
            <a:chOff x="676404" y="1039661"/>
            <a:chExt cx="7766137" cy="3244240"/>
          </a:xfrm>
          <a:solidFill>
            <a:schemeClr val="bg1"/>
          </a:solidFill>
        </p:grpSpPr>
        <p:sp>
          <p:nvSpPr>
            <p:cNvPr id="3" name="矩形: 圆角 11"/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92D4AF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: 圆角 12"/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92D4A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450" b="71750" l="32150" r="61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026" t="36171" r="38463" b="29220"/>
          <a:stretch/>
        </p:blipFill>
        <p:spPr>
          <a:xfrm>
            <a:off x="4838180" y="3769947"/>
            <a:ext cx="2585835" cy="313902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854995" y="578859"/>
            <a:ext cx="49748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So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sánh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hai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phân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số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3360877" y="1140801"/>
                <a:ext cx="5963056" cy="31395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115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11500" b="1" i="0" smtClean="0">
                            <a:solidFill>
                              <a:srgbClr val="002060"/>
                            </a:solidFill>
                            <a:latin typeface="UTM Avo" panose="02040603050506020204" pitchFamily="18" charset="0"/>
                          </a:rPr>
                          <m:t>4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11500" b="1" i="0" smtClean="0">
                            <a:solidFill>
                              <a:srgbClr val="002060"/>
                            </a:solidFill>
                            <a:latin typeface="UTM Avo" panose="02040603050506020204" pitchFamily="18" charset="0"/>
                          </a:rPr>
                          <m:t>3</m:t>
                        </m:r>
                      </m:den>
                    </m:f>
                    <m:r>
                      <a:rPr lang="en-US" sz="11500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         </m:t>
                    </m:r>
                  </m:oMath>
                </a14:m>
                <a:r>
                  <a:rPr lang="en-US" sz="11500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115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11500" b="1" i="0" smtClean="0">
                            <a:solidFill>
                              <a:srgbClr val="002060"/>
                            </a:solidFill>
                            <a:latin typeface="UTM Avo" panose="02040603050506020204" pitchFamily="18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11500" b="1" i="0" smtClean="0">
                            <a:solidFill>
                              <a:srgbClr val="002060"/>
                            </a:solidFill>
                            <a:latin typeface="UTM Avo" panose="0204060305050602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11500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60877" y="1140801"/>
                <a:ext cx="5963056" cy="3139514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" t="31930" r="57841" b="24148"/>
          <a:stretch/>
        </p:blipFill>
        <p:spPr>
          <a:xfrm>
            <a:off x="403891" y="3468542"/>
            <a:ext cx="1762454" cy="126649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980" r="60794" b="19018"/>
          <a:stretch/>
        </p:blipFill>
        <p:spPr>
          <a:xfrm>
            <a:off x="349966" y="1098006"/>
            <a:ext cx="1795595" cy="164497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142" t="23776" r="2996" b="31150"/>
          <a:stretch/>
        </p:blipFill>
        <p:spPr>
          <a:xfrm>
            <a:off x="497922" y="2217390"/>
            <a:ext cx="1647639" cy="148268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615602" y="1554019"/>
            <a:ext cx="378406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b="1" dirty="0">
                <a:solidFill>
                  <a:srgbClr val="002060"/>
                </a:solidFill>
                <a:latin typeface="UTM Avo" panose="02040603050506020204" pitchFamily="18" charset="0"/>
              </a:rPr>
              <a:t>……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6639" y="3652943"/>
            <a:ext cx="3335796" cy="314731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998"/>
          <a:stretch/>
        </p:blipFill>
        <p:spPr>
          <a:xfrm flipH="1">
            <a:off x="0" y="5274171"/>
            <a:ext cx="5860018" cy="351615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998"/>
          <a:stretch/>
        </p:blipFill>
        <p:spPr>
          <a:xfrm>
            <a:off x="6342405" y="5274171"/>
            <a:ext cx="5860018" cy="3516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937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2.59259E-6 L 0.39154 0.15139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70" y="75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2" grpId="0"/>
      <p:bldP spid="12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0"/>
          <p:cNvGrpSpPr/>
          <p:nvPr/>
        </p:nvGrpSpPr>
        <p:grpSpPr>
          <a:xfrm>
            <a:off x="271080" y="286196"/>
            <a:ext cx="11605235" cy="6267004"/>
            <a:chOff x="676404" y="1039661"/>
            <a:chExt cx="7766137" cy="3244240"/>
          </a:xfrm>
          <a:solidFill>
            <a:schemeClr val="bg1"/>
          </a:solidFill>
        </p:grpSpPr>
        <p:sp>
          <p:nvSpPr>
            <p:cNvPr id="3" name="矩形: 圆角 11"/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92D4AF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: 圆角 12"/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92D4A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58433">
            <a:off x="4663226" y="3695764"/>
            <a:ext cx="2820942" cy="292524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854995" y="578859"/>
            <a:ext cx="49748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So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sánh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hai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phân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số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3360877" y="1140801"/>
                <a:ext cx="5963056" cy="31193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115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11500" b="1" i="0" smtClean="0">
                            <a:solidFill>
                              <a:srgbClr val="002060"/>
                            </a:solidFill>
                            <a:latin typeface="UTM Avo" panose="02040603050506020204" pitchFamily="18" charset="0"/>
                          </a:rPr>
                          <m:t>7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11500" b="1" i="0" smtClean="0">
                            <a:solidFill>
                              <a:srgbClr val="002060"/>
                            </a:solidFill>
                            <a:latin typeface="UTM Avo" panose="02040603050506020204" pitchFamily="18" charset="0"/>
                          </a:rPr>
                          <m:t>8</m:t>
                        </m:r>
                      </m:den>
                    </m:f>
                    <m:r>
                      <a:rPr lang="en-US" sz="11500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         </m:t>
                    </m:r>
                  </m:oMath>
                </a14:m>
                <a:r>
                  <a:rPr lang="en-US" sz="11500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115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11500" b="1" i="0" smtClean="0">
                            <a:solidFill>
                              <a:srgbClr val="002060"/>
                            </a:solidFill>
                            <a:latin typeface="UTM Avo" panose="02040603050506020204" pitchFamily="18" charset="0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11500" b="1" i="0" smtClean="0">
                            <a:solidFill>
                              <a:srgbClr val="002060"/>
                            </a:solidFill>
                            <a:latin typeface="UTM Avo" panose="02040603050506020204" pitchFamily="18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en-US" sz="11500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60877" y="1140801"/>
                <a:ext cx="5963056" cy="311931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" t="31930" r="57841" b="24148"/>
          <a:stretch/>
        </p:blipFill>
        <p:spPr>
          <a:xfrm>
            <a:off x="403891" y="3468542"/>
            <a:ext cx="1762454" cy="126649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980" r="60794" b="19018"/>
          <a:stretch/>
        </p:blipFill>
        <p:spPr>
          <a:xfrm>
            <a:off x="349966" y="1098006"/>
            <a:ext cx="1795595" cy="164497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142" t="23776" r="2996" b="31150"/>
          <a:stretch/>
        </p:blipFill>
        <p:spPr>
          <a:xfrm>
            <a:off x="497922" y="2217390"/>
            <a:ext cx="1647639" cy="148268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615602" y="1554019"/>
            <a:ext cx="378406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b="1" dirty="0">
                <a:solidFill>
                  <a:srgbClr val="002060"/>
                </a:solidFill>
                <a:latin typeface="UTM Avo" panose="02040603050506020204" pitchFamily="18" charset="0"/>
              </a:rPr>
              <a:t>……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5799" y="3756383"/>
            <a:ext cx="3335796" cy="314731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998"/>
          <a:stretch/>
        </p:blipFill>
        <p:spPr>
          <a:xfrm flipH="1">
            <a:off x="0" y="5274171"/>
            <a:ext cx="5860018" cy="351615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998"/>
          <a:stretch/>
        </p:blipFill>
        <p:spPr>
          <a:xfrm>
            <a:off x="6342405" y="5274171"/>
            <a:ext cx="5860018" cy="3516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662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2.59259E-6 L 0.39154 0.15139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70" y="75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2" grpId="0"/>
      <p:bldP spid="12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0"/>
          <p:cNvGrpSpPr/>
          <p:nvPr/>
        </p:nvGrpSpPr>
        <p:grpSpPr>
          <a:xfrm>
            <a:off x="271080" y="286196"/>
            <a:ext cx="11605235" cy="6267004"/>
            <a:chOff x="676404" y="1039661"/>
            <a:chExt cx="7766137" cy="3244240"/>
          </a:xfrm>
          <a:solidFill>
            <a:schemeClr val="bg1"/>
          </a:solidFill>
        </p:grpSpPr>
        <p:sp>
          <p:nvSpPr>
            <p:cNvPr id="3" name="矩形: 圆角 11"/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92D4AF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: 圆角 12"/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92D4A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21" t="44973" r="27149" b="12260"/>
          <a:stretch/>
        </p:blipFill>
        <p:spPr>
          <a:xfrm>
            <a:off x="4788713" y="3986880"/>
            <a:ext cx="2978310" cy="305731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854995" y="578859"/>
            <a:ext cx="49748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So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sánh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hai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phân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số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2437425" y="1193772"/>
                <a:ext cx="7553557" cy="30984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115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11500" b="1" i="0" smtClean="0">
                            <a:solidFill>
                              <a:srgbClr val="002060"/>
                            </a:solidFill>
                            <a:latin typeface="UTM Avo" panose="02040603050506020204" pitchFamily="18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11500" b="1" i="0" smtClean="0">
                            <a:solidFill>
                              <a:srgbClr val="002060"/>
                            </a:solidFill>
                            <a:latin typeface="UTM Avo" panose="02040603050506020204" pitchFamily="18" charset="0"/>
                          </a:rPr>
                          <m:t>11</m:t>
                        </m:r>
                      </m:den>
                    </m:f>
                    <m:r>
                      <a:rPr lang="en-US" sz="11500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         </m:t>
                    </m:r>
                  </m:oMath>
                </a14:m>
                <a:r>
                  <a:rPr lang="en-US" sz="11500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115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11500" b="1" i="0" smtClean="0">
                            <a:solidFill>
                              <a:srgbClr val="002060"/>
                            </a:solidFill>
                            <a:latin typeface="UTM Avo" panose="02040603050506020204" pitchFamily="18" charset="0"/>
                          </a:rPr>
                          <m:t>9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11500" b="1" i="0" smtClean="0">
                            <a:solidFill>
                              <a:srgbClr val="002060"/>
                            </a:solidFill>
                            <a:latin typeface="UTM Avo" panose="02040603050506020204" pitchFamily="18" charset="0"/>
                          </a:rPr>
                          <m:t>11</m:t>
                        </m:r>
                      </m:den>
                    </m:f>
                  </m:oMath>
                </a14:m>
                <a:r>
                  <a:rPr lang="en-US" sz="11500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7425" y="1193772"/>
                <a:ext cx="7553557" cy="309841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" t="31930" r="57841" b="24148"/>
          <a:stretch/>
        </p:blipFill>
        <p:spPr>
          <a:xfrm>
            <a:off x="403891" y="3468542"/>
            <a:ext cx="1762454" cy="126649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980" r="60794" b="19018"/>
          <a:stretch/>
        </p:blipFill>
        <p:spPr>
          <a:xfrm>
            <a:off x="349966" y="1098006"/>
            <a:ext cx="1795595" cy="164497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142" t="23776" r="2996" b="31150"/>
          <a:stretch/>
        </p:blipFill>
        <p:spPr>
          <a:xfrm>
            <a:off x="497922" y="2217390"/>
            <a:ext cx="1647639" cy="148268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615602" y="1554019"/>
            <a:ext cx="378406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b="1" dirty="0">
                <a:solidFill>
                  <a:srgbClr val="002060"/>
                </a:solidFill>
                <a:latin typeface="UTM Avo" panose="02040603050506020204" pitchFamily="18" charset="0"/>
              </a:rPr>
              <a:t>……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1244" y="3744896"/>
            <a:ext cx="3304905" cy="311816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998"/>
          <a:stretch/>
        </p:blipFill>
        <p:spPr>
          <a:xfrm flipH="1">
            <a:off x="0" y="5274171"/>
            <a:ext cx="5860018" cy="351615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998"/>
          <a:stretch/>
        </p:blipFill>
        <p:spPr>
          <a:xfrm>
            <a:off x="6342405" y="5274171"/>
            <a:ext cx="5860018" cy="3516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46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1.48148E-6 L 0.3974 -0.0044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870" y="-23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2" grpId="0"/>
      <p:bldP spid="12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0"/>
          <p:cNvGrpSpPr/>
          <p:nvPr/>
        </p:nvGrpSpPr>
        <p:grpSpPr>
          <a:xfrm>
            <a:off x="290535" y="266741"/>
            <a:ext cx="11605235" cy="6267004"/>
            <a:chOff x="676404" y="1039661"/>
            <a:chExt cx="7766137" cy="3244240"/>
          </a:xfrm>
          <a:solidFill>
            <a:schemeClr val="bg1"/>
          </a:solidFill>
        </p:grpSpPr>
        <p:sp>
          <p:nvSpPr>
            <p:cNvPr id="3" name="矩形: 圆角 11"/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92D4AF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: 圆角 12"/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92D4A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917242" y="569131"/>
            <a:ext cx="22928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u="sng" dirty="0" err="1">
                <a:solidFill>
                  <a:srgbClr val="002060"/>
                </a:solidFill>
                <a:latin typeface="UTM Avo" panose="02040603050506020204" pitchFamily="18" charset="0"/>
              </a:rPr>
              <a:t>Nhận</a:t>
            </a:r>
            <a:r>
              <a:rPr lang="en-US" sz="2800" b="1" i="1" u="sng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i="1" u="sng" dirty="0" err="1">
                <a:solidFill>
                  <a:srgbClr val="002060"/>
                </a:solidFill>
                <a:latin typeface="UTM Avo" panose="02040603050506020204" pitchFamily="18" charset="0"/>
              </a:rPr>
              <a:t>xét</a:t>
            </a:r>
            <a:r>
              <a:rPr lang="en-US" sz="2800" b="1" i="1" u="sng" dirty="0">
                <a:solidFill>
                  <a:srgbClr val="002060"/>
                </a:solidFill>
                <a:latin typeface="UTM Avo" panose="02040603050506020204" pitchFamily="18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3210128" y="1008710"/>
                <a:ext cx="7868255" cy="12509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4400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4400" b="1" dirty="0">
                    <a:solidFill>
                      <a:srgbClr val="FF0000"/>
                    </a:solidFill>
                    <a:latin typeface="UTM Avo" panose="02040603050506020204" pitchFamily="18" charset="0"/>
                  </a:rPr>
                  <a:t>&lt;</a:t>
                </a:r>
                <a:r>
                  <a:rPr lang="en-US" sz="4400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400" b="1" i="0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4400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mà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400" b="1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4400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4400" b="1" dirty="0">
                    <a:solidFill>
                      <a:srgbClr val="FF0000"/>
                    </a:solidFill>
                    <a:latin typeface="UTM Avo" panose="02040603050506020204" pitchFamily="18" charset="0"/>
                  </a:rPr>
                  <a:t>=</a:t>
                </a:r>
                <a:r>
                  <a:rPr lang="en-US" sz="4400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4400" b="1" i="0" smtClean="0">
                        <a:solidFill>
                          <a:srgbClr val="FF0000"/>
                        </a:solidFill>
                        <a:latin typeface="UTM Avo" panose="02040603050506020204" pitchFamily="18" charset="0"/>
                      </a:rPr>
                      <m:t>1</m:t>
                    </m:r>
                  </m:oMath>
                </a14:m>
                <a:r>
                  <a:rPr lang="en-US" sz="4400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nên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400" b="1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400" b="1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4400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4400" b="1" dirty="0">
                    <a:solidFill>
                      <a:srgbClr val="FF0000"/>
                    </a:solidFill>
                    <a:latin typeface="UTM Avo" panose="02040603050506020204" pitchFamily="18" charset="0"/>
                  </a:rPr>
                  <a:t>&lt; 1</a:t>
                </a:r>
                <a:endParaRPr lang="en-US" sz="4400" dirty="0">
                  <a:solidFill>
                    <a:srgbClr val="002060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10128" y="1008710"/>
                <a:ext cx="7868255" cy="1250920"/>
              </a:xfrm>
              <a:prstGeom prst="rect">
                <a:avLst/>
              </a:prstGeom>
              <a:blipFill>
                <a:blip r:embed="rId3"/>
                <a:stretch>
                  <a:fillRect b="-63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/>
          <p:cNvSpPr txBox="1"/>
          <p:nvPr/>
        </p:nvSpPr>
        <p:spPr>
          <a:xfrm>
            <a:off x="682785" y="2462678"/>
            <a:ext cx="111147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solidFill>
                  <a:srgbClr val="002060"/>
                </a:solidFill>
                <a:latin typeface="UTM Avo" panose="02040603050506020204" pitchFamily="18" charset="0"/>
              </a:rPr>
              <a:t>Nếu </a:t>
            </a:r>
            <a:r>
              <a:rPr lang="vi-VN" sz="3600" b="1" dirty="0">
                <a:solidFill>
                  <a:srgbClr val="002060"/>
                </a:solidFill>
                <a:latin typeface="UTM Avo" panose="02040603050506020204" pitchFamily="18" charset="0"/>
              </a:rPr>
              <a:t>tử số bé hơn mẫu số </a:t>
            </a:r>
            <a:r>
              <a:rPr lang="vi-VN" sz="3600" dirty="0">
                <a:solidFill>
                  <a:srgbClr val="002060"/>
                </a:solidFill>
                <a:latin typeface="UTM Avo" panose="02040603050506020204" pitchFamily="18" charset="0"/>
              </a:rPr>
              <a:t>thì phân số </a:t>
            </a:r>
            <a:r>
              <a:rPr lang="vi-VN" sz="3600" b="1" dirty="0">
                <a:solidFill>
                  <a:srgbClr val="002060"/>
                </a:solidFill>
                <a:latin typeface="UTM Avo" panose="02040603050506020204" pitchFamily="18" charset="0"/>
              </a:rPr>
              <a:t>bé hơn 1</a:t>
            </a:r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</a:rPr>
              <a:t>.</a:t>
            </a:r>
            <a:endParaRPr lang="vi-VN" sz="3600" b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3210127" y="3462579"/>
                <a:ext cx="7868255" cy="12509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</a:rPr>
                          <m:t>8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4400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4400" b="1" dirty="0">
                    <a:solidFill>
                      <a:srgbClr val="FF0000"/>
                    </a:solidFill>
                    <a:latin typeface="UTM Avo" panose="02040603050506020204" pitchFamily="18" charset="0"/>
                  </a:rPr>
                  <a:t>&gt;</a:t>
                </a:r>
                <a:r>
                  <a:rPr lang="en-US" sz="4400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400" b="1" i="0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4400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mà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400" b="1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4400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4400" b="1" dirty="0">
                    <a:solidFill>
                      <a:srgbClr val="FF0000"/>
                    </a:solidFill>
                    <a:latin typeface="UTM Avo" panose="02040603050506020204" pitchFamily="18" charset="0"/>
                  </a:rPr>
                  <a:t>=</a:t>
                </a:r>
                <a:r>
                  <a:rPr lang="en-US" sz="4400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4400" b="1" i="0" smtClean="0">
                        <a:solidFill>
                          <a:srgbClr val="FF0000"/>
                        </a:solidFill>
                        <a:latin typeface="UTM Avo" panose="02040603050506020204" pitchFamily="18" charset="0"/>
                      </a:rPr>
                      <m:t>1</m:t>
                    </m:r>
                  </m:oMath>
                </a14:m>
                <a:r>
                  <a:rPr lang="en-US" sz="4400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nên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</a:rPr>
                          <m:t>8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400" b="1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4400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4400" b="1" dirty="0">
                    <a:solidFill>
                      <a:srgbClr val="FF0000"/>
                    </a:solidFill>
                    <a:latin typeface="UTM Avo" panose="02040603050506020204" pitchFamily="18" charset="0"/>
                  </a:rPr>
                  <a:t>&gt; 1</a:t>
                </a:r>
                <a:endParaRPr lang="en-US" sz="4400" dirty="0">
                  <a:solidFill>
                    <a:srgbClr val="002060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10127" y="3462579"/>
                <a:ext cx="7868255" cy="1250920"/>
              </a:xfrm>
              <a:prstGeom prst="rect">
                <a:avLst/>
              </a:prstGeom>
              <a:blipFill>
                <a:blip r:embed="rId4"/>
                <a:stretch>
                  <a:fillRect b="-68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tangle 11"/>
          <p:cNvSpPr/>
          <p:nvPr/>
        </p:nvSpPr>
        <p:spPr>
          <a:xfrm>
            <a:off x="653589" y="4766025"/>
            <a:ext cx="1124218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Nếu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tử</a:t>
            </a:r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số</a:t>
            </a:r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lớn</a:t>
            </a:r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hơn</a:t>
            </a:r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mẫu</a:t>
            </a:r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số</a:t>
            </a:r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thì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phân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số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lớn</a:t>
            </a:r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hơn</a:t>
            </a:r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</a:rPr>
              <a:t> 1.</a:t>
            </a:r>
          </a:p>
        </p:txBody>
      </p:sp>
    </p:spTree>
    <p:extLst>
      <p:ext uri="{BB962C8B-B14F-4D97-AF65-F5344CB8AC3E}">
        <p14:creationId xmlns:p14="http://schemas.microsoft.com/office/powerpoint/2010/main" val="1519927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0"/>
          <p:cNvGrpSpPr/>
          <p:nvPr/>
        </p:nvGrpSpPr>
        <p:grpSpPr>
          <a:xfrm>
            <a:off x="271080" y="286196"/>
            <a:ext cx="11605235" cy="6267004"/>
            <a:chOff x="676404" y="1039661"/>
            <a:chExt cx="7766137" cy="3244240"/>
          </a:xfrm>
          <a:solidFill>
            <a:schemeClr val="bg1"/>
          </a:solidFill>
        </p:grpSpPr>
        <p:sp>
          <p:nvSpPr>
            <p:cNvPr id="3" name="矩形: 圆角 11"/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92D4AF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: 圆角 12"/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92D4A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3854995" y="578859"/>
            <a:ext cx="49748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So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sánh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hai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phân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số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2437425" y="1193772"/>
                <a:ext cx="7553557" cy="35250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15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11500" b="1" i="0" smtClean="0">
                              <a:solidFill>
                                <a:srgbClr val="002060"/>
                              </a:solidFill>
                              <a:latin typeface="UTM Avo" panose="02040603050506020204" pitchFamily="18" charset="0"/>
                            </a:rPr>
                            <m:t>4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11500" b="1" i="0" smtClean="0">
                              <a:solidFill>
                                <a:srgbClr val="002060"/>
                              </a:solidFill>
                              <a:latin typeface="UTM Avo" panose="0204060305050602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115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           </m:t>
                      </m:r>
                      <m:r>
                        <m:rPr>
                          <m:nor/>
                        </m:rPr>
                        <a:rPr lang="en-US" sz="11500" b="1" i="0" smtClean="0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m:t>1</m:t>
                      </m:r>
                    </m:oMath>
                  </m:oMathPara>
                </a14:m>
                <a:endParaRPr lang="en-US" sz="11500" dirty="0">
                  <a:solidFill>
                    <a:srgbClr val="002060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7425" y="1193772"/>
                <a:ext cx="7553557" cy="352506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" t="31930" r="57841" b="24148"/>
          <a:stretch/>
        </p:blipFill>
        <p:spPr>
          <a:xfrm>
            <a:off x="403891" y="3468542"/>
            <a:ext cx="1762454" cy="126649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980" r="60794" b="19018"/>
          <a:stretch/>
        </p:blipFill>
        <p:spPr>
          <a:xfrm>
            <a:off x="349966" y="1098006"/>
            <a:ext cx="1795595" cy="164497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142" t="23776" r="2996" b="31150"/>
          <a:stretch/>
        </p:blipFill>
        <p:spPr>
          <a:xfrm>
            <a:off x="497922" y="2217390"/>
            <a:ext cx="1647639" cy="148268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615602" y="1554019"/>
            <a:ext cx="378406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b="1" dirty="0">
                <a:solidFill>
                  <a:srgbClr val="002060"/>
                </a:solidFill>
                <a:latin typeface="UTM Avo" panose="02040603050506020204" pitchFamily="18" charset="0"/>
              </a:rPr>
              <a:t>……</a:t>
            </a: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B44A9A50-8B8A-4CDD-864A-BB94540E8B3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0" b="1520"/>
          <a:stretch/>
        </p:blipFill>
        <p:spPr>
          <a:xfrm>
            <a:off x="0" y="3360250"/>
            <a:ext cx="12266940" cy="359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6050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1.48148E-6 L 0.3974 -0.0044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870" y="-23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2" grpId="0"/>
      <p:bldP spid="12" grpId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258</Words>
  <Application>Microsoft Office PowerPoint</Application>
  <PresentationFormat>Widescreen</PresentationFormat>
  <Paragraphs>60</Paragraphs>
  <Slides>12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2" baseType="lpstr">
      <vt:lpstr>#9Slide03 AllRoundGothic</vt:lpstr>
      <vt:lpstr>Arial</vt:lpstr>
      <vt:lpstr>Calibri</vt:lpstr>
      <vt:lpstr>Calibri Light</vt:lpstr>
      <vt:lpstr>Cambria Math</vt:lpstr>
      <vt:lpstr>UTM Avo</vt:lpstr>
      <vt:lpstr>UTM Colossalis</vt:lpstr>
      <vt:lpstr>UTM Rockwell</vt:lpstr>
      <vt:lpstr>UTM Seagull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 Thu</dc:creator>
  <cp:lastModifiedBy>Ha Thu</cp:lastModifiedBy>
  <cp:revision>1</cp:revision>
  <dcterms:created xsi:type="dcterms:W3CDTF">2022-02-12T14:30:51Z</dcterms:created>
  <dcterms:modified xsi:type="dcterms:W3CDTF">2022-02-12T14:31:35Z</dcterms:modified>
</cp:coreProperties>
</file>