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6493C-9CA4-495C-A389-7E91C3C8EA4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71172-4E0B-4CC0-A421-AB3B8A097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3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FC19E-AD4C-4772-BBF8-9095375C4E1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96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08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FC19E-AD4C-4772-BBF8-9095375C4E1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09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FC19E-AD4C-4772-BBF8-9095375C4E1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20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6AA5-5793-4765-BCA0-09BCA60A672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AA2D-D13F-4A73-8BB3-8AF987578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6AA5-5793-4765-BCA0-09BCA60A672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AA2D-D13F-4A73-8BB3-8AF987578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6AA5-5793-4765-BCA0-09BCA60A672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AA2D-D13F-4A73-8BB3-8AF987578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6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4B36A6-7FCA-4B1E-AB8D-0A55CA90B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3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6AA5-5793-4765-BCA0-09BCA60A672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AA2D-D13F-4A73-8BB3-8AF987578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6AA5-5793-4765-BCA0-09BCA60A672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AA2D-D13F-4A73-8BB3-8AF987578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0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6AA5-5793-4765-BCA0-09BCA60A672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AA2D-D13F-4A73-8BB3-8AF987578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6AA5-5793-4765-BCA0-09BCA60A672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AA2D-D13F-4A73-8BB3-8AF987578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6AA5-5793-4765-BCA0-09BCA60A672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AA2D-D13F-4A73-8BB3-8AF987578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5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6AA5-5793-4765-BCA0-09BCA60A672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AA2D-D13F-4A73-8BB3-8AF987578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6AA5-5793-4765-BCA0-09BCA60A672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AA2D-D13F-4A73-8BB3-8AF987578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4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6AA5-5793-4765-BCA0-09BCA60A672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AA2D-D13F-4A73-8BB3-8AF987578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6AA5-5793-4765-BCA0-09BCA60A672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AA2D-D13F-4A73-8BB3-8AF987578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g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notesSlide" Target="../notesSlides/notesSlide6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g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g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F07547B-A982-4DB3-AC6F-0E60A065B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8B529B1-5140-4E14-9C5D-270FB402C65C}"/>
              </a:ext>
            </a:extLst>
          </p:cNvPr>
          <p:cNvSpPr/>
          <p:nvPr/>
        </p:nvSpPr>
        <p:spPr>
          <a:xfrm>
            <a:off x="2200276" y="1019174"/>
            <a:ext cx="6838002" cy="5959540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699211" y="286573"/>
            <a:ext cx="592554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706748" y="1193143"/>
            <a:ext cx="657838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8268053" y="286572"/>
            <a:ext cx="592554" cy="732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CDB2C7-B977-425C-82E8-38FE789CC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/>
          <a:stretch/>
        </p:blipFill>
        <p:spPr>
          <a:xfrm>
            <a:off x="2349466" y="2420281"/>
            <a:ext cx="2973506" cy="63492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AB0DF56-C6E7-444D-BF42-C7C99AA680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7"/>
          <a:stretch/>
        </p:blipFill>
        <p:spPr>
          <a:xfrm flipH="1">
            <a:off x="4777010" y="4028862"/>
            <a:ext cx="4918008" cy="47347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657EE8F-5A1F-45F5-9D2F-EF6E8C00B5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/>
          <a:stretch/>
        </p:blipFill>
        <p:spPr>
          <a:xfrm>
            <a:off x="-176439" y="2259861"/>
            <a:ext cx="2973506" cy="63492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2B66AC2-9D45-43CA-9DF4-AE854EFA80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/>
          <a:stretch/>
        </p:blipFill>
        <p:spPr>
          <a:xfrm>
            <a:off x="435712" y="2413193"/>
            <a:ext cx="2973506" cy="63492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5C42E23-00AC-4B9B-99E6-32374D9BD7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/>
          <a:stretch/>
        </p:blipFill>
        <p:spPr>
          <a:xfrm>
            <a:off x="-23894" y="2404478"/>
            <a:ext cx="2973506" cy="63492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4D420E7-E946-4A76-9E96-DA8E2EA6DA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5327"/>
          <a:stretch/>
        </p:blipFill>
        <p:spPr>
          <a:xfrm>
            <a:off x="2115742" y="5254256"/>
            <a:ext cx="2973506" cy="34712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4C38179-3096-439E-A1F1-7855E71826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4962500" y="5003336"/>
            <a:ext cx="2973506" cy="3767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B748AF-1DA5-4CE0-A9BE-765AA00A2C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49" b="89984" l="6050" r="93572">
                        <a14:foregroundMark x1="22600" y1="10178" x2="29145" y2="9249"/>
                        <a14:foregroundMark x1="6079" y1="34612" x2="11024" y2="33724"/>
                        <a14:foregroundMark x1="18761" y1="77423" x2="23269" y2="68538"/>
                        <a14:foregroundMark x1="17685" y1="73869" x2="18761" y2="74273"/>
                        <a14:foregroundMark x1="70215" y1="78514" x2="77167" y2="12036"/>
                        <a14:foregroundMark x1="56894" y1="53877" x2="56370" y2="49637"/>
                        <a14:foregroundMark x1="91158" y1="35178" x2="93572" y2="37237"/>
                        <a14:foregroundMark x1="82897" y1="62601" x2="92234" y2="72779"/>
                        <a14:foregroundMark x1="87580" y1="64459" x2="91419" y2="64459"/>
                        <a14:foregroundMark x1="53694" y1="46850" x2="51542" y2="48869"/>
                        <a14:foregroundMark x1="72484" y1="63530" x2="75305" y2="70557"/>
                        <a14:foregroundMark x1="75305" y1="70557" x2="75305" y2="70194"/>
                        <a14:foregroundMark x1="17539" y1="62964" x2="19953" y2="62601"/>
                        <a14:foregroundMark x1="16085" y1="62036" x2="15532" y2="61672"/>
                        <a14:foregroundMark x1="30337" y1="81099" x2="31297" y2="74435"/>
                        <a14:backgroundMark x1="33537" y1="49798" x2="34351" y2="47981"/>
                        <a14:backgroundMark x1="37958" y1="54241" x2="37958" y2="54241"/>
                        <a14:backgroundMark x1="18092" y1="61672" x2="18092" y2="61672"/>
                        <a14:backgroundMark x1="16201" y1="63328" x2="16201" y2="63328"/>
                        <a14:backgroundMark x1="15154" y1="85057" x2="28127" y2="87884"/>
                        <a14:backgroundMark x1="28127" y1="87884" x2="28941" y2="87641"/>
                        <a14:backgroundMark x1="13089" y1="87641" x2="18441" y2="87641"/>
                        <a14:backgroundMark x1="10413" y1="87076" x2="21728" y2="87924"/>
                        <a14:backgroundMark x1="33479" y1="87924" x2="41099" y2="87924"/>
                        <a14:backgroundMark x1="28941" y1="86511" x2="36795" y2="85339"/>
                        <a14:backgroundMark x1="27109" y1="87076" x2="36504" y2="87520"/>
                        <a14:backgroundMark x1="36504" y1="87520" x2="37813" y2="87076"/>
                        <a14:backgroundMark x1="35340" y1="86511" x2="36998" y2="86793"/>
                        <a14:backgroundMark x1="32461" y1="86511" x2="32461" y2="86511"/>
                        <a14:backgroundMark x1="32461" y1="86511" x2="37813" y2="86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056" y="3705491"/>
            <a:ext cx="3972571" cy="3814727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ABBF9F6-8676-4573-B651-5C82763AB418}"/>
              </a:ext>
            </a:extLst>
          </p:cNvPr>
          <p:cNvSpPr txBox="1"/>
          <p:nvPr/>
        </p:nvSpPr>
        <p:spPr>
          <a:xfrm>
            <a:off x="2546163" y="2181863"/>
            <a:ext cx="5851995" cy="3473291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Vị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ngữ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trong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câu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kể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Ai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là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gì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?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679EEF3F-FED3-4CEF-8CB7-931D84E5A22E}"/>
              </a:ext>
            </a:extLst>
          </p:cNvPr>
          <p:cNvSpPr txBox="1"/>
          <p:nvPr/>
        </p:nvSpPr>
        <p:spPr>
          <a:xfrm>
            <a:off x="2593672" y="2240099"/>
            <a:ext cx="5851995" cy="3473291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Vị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ngữ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trong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câu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kể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Ai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là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gì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?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7DC9CABC-A551-409B-8B0F-D5721C06A60D}"/>
              </a:ext>
            </a:extLst>
          </p:cNvPr>
          <p:cNvSpPr txBox="1"/>
          <p:nvPr/>
        </p:nvSpPr>
        <p:spPr>
          <a:xfrm>
            <a:off x="1995487" y="281859"/>
            <a:ext cx="4405313" cy="1464231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Luyện</a:t>
            </a:r>
            <a:r>
              <a:rPr lang="en-US" sz="4000" dirty="0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từ</a:t>
            </a:r>
            <a:r>
              <a:rPr lang="en-US" sz="4000" dirty="0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và</a:t>
            </a:r>
            <a:r>
              <a:rPr lang="en-US" sz="4000" dirty="0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câu</a:t>
            </a:r>
            <a:r>
              <a:rPr lang="en-US" sz="4000" dirty="0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9B9D5BF-A2C0-46CD-A98A-6EB29BF60633}"/>
              </a:ext>
            </a:extLst>
          </p:cNvPr>
          <p:cNvSpPr txBox="1"/>
          <p:nvPr/>
        </p:nvSpPr>
        <p:spPr>
          <a:xfrm>
            <a:off x="2061983" y="342216"/>
            <a:ext cx="4272322" cy="1464231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Luyện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từ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và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câu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 4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71C7275-F958-4778-AEA8-AB2EE09F13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0781" y1="42188" x2="71875" y2="61875"/>
                        <a14:foregroundMark x1="71875" y1="61875" x2="73438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37" y="-63912"/>
            <a:ext cx="1127520" cy="150336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DC7C2A1D-2687-49F9-BD79-502626457B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4531" r="90000">
                        <a14:foregroundMark x1="4531" y1="64531" x2="26250" y2="60781"/>
                        <a14:foregroundMark x1="47969" y1="18281" x2="53750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48" y="2982251"/>
            <a:ext cx="1123217" cy="149762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DA63B907-E443-4951-BAC5-F63A88FD4A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4531" r="90000">
                        <a14:foregroundMark x1="4531" y1="64531" x2="26250" y2="60781"/>
                        <a14:foregroundMark x1="47969" y1="18281" x2="53750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41" y="3096126"/>
            <a:ext cx="922200" cy="12296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1ED47F48-ABE0-43A2-AE57-DFFA1600AF7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62" b="94581" l="10000" r="94783">
                        <a14:foregroundMark x1="26630" y1="37935" x2="33043" y2="39059"/>
                        <a14:foregroundMark x1="57500" y1="90082" x2="60435" y2="94785"/>
                        <a14:foregroundMark x1="18913" y1="44479" x2="11739" y2="44479"/>
                        <a14:foregroundMark x1="19674" y1="45603" x2="16957" y2="49591"/>
                        <a14:foregroundMark x1="39783" y1="13292" x2="38587" y2="7464"/>
                        <a14:foregroundMark x1="89239" y1="37628" x2="94565" y2="33640"/>
                        <a14:foregroundMark x1="92717" y1="41207" x2="94783" y2="40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" y="1144957"/>
            <a:ext cx="994359" cy="140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3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E4AE83-87AD-4CCB-8889-34FA2EDD7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DBA070-4CF9-4FB6-8873-45EB77B8DA9C}"/>
              </a:ext>
            </a:extLst>
          </p:cNvPr>
          <p:cNvSpPr/>
          <p:nvPr/>
        </p:nvSpPr>
        <p:spPr>
          <a:xfrm>
            <a:off x="154797" y="195936"/>
            <a:ext cx="8834406" cy="666206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accent1">
                  <a:lumMod val="5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AD6238-F53A-435A-AE92-787EE84BFF72}"/>
              </a:ext>
            </a:extLst>
          </p:cNvPr>
          <p:cNvSpPr txBox="1"/>
          <p:nvPr/>
        </p:nvSpPr>
        <p:spPr>
          <a:xfrm>
            <a:off x="-271410" y="386821"/>
            <a:ext cx="4272322" cy="783193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i.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Nhận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xét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8400078D-DD6F-4446-840D-5E3B0EED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81" y="1288509"/>
            <a:ext cx="7929774" cy="1482686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UVN Thoi Nay Nang" panose="02020903060505020304" pitchFamily="18" charset="0"/>
              </a:rPr>
              <a:t>Tìm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vị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ngữ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trong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câu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sau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và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cho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err="1">
                <a:latin typeface="UVN Thoi Nay Nang" panose="02020903060505020304" pitchFamily="18" charset="0"/>
              </a:rPr>
              <a:t>biết</a:t>
            </a:r>
            <a:r>
              <a:rPr lang="en-US" altLang="en-US" sz="3600">
                <a:latin typeface="UVN Thoi Nay Nang" panose="020209030605050203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UVN Thoi Nay Nang" panose="02020903060505020304" pitchFamily="18" charset="0"/>
              </a:rPr>
              <a:t>vị </a:t>
            </a:r>
            <a:r>
              <a:rPr lang="en-US" altLang="en-US" sz="3600" err="1">
                <a:latin typeface="UVN Thoi Nay Nang" panose="02020903060505020304" pitchFamily="18" charset="0"/>
              </a:rPr>
              <a:t>ngữ</a:t>
            </a:r>
            <a:r>
              <a:rPr lang="en-US" altLang="en-US" sz="3600">
                <a:latin typeface="UVN Thoi Nay Nang" panose="02020903060505020304" pitchFamily="18" charset="0"/>
              </a:rPr>
              <a:t> do Từ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ngữ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nào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tạo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thành</a:t>
            </a:r>
            <a:r>
              <a:rPr lang="en-US" altLang="en-US" sz="3600" dirty="0">
                <a:latin typeface="UVN Thoi Nay Nang" panose="02020903060505020304" pitchFamily="18" charset="0"/>
              </a:rPr>
              <a:t>?</a:t>
            </a: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xmlns="" id="{D6D9AD03-1C63-4F9F-A8D3-F5B6EDF5B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103" y="4557072"/>
            <a:ext cx="2531269" cy="935037"/>
          </a:xfrm>
          <a:prstGeom prst="wedgeRoundRectCallout">
            <a:avLst>
              <a:gd name="adj1" fmla="val -64554"/>
              <a:gd name="adj2" fmla="val 39407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FFFF"/>
                </a:solidFill>
                <a:latin typeface="UVN Thoi Nay Nang" panose="02020903060505020304" pitchFamily="18" charset="0"/>
                <a:cs typeface="Times New Roman" pitchFamily="18" charset="0"/>
              </a:rPr>
              <a:t>Cụm</a:t>
            </a:r>
            <a:r>
              <a:rPr lang="en-US" sz="3600" dirty="0">
                <a:solidFill>
                  <a:srgbClr val="FFFFFF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UVN Thoi Nay Nang" panose="02020903060505020304" pitchFamily="18" charset="0"/>
                <a:cs typeface="Times New Roman" pitchFamily="18" charset="0"/>
              </a:rPr>
              <a:t>danh</a:t>
            </a:r>
            <a:r>
              <a:rPr lang="en-US" sz="3600" dirty="0">
                <a:solidFill>
                  <a:srgbClr val="FFFFFF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UVN Thoi Nay Nang" panose="02020903060505020304" pitchFamily="18" charset="0"/>
                <a:cs typeface="Times New Roman" pitchFamily="18" charset="0"/>
              </a:rPr>
              <a:t>từ</a:t>
            </a:r>
            <a:endParaRPr lang="en-US" sz="3600" dirty="0">
              <a:solidFill>
                <a:srgbClr val="FFFFFF"/>
              </a:solidFill>
              <a:latin typeface="UVN Thoi Nay Nang" panose="02020903060505020304" pitchFamily="18" charset="0"/>
              <a:cs typeface="Times New Roman" pitchFamily="18" charset="0"/>
            </a:endParaRP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xmlns="" id="{1E0468F8-8037-4199-BFD9-112B1DAB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697426-7EE2-47E1-BC18-87F95154D4FC}" type="slidenum">
              <a:rPr lang="en-US" altLang="en-US" sz="1200">
                <a:solidFill>
                  <a:srgbClr val="898989"/>
                </a:solidFill>
                <a:latin typeface="UVN Thoi Nay Nang" panose="020209030605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UVN Thoi Nay Nang" panose="02020903060505020304" pitchFamily="18" charset="0"/>
            </a:endParaRPr>
          </a:p>
        </p:txBody>
      </p:sp>
      <p:sp>
        <p:nvSpPr>
          <p:cNvPr id="24" name="AutoShape 29">
            <a:extLst>
              <a:ext uri="{FF2B5EF4-FFF2-40B4-BE49-F238E27FC236}">
                <a16:creationId xmlns:a16="http://schemas.microsoft.com/office/drawing/2014/main" xmlns="" id="{3E1F2CB8-AC1E-48F1-9EE9-3C1AA8853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267" y="2944211"/>
            <a:ext cx="1864835" cy="990102"/>
          </a:xfrm>
          <a:prstGeom prst="wedgeRoundRectCallout">
            <a:avLst>
              <a:gd name="adj1" fmla="val -72367"/>
              <a:gd name="adj2" fmla="val 47117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FFFF"/>
                </a:solidFill>
                <a:latin typeface="UVN Thoi Nay Nang" panose="02020903060505020304" pitchFamily="18" charset="0"/>
                <a:cs typeface="Times New Roman" pitchFamily="18" charset="0"/>
              </a:rPr>
              <a:t>danh</a:t>
            </a:r>
            <a:r>
              <a:rPr lang="en-US" sz="3600" dirty="0">
                <a:solidFill>
                  <a:srgbClr val="FFFFFF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UVN Thoi Nay Nang" panose="02020903060505020304" pitchFamily="18" charset="0"/>
                <a:cs typeface="Times New Roman" pitchFamily="18" charset="0"/>
              </a:rPr>
              <a:t>từ</a:t>
            </a:r>
            <a:endParaRPr lang="en-US" sz="3600" dirty="0">
              <a:solidFill>
                <a:srgbClr val="FFFFFF"/>
              </a:solidFill>
              <a:latin typeface="UVN Thoi Nay Nang" panose="02020903060505020304" pitchFamily="18" charset="0"/>
              <a:cs typeface="Times New Roman" pitchFamily="18" charset="0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xmlns="" id="{6F887E83-F0D3-450F-A757-7D686D6C4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371" y="3439262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latin typeface="UVN Thoi Nay Nang" panose="02020903060505020304" pitchFamily="18" charset="0"/>
              </a:rPr>
              <a:t>Tôi</a:t>
            </a:r>
            <a:r>
              <a:rPr lang="en-US" altLang="en-US" sz="3200" dirty="0">
                <a:solidFill>
                  <a:srgbClr val="333399"/>
                </a:solidFill>
                <a:latin typeface="UVN Thoi Nay Nang" panose="02020903060505020304" pitchFamily="18" charset="0"/>
              </a:rPr>
              <a:t> 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xmlns="" id="{0C6EFB04-8B4C-44DA-B9D0-F4551F43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130" y="3429000"/>
            <a:ext cx="5600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latin typeface="UVN Thoi Nay Nang" panose="02020903060505020304" pitchFamily="18" charset="0"/>
              </a:rPr>
              <a:t>là</a:t>
            </a:r>
            <a:r>
              <a:rPr lang="en-US" altLang="en-US" sz="4000" dirty="0">
                <a:latin typeface="UVN Thoi Nay Nang" panose="02020903060505020304" pitchFamily="18" charset="0"/>
              </a:rPr>
              <a:t> </a:t>
            </a:r>
            <a:r>
              <a:rPr lang="en-US" altLang="en-US" sz="4000" dirty="0" err="1">
                <a:latin typeface="UVN Thoi Nay Nang" panose="02020903060505020304" pitchFamily="18" charset="0"/>
              </a:rPr>
              <a:t>lớp</a:t>
            </a:r>
            <a:r>
              <a:rPr lang="en-US" altLang="en-US" sz="4000" dirty="0">
                <a:latin typeface="UVN Thoi Nay Nang" panose="02020903060505020304" pitchFamily="18" charset="0"/>
              </a:rPr>
              <a:t> </a:t>
            </a:r>
            <a:r>
              <a:rPr lang="en-US" altLang="en-US" sz="4000" dirty="0" err="1">
                <a:latin typeface="UVN Thoi Nay Nang" panose="02020903060505020304" pitchFamily="18" charset="0"/>
              </a:rPr>
              <a:t>trưởng</a:t>
            </a:r>
            <a:r>
              <a:rPr lang="en-US" altLang="en-US" sz="4000" dirty="0">
                <a:solidFill>
                  <a:srgbClr val="000099"/>
                </a:solidFill>
                <a:latin typeface="UVN Thoi Nay Nang" panose="02020903060505020304" pitchFamily="18" charset="0"/>
              </a:rPr>
              <a:t>.</a:t>
            </a: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xmlns="" id="{D2795C11-F5D1-4292-AF6A-344AF514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796" y="5077562"/>
            <a:ext cx="857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dirty="0" err="1">
                <a:latin typeface="UVN Thoi Nay Nang" panose="02020903060505020304" pitchFamily="18" charset="0"/>
              </a:rPr>
              <a:t>Em</a:t>
            </a:r>
            <a:endParaRPr lang="en-US" altLang="en-US" sz="4000" dirty="0">
              <a:latin typeface="UVN Thoi Nay Nang" panose="02020903060505020304" pitchFamily="18" charset="0"/>
            </a:endParaRP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xmlns="" id="{4261F2EF-3686-4302-A3C5-65096D0F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016" y="5084971"/>
            <a:ext cx="3432038" cy="83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dirty="0" err="1">
                <a:latin typeface="UVN Thoi Nay Nang" panose="02020903060505020304" pitchFamily="18" charset="0"/>
              </a:rPr>
              <a:t>là</a:t>
            </a:r>
            <a:r>
              <a:rPr lang="en-US" altLang="en-US" sz="4000" dirty="0">
                <a:latin typeface="UVN Thoi Nay Nang" panose="02020903060505020304" pitchFamily="18" charset="0"/>
              </a:rPr>
              <a:t> </a:t>
            </a:r>
            <a:r>
              <a:rPr lang="en-US" altLang="en-US" sz="4000" dirty="0" err="1">
                <a:latin typeface="UVN Thoi Nay Nang" panose="02020903060505020304" pitchFamily="18" charset="0"/>
              </a:rPr>
              <a:t>cháu</a:t>
            </a:r>
            <a:r>
              <a:rPr lang="en-US" altLang="en-US" sz="4000" dirty="0">
                <a:latin typeface="UVN Thoi Nay Nang" panose="02020903060505020304" pitchFamily="18" charset="0"/>
              </a:rPr>
              <a:t> </a:t>
            </a:r>
            <a:r>
              <a:rPr lang="en-US" altLang="en-US" sz="4000" dirty="0" err="1">
                <a:latin typeface="UVN Thoi Nay Nang" panose="02020903060505020304" pitchFamily="18" charset="0"/>
              </a:rPr>
              <a:t>bác</a:t>
            </a:r>
            <a:r>
              <a:rPr lang="en-US" altLang="en-US" sz="4000" dirty="0">
                <a:latin typeface="UVN Thoi Nay Nang" panose="02020903060505020304" pitchFamily="18" charset="0"/>
              </a:rPr>
              <a:t> </a:t>
            </a:r>
            <a:r>
              <a:rPr lang="en-US" altLang="en-US" sz="4000" dirty="0" err="1">
                <a:latin typeface="UVN Thoi Nay Nang" panose="02020903060505020304" pitchFamily="18" charset="0"/>
              </a:rPr>
              <a:t>Tự</a:t>
            </a:r>
            <a:r>
              <a:rPr lang="en-US" altLang="en-US" sz="4000" dirty="0">
                <a:latin typeface="UVN Thoi Nay Nang" panose="02020903060505020304" pitchFamily="18" charset="0"/>
              </a:rPr>
              <a:t>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8507EBD-7493-4AFF-8F7C-4205FA8BB61B}"/>
              </a:ext>
            </a:extLst>
          </p:cNvPr>
          <p:cNvCxnSpPr/>
          <p:nvPr/>
        </p:nvCxnSpPr>
        <p:spPr>
          <a:xfrm>
            <a:off x="1738797" y="4245194"/>
            <a:ext cx="602456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2A5158B8-3782-4EFD-813E-CC5F7C0DAF0D}"/>
              </a:ext>
            </a:extLst>
          </p:cNvPr>
          <p:cNvCxnSpPr>
            <a:cxnSpLocks/>
          </p:cNvCxnSpPr>
          <p:nvPr/>
        </p:nvCxnSpPr>
        <p:spPr>
          <a:xfrm flipH="1">
            <a:off x="2389080" y="3501867"/>
            <a:ext cx="194101" cy="615654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1DBD6DC-59DD-41B2-8281-1B023DE99870}"/>
              </a:ext>
            </a:extLst>
          </p:cNvPr>
          <p:cNvCxnSpPr/>
          <p:nvPr/>
        </p:nvCxnSpPr>
        <p:spPr>
          <a:xfrm>
            <a:off x="2875518" y="4244159"/>
            <a:ext cx="1914525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BD058816-BECD-4FA4-AFA6-87A89B127A79}"/>
              </a:ext>
            </a:extLst>
          </p:cNvPr>
          <p:cNvCxnSpPr>
            <a:cxnSpLocks/>
          </p:cNvCxnSpPr>
          <p:nvPr/>
        </p:nvCxnSpPr>
        <p:spPr>
          <a:xfrm>
            <a:off x="1815230" y="5775636"/>
            <a:ext cx="47625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7E769C7E-C674-4A13-BE9F-CD2E177C63A0}"/>
              </a:ext>
            </a:extLst>
          </p:cNvPr>
          <p:cNvCxnSpPr>
            <a:cxnSpLocks/>
          </p:cNvCxnSpPr>
          <p:nvPr/>
        </p:nvCxnSpPr>
        <p:spPr>
          <a:xfrm flipH="1">
            <a:off x="2317805" y="5004084"/>
            <a:ext cx="202075" cy="905837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8519D159-B83C-4313-BFAC-53DD16E0FB27}"/>
              </a:ext>
            </a:extLst>
          </p:cNvPr>
          <p:cNvCxnSpPr>
            <a:cxnSpLocks/>
          </p:cNvCxnSpPr>
          <p:nvPr/>
        </p:nvCxnSpPr>
        <p:spPr>
          <a:xfrm>
            <a:off x="2627868" y="5744312"/>
            <a:ext cx="220622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ectangle 21">
            <a:extLst>
              <a:ext uri="{FF2B5EF4-FFF2-40B4-BE49-F238E27FC236}">
                <a16:creationId xmlns:a16="http://schemas.microsoft.com/office/drawing/2014/main" xmlns="" id="{13325A59-7011-46AD-A7F7-C51490324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688" y="3473020"/>
            <a:ext cx="3432039" cy="88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dirty="0" err="1">
                <a:latin typeface="UVN Thoi Nay Nang" panose="02020903060505020304" pitchFamily="18" charset="0"/>
              </a:rPr>
              <a:t>là</a:t>
            </a:r>
            <a:r>
              <a:rPr lang="en-US" altLang="en-US" sz="4000" dirty="0">
                <a:solidFill>
                  <a:srgbClr val="FF0000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UVN Thoi Nay Nang" panose="02020903060505020304" pitchFamily="18" charset="0"/>
              </a:rPr>
              <a:t>lớp</a:t>
            </a:r>
            <a:r>
              <a:rPr lang="en-US" altLang="en-US" sz="4000" dirty="0">
                <a:solidFill>
                  <a:srgbClr val="FF0000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UVN Thoi Nay Nang" panose="02020903060505020304" pitchFamily="18" charset="0"/>
              </a:rPr>
              <a:t>trưởng</a:t>
            </a:r>
            <a:r>
              <a:rPr lang="en-US" altLang="en-US" sz="4000" dirty="0">
                <a:solidFill>
                  <a:srgbClr val="FF0000"/>
                </a:solidFill>
                <a:latin typeface="UVN Thoi Nay Nang" panose="02020903060505020304" pitchFamily="18" charset="0"/>
              </a:rPr>
              <a:t>.</a:t>
            </a:r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xmlns="" id="{B4FBEBF0-6C66-4249-8F24-50FBFB6E1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812" y="4328471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UVN Thoi Nay Nang" panose="02020903060505020304" pitchFamily="18" charset="0"/>
              </a:rPr>
              <a:t>VN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070BB72-A2F2-4E89-B39B-4441A4C2B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873" y="5915862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UVN Thoi Nay Nang" panose="02020903060505020304" pitchFamily="18" charset="0"/>
              </a:rPr>
              <a:t>VN</a:t>
            </a:r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xmlns="" id="{0BCE5F05-1223-44CB-991A-FB3C52850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228" y="5091048"/>
            <a:ext cx="3432038" cy="83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dirty="0" err="1">
                <a:latin typeface="UVN Thoi Nay Nang" panose="02020903060505020304" pitchFamily="18" charset="0"/>
              </a:rPr>
              <a:t>là</a:t>
            </a:r>
            <a:r>
              <a:rPr lang="en-US" altLang="en-US" sz="40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UVN Thoi Nay Nang" panose="02020903060505020304" pitchFamily="18" charset="0"/>
              </a:rPr>
              <a:t>cháu</a:t>
            </a:r>
            <a:r>
              <a:rPr lang="en-US" altLang="en-US" sz="4000" dirty="0">
                <a:solidFill>
                  <a:srgbClr val="FF0000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UVN Thoi Nay Nang" panose="02020903060505020304" pitchFamily="18" charset="0"/>
              </a:rPr>
              <a:t>bác</a:t>
            </a:r>
            <a:r>
              <a:rPr lang="en-US" altLang="en-US" sz="4000" dirty="0">
                <a:solidFill>
                  <a:srgbClr val="FF0000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UVN Thoi Nay Nang" panose="02020903060505020304" pitchFamily="18" charset="0"/>
              </a:rPr>
              <a:t>Tự</a:t>
            </a:r>
            <a:r>
              <a:rPr lang="en-US" altLang="en-US" sz="4000" dirty="0">
                <a:solidFill>
                  <a:srgbClr val="FF0000"/>
                </a:solidFill>
                <a:latin typeface="UVN Thoi Nay Nang" panose="0202090306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73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24" grpId="0" animBg="1"/>
      <p:bldP spid="32" grpId="0"/>
      <p:bldP spid="33" grpId="0"/>
      <p:bldP spid="33" grpId="1"/>
      <p:bldP spid="34" grpId="0"/>
      <p:bldP spid="35" grpId="0"/>
      <p:bldP spid="42" grpId="0"/>
      <p:bldP spid="43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E4AE83-87AD-4CCB-8889-34FA2EDD7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DBA070-4CF9-4FB6-8873-45EB77B8DA9C}"/>
              </a:ext>
            </a:extLst>
          </p:cNvPr>
          <p:cNvSpPr/>
          <p:nvPr/>
        </p:nvSpPr>
        <p:spPr>
          <a:xfrm>
            <a:off x="154797" y="59411"/>
            <a:ext cx="8834406" cy="666206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accent1">
                  <a:lumMod val="5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xmlns="" id="{1E0468F8-8037-4199-BFD9-112B1DAB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697426-7EE2-47E1-BC18-87F95154D4FC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D6ABC1-85F2-48D1-9631-8C9E7BC20694}"/>
              </a:ext>
            </a:extLst>
          </p:cNvPr>
          <p:cNvGrpSpPr/>
          <p:nvPr/>
        </p:nvGrpSpPr>
        <p:grpSpPr>
          <a:xfrm>
            <a:off x="2509316" y="136525"/>
            <a:ext cx="4272322" cy="2941493"/>
            <a:chOff x="2824760" y="769108"/>
            <a:chExt cx="5696429" cy="294149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CAD6238-F53A-435A-AE92-787EE84BFF72}"/>
                </a:ext>
              </a:extLst>
            </p:cNvPr>
            <p:cNvSpPr txBox="1"/>
            <p:nvPr/>
          </p:nvSpPr>
          <p:spPr>
            <a:xfrm>
              <a:off x="2824760" y="769108"/>
              <a:ext cx="5696429" cy="2826306"/>
            </a:xfrm>
            <a:prstGeom prst="roundRect">
              <a:avLst/>
            </a:prstGeom>
            <a:noFill/>
            <a:ln cap="sq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>
                  <a:ln>
                    <a:solidFill>
                      <a:schemeClr val="tx1"/>
                    </a:solidFill>
                  </a:ln>
                  <a:latin typeface="#9Slide07 SVNZiclets" panose="02000603000000000000" pitchFamily="2" charset="0"/>
                </a:rPr>
                <a:t>Ghi</a:t>
              </a:r>
              <a:r>
                <a:rPr lang="en-US" sz="8000" dirty="0">
                  <a:ln>
                    <a:solidFill>
                      <a:schemeClr val="tx1"/>
                    </a:solidFill>
                  </a:ln>
                  <a:latin typeface="#9Slide07 SVNZiclets" panose="02000603000000000000" pitchFamily="2" charset="0"/>
                </a:rPr>
                <a:t> </a:t>
              </a:r>
              <a:r>
                <a:rPr lang="en-US" sz="8000" dirty="0" err="1">
                  <a:ln>
                    <a:solidFill>
                      <a:schemeClr val="tx1"/>
                    </a:solidFill>
                  </a:ln>
                  <a:latin typeface="#9Slide07 SVNZiclets" panose="02000603000000000000" pitchFamily="2" charset="0"/>
                </a:rPr>
                <a:t>nhớ</a:t>
              </a:r>
              <a:endParaRPr lang="en-US" sz="8000" dirty="0">
                <a:ln>
                  <a:solidFill>
                    <a:schemeClr val="tx1"/>
                  </a:solidFill>
                </a:ln>
                <a:latin typeface="#9Slide07 SVNZiclets" panose="02000603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A32C592-8955-40CA-8C91-FE710FC59606}"/>
                </a:ext>
              </a:extLst>
            </p:cNvPr>
            <p:cNvSpPr txBox="1"/>
            <p:nvPr/>
          </p:nvSpPr>
          <p:spPr>
            <a:xfrm>
              <a:off x="2824760" y="884295"/>
              <a:ext cx="5696429" cy="2826306"/>
            </a:xfrm>
            <a:prstGeom prst="roundRect">
              <a:avLst/>
            </a:prstGeom>
            <a:noFill/>
            <a:ln cap="sq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SVNZiclets" panose="02000603000000000000" pitchFamily="2" charset="0"/>
                </a:rPr>
                <a:t>Ghi</a:t>
              </a:r>
              <a:r>
                <a:rPr lang="en-US" sz="8000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SVNZiclets" panose="02000603000000000000" pitchFamily="2" charset="0"/>
                </a:rPr>
                <a:t> </a:t>
              </a:r>
              <a:r>
                <a:rPr lang="en-US" sz="8000" dirty="0" err="1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SVNZiclets" panose="02000603000000000000" pitchFamily="2" charset="0"/>
                </a:rPr>
                <a:t>nhớ</a:t>
              </a:r>
              <a:endParaRPr lang="en-US" sz="8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#9Slide07 SVNZiclets" panose="02000603000000000000" pitchFamily="2" charset="0"/>
              </a:endParaRPr>
            </a:p>
          </p:txBody>
        </p:sp>
      </p:grpSp>
      <p:sp>
        <p:nvSpPr>
          <p:cNvPr id="26" name="AutoShape 29">
            <a:extLst>
              <a:ext uri="{FF2B5EF4-FFF2-40B4-BE49-F238E27FC236}">
                <a16:creationId xmlns:a16="http://schemas.microsoft.com/office/drawing/2014/main" xmlns="" id="{0EB5365A-55DD-4955-8A1D-B66558549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235" y="4751776"/>
            <a:ext cx="6201530" cy="1307283"/>
          </a:xfrm>
          <a:prstGeom prst="roundRect">
            <a:avLst/>
          </a:prstGeom>
          <a:solidFill>
            <a:srgbClr val="FFCEA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Vị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ngữ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thường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do </a:t>
            </a:r>
            <a:r>
              <a:rPr lang="en-US" altLang="en-US" sz="3600" err="1">
                <a:solidFill>
                  <a:srgbClr val="000099"/>
                </a:solidFill>
                <a:latin typeface="UVN Thoi Nay Nang" panose="02020903060505020304" pitchFamily="18" charset="0"/>
              </a:rPr>
              <a:t>danh</a:t>
            </a:r>
            <a:r>
              <a:rPr lang="en-US" altLang="en-US" sz="3600">
                <a:solidFill>
                  <a:srgbClr val="000099"/>
                </a:solidFill>
                <a:latin typeface="UVN Thoi Nay Nang" panose="02020903060505020304" pitchFamily="18" charset="0"/>
              </a:rPr>
              <a:t> từ</a:t>
            </a:r>
          </a:p>
          <a:p>
            <a:pPr algn="ctr" eaLnBrk="1" hangingPunct="1"/>
            <a:r>
              <a:rPr lang="en-US" altLang="en-US" sz="360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(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hoặc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cụm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danh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từ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)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tạo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thành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.</a:t>
            </a:r>
          </a:p>
        </p:txBody>
      </p:sp>
      <p:sp>
        <p:nvSpPr>
          <p:cNvPr id="27" name="AutoShape 29">
            <a:extLst>
              <a:ext uri="{FF2B5EF4-FFF2-40B4-BE49-F238E27FC236}">
                <a16:creationId xmlns:a16="http://schemas.microsoft.com/office/drawing/2014/main" xmlns="" id="{9C54EABA-E2BA-40A4-B92E-B4E1B2333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242" y="3300120"/>
            <a:ext cx="6977358" cy="1154365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Vị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ngữ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được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nối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với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chủ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ngữ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bằng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từ</a:t>
            </a:r>
            <a:r>
              <a:rPr lang="en-US" altLang="en-US" sz="3600" dirty="0">
                <a:solidFill>
                  <a:srgbClr val="000099"/>
                </a:solidFill>
                <a:latin typeface="UVN Thoi Nay Nang" panose="02020903060505020304" pitchFamily="18" charset="0"/>
              </a:rPr>
              <a:t> “</a:t>
            </a:r>
            <a:r>
              <a:rPr lang="en-US" altLang="en-US" sz="3600" b="1" err="1">
                <a:solidFill>
                  <a:srgbClr val="000099"/>
                </a:solidFill>
                <a:latin typeface="UVN Thoi Nay Nang" panose="02020903060505020304" pitchFamily="18" charset="0"/>
              </a:rPr>
              <a:t>là</a:t>
            </a:r>
            <a:r>
              <a:rPr lang="en-US" altLang="en-US" sz="3600" b="1">
                <a:solidFill>
                  <a:srgbClr val="000099"/>
                </a:solidFill>
                <a:latin typeface="UVN Thoi Nay Nang" panose="02020903060505020304" pitchFamily="18" charset="0"/>
              </a:rPr>
              <a:t>”</a:t>
            </a:r>
            <a:r>
              <a:rPr lang="en-US" altLang="en-US" sz="3600">
                <a:solidFill>
                  <a:srgbClr val="000099"/>
                </a:solidFill>
                <a:latin typeface="UVN Thoi Nay Nang" panose="02020903060505020304" pitchFamily="18" charset="0"/>
              </a:rPr>
              <a:t>.</a:t>
            </a:r>
            <a:endParaRPr lang="en-US" altLang="en-US" sz="3600" dirty="0">
              <a:solidFill>
                <a:srgbClr val="000099"/>
              </a:solidFill>
              <a:latin typeface="UVN Thoi Nay Nang" panose="02020903060505020304" pitchFamily="18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xmlns="" id="{91072103-7C15-4AE5-A237-C2D5EDD62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822" y="1600756"/>
            <a:ext cx="5505309" cy="145276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UVN Thoi Nay Nang" panose="02020903060505020304" pitchFamily="18" charset="0"/>
              </a:rPr>
              <a:t>Trong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câu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kể</a:t>
            </a:r>
            <a:r>
              <a:rPr lang="en-US" altLang="en-US" sz="3600" dirty="0">
                <a:latin typeface="UVN Thoi Nay Nang" panose="02020903060505020304" pitchFamily="18" charset="0"/>
              </a:rPr>
              <a:t> “Ai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là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gì</a:t>
            </a:r>
            <a:r>
              <a:rPr lang="en-US" altLang="en-US" sz="3600" dirty="0">
                <a:latin typeface="UVN Thoi Nay Nang" panose="02020903060505020304" pitchFamily="18" charset="0"/>
              </a:rPr>
              <a:t> ?”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xmlns="" id="{23D35C73-716C-4B54-ACEF-4CC8CA20A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841" y="1714668"/>
            <a:ext cx="5505309" cy="145276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UVN Thoi Nay Nang" panose="02020903060505020304" pitchFamily="18" charset="0"/>
              </a:rPr>
              <a:t>Trong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câu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kể</a:t>
            </a:r>
            <a:r>
              <a:rPr lang="en-US" altLang="en-US" sz="3600" dirty="0">
                <a:latin typeface="UVN Thoi Nay Nang" panose="02020903060505020304" pitchFamily="18" charset="0"/>
              </a:rPr>
              <a:t> “Ai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là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gì</a:t>
            </a:r>
            <a:r>
              <a:rPr lang="en-US" altLang="en-US" sz="3600" dirty="0">
                <a:latin typeface="UVN Thoi Nay Nang" panose="02020903060505020304" pitchFamily="18" charset="0"/>
              </a:rPr>
              <a:t> ?”</a:t>
            </a:r>
          </a:p>
        </p:txBody>
      </p:sp>
    </p:spTree>
    <p:extLst>
      <p:ext uri="{BB962C8B-B14F-4D97-AF65-F5344CB8AC3E}">
        <p14:creationId xmlns:p14="http://schemas.microsoft.com/office/powerpoint/2010/main" val="36004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9B84E66-E564-4E7A-834A-A108449D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6"/>
            <a:ext cx="9144000" cy="684772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E371BA0-37F7-4C10-A59E-06E377E222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8" y="53072"/>
            <a:ext cx="5103696" cy="6804928"/>
          </a:xfrm>
          <a:prstGeom prst="rect">
            <a:avLst/>
          </a:prstGeom>
        </p:spPr>
      </p:pic>
      <p:pic>
        <p:nvPicPr>
          <p:cNvPr id="31" name="图片 39">
            <a:extLst>
              <a:ext uri="{FF2B5EF4-FFF2-40B4-BE49-F238E27FC236}">
                <a16:creationId xmlns:a16="http://schemas.microsoft.com/office/drawing/2014/main" xmlns="" id="{1617C9FA-F1F7-4168-875E-DFAED5C4D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t="63560" r="76033" b="16072"/>
          <a:stretch/>
        </p:blipFill>
        <p:spPr bwMode="auto">
          <a:xfrm rot="19432654" flipH="1">
            <a:off x="6500955" y="5289434"/>
            <a:ext cx="888374" cy="126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F709A22-757D-4D92-9A79-DDC3EACFB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94" y="1728188"/>
            <a:ext cx="681315" cy="810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464A78-E340-4B37-85A5-D08CE51A8C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7"/>
          <a:stretch/>
        </p:blipFill>
        <p:spPr>
          <a:xfrm flipH="1">
            <a:off x="5439260" y="4009808"/>
            <a:ext cx="4918008" cy="47347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19216E2-0C02-466A-8520-17A1B5B90E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5327"/>
          <a:stretch/>
        </p:blipFill>
        <p:spPr>
          <a:xfrm>
            <a:off x="-215868" y="5274219"/>
            <a:ext cx="2973506" cy="34712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6F6C3EE-4657-4C4D-AE01-604FB51C49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14869" y="4622129"/>
            <a:ext cx="2973506" cy="37672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3E396C3-22EA-47C3-9546-B65CD33070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5720695" y="4977370"/>
            <a:ext cx="2973506" cy="37672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FBF70D6-1BF8-4FAF-BB52-F2ABAC6268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-12907" y="4900498"/>
            <a:ext cx="2973506" cy="376722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198A74B8-1921-43F0-8AA6-5BAF4C660F3E}"/>
              </a:ext>
            </a:extLst>
          </p:cNvPr>
          <p:cNvSpPr txBox="1"/>
          <p:nvPr/>
        </p:nvSpPr>
        <p:spPr>
          <a:xfrm>
            <a:off x="92163" y="23777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spc="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03</a:t>
            </a:r>
            <a:endParaRPr lang="zh-CN" altLang="en-US" sz="19900" b="1" spc="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D3E2B70-23DC-4661-A3D8-3909C1647D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531" r="90000">
                        <a14:foregroundMark x1="4531" y1="64531" x2="26250" y2="60781"/>
                        <a14:foregroundMark x1="47969" y1="18281" x2="53750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20" y="3225686"/>
            <a:ext cx="1123217" cy="14976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BC9AEC1-A51A-4AFD-86E0-3F1CB3F82E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62" b="94581" l="10000" r="94783">
                        <a14:foregroundMark x1="26630" y1="37935" x2="33043" y2="39059"/>
                        <a14:foregroundMark x1="57500" y1="90082" x2="60435" y2="94785"/>
                        <a14:foregroundMark x1="18913" y1="44479" x2="11739" y2="44479"/>
                        <a14:foregroundMark x1="19674" y1="45603" x2="16957" y2="49591"/>
                        <a14:foregroundMark x1="39783" y1="13292" x2="38587" y2="7464"/>
                        <a14:foregroundMark x1="89239" y1="37628" x2="94565" y2="33640"/>
                        <a14:foregroundMark x1="92717" y1="41207" x2="94783" y2="40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4" y="4228609"/>
            <a:ext cx="994359" cy="140939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3F1BE3C-EDE5-4FC8-9D71-32B5CFA47C3E}"/>
              </a:ext>
            </a:extLst>
          </p:cNvPr>
          <p:cNvSpPr/>
          <p:nvPr/>
        </p:nvSpPr>
        <p:spPr>
          <a:xfrm>
            <a:off x="2165559" y="2932160"/>
            <a:ext cx="5313262" cy="2281856"/>
          </a:xfrm>
          <a:prstGeom prst="roundRect">
            <a:avLst/>
          </a:prstGeom>
          <a:solidFill>
            <a:srgbClr val="FFFFFF">
              <a:alpha val="7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5">
            <a:extLst>
              <a:ext uri="{FF2B5EF4-FFF2-40B4-BE49-F238E27FC236}">
                <a16:creationId xmlns:a16="http://schemas.microsoft.com/office/drawing/2014/main" xmlns="" id="{4E2EC751-E2F9-48A6-976C-2D580F3CD27A}"/>
              </a:ext>
            </a:extLst>
          </p:cNvPr>
          <p:cNvSpPr txBox="1"/>
          <p:nvPr/>
        </p:nvSpPr>
        <p:spPr>
          <a:xfrm>
            <a:off x="287150" y="2846123"/>
            <a:ext cx="88937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800" b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0">
                      <a:srgbClr val="FBF7F0"/>
                    </a:gs>
                    <a:gs pos="100000">
                      <a:srgbClr val="A0854A"/>
                    </a:gs>
                  </a:gsLst>
                  <a:lin ang="8100000" scaled="1"/>
                  <a:tileRect/>
                </a:gra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</a:defRPr>
            </a:lvl1pPr>
          </a:lstStyle>
          <a:p>
            <a:r>
              <a:rPr lang="en-US" altLang="zh-CN" sz="13800" spc="3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Luyện</a:t>
            </a:r>
            <a:r>
              <a:rPr lang="en-US" altLang="zh-CN" sz="13800" spc="3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 </a:t>
            </a:r>
            <a:r>
              <a:rPr lang="en-US" altLang="zh-CN" sz="13800" spc="3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tập</a:t>
            </a:r>
            <a:endParaRPr lang="zh-CN" altLang="en-US" sz="13800" spc="300" dirty="0">
              <a:ln>
                <a:solidFill>
                  <a:schemeClr val="tx1"/>
                </a:solidFill>
              </a:ln>
              <a:noFill/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6 DeathRattle BB" panose="02000506000000020004" pitchFamily="2" charset="0"/>
              <a:ea typeface="造字工房悦黑体验版纤细体" pitchFamily="50" charset="-122"/>
              <a:sym typeface="微软雅黑 Light" panose="020B0502040204020203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A7DF9EDC-A40F-4903-AFB2-934C6ABAF30F}"/>
              </a:ext>
            </a:extLst>
          </p:cNvPr>
          <p:cNvSpPr txBox="1"/>
          <p:nvPr/>
        </p:nvSpPr>
        <p:spPr>
          <a:xfrm>
            <a:off x="351748" y="2897563"/>
            <a:ext cx="88937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800" b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0">
                      <a:srgbClr val="FBF7F0"/>
                    </a:gs>
                    <a:gs pos="100000">
                      <a:srgbClr val="A0854A"/>
                    </a:gs>
                  </a:gsLst>
                  <a:lin ang="8100000" scaled="1"/>
                  <a:tileRect/>
                </a:gra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</a:defRPr>
            </a:lvl1pPr>
          </a:lstStyle>
          <a:p>
            <a:r>
              <a:rPr lang="en-US" altLang="zh-CN" sz="13800" spc="300" dirty="0" err="1">
                <a:solidFill>
                  <a:srgbClr val="9DAC6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Luyện</a:t>
            </a:r>
            <a:r>
              <a:rPr lang="en-US" altLang="zh-CN" sz="13800" spc="300" dirty="0">
                <a:solidFill>
                  <a:srgbClr val="9DAC6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 </a:t>
            </a:r>
            <a:r>
              <a:rPr lang="en-US" altLang="zh-CN" sz="13800" spc="300" dirty="0" err="1">
                <a:solidFill>
                  <a:srgbClr val="9DAC6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tập</a:t>
            </a:r>
            <a:endParaRPr lang="zh-CN" altLang="en-US" sz="13800" spc="300" dirty="0">
              <a:solidFill>
                <a:srgbClr val="9DAC6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6 DeathRattle BB" panose="02000506000000020004" pitchFamily="2" charset="0"/>
              <a:ea typeface="造字工房悦黑体验版纤细体" pitchFamily="50" charset="-122"/>
              <a:sym typeface="微软雅黑 Light" panose="020B0502040204020203" pitchFamily="34" charset="-122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4F26351-1003-4B43-9D49-BAD5326AB3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1547704" y="4917440"/>
            <a:ext cx="2973506" cy="37672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B3EAD9F-C3E4-4F92-9A18-1DA1181F03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3216738" y="4933307"/>
            <a:ext cx="2973506" cy="37672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035D314-B082-40C0-869C-5F2774338C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3865831" y="5006487"/>
            <a:ext cx="2973506" cy="37672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11D4089-0E48-449D-A2C5-C24A7DF8E1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1891990" y="5311456"/>
            <a:ext cx="2973506" cy="37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1" grpId="1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E4AE83-87AD-4CCB-8889-34FA2EDD7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DBA070-4CF9-4FB6-8873-45EB77B8DA9C}"/>
              </a:ext>
            </a:extLst>
          </p:cNvPr>
          <p:cNvSpPr/>
          <p:nvPr/>
        </p:nvSpPr>
        <p:spPr>
          <a:xfrm>
            <a:off x="154797" y="61456"/>
            <a:ext cx="8834406" cy="666206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accent1">
                  <a:lumMod val="5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AD6238-F53A-435A-AE92-787EE84BFF72}"/>
              </a:ext>
            </a:extLst>
          </p:cNvPr>
          <p:cNvSpPr txBox="1"/>
          <p:nvPr/>
        </p:nvSpPr>
        <p:spPr>
          <a:xfrm>
            <a:off x="-207172" y="141711"/>
            <a:ext cx="4272322" cy="783193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Ziclets" panose="02000603000000000000" pitchFamily="2" charset="0"/>
              </a:rPr>
              <a:t>ii.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Ziclets" panose="02000603000000000000" pitchFamily="2" charset="0"/>
              </a:rPr>
              <a:t>Luyện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Ziclets" panose="02000603000000000000" pitchFamily="2" charset="0"/>
              </a:rPr>
              <a:t>tập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8400078D-DD6F-4446-840D-5E3B0EED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878" y="986358"/>
            <a:ext cx="7677039" cy="1482686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1/. Tìm câu kể Ai là gì ? Trong những câu thơ sau,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 định chủ ngữ những câu vừa tìm được</a:t>
            </a:r>
            <a:endParaRPr lang="en-US" altLang="en-US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xmlns="" id="{1E0468F8-8037-4199-BFD9-112B1DAB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697426-7EE2-47E1-BC18-87F95154D4FC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A6A0C43A-C856-42C9-85EC-E228F8291C16}"/>
              </a:ext>
            </a:extLst>
          </p:cNvPr>
          <p:cNvSpPr txBox="1">
            <a:spLocks/>
          </p:cNvSpPr>
          <p:nvPr/>
        </p:nvSpPr>
        <p:spPr>
          <a:xfrm>
            <a:off x="365525" y="2555900"/>
            <a:ext cx="9023747" cy="5197475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 typeface="Times New Roman" panose="02020603050405020304" pitchFamily="18" charset="0"/>
              <a:buAutoNum type="alphaLcParenR"/>
              <a:defRPr/>
            </a:pP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Cha,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Bác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Anh</a:t>
            </a:r>
          </a:p>
          <a:p>
            <a:pPr marL="0" indent="0" eaLnBrk="1" hangingPunct="1">
              <a:spcBef>
                <a:spcPct val="50000"/>
              </a:spcBef>
              <a:buFont typeface="Times New Roman" panose="02020603050405020304" pitchFamily="18" charset="0"/>
              <a:buNone/>
              <a:defRPr/>
            </a:pP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Quả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tim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lọc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trăm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dòng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máu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nhỏ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sz="3200" b="1" dirty="0">
                <a:latin typeface="#9Slide03 AmpleSoft Bold" panose="02000000000000000000" pitchFamily="2" charset="0"/>
                <a:cs typeface="Times New Roman" pitchFamily="18" charset="0"/>
              </a:rPr>
              <a:t>						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(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Tố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Hữu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)</a:t>
            </a:r>
          </a:p>
          <a:p>
            <a:pPr marL="0" indent="0" algn="just" eaLnBrk="1" hangingPunct="1">
              <a:buFont typeface="Times New Roman" panose="02020603050405020304" pitchFamily="18" charset="0"/>
              <a:buNone/>
              <a:defRPr/>
            </a:pP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b)	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Quê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hương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chùm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khế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ngọt</a:t>
            </a:r>
            <a:endParaRPr lang="en-US" sz="3200" dirty="0">
              <a:latin typeface="#9Slide03 AmpleSoft Bold" panose="02000000000000000000" pitchFamily="2" charset="0"/>
              <a:cs typeface="Times New Roman" pitchFamily="18" charset="0"/>
            </a:endParaRPr>
          </a:p>
          <a:p>
            <a:pPr marL="0" indent="0" algn="just" eaLnBrk="1" hangingPunct="1">
              <a:buFont typeface="Times New Roman" panose="02020603050405020304" pitchFamily="18" charset="0"/>
              <a:buNone/>
              <a:defRPr/>
            </a:pP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	Cho con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trèo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hái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mỗi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ngày</a:t>
            </a:r>
            <a:endParaRPr lang="en-US" sz="3200" dirty="0">
              <a:latin typeface="#9Slide03 AmpleSoft Bold" panose="02000000000000000000" pitchFamily="2" charset="0"/>
              <a:cs typeface="Times New Roman" pitchFamily="18" charset="0"/>
            </a:endParaRPr>
          </a:p>
          <a:p>
            <a:pPr marL="0" indent="0" algn="just" eaLnBrk="1" hangingPunct="1">
              <a:buFont typeface="Times New Roman" panose="02020603050405020304" pitchFamily="18" charset="0"/>
              <a:buNone/>
              <a:defRPr/>
            </a:pP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Quê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hương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đi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học</a:t>
            </a:r>
            <a:endParaRPr lang="en-US" sz="3200" dirty="0">
              <a:latin typeface="#9Slide03 AmpleSoft Bold" panose="02000000000000000000" pitchFamily="2" charset="0"/>
              <a:cs typeface="Times New Roman" pitchFamily="18" charset="0"/>
            </a:endParaRPr>
          </a:p>
          <a:p>
            <a:pPr marL="0" indent="0" algn="just" eaLnBrk="1" hangingPunct="1">
              <a:buFont typeface="Times New Roman" panose="02020603050405020304" pitchFamily="18" charset="0"/>
              <a:buNone/>
              <a:defRPr/>
            </a:pP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	Con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về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rợp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bướm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vàng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bay.		(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Đỗ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Trung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Quân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)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sz="3200" b="1" dirty="0">
                <a:latin typeface="#9Slide03 AmpleSoft Bold" panose="02000000000000000000" pitchFamily="2" charset="0"/>
                <a:cs typeface="Times New Roman" pitchFamily="18" charset="0"/>
              </a:rPr>
              <a:t>					</a:t>
            </a:r>
            <a:endParaRPr lang="en-US" dirty="0"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E4AE83-87AD-4CCB-8889-34FA2EDD7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DBA070-4CF9-4FB6-8873-45EB77B8DA9C}"/>
              </a:ext>
            </a:extLst>
          </p:cNvPr>
          <p:cNvSpPr/>
          <p:nvPr/>
        </p:nvSpPr>
        <p:spPr>
          <a:xfrm>
            <a:off x="129182" y="-69185"/>
            <a:ext cx="8834406" cy="666206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accent1">
                  <a:lumMod val="5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AD6238-F53A-435A-AE92-787EE84BFF72}"/>
              </a:ext>
            </a:extLst>
          </p:cNvPr>
          <p:cNvSpPr txBox="1"/>
          <p:nvPr/>
        </p:nvSpPr>
        <p:spPr>
          <a:xfrm>
            <a:off x="-207172" y="141711"/>
            <a:ext cx="4272322" cy="783193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Ziclets" panose="02000603000000000000" pitchFamily="2" charset="0"/>
              </a:rPr>
              <a:t>ii.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Ziclets" panose="02000603000000000000" pitchFamily="2" charset="0"/>
              </a:rPr>
              <a:t>Luyện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Ziclets" panose="02000603000000000000" pitchFamily="2" charset="0"/>
              </a:rPr>
              <a:t>tập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8400078D-DD6F-4446-840D-5E3B0EED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91" y="986358"/>
            <a:ext cx="8437559" cy="1482686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1/. Tìm câu kể Ai là gì ? Trong những câu thơ sau,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 định chủ ngữ những câu vừa tìm được</a:t>
            </a:r>
            <a:endParaRPr lang="en-US" altLang="en-US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xmlns="" id="{1E0468F8-8037-4199-BFD9-112B1DAB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697426-7EE2-47E1-BC18-87F95154D4FC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A6A0C43A-C856-42C9-85EC-E228F8291C16}"/>
              </a:ext>
            </a:extLst>
          </p:cNvPr>
          <p:cNvSpPr txBox="1">
            <a:spLocks/>
          </p:cNvSpPr>
          <p:nvPr/>
        </p:nvSpPr>
        <p:spPr>
          <a:xfrm>
            <a:off x="139303" y="3572333"/>
            <a:ext cx="9023747" cy="5197475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 typeface="Times New Roman" panose="02020603050405020304" pitchFamily="18" charset="0"/>
              <a:buAutoNum type="alphaLcParenR"/>
              <a:defRPr/>
            </a:pP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 Cha, </a:t>
            </a: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Bác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 Anh</a:t>
            </a:r>
          </a:p>
          <a:p>
            <a:pPr marL="0" indent="0" eaLnBrk="1" hangingPunct="1">
              <a:spcBef>
                <a:spcPct val="50000"/>
              </a:spcBef>
              <a:buFont typeface="Times New Roman" panose="02020603050405020304" pitchFamily="18" charset="0"/>
              <a:buNone/>
              <a:defRPr/>
            </a:pP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Quả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tim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lọc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trăm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dòng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máu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nhỏ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sz="3600" b="1" dirty="0">
                <a:latin typeface="#9Slide03 AmpleSoft Bold" panose="02000000000000000000" pitchFamily="2" charset="0"/>
                <a:cs typeface="Times New Roman" pitchFamily="18" charset="0"/>
              </a:rPr>
              <a:t>				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(</a:t>
            </a: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Tố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#9Slide03 AmpleSoft Bold" panose="02000000000000000000" pitchFamily="2" charset="0"/>
                <a:cs typeface="Times New Roman" pitchFamily="18" charset="0"/>
              </a:rPr>
              <a:t>Hữu</a:t>
            </a:r>
            <a:r>
              <a:rPr lang="en-US" sz="3600" dirty="0">
                <a:latin typeface="#9Slide03 AmpleSoft Bold" panose="02000000000000000000" pitchFamily="2" charset="0"/>
                <a:cs typeface="Times New Roman" pitchFamily="18" charset="0"/>
              </a:rPr>
              <a:t>)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sz="3600" b="1" dirty="0">
                <a:latin typeface="#9Slide03 AmpleSoft Bold" panose="02000000000000000000" pitchFamily="2" charset="0"/>
                <a:cs typeface="Times New Roman" pitchFamily="18" charset="0"/>
              </a:rPr>
              <a:t>					</a:t>
            </a:r>
            <a:endParaRPr lang="en-US" sz="3200" dirty="0">
              <a:latin typeface="#9Slide03 AmpleSoft Bol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FB6497-9492-4D76-96BF-B132F00A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14" y="2937942"/>
            <a:ext cx="3580177" cy="29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4AB234E-9DC1-46F5-9A00-6911EF5916C3}"/>
              </a:ext>
            </a:extLst>
          </p:cNvPr>
          <p:cNvCxnSpPr/>
          <p:nvPr/>
        </p:nvCxnSpPr>
        <p:spPr>
          <a:xfrm flipH="1">
            <a:off x="1488000" y="3613773"/>
            <a:ext cx="70247" cy="5207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F1DE03E-3B64-4DE8-B41F-8F46D229B718}"/>
              </a:ext>
            </a:extLst>
          </p:cNvPr>
          <p:cNvCxnSpPr/>
          <p:nvPr/>
        </p:nvCxnSpPr>
        <p:spPr>
          <a:xfrm>
            <a:off x="532210" y="4129295"/>
            <a:ext cx="920353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CEAEEE7-68C1-4474-B806-9B94791489B0}"/>
              </a:ext>
            </a:extLst>
          </p:cNvPr>
          <p:cNvCxnSpPr/>
          <p:nvPr/>
        </p:nvCxnSpPr>
        <p:spPr>
          <a:xfrm>
            <a:off x="1609130" y="4105690"/>
            <a:ext cx="3030141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3387638-E59E-4F8C-9B54-8E9BF6DDC26B}"/>
              </a:ext>
            </a:extLst>
          </p:cNvPr>
          <p:cNvSpPr/>
          <p:nvPr/>
        </p:nvSpPr>
        <p:spPr>
          <a:xfrm>
            <a:off x="2336006" y="4001624"/>
            <a:ext cx="1762125" cy="625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11688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E4AE83-87AD-4CCB-8889-34FA2EDD7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DBA070-4CF9-4FB6-8873-45EB77B8DA9C}"/>
              </a:ext>
            </a:extLst>
          </p:cNvPr>
          <p:cNvSpPr/>
          <p:nvPr/>
        </p:nvSpPr>
        <p:spPr>
          <a:xfrm>
            <a:off x="154797" y="61456"/>
            <a:ext cx="8834406" cy="666206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accent1">
                  <a:lumMod val="5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AD6238-F53A-435A-AE92-787EE84BFF72}"/>
              </a:ext>
            </a:extLst>
          </p:cNvPr>
          <p:cNvSpPr txBox="1"/>
          <p:nvPr/>
        </p:nvSpPr>
        <p:spPr>
          <a:xfrm>
            <a:off x="-207172" y="141711"/>
            <a:ext cx="4272322" cy="783193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Ziclets" panose="02000603000000000000" pitchFamily="2" charset="0"/>
              </a:rPr>
              <a:t>ii.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Ziclets" panose="02000603000000000000" pitchFamily="2" charset="0"/>
              </a:rPr>
              <a:t>Luyện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Ziclets" panose="02000603000000000000" pitchFamily="2" charset="0"/>
              </a:rPr>
              <a:t>tập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8400078D-DD6F-4446-840D-5E3B0EED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91" y="986358"/>
            <a:ext cx="8437559" cy="1482686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1/. Tìm câu kể Ai là gì ? Trong những câu thơ sau,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 định chủ ngữ những câu vừa tìm được</a:t>
            </a:r>
            <a:endParaRPr lang="en-US" altLang="en-US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xmlns="" id="{1E0468F8-8037-4199-BFD9-112B1DAB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697426-7EE2-47E1-BC18-87F95154D4FC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A6A0C43A-C856-42C9-85EC-E228F8291C16}"/>
              </a:ext>
            </a:extLst>
          </p:cNvPr>
          <p:cNvSpPr txBox="1">
            <a:spLocks/>
          </p:cNvSpPr>
          <p:nvPr/>
        </p:nvSpPr>
        <p:spPr>
          <a:xfrm>
            <a:off x="607576" y="2450949"/>
            <a:ext cx="9023747" cy="5197475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b)	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Quê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hương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chùm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khế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ngọt</a:t>
            </a:r>
            <a:endParaRPr lang="en-US" sz="3200" dirty="0">
              <a:latin typeface="#9Slide03 AmpleSoft Bold" panose="02000000000000000000" pitchFamily="2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	Cho con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trèo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hái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mỗi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ngày</a:t>
            </a:r>
            <a:endParaRPr lang="en-US" sz="3200" dirty="0">
              <a:latin typeface="#9Slide03 AmpleSoft Bold" panose="02000000000000000000" pitchFamily="2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Quê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hương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đi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học</a:t>
            </a:r>
            <a:endParaRPr lang="en-US" sz="3200" dirty="0">
              <a:latin typeface="#9Slide03 AmpleSoft Bold" panose="02000000000000000000" pitchFamily="2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	Con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về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rợp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bướm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vàng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bay.		</a:t>
            </a:r>
          </a:p>
          <a:p>
            <a:pPr marL="0" indent="0" algn="just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                                       (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Đỗ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Trung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  <a:cs typeface="Times New Roman" pitchFamily="18" charset="0"/>
              </a:rPr>
              <a:t>Quân</a:t>
            </a:r>
            <a:r>
              <a:rPr lang="en-US" sz="3200" dirty="0">
                <a:latin typeface="#9Slide03 AmpleSoft Bold" panose="02000000000000000000" pitchFamily="2" charset="0"/>
                <a:cs typeface="Times New Roman" pitchFamily="18" charset="0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r>
              <a:rPr lang="en-US" sz="3200" b="1" dirty="0">
                <a:latin typeface="#9Slide03 AmpleSoft Bold" panose="02000000000000000000" pitchFamily="2" charset="0"/>
                <a:cs typeface="Times New Roman" pitchFamily="18" charset="0"/>
              </a:rPr>
              <a:t>					</a:t>
            </a:r>
            <a:endParaRPr lang="en-US" dirty="0">
              <a:latin typeface="#9Slide03 AmpleSoft Bol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64D7C7-14C4-4C8D-9664-CD3B2BB57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138">
            <a:off x="6774583" y="2425429"/>
            <a:ext cx="1621454" cy="1859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8FE6A3-DBD0-4192-8A48-357EDD8C4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627">
            <a:off x="6358603" y="4299403"/>
            <a:ext cx="2151775" cy="2151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772079B-EF5D-4EFD-BE99-BF9AD97B4693}"/>
              </a:ext>
            </a:extLst>
          </p:cNvPr>
          <p:cNvCxnSpPr/>
          <p:nvPr/>
        </p:nvCxnSpPr>
        <p:spPr>
          <a:xfrm>
            <a:off x="1195564" y="3171476"/>
            <a:ext cx="146685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B00CC9D-AEBD-48C3-9238-55C6C46DAE1E}"/>
              </a:ext>
            </a:extLst>
          </p:cNvPr>
          <p:cNvCxnSpPr/>
          <p:nvPr/>
        </p:nvCxnSpPr>
        <p:spPr>
          <a:xfrm flipH="1">
            <a:off x="2774157" y="2583269"/>
            <a:ext cx="130969" cy="62547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3A1DF29-3CAF-4E1B-A026-DB74A200C45D}"/>
              </a:ext>
            </a:extLst>
          </p:cNvPr>
          <p:cNvCxnSpPr/>
          <p:nvPr/>
        </p:nvCxnSpPr>
        <p:spPr>
          <a:xfrm>
            <a:off x="2839641" y="3171476"/>
            <a:ext cx="2378869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8BE6A96-6011-430D-868F-9B1526DDA4D0}"/>
              </a:ext>
            </a:extLst>
          </p:cNvPr>
          <p:cNvCxnSpPr/>
          <p:nvPr/>
        </p:nvCxnSpPr>
        <p:spPr>
          <a:xfrm>
            <a:off x="1307306" y="4906963"/>
            <a:ext cx="1466850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9FC910E-DE7D-4A87-B5A0-5CD9899B612E}"/>
              </a:ext>
            </a:extLst>
          </p:cNvPr>
          <p:cNvCxnSpPr/>
          <p:nvPr/>
        </p:nvCxnSpPr>
        <p:spPr>
          <a:xfrm flipH="1">
            <a:off x="2756374" y="4259842"/>
            <a:ext cx="130969" cy="62547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F94CC56-E613-4F8E-B007-9156D35C7DD0}"/>
              </a:ext>
            </a:extLst>
          </p:cNvPr>
          <p:cNvCxnSpPr/>
          <p:nvPr/>
        </p:nvCxnSpPr>
        <p:spPr>
          <a:xfrm>
            <a:off x="2875716" y="4869441"/>
            <a:ext cx="2378869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CB648AF-9845-4EA2-B10B-B6541C5DE537}"/>
              </a:ext>
            </a:extLst>
          </p:cNvPr>
          <p:cNvSpPr/>
          <p:nvPr/>
        </p:nvSpPr>
        <p:spPr>
          <a:xfrm>
            <a:off x="2715790" y="3087810"/>
            <a:ext cx="1762125" cy="625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C9CDCD5-26B3-4615-9654-F6930834F0EA}"/>
              </a:ext>
            </a:extLst>
          </p:cNvPr>
          <p:cNvSpPr/>
          <p:nvPr/>
        </p:nvSpPr>
        <p:spPr>
          <a:xfrm>
            <a:off x="2724945" y="4856681"/>
            <a:ext cx="1762125" cy="631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31859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E4AE83-87AD-4CCB-8889-34FA2EDD7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8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DBA070-4CF9-4FB6-8873-45EB77B8DA9C}"/>
              </a:ext>
            </a:extLst>
          </p:cNvPr>
          <p:cNvSpPr/>
          <p:nvPr/>
        </p:nvSpPr>
        <p:spPr>
          <a:xfrm>
            <a:off x="3647" y="-140877"/>
            <a:ext cx="9288882" cy="7133357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accent1">
                  <a:lumMod val="50000"/>
                </a:schemeClr>
              </a:solidFill>
              <a:latin typeface="SVN-SAF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AD6238-F53A-435A-AE92-787EE84BFF72}"/>
              </a:ext>
            </a:extLst>
          </p:cNvPr>
          <p:cNvSpPr txBox="1"/>
          <p:nvPr/>
        </p:nvSpPr>
        <p:spPr>
          <a:xfrm>
            <a:off x="0" y="43536"/>
            <a:ext cx="4272322" cy="783193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SVNZiclets" panose="02000603000000000000" pitchFamily="2" charset="0"/>
              </a:rPr>
              <a:t>ii.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SVNZiclets" panose="02000603000000000000" pitchFamily="2" charset="0"/>
              </a:rPr>
              <a:t>Luyện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7 SVNZiclets" panose="02000603000000000000" pitchFamily="2" charset="0"/>
              </a:rPr>
              <a:t>tập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8400078D-DD6F-4446-840D-5E3B0EED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20" y="925528"/>
            <a:ext cx="8794427" cy="148268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UVN Thoi Nay Nang" panose="02020903060505020304" pitchFamily="18" charset="0"/>
              </a:rPr>
              <a:t>2</a:t>
            </a:r>
            <a:r>
              <a:rPr lang="en-US" altLang="en-US" sz="3600">
                <a:latin typeface="UVN Thoi Nay Nang" panose="02020903060505020304" pitchFamily="18" charset="0"/>
              </a:rPr>
              <a:t>. </a:t>
            </a:r>
            <a:r>
              <a:rPr lang="en-US" altLang="en-US" sz="3600" dirty="0">
                <a:latin typeface="UVN Thoi Nay Nang" panose="02020903060505020304" pitchFamily="18" charset="0"/>
              </a:rPr>
              <a:t>N</a:t>
            </a:r>
            <a:r>
              <a:rPr lang="en-US" altLang="en-US" sz="3600">
                <a:latin typeface="UVN Thoi Nay Nang" panose="02020903060505020304" pitchFamily="18" charset="0"/>
              </a:rPr>
              <a:t>ối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từ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ngữ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thích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hợp</a:t>
            </a:r>
            <a:r>
              <a:rPr lang="en-US" altLang="en-US" sz="3600" dirty="0">
                <a:latin typeface="UVN Thoi Nay Nang" panose="02020903060505020304" pitchFamily="18" charset="0"/>
              </a:rPr>
              <a:t> ở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cột</a:t>
            </a:r>
            <a:r>
              <a:rPr lang="en-US" altLang="en-US" sz="3600" dirty="0">
                <a:latin typeface="UVN Thoi Nay Nang" panose="02020903060505020304" pitchFamily="18" charset="0"/>
              </a:rPr>
              <a:t> a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với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cột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>
                <a:latin typeface="UVN Thoi Nay Nang" panose="02020903060505020304" pitchFamily="18" charset="0"/>
              </a:rPr>
              <a:t>b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UVN Thoi Nay Nang" panose="02020903060505020304" pitchFamily="18" charset="0"/>
              </a:rPr>
              <a:t>để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tạo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thành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câu</a:t>
            </a:r>
            <a:r>
              <a:rPr lang="en-US" altLang="en-US" sz="3600" dirty="0">
                <a:latin typeface="UVN Thoi Nay Nang" panose="02020903060505020304" pitchFamily="18" charset="0"/>
              </a:rPr>
              <a:t> Ai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là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gì</a:t>
            </a:r>
            <a:r>
              <a:rPr lang="en-US" altLang="en-US" sz="3600" dirty="0">
                <a:latin typeface="UVN Thoi Nay Nang" panose="02020903060505020304" pitchFamily="18" charset="0"/>
              </a:rPr>
              <a:t> ?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xmlns="" id="{1E0468F8-8037-4199-BFD9-112B1DAB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49083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697426-7EE2-47E1-BC18-87F95154D4FC}" type="slidenum">
              <a:rPr lang="en-US" altLang="en-US" sz="1200">
                <a:solidFill>
                  <a:srgbClr val="898989"/>
                </a:solidFill>
                <a:latin typeface="UVN Thoi Nay Nang" panose="020209030605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UVN Thoi Nay Nang" panose="02020903060505020304" pitchFamily="18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xmlns="" id="{7DEF4D88-676F-4DCA-8E37-5DA827FC0DDF}"/>
              </a:ext>
            </a:extLst>
          </p:cNvPr>
          <p:cNvGrpSpPr>
            <a:grpSpLocks/>
          </p:cNvGrpSpPr>
          <p:nvPr/>
        </p:nvGrpSpPr>
        <p:grpSpPr bwMode="auto">
          <a:xfrm>
            <a:off x="492919" y="2563385"/>
            <a:ext cx="2000250" cy="4055450"/>
            <a:chOff x="861" y="2009"/>
            <a:chExt cx="1229" cy="19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Text Box 8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7DB41008-DD94-435C-B197-5849A1347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009"/>
              <a:ext cx="1226" cy="322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Times New Roman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Sư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tử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</a:p>
          </p:txBody>
        </p:sp>
        <p:sp>
          <p:nvSpPr>
            <p:cNvPr id="20" name="Text Box 9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F208A8C5-B79B-4B21-AD5F-DD7E8AF2A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551"/>
              <a:ext cx="1226" cy="322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Times New Roman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 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Gà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trống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</a:p>
          </p:txBody>
        </p:sp>
        <p:sp>
          <p:nvSpPr>
            <p:cNvPr id="21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2170BF20-9CAD-4831-BEB6-58C28D4A4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079"/>
              <a:ext cx="1226" cy="322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Times New Roman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 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Đại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bàng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</a:p>
          </p:txBody>
        </p:sp>
        <p:sp>
          <p:nvSpPr>
            <p:cNvPr id="22" name="Text Box 11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9A478BC8-342F-47C4-A471-48FCA6F8A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" y="3607"/>
              <a:ext cx="1226" cy="322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Times New Roman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 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Chim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công</a:t>
              </a:r>
              <a:r>
                <a:rPr lang="en-US" altLang="en-US" sz="25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</a:p>
          </p:txBody>
        </p:sp>
      </p:grpSp>
      <p:grpSp>
        <p:nvGrpSpPr>
          <p:cNvPr id="24" name="Group 12">
            <a:extLst>
              <a:ext uri="{FF2B5EF4-FFF2-40B4-BE49-F238E27FC236}">
                <a16:creationId xmlns:a16="http://schemas.microsoft.com/office/drawing/2014/main" xmlns="" id="{5599EEC4-263F-4033-844D-FE502AAA976C}"/>
              </a:ext>
            </a:extLst>
          </p:cNvPr>
          <p:cNvGrpSpPr>
            <a:grpSpLocks/>
          </p:cNvGrpSpPr>
          <p:nvPr/>
        </p:nvGrpSpPr>
        <p:grpSpPr bwMode="auto">
          <a:xfrm>
            <a:off x="4043845" y="2563385"/>
            <a:ext cx="4944292" cy="4069794"/>
            <a:chOff x="2289" y="2064"/>
            <a:chExt cx="3391" cy="189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xmlns="" id="{E2F0B62C-0AFD-4C7D-959B-C67ADC7C1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9" y="2064"/>
              <a:ext cx="3391" cy="303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Times New Roman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  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nghệ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sĩ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múa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tài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ba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xmlns="" id="{8870E6DF-7B9F-46B9-9395-D3E0BD597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9" y="2580"/>
              <a:ext cx="3391" cy="346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Times New Roman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  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dũng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sĩ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của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rừng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xanh</a:t>
              </a:r>
              <a:endParaRPr lang="en-US" altLang="en-US" sz="3600" b="1" dirty="0">
                <a:solidFill>
                  <a:srgbClr val="000000"/>
                </a:solidFill>
                <a:latin typeface="UVN Thoi Nay Nang" panose="02020903060505020304" pitchFamily="18" charset="0"/>
              </a:endParaRPr>
            </a:p>
          </p:txBody>
        </p:sp>
        <p:sp>
          <p:nvSpPr>
            <p:cNvPr id="28" name="Text Box 15">
              <a:extLst>
                <a:ext uri="{FF2B5EF4-FFF2-40B4-BE49-F238E27FC236}">
                  <a16:creationId xmlns:a16="http://schemas.microsoft.com/office/drawing/2014/main" xmlns="" id="{1A156689-6D7E-488C-89FD-5DF329CA5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9" y="3100"/>
              <a:ext cx="3391" cy="322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Times New Roman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    </a:t>
              </a:r>
              <a:r>
                <a:rPr lang="en-US" altLang="en-US" sz="3600" b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là chúa sơn lâm</a:t>
              </a:r>
            </a:p>
          </p:txBody>
        </p:sp>
        <p:sp>
          <p:nvSpPr>
            <p:cNvPr id="29" name="Text Box 16">
              <a:extLst>
                <a:ext uri="{FF2B5EF4-FFF2-40B4-BE49-F238E27FC236}">
                  <a16:creationId xmlns:a16="http://schemas.microsoft.com/office/drawing/2014/main" xmlns="" id="{476D2209-C763-474A-97AF-7E199E7B7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9" y="3641"/>
              <a:ext cx="3391" cy="322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Times New Roman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  là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sứ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giả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của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bình</a:t>
              </a:r>
              <a:r>
                <a:rPr lang="en-US" altLang="en-US" sz="3600" b="1" dirty="0">
                  <a:solidFill>
                    <a:srgbClr val="000000"/>
                  </a:solidFill>
                  <a:latin typeface="UVN Thoi Nay Nang" panose="020209030605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00"/>
                  </a:solidFill>
                  <a:latin typeface="UVN Thoi Nay Nang" panose="02020903060505020304" pitchFamily="18" charset="0"/>
                </a:rPr>
                <a:t>minh</a:t>
              </a:r>
              <a:endParaRPr lang="en-US" altLang="en-US" sz="3600" b="1" dirty="0">
                <a:solidFill>
                  <a:srgbClr val="000000"/>
                </a:solidFill>
                <a:latin typeface="UVN Thoi Nay Nang" panose="02020903060505020304" pitchFamily="18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5A7BD16-EDEE-4CB7-8E96-2C6786F8B986}"/>
              </a:ext>
            </a:extLst>
          </p:cNvPr>
          <p:cNvCxnSpPr/>
          <p:nvPr/>
        </p:nvCxnSpPr>
        <p:spPr>
          <a:xfrm>
            <a:off x="2562225" y="3009900"/>
            <a:ext cx="1390650" cy="215361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0D352B2-1B21-4580-8DE1-93727BCE282D}"/>
              </a:ext>
            </a:extLst>
          </p:cNvPr>
          <p:cNvCxnSpPr>
            <a:cxnSpLocks/>
          </p:cNvCxnSpPr>
          <p:nvPr/>
        </p:nvCxnSpPr>
        <p:spPr>
          <a:xfrm>
            <a:off x="2508977" y="4086709"/>
            <a:ext cx="1497287" cy="218106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9FBE2CA-429D-4C66-BD8D-5107C8A2DB3F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2493169" y="4039999"/>
            <a:ext cx="1550676" cy="126629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9773805-35EE-4D7F-977E-D59D0D123678}"/>
              </a:ext>
            </a:extLst>
          </p:cNvPr>
          <p:cNvCxnSpPr>
            <a:cxnSpLocks/>
          </p:cNvCxnSpPr>
          <p:nvPr/>
        </p:nvCxnSpPr>
        <p:spPr>
          <a:xfrm flipV="1">
            <a:off x="2513859" y="2937569"/>
            <a:ext cx="1439016" cy="333020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E4AE83-87AD-4CCB-8889-34FA2EDD7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DBA070-4CF9-4FB6-8873-45EB77B8DA9C}"/>
              </a:ext>
            </a:extLst>
          </p:cNvPr>
          <p:cNvSpPr/>
          <p:nvPr/>
        </p:nvSpPr>
        <p:spPr>
          <a:xfrm>
            <a:off x="154797" y="61456"/>
            <a:ext cx="8834406" cy="666206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accent1">
                  <a:lumMod val="5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AD6238-F53A-435A-AE92-787EE84BFF72}"/>
              </a:ext>
            </a:extLst>
          </p:cNvPr>
          <p:cNvSpPr txBox="1"/>
          <p:nvPr/>
        </p:nvSpPr>
        <p:spPr>
          <a:xfrm>
            <a:off x="-207172" y="141711"/>
            <a:ext cx="4272322" cy="783193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ii.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Luyện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tập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8400078D-DD6F-4446-840D-5E3B0EED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19" y="986359"/>
            <a:ext cx="8437559" cy="1015369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dưới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đặt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kể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Ai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?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xmlns="" id="{1E0468F8-8037-4199-BFD9-112B1DAB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697426-7EE2-47E1-BC18-87F95154D4FC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xmlns="" id="{5785702A-C65D-4314-88B2-BEEC12B14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2440102"/>
            <a:ext cx="840817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a)......là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phố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lớn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  <a:r>
              <a:rPr lang="en-US" altLang="en-US" sz="440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....là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quê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hương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làn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điệu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dân</a:t>
            </a:r>
            <a:r>
              <a:rPr lang="en-US" altLang="en-US" sz="440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     ca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</a:t>
            </a:r>
            <a:r>
              <a:rPr lang="en-US" altLang="en-US" sz="440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.....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nhà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d) ........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nhà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lớn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US" altLang="en-US" sz="4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33729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E4AE83-87AD-4CCB-8889-34FA2EDD7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DBA070-4CF9-4FB6-8873-45EB77B8DA9C}"/>
              </a:ext>
            </a:extLst>
          </p:cNvPr>
          <p:cNvSpPr/>
          <p:nvPr/>
        </p:nvSpPr>
        <p:spPr>
          <a:xfrm>
            <a:off x="134722" y="54226"/>
            <a:ext cx="8923553" cy="666206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accent1">
                  <a:lumMod val="5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AD6238-F53A-435A-AE92-787EE84BFF72}"/>
              </a:ext>
            </a:extLst>
          </p:cNvPr>
          <p:cNvSpPr txBox="1"/>
          <p:nvPr/>
        </p:nvSpPr>
        <p:spPr>
          <a:xfrm>
            <a:off x="-207172" y="141711"/>
            <a:ext cx="4272322" cy="783193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ii.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Luyện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tập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8400078D-DD6F-4446-840D-5E3B0EED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19" y="1023076"/>
            <a:ext cx="8437559" cy="1015369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dưới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đặt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kể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Ai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?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xmlns="" id="{1E0468F8-8037-4199-BFD9-112B1DAB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697426-7EE2-47E1-BC18-87F95154D4FC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xmlns="" id="{5785702A-C65D-4314-88B2-BEEC12B14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11" y="2541910"/>
            <a:ext cx="84081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a)     </a:t>
            </a:r>
            <a:r>
              <a:rPr lang="en-US" altLang="en-US" sz="4400" dirty="0">
                <a:latin typeface="#9Slide03 AmpleSoft Bold" panose="02000000000000000000" pitchFamily="2" charset="0"/>
              </a:rPr>
              <a:t>……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    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là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một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thành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phố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lớn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.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xmlns="" id="{D535391E-3A1D-4830-8FE1-63EF00F4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116" y="2572686"/>
            <a:ext cx="18561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#9Slide03 AmpleSoft Bold" panose="02000000000000000000" pitchFamily="2" charset="0"/>
              </a:rPr>
              <a:t>Đà</a:t>
            </a:r>
            <a:r>
              <a:rPr lang="en-US" altLang="en-US" sz="40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mpleSoft Bold" panose="02000000000000000000" pitchFamily="2" charset="0"/>
              </a:rPr>
              <a:t>Nẵng</a:t>
            </a:r>
            <a:r>
              <a:rPr lang="en-US" altLang="en-US" sz="40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C687BE-A9CD-41DE-8D83-20B79BCBB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57" y="3851532"/>
            <a:ext cx="2966772" cy="264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3F57AE-4C9E-47E9-90A5-F719D85FD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97" y="3465680"/>
            <a:ext cx="1885950" cy="2426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3586D9-FC35-44AC-964F-148FEA2D6D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6" y="4111942"/>
            <a:ext cx="3235960" cy="2426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9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E4AE83-87AD-4CCB-8889-34FA2EDD7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DBA070-4CF9-4FB6-8873-45EB77B8DA9C}"/>
              </a:ext>
            </a:extLst>
          </p:cNvPr>
          <p:cNvSpPr/>
          <p:nvPr/>
        </p:nvSpPr>
        <p:spPr>
          <a:xfrm>
            <a:off x="154797" y="61456"/>
            <a:ext cx="8834406" cy="666206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accent1">
                  <a:lumMod val="5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AD6238-F53A-435A-AE92-787EE84BFF72}"/>
              </a:ext>
            </a:extLst>
          </p:cNvPr>
          <p:cNvSpPr txBox="1"/>
          <p:nvPr/>
        </p:nvSpPr>
        <p:spPr>
          <a:xfrm>
            <a:off x="-207172" y="141711"/>
            <a:ext cx="4272322" cy="783193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ii.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Luyện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tập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8400078D-DD6F-4446-840D-5E3B0EED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09" y="986359"/>
            <a:ext cx="8437559" cy="1015369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dưới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đặt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kể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Ai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?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xmlns="" id="{1E0468F8-8037-4199-BFD9-112B1DAB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697426-7EE2-47E1-BC18-87F95154D4FC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xmlns="" id="{5785702A-C65D-4314-88B2-BEEC12B14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52514"/>
            <a:ext cx="840817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b)     ……     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là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quê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hương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của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những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làn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điệu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dân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ca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quan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họ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8FFF5B-D2A9-4BA5-8057-88D978E4A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4856">
            <a:off x="1397625" y="3852065"/>
            <a:ext cx="2952430" cy="265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xmlns="" id="{7378DBD8-577C-4D6E-B856-62832C37F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4856">
            <a:off x="4883190" y="3110890"/>
            <a:ext cx="2962520" cy="3096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C6E016F7-70BC-44C9-A478-938BBC68E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39" y="2201142"/>
            <a:ext cx="171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#9Slide03 AmpleSoft Bold" panose="02000000000000000000" pitchFamily="2" charset="0"/>
              </a:rPr>
              <a:t>Bắc</a:t>
            </a:r>
            <a:r>
              <a:rPr lang="en-US" altLang="en-US" sz="40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mpleSoft Bold" panose="02000000000000000000" pitchFamily="2" charset="0"/>
              </a:rPr>
              <a:t>Ninh</a:t>
            </a:r>
            <a:endParaRPr lang="en-US" altLang="en-US" sz="4000" dirty="0">
              <a:solidFill>
                <a:srgbClr val="FF000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4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172ACE-9DF6-4243-B4A8-FA6FC0CA4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6"/>
            <a:ext cx="9144000" cy="684772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E371BA0-37F7-4C10-A59E-06E377E222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8" y="53072"/>
            <a:ext cx="5103696" cy="6804928"/>
          </a:xfrm>
          <a:prstGeom prst="rect">
            <a:avLst/>
          </a:prstGeom>
        </p:spPr>
      </p:pic>
      <p:pic>
        <p:nvPicPr>
          <p:cNvPr id="31" name="图片 39">
            <a:extLst>
              <a:ext uri="{FF2B5EF4-FFF2-40B4-BE49-F238E27FC236}">
                <a16:creationId xmlns:a16="http://schemas.microsoft.com/office/drawing/2014/main" xmlns="" id="{1617C9FA-F1F7-4168-875E-DFAED5C4D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t="63560" r="76033" b="16072"/>
          <a:stretch/>
        </p:blipFill>
        <p:spPr bwMode="auto">
          <a:xfrm rot="19432654" flipH="1">
            <a:off x="6500955" y="5289434"/>
            <a:ext cx="888374" cy="126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F709A22-757D-4D92-9A79-DDC3EACFB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94" y="1728188"/>
            <a:ext cx="681315" cy="810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464A78-E340-4B37-85A5-D08CE51A8C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7"/>
          <a:stretch/>
        </p:blipFill>
        <p:spPr>
          <a:xfrm flipH="1">
            <a:off x="5439260" y="4009808"/>
            <a:ext cx="4918008" cy="47347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19216E2-0C02-466A-8520-17A1B5B90E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5327"/>
          <a:stretch/>
        </p:blipFill>
        <p:spPr>
          <a:xfrm>
            <a:off x="-215868" y="5274219"/>
            <a:ext cx="2973506" cy="34712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6F6C3EE-4657-4C4D-AE01-604FB51C49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14869" y="4622129"/>
            <a:ext cx="2973506" cy="37672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3E396C3-22EA-47C3-9546-B65CD33070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5720695" y="4977370"/>
            <a:ext cx="2973506" cy="37672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FBF70D6-1BF8-4FAF-BB52-F2ABAC6268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-12907" y="4900498"/>
            <a:ext cx="2973506" cy="376722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198A74B8-1921-43F0-8AA6-5BAF4C660F3E}"/>
              </a:ext>
            </a:extLst>
          </p:cNvPr>
          <p:cNvSpPr txBox="1"/>
          <p:nvPr/>
        </p:nvSpPr>
        <p:spPr>
          <a:xfrm>
            <a:off x="92163" y="23777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19900" b="1" dirty="0">
                <a:ln/>
                <a:solidFill>
                  <a:schemeClr val="accent4"/>
                </a:solidFill>
                <a:latin typeface="Chiller" panose="04020404031007020602" pitchFamily="82" charset="0"/>
              </a:rPr>
              <a:t>01</a:t>
            </a:r>
            <a:endParaRPr lang="zh-CN" altLang="en-US" sz="19900" b="1" dirty="0">
              <a:ln/>
              <a:solidFill>
                <a:schemeClr val="accent4"/>
              </a:solidFill>
              <a:latin typeface="Chiller" panose="04020404031007020602" pitchFamily="8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D3E2B70-23DC-4661-A3D8-3909C1647D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531" r="90000">
                        <a14:foregroundMark x1="4531" y1="64531" x2="26250" y2="60781"/>
                        <a14:foregroundMark x1="47969" y1="18281" x2="53750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20" y="3225686"/>
            <a:ext cx="1123217" cy="14976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BC9AEC1-A51A-4AFD-86E0-3F1CB3F82E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62" b="94581" l="10000" r="94783">
                        <a14:foregroundMark x1="26630" y1="37935" x2="33043" y2="39059"/>
                        <a14:foregroundMark x1="57500" y1="90082" x2="60435" y2="94785"/>
                        <a14:foregroundMark x1="18913" y1="44479" x2="11739" y2="44479"/>
                        <a14:foregroundMark x1="19674" y1="45603" x2="16957" y2="49591"/>
                        <a14:foregroundMark x1="39783" y1="13292" x2="38587" y2="7464"/>
                        <a14:foregroundMark x1="89239" y1="37628" x2="94565" y2="33640"/>
                        <a14:foregroundMark x1="92717" y1="41207" x2="94783" y2="40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4" y="4228609"/>
            <a:ext cx="994359" cy="140939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3F1BE3C-EDE5-4FC8-9D71-32B5CFA47C3E}"/>
              </a:ext>
            </a:extLst>
          </p:cNvPr>
          <p:cNvSpPr/>
          <p:nvPr/>
        </p:nvSpPr>
        <p:spPr>
          <a:xfrm>
            <a:off x="2165559" y="2932160"/>
            <a:ext cx="5313262" cy="2281856"/>
          </a:xfrm>
          <a:prstGeom prst="roundRect">
            <a:avLst/>
          </a:prstGeom>
          <a:solidFill>
            <a:srgbClr val="FFFFFF">
              <a:alpha val="7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5">
            <a:extLst>
              <a:ext uri="{FF2B5EF4-FFF2-40B4-BE49-F238E27FC236}">
                <a16:creationId xmlns:a16="http://schemas.microsoft.com/office/drawing/2014/main" xmlns="" id="{4E2EC751-E2F9-48A6-976C-2D580F3CD27A}"/>
              </a:ext>
            </a:extLst>
          </p:cNvPr>
          <p:cNvSpPr txBox="1"/>
          <p:nvPr/>
        </p:nvSpPr>
        <p:spPr>
          <a:xfrm>
            <a:off x="3416" y="2846123"/>
            <a:ext cx="946124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800" b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0">
                      <a:srgbClr val="FBF7F0"/>
                    </a:gs>
                    <a:gs pos="100000">
                      <a:srgbClr val="A0854A"/>
                    </a:gs>
                  </a:gsLst>
                  <a:lin ang="8100000" scaled="1"/>
                  <a:tileRect/>
                </a:gra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</a:defRPr>
            </a:lvl1pPr>
          </a:lstStyle>
          <a:p>
            <a:r>
              <a:rPr lang="en-US" altLang="zh-CN" sz="13800" spc="3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Khởi</a:t>
            </a:r>
            <a:r>
              <a:rPr lang="en-US" altLang="zh-CN" sz="13800" spc="3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 </a:t>
            </a:r>
            <a:r>
              <a:rPr lang="en-US" altLang="zh-CN" sz="13800" spc="3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động</a:t>
            </a:r>
            <a:endParaRPr lang="zh-CN" altLang="en-US" sz="13800" spc="300" dirty="0">
              <a:ln>
                <a:solidFill>
                  <a:schemeClr val="tx1"/>
                </a:solidFill>
              </a:ln>
              <a:noFill/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6 DeathRattle BB" panose="02000506000000020004" pitchFamily="2" charset="0"/>
              <a:ea typeface="造字工房悦黑体验版纤细体" pitchFamily="50" charset="-122"/>
              <a:sym typeface="微软雅黑 Light" panose="020B0502040204020203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A7DF9EDC-A40F-4903-AFB2-934C6ABAF30F}"/>
              </a:ext>
            </a:extLst>
          </p:cNvPr>
          <p:cNvSpPr txBox="1"/>
          <p:nvPr/>
        </p:nvSpPr>
        <p:spPr>
          <a:xfrm>
            <a:off x="21706" y="2932161"/>
            <a:ext cx="946124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800" b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0">
                      <a:srgbClr val="FBF7F0"/>
                    </a:gs>
                    <a:gs pos="100000">
                      <a:srgbClr val="A0854A"/>
                    </a:gs>
                  </a:gsLst>
                  <a:lin ang="8100000" scaled="1"/>
                  <a:tileRect/>
                </a:gra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</a:defRPr>
            </a:lvl1pPr>
          </a:lstStyle>
          <a:p>
            <a:r>
              <a:rPr lang="en-US" altLang="zh-CN" sz="13800" spc="300" dirty="0" err="1">
                <a:solidFill>
                  <a:srgbClr val="9DAC6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Khởi</a:t>
            </a:r>
            <a:r>
              <a:rPr lang="en-US" altLang="zh-CN" sz="13800" spc="300" dirty="0">
                <a:solidFill>
                  <a:srgbClr val="9DAC6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 </a:t>
            </a:r>
            <a:r>
              <a:rPr lang="en-US" altLang="zh-CN" sz="13800" spc="300" dirty="0" err="1">
                <a:solidFill>
                  <a:srgbClr val="9DAC6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động</a:t>
            </a:r>
            <a:endParaRPr lang="zh-CN" altLang="en-US" sz="13800" spc="300" dirty="0">
              <a:solidFill>
                <a:srgbClr val="9DAC6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6 DeathRattle BB" panose="02000506000000020004" pitchFamily="2" charset="0"/>
              <a:ea typeface="造字工房悦黑体验版纤细体" pitchFamily="50" charset="-122"/>
              <a:sym typeface="微软雅黑 Light" panose="020B0502040204020203" pitchFamily="34" charset="-122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A7DC88E-D00E-4D47-B173-E7FE6242E1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1079146" y="5062113"/>
            <a:ext cx="2973506" cy="37672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EB20789-CBC1-4473-9C18-C72AA9725F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2176003" y="5078335"/>
            <a:ext cx="2973506" cy="37672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A6FEE47-0E59-4808-BA63-631153BD36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2652575" y="4842121"/>
            <a:ext cx="2973506" cy="37672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EFD1F9F-C037-4CA3-A41D-B4ECB0EAE9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3037498" y="5316175"/>
            <a:ext cx="2973506" cy="3767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7BF2E7E-CE93-4563-B5A1-BD10189C63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3918477" y="5194378"/>
            <a:ext cx="2973506" cy="37672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8CF4391-290E-4D2B-BF2E-A36F4FBA3B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4615900" y="5204162"/>
            <a:ext cx="2973506" cy="37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85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1" grpId="1"/>
      <p:bldP spid="26" grpId="0"/>
      <p:bldP spid="2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E4AE83-87AD-4CCB-8889-34FA2EDD7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DBA070-4CF9-4FB6-8873-45EB77B8DA9C}"/>
              </a:ext>
            </a:extLst>
          </p:cNvPr>
          <p:cNvSpPr/>
          <p:nvPr/>
        </p:nvSpPr>
        <p:spPr>
          <a:xfrm>
            <a:off x="154797" y="61456"/>
            <a:ext cx="8834406" cy="666206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accent1">
                  <a:lumMod val="5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AD6238-F53A-435A-AE92-787EE84BFF72}"/>
              </a:ext>
            </a:extLst>
          </p:cNvPr>
          <p:cNvSpPr txBox="1"/>
          <p:nvPr/>
        </p:nvSpPr>
        <p:spPr>
          <a:xfrm>
            <a:off x="-207172" y="141711"/>
            <a:ext cx="4272322" cy="783193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ii.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Luyện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tập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8400078D-DD6F-4446-840D-5E3B0EED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21" y="1005159"/>
            <a:ext cx="8437559" cy="1015369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dưới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đặt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kể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Ai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?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xmlns="" id="{1E0468F8-8037-4199-BFD9-112B1DAB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697426-7EE2-47E1-BC18-87F95154D4FC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xmlns="" id="{5785702A-C65D-4314-88B2-BEEC12B14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2659560"/>
            <a:ext cx="84081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c)        …....     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là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nhà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thơ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4E8EAA99-C098-4AA6-8F6B-DD149F756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869" y="2690336"/>
            <a:ext cx="1762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mpleSoft Bold" panose="02000000000000000000" pitchFamily="2" charset="0"/>
              </a:rPr>
              <a:t>Huy</a:t>
            </a:r>
            <a:r>
              <a:rPr lang="en-US" altLang="en-US" sz="40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mpleSoft Bold" panose="02000000000000000000" pitchFamily="2" charset="0"/>
              </a:rPr>
              <a:t>Cận</a:t>
            </a:r>
            <a:endParaRPr lang="en-US" altLang="en-US" sz="4000" dirty="0">
              <a:solidFill>
                <a:srgbClr val="FF0000"/>
              </a:solidFill>
              <a:latin typeface="#9Slide03 AmpleSoft Bol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01F51F-7CB1-4E37-BDC0-4B507C16D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11" y="2319915"/>
            <a:ext cx="2800440" cy="4232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33D94-8EF2-46E9-82A9-692D44D83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113">
            <a:off x="3424375" y="3673441"/>
            <a:ext cx="1765698" cy="3224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184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E4AE83-87AD-4CCB-8889-34FA2EDD7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DBA070-4CF9-4FB6-8873-45EB77B8DA9C}"/>
              </a:ext>
            </a:extLst>
          </p:cNvPr>
          <p:cNvSpPr/>
          <p:nvPr/>
        </p:nvSpPr>
        <p:spPr>
          <a:xfrm>
            <a:off x="154797" y="61456"/>
            <a:ext cx="8834406" cy="666206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accent1">
                  <a:lumMod val="5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AD6238-F53A-435A-AE92-787EE84BFF72}"/>
              </a:ext>
            </a:extLst>
          </p:cNvPr>
          <p:cNvSpPr txBox="1"/>
          <p:nvPr/>
        </p:nvSpPr>
        <p:spPr>
          <a:xfrm>
            <a:off x="-207172" y="141711"/>
            <a:ext cx="4272322" cy="783193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ii.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Luyện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VNZiclets" panose="02000603000000000000" pitchFamily="2" charset="0"/>
              </a:rPr>
              <a:t>tập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8400078D-DD6F-4446-840D-5E3B0EED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7" y="1005159"/>
            <a:ext cx="8437559" cy="1015369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dưới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đặt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kể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Ai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?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xmlns="" id="{1E0468F8-8037-4199-BFD9-112B1DAB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697426-7EE2-47E1-BC18-87F95154D4FC}" type="slidenum">
              <a:rPr lang="en-US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xmlns="" id="{5785702A-C65D-4314-88B2-BEEC12B14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91" y="1989335"/>
            <a:ext cx="84081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d)</a:t>
            </a:r>
            <a:r>
              <a:rPr lang="en-US" altLang="en-US" sz="44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       </a:t>
            </a:r>
            <a:r>
              <a:rPr lang="en-US" altLang="en-US" sz="4400" dirty="0">
                <a:latin typeface="#9Slide03 AmpleSoft Bold" panose="02000000000000000000" pitchFamily="2" charset="0"/>
              </a:rPr>
              <a:t>........</a:t>
            </a:r>
            <a:r>
              <a:rPr lang="en-US" altLang="en-US" sz="44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      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là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nhà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thơ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lớn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của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Việt</a:t>
            </a:r>
            <a:r>
              <a:rPr lang="en-US" altLang="en-US" sz="44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Nam.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D01158F9-22AA-4137-B6E5-AC86E285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412" y="1989334"/>
            <a:ext cx="1945481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#9Slide03 AmpleSoft Bold" panose="02000000000000000000" pitchFamily="2" charset="0"/>
              </a:rPr>
              <a:t>Tố</a:t>
            </a:r>
            <a:r>
              <a:rPr lang="en-US" sz="44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3 AmpleSoft Bold" panose="02000000000000000000" pitchFamily="2" charset="0"/>
              </a:rPr>
              <a:t>Hữu</a:t>
            </a:r>
            <a:endParaRPr lang="en-US" sz="4400" dirty="0">
              <a:solidFill>
                <a:srgbClr val="FF0000"/>
              </a:solidFill>
              <a:latin typeface="#9Slide03 AmpleSoft Bol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A8D65A-D4BD-4CF1-9842-2FDF63959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31" y="2893255"/>
            <a:ext cx="2057400" cy="3556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F16EE8-C0C2-49E6-A6D0-E859C5D21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82" y="2893255"/>
            <a:ext cx="3957630" cy="3556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103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F07547B-A982-4DB3-AC6F-0E60A065B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8B529B1-5140-4E14-9C5D-270FB402C65C}"/>
              </a:ext>
            </a:extLst>
          </p:cNvPr>
          <p:cNvSpPr/>
          <p:nvPr/>
        </p:nvSpPr>
        <p:spPr>
          <a:xfrm>
            <a:off x="2200276" y="1019174"/>
            <a:ext cx="6838002" cy="5959540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699211" y="286573"/>
            <a:ext cx="592554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706748" y="1193143"/>
            <a:ext cx="657838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8268053" y="286572"/>
            <a:ext cx="592554" cy="732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CDB2C7-B977-425C-82E8-38FE789CC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/>
          <a:stretch/>
        </p:blipFill>
        <p:spPr>
          <a:xfrm>
            <a:off x="2349466" y="2420281"/>
            <a:ext cx="2973506" cy="63492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AB0DF56-C6E7-444D-BF42-C7C99AA680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7"/>
          <a:stretch/>
        </p:blipFill>
        <p:spPr>
          <a:xfrm flipH="1">
            <a:off x="4777010" y="4028862"/>
            <a:ext cx="4918008" cy="47347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657EE8F-5A1F-45F5-9D2F-EF6E8C00B5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/>
          <a:stretch/>
        </p:blipFill>
        <p:spPr>
          <a:xfrm>
            <a:off x="-176439" y="2259861"/>
            <a:ext cx="2973506" cy="63492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2B66AC2-9D45-43CA-9DF4-AE854EFA80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/>
          <a:stretch/>
        </p:blipFill>
        <p:spPr>
          <a:xfrm>
            <a:off x="435712" y="2413193"/>
            <a:ext cx="2973506" cy="63492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5C42E23-00AC-4B9B-99E6-32374D9BD7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/>
          <a:stretch/>
        </p:blipFill>
        <p:spPr>
          <a:xfrm>
            <a:off x="-23894" y="2404478"/>
            <a:ext cx="2973506" cy="63492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4D420E7-E946-4A76-9E96-DA8E2EA6DA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5327"/>
          <a:stretch/>
        </p:blipFill>
        <p:spPr>
          <a:xfrm>
            <a:off x="2134792" y="5254256"/>
            <a:ext cx="2973506" cy="34712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4C38179-3096-439E-A1F1-7855E71826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4962500" y="5003336"/>
            <a:ext cx="2973506" cy="3767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B748AF-1DA5-4CE0-A9BE-765AA00A2C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49" b="89984" l="6050" r="93572">
                        <a14:foregroundMark x1="22600" y1="10178" x2="29145" y2="9249"/>
                        <a14:foregroundMark x1="6079" y1="34612" x2="11024" y2="33724"/>
                        <a14:foregroundMark x1="18761" y1="77423" x2="23269" y2="68538"/>
                        <a14:foregroundMark x1="17685" y1="73869" x2="18761" y2="74273"/>
                        <a14:foregroundMark x1="70215" y1="78514" x2="77167" y2="12036"/>
                        <a14:foregroundMark x1="56894" y1="53877" x2="56370" y2="49637"/>
                        <a14:foregroundMark x1="91158" y1="35178" x2="93572" y2="37237"/>
                        <a14:foregroundMark x1="82897" y1="62601" x2="92234" y2="72779"/>
                        <a14:foregroundMark x1="87580" y1="64459" x2="91419" y2="64459"/>
                        <a14:foregroundMark x1="53694" y1="46850" x2="51542" y2="48869"/>
                        <a14:foregroundMark x1="72484" y1="63530" x2="75305" y2="70557"/>
                        <a14:foregroundMark x1="75305" y1="70557" x2="75305" y2="70194"/>
                        <a14:foregroundMark x1="17539" y1="62964" x2="19953" y2="62601"/>
                        <a14:foregroundMark x1="16085" y1="62036" x2="15532" y2="61672"/>
                        <a14:foregroundMark x1="30337" y1="81099" x2="31297" y2="74435"/>
                        <a14:backgroundMark x1="33537" y1="49798" x2="34351" y2="47981"/>
                        <a14:backgroundMark x1="37958" y1="54241" x2="37958" y2="54241"/>
                        <a14:backgroundMark x1="18092" y1="61672" x2="18092" y2="61672"/>
                        <a14:backgroundMark x1="16201" y1="63328" x2="16201" y2="63328"/>
                        <a14:backgroundMark x1="15154" y1="85057" x2="28127" y2="87884"/>
                        <a14:backgroundMark x1="28127" y1="87884" x2="28941" y2="87641"/>
                        <a14:backgroundMark x1="13089" y1="87641" x2="18441" y2="87641"/>
                        <a14:backgroundMark x1="10413" y1="87076" x2="21728" y2="87924"/>
                        <a14:backgroundMark x1="33479" y1="87924" x2="41099" y2="87924"/>
                        <a14:backgroundMark x1="28941" y1="86511" x2="36795" y2="85339"/>
                        <a14:backgroundMark x1="27109" y1="87076" x2="36504" y2="87520"/>
                        <a14:backgroundMark x1="36504" y1="87520" x2="37813" y2="87076"/>
                        <a14:backgroundMark x1="35340" y1="86511" x2="36998" y2="86793"/>
                        <a14:backgroundMark x1="32461" y1="86511" x2="32461" y2="86511"/>
                        <a14:backgroundMark x1="32461" y1="86511" x2="37813" y2="86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056" y="3705491"/>
            <a:ext cx="3972571" cy="3814727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ABBF9F6-8676-4573-B651-5C82763AB418}"/>
              </a:ext>
            </a:extLst>
          </p:cNvPr>
          <p:cNvSpPr txBox="1"/>
          <p:nvPr/>
        </p:nvSpPr>
        <p:spPr>
          <a:xfrm>
            <a:off x="2630698" y="2559233"/>
            <a:ext cx="5851995" cy="2349579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Chào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tạm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biệt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!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71C7275-F958-4778-AEA8-AB2EE09F13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0781" y1="42188" x2="71875" y2="61875"/>
                        <a14:foregroundMark x1="71875" y1="61875" x2="73438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37" y="-63912"/>
            <a:ext cx="1127520" cy="150336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DC7C2A1D-2687-49F9-BD79-502626457B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4531" r="90000">
                        <a14:foregroundMark x1="4531" y1="64531" x2="26250" y2="60781"/>
                        <a14:foregroundMark x1="47969" y1="18281" x2="53750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48" y="2982251"/>
            <a:ext cx="1123217" cy="149762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DA63B907-E443-4951-BAC5-F63A88FD4A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4531" r="90000">
                        <a14:foregroundMark x1="4531" y1="64531" x2="26250" y2="60781"/>
                        <a14:foregroundMark x1="47969" y1="18281" x2="53750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41" y="3096126"/>
            <a:ext cx="922200" cy="12296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1ED47F48-ABE0-43A2-AE57-DFFA1600AF7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62" b="94581" l="10000" r="94783">
                        <a14:foregroundMark x1="26630" y1="37935" x2="33043" y2="39059"/>
                        <a14:foregroundMark x1="57500" y1="90082" x2="60435" y2="94785"/>
                        <a14:foregroundMark x1="18913" y1="44479" x2="11739" y2="44479"/>
                        <a14:foregroundMark x1="19674" y1="45603" x2="16957" y2="49591"/>
                        <a14:foregroundMark x1="39783" y1="13292" x2="38587" y2="7464"/>
                        <a14:foregroundMark x1="89239" y1="37628" x2="94565" y2="33640"/>
                        <a14:foregroundMark x1="92717" y1="41207" x2="94783" y2="40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" y="1144957"/>
            <a:ext cx="994359" cy="14093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59733FF-05A6-48B9-9E42-6EA2AB82B1DA}"/>
              </a:ext>
            </a:extLst>
          </p:cNvPr>
          <p:cNvSpPr txBox="1"/>
          <p:nvPr/>
        </p:nvSpPr>
        <p:spPr>
          <a:xfrm>
            <a:off x="2645757" y="2623145"/>
            <a:ext cx="5851995" cy="2349579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Chào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tạm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biệt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7829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4AFC6A2-B7F8-440C-ABE4-F4310DAD3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454C35D-8F59-4172-92BA-3C49AA22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139" y="6725319"/>
            <a:ext cx="30861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2E2102-5B95-4ACB-A74F-E11C4166F8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1" y="4974386"/>
            <a:ext cx="2973506" cy="37672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5B86D7-F15A-4570-A7E4-C474502F29AB}"/>
              </a:ext>
            </a:extLst>
          </p:cNvPr>
          <p:cNvSpPr txBox="1"/>
          <p:nvPr/>
        </p:nvSpPr>
        <p:spPr>
          <a:xfrm>
            <a:off x="4371670" y="1545202"/>
            <a:ext cx="4509516" cy="59354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#9Slide03 AmpleSoft Bold" panose="02000000000000000000" pitchFamily="2" charset="0"/>
              </a:rPr>
              <a:t>Hãy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latin typeface="#9Slide03 AmpleSoft Bold" panose="02000000000000000000" pitchFamily="2" charset="0"/>
              </a:rPr>
              <a:t>xác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latin typeface="#9Slide03 AmpleSoft Bold" panose="02000000000000000000" pitchFamily="2" charset="0"/>
              </a:rPr>
              <a:t>định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latin typeface="#9Slide03 AmpleSoft Bold" panose="02000000000000000000" pitchFamily="2" charset="0"/>
              </a:rPr>
              <a:t>bộ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latin typeface="#9Slide03 AmpleSoft Bold" panose="02000000000000000000" pitchFamily="2" charset="0"/>
              </a:rPr>
              <a:t>phận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“ </a:t>
            </a:r>
            <a:r>
              <a:rPr lang="en-US" sz="44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Là</a:t>
            </a:r>
            <a:r>
              <a:rPr lang="en-US" sz="44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gì</a:t>
            </a:r>
            <a:r>
              <a:rPr lang="en-US" sz="44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?” </a:t>
            </a:r>
            <a:r>
              <a:rPr lang="en-US" sz="4400" dirty="0" err="1">
                <a:latin typeface="#9Slide03 AmpleSoft Bold" panose="02000000000000000000" pitchFamily="2" charset="0"/>
              </a:rPr>
              <a:t>trong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latin typeface="#9Slide03 AmpleSoft Bold" panose="02000000000000000000" pitchFamily="2" charset="0"/>
              </a:rPr>
              <a:t>các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latin typeface="#9Slide03 AmpleSoft Bold" panose="02000000000000000000" pitchFamily="2" charset="0"/>
              </a:rPr>
              <a:t>câu</a:t>
            </a:r>
            <a:r>
              <a:rPr lang="en-US" sz="4400" dirty="0">
                <a:latin typeface="#9Slide03 AmpleSoft Bold" panose="02000000000000000000" pitchFamily="2" charset="0"/>
              </a:rPr>
              <a:t> Ai </a:t>
            </a:r>
            <a:r>
              <a:rPr lang="en-US" sz="4400" dirty="0" err="1">
                <a:latin typeface="#9Slide03 AmpleSoft Bold" panose="02000000000000000000" pitchFamily="2" charset="0"/>
              </a:rPr>
              <a:t>là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latin typeface="#9Slide03 AmpleSoft Bold" panose="02000000000000000000" pitchFamily="2" charset="0"/>
              </a:rPr>
              <a:t>gì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>
                <a:latin typeface="#9Slide03 AmpleSoft Bold" panose="02000000000000000000" pitchFamily="2" charset="0"/>
              </a:rPr>
              <a:t>? sau </a:t>
            </a:r>
            <a:r>
              <a:rPr lang="en-US" sz="4400" dirty="0" err="1">
                <a:latin typeface="#9Slide03 AmpleSoft Bold" panose="02000000000000000000" pitchFamily="2" charset="0"/>
              </a:rPr>
              <a:t>đây</a:t>
            </a:r>
            <a:r>
              <a:rPr lang="en-US" sz="4400" dirty="0">
                <a:latin typeface="#9Slide03 AmpleSoft Bold" panose="02000000000000000000" pitchFamily="2" charset="0"/>
              </a:rPr>
              <a:t>. </a:t>
            </a:r>
            <a:r>
              <a:rPr lang="en-US" sz="4400" dirty="0" err="1">
                <a:latin typeface="#9Slide03 AmpleSoft Bold" panose="02000000000000000000" pitchFamily="2" charset="0"/>
              </a:rPr>
              <a:t>Hãy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latin typeface="#9Slide03 AmpleSoft Bold" panose="02000000000000000000" pitchFamily="2" charset="0"/>
              </a:rPr>
              <a:t>cố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latin typeface="#9Slide03 AmpleSoft Bold" panose="02000000000000000000" pitchFamily="2" charset="0"/>
              </a:rPr>
              <a:t>gắng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latin typeface="#9Slide03 AmpleSoft Bold" panose="02000000000000000000" pitchFamily="2" charset="0"/>
              </a:rPr>
              <a:t>xác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latin typeface="#9Slide03 AmpleSoft Bold" panose="02000000000000000000" pitchFamily="2" charset="0"/>
              </a:rPr>
              <a:t>định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latin typeface="#9Slide03 AmpleSoft Bold" panose="02000000000000000000" pitchFamily="2" charset="0"/>
              </a:rPr>
              <a:t>thật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latin typeface="#9Slide03 AmpleSoft Bold" panose="02000000000000000000" pitchFamily="2" charset="0"/>
              </a:rPr>
              <a:t>nhanh</a:t>
            </a:r>
            <a:r>
              <a:rPr lang="en-US" sz="4400" dirty="0">
                <a:latin typeface="#9Slide03 AmpleSoft Bold" panose="02000000000000000000" pitchFamily="2" charset="0"/>
              </a:rPr>
              <a:t> </a:t>
            </a:r>
            <a:r>
              <a:rPr lang="en-US" sz="4400" dirty="0" err="1">
                <a:latin typeface="#9Slide03 AmpleSoft Bold" panose="02000000000000000000" pitchFamily="2" charset="0"/>
              </a:rPr>
              <a:t>nhé</a:t>
            </a:r>
            <a:r>
              <a:rPr lang="en-US" sz="4400" dirty="0">
                <a:latin typeface="#9Slide03 AmpleSoft Bold" panose="02000000000000000000" pitchFamily="2" charset="0"/>
              </a:rPr>
              <a:t> 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92A02A3-40F7-4811-83DC-F9E0F5FB9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7"/>
          <a:stretch/>
        </p:blipFill>
        <p:spPr>
          <a:xfrm flipH="1">
            <a:off x="4716378" y="4213831"/>
            <a:ext cx="4918008" cy="47347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82563B-96F7-44B8-9DE9-9C9D1F442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591112" y="5119283"/>
            <a:ext cx="2973506" cy="37672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A2FEE98-0C78-4DE8-9183-30A17BA76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4862555" y="5181393"/>
            <a:ext cx="2973506" cy="37672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0362933-4B09-4B12-B26B-4C5CA5A474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531" r="90000">
                        <a14:foregroundMark x1="4531" y1="64531" x2="26250" y2="60781"/>
                        <a14:foregroundMark x1="47969" y1="18281" x2="53750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1" y="259338"/>
            <a:ext cx="1123217" cy="14976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10566CE-37CB-4F4C-AE8B-A698A4B14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62" b="94581" l="10000" r="94783">
                        <a14:foregroundMark x1="26630" y1="37935" x2="33043" y2="39059"/>
                        <a14:foregroundMark x1="57500" y1="90082" x2="60435" y2="94785"/>
                        <a14:foregroundMark x1="18913" y1="44479" x2="11739" y2="44479"/>
                        <a14:foregroundMark x1="19674" y1="45603" x2="16957" y2="49591"/>
                        <a14:foregroundMark x1="39783" y1="13292" x2="38587" y2="7464"/>
                        <a14:foregroundMark x1="89239" y1="37628" x2="94565" y2="33640"/>
                        <a14:foregroundMark x1="92717" y1="41207" x2="94783" y2="40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92" y="5181393"/>
            <a:ext cx="994359" cy="14093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BBEAE39-6007-4F5E-8252-67001CB4A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1889049" y="5034698"/>
            <a:ext cx="2973506" cy="37672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D2B525A-23C5-4ED6-B220-8C223205A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-393065" y="5233723"/>
            <a:ext cx="2973506" cy="37672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AA5F50D-B58A-4E36-9EF1-D04A91A49C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2838328" y="5155088"/>
            <a:ext cx="2973506" cy="37672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BB3A3AE-9410-430C-8191-32526E0DA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2642749" y="4867594"/>
            <a:ext cx="2973506" cy="37672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C7E9383-26C0-499E-B445-16E5550F49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7706" y="1464936"/>
            <a:ext cx="4659272" cy="25666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BA96DA0-A9E7-4FC1-A1E2-8423BBC965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40" y="3100739"/>
            <a:ext cx="4261473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4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2B0C3A-B0C6-4752-8601-70ED8CDE9F8E}"/>
              </a:ext>
            </a:extLst>
          </p:cNvPr>
          <p:cNvSpPr/>
          <p:nvPr/>
        </p:nvSpPr>
        <p:spPr>
          <a:xfrm>
            <a:off x="806223" y="286564"/>
            <a:ext cx="7960178" cy="59218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115059E-3C8A-4986-A1BC-74399845D2D6}"/>
              </a:ext>
            </a:extLst>
          </p:cNvPr>
          <p:cNvSpPr/>
          <p:nvPr/>
        </p:nvSpPr>
        <p:spPr>
          <a:xfrm>
            <a:off x="1348933" y="2548767"/>
            <a:ext cx="6111376" cy="1687442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B0D540-74DD-4A9A-841B-3093B86EC0BB}"/>
              </a:ext>
            </a:extLst>
          </p:cNvPr>
          <p:cNvSpPr txBox="1"/>
          <p:nvPr/>
        </p:nvSpPr>
        <p:spPr>
          <a:xfrm>
            <a:off x="1549152" y="2838490"/>
            <a:ext cx="63065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Ba </a:t>
            </a:r>
            <a:r>
              <a:rPr lang="en-US" sz="66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em</a:t>
            </a:r>
            <a:r>
              <a:rPr lang="en-US" sz="66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66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là</a:t>
            </a:r>
            <a:r>
              <a:rPr lang="en-US" sz="66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66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bác</a:t>
            </a:r>
            <a:r>
              <a:rPr lang="en-US" sz="66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66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sĩ</a:t>
            </a:r>
            <a:endParaRPr lang="en-US" sz="6600" b="1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17FBC8-003B-4E17-9415-6111FE06B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0833" l="9989" r="89898">
                        <a14:foregroundMark x1="36776" y1="15833" x2="36776" y2="15833"/>
                        <a14:foregroundMark x1="39728" y1="17130" x2="44949" y2="23611"/>
                        <a14:foregroundMark x1="52781" y1="16852" x2="53348" y2="22222"/>
                        <a14:foregroundMark x1="34279" y1="3796" x2="43360" y2="9074"/>
                        <a14:foregroundMark x1="46311" y1="69074" x2="39501" y2="88426"/>
                        <a14:foregroundMark x1="45970" y1="73611" x2="47446" y2="85833"/>
                        <a14:foregroundMark x1="56867" y1="72870" x2="63224" y2="90833"/>
                        <a14:foregroundMark x1="53689" y1="41389" x2="62429" y2="63333"/>
                        <a14:foregroundMark x1="58343" y1="37778" x2="66515" y2="50833"/>
                        <a14:foregroundMark x1="36209" y1="39537" x2="31555" y2="53519"/>
                        <a14:foregroundMark x1="48014" y1="61389" x2="60159" y2="69352"/>
                        <a14:foregroundMark x1="40636" y1="38704" x2="40636" y2="38704"/>
                        <a14:foregroundMark x1="41203" y1="42407" x2="42792" y2="41944"/>
                        <a14:foregroundMark x1="56413" y1="38889" x2="56186" y2="38426"/>
                        <a14:foregroundMark x1="54143" y1="36481" x2="54143" y2="35093"/>
                        <a14:foregroundMark x1="40295" y1="38611" x2="42792" y2="36389"/>
                        <a14:backgroundMark x1="33258" y1="1759" x2="34393" y2="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684" y="2252558"/>
            <a:ext cx="2955131" cy="483018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63FBE33-02A3-4DFE-B2AA-4AA9381CEAC6}"/>
              </a:ext>
            </a:extLst>
          </p:cNvPr>
          <p:cNvCxnSpPr/>
          <p:nvPr/>
        </p:nvCxnSpPr>
        <p:spPr>
          <a:xfrm>
            <a:off x="4057648" y="3806190"/>
            <a:ext cx="30946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11FAF0-0EDB-4F4E-90DE-8DEEFEED7F87}"/>
              </a:ext>
            </a:extLst>
          </p:cNvPr>
          <p:cNvSpPr/>
          <p:nvPr/>
        </p:nvSpPr>
        <p:spPr>
          <a:xfrm>
            <a:off x="1005723" y="890025"/>
            <a:ext cx="6798229" cy="9061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D22C2BE3-AFD1-431E-95AA-E8358B0EA2A1}"/>
              </a:ext>
            </a:extLst>
          </p:cNvPr>
          <p:cNvSpPr/>
          <p:nvPr/>
        </p:nvSpPr>
        <p:spPr>
          <a:xfrm>
            <a:off x="1130131" y="745163"/>
            <a:ext cx="6703932" cy="9061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BBD199F-310C-4F29-9486-9EC92D0A8871}"/>
              </a:ext>
            </a:extLst>
          </p:cNvPr>
          <p:cNvSpPr txBox="1"/>
          <p:nvPr/>
        </p:nvSpPr>
        <p:spPr>
          <a:xfrm>
            <a:off x="1130131" y="843912"/>
            <a:ext cx="67982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Tìm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bộ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phận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“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gì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?”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trong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câu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sau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đây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.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2B0C3A-B0C6-4752-8601-70ED8CDE9F8E}"/>
              </a:ext>
            </a:extLst>
          </p:cNvPr>
          <p:cNvSpPr/>
          <p:nvPr/>
        </p:nvSpPr>
        <p:spPr>
          <a:xfrm>
            <a:off x="362512" y="191819"/>
            <a:ext cx="7960178" cy="59218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115059E-3C8A-4986-A1BC-74399845D2D6}"/>
              </a:ext>
            </a:extLst>
          </p:cNvPr>
          <p:cNvSpPr/>
          <p:nvPr/>
        </p:nvSpPr>
        <p:spPr>
          <a:xfrm>
            <a:off x="594296" y="2523456"/>
            <a:ext cx="6728152" cy="1634614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B0D540-74DD-4A9A-841B-3093B86EC0BB}"/>
              </a:ext>
            </a:extLst>
          </p:cNvPr>
          <p:cNvSpPr txBox="1"/>
          <p:nvPr/>
        </p:nvSpPr>
        <p:spPr>
          <a:xfrm>
            <a:off x="590553" y="2786765"/>
            <a:ext cx="76722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Mẹ</a:t>
            </a:r>
            <a:r>
              <a:rPr lang="en-US" sz="66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66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em</a:t>
            </a:r>
            <a:r>
              <a:rPr lang="en-US" sz="66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66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là</a:t>
            </a:r>
            <a:r>
              <a:rPr lang="en-US" sz="66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66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giáo</a:t>
            </a:r>
            <a:r>
              <a:rPr lang="en-US" sz="66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66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viên</a:t>
            </a:r>
            <a:endParaRPr lang="en-US" sz="6600" b="1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63FBE33-02A3-4DFE-B2AA-4AA9381CEAC6}"/>
              </a:ext>
            </a:extLst>
          </p:cNvPr>
          <p:cNvCxnSpPr>
            <a:cxnSpLocks/>
          </p:cNvCxnSpPr>
          <p:nvPr/>
        </p:nvCxnSpPr>
        <p:spPr>
          <a:xfrm>
            <a:off x="2914650" y="3783330"/>
            <a:ext cx="41233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11FAF0-0EDB-4F4E-90DE-8DEEFEED7F87}"/>
              </a:ext>
            </a:extLst>
          </p:cNvPr>
          <p:cNvSpPr/>
          <p:nvPr/>
        </p:nvSpPr>
        <p:spPr>
          <a:xfrm>
            <a:off x="1005723" y="890025"/>
            <a:ext cx="6798229" cy="9061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D22C2BE3-AFD1-431E-95AA-E8358B0EA2A1}"/>
              </a:ext>
            </a:extLst>
          </p:cNvPr>
          <p:cNvSpPr/>
          <p:nvPr/>
        </p:nvSpPr>
        <p:spPr>
          <a:xfrm>
            <a:off x="1130131" y="745163"/>
            <a:ext cx="6703932" cy="9061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BBD199F-310C-4F29-9486-9EC92D0A8871}"/>
              </a:ext>
            </a:extLst>
          </p:cNvPr>
          <p:cNvSpPr txBox="1"/>
          <p:nvPr/>
        </p:nvSpPr>
        <p:spPr>
          <a:xfrm>
            <a:off x="1502003" y="919057"/>
            <a:ext cx="67982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#9Slide03 AmpleSoft Bold" panose="02000000000000000000" pitchFamily="2" charset="0"/>
              </a:rPr>
              <a:t>Tìm</a:t>
            </a:r>
            <a:r>
              <a:rPr lang="en-US" sz="3200" dirty="0"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</a:rPr>
              <a:t>bộ</a:t>
            </a:r>
            <a:r>
              <a:rPr lang="en-US" sz="3200" dirty="0"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</a:rPr>
              <a:t>phận</a:t>
            </a:r>
            <a:r>
              <a:rPr lang="en-US" sz="3200" dirty="0">
                <a:latin typeface="#9Slide03 AmpleSoft Bold" panose="02000000000000000000" pitchFamily="2" charset="0"/>
              </a:rPr>
              <a:t> “ </a:t>
            </a:r>
            <a:r>
              <a:rPr lang="en-US" sz="3200" dirty="0" err="1">
                <a:latin typeface="#9Slide03 AmpleSoft Bold" panose="02000000000000000000" pitchFamily="2" charset="0"/>
              </a:rPr>
              <a:t>Là</a:t>
            </a:r>
            <a:r>
              <a:rPr lang="en-US" sz="3200" dirty="0"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</a:rPr>
              <a:t>gì</a:t>
            </a:r>
            <a:r>
              <a:rPr lang="en-US" sz="3200" dirty="0">
                <a:latin typeface="#9Slide03 AmpleSoft Bold" panose="02000000000000000000" pitchFamily="2" charset="0"/>
              </a:rPr>
              <a:t> ?” </a:t>
            </a:r>
            <a:r>
              <a:rPr lang="en-US" sz="3200" dirty="0" err="1">
                <a:latin typeface="#9Slide03 AmpleSoft Bold" panose="02000000000000000000" pitchFamily="2" charset="0"/>
              </a:rPr>
              <a:t>trong</a:t>
            </a:r>
            <a:r>
              <a:rPr lang="en-US" sz="3200" dirty="0"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</a:rPr>
              <a:t>các</a:t>
            </a:r>
            <a:r>
              <a:rPr lang="en-US" sz="3200" dirty="0"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</a:rPr>
              <a:t>câu</a:t>
            </a:r>
            <a:r>
              <a:rPr lang="en-US" sz="3200" dirty="0">
                <a:latin typeface="#9Slide03 AmpleSoft Bold" panose="02000000000000000000" pitchFamily="2" charset="0"/>
              </a:rPr>
              <a:t>  </a:t>
            </a:r>
            <a:r>
              <a:rPr lang="en-US" sz="3200" dirty="0" err="1">
                <a:latin typeface="#9Slide03 AmpleSoft Bold" panose="02000000000000000000" pitchFamily="2" charset="0"/>
              </a:rPr>
              <a:t>sau</a:t>
            </a:r>
            <a:r>
              <a:rPr lang="en-US" sz="3200" dirty="0"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</a:rPr>
              <a:t>đây</a:t>
            </a:r>
            <a:r>
              <a:rPr lang="en-US" sz="3200" dirty="0">
                <a:latin typeface="#9Slide03 AmpleSoft Bold" panose="02000000000000000000" pitchFamily="2" charset="0"/>
              </a:rPr>
              <a:t>. 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AA0D45-3F94-4AEB-80B4-D789AF87D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74" b="90000" l="10000" r="90000">
                        <a14:foregroundMark x1="40857" y1="9259" x2="49571" y2="9074"/>
                        <a14:foregroundMark x1="25000" y1="44907" x2="27286" y2="44907"/>
                        <a14:foregroundMark x1="24714" y1="43611" x2="20286" y2="35278"/>
                        <a14:foregroundMark x1="20429" y1="35463" x2="20429" y2="3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51" y="2662147"/>
            <a:ext cx="2153126" cy="44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21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2B0C3A-B0C6-4752-8601-70ED8CDE9F8E}"/>
              </a:ext>
            </a:extLst>
          </p:cNvPr>
          <p:cNvSpPr/>
          <p:nvPr/>
        </p:nvSpPr>
        <p:spPr>
          <a:xfrm>
            <a:off x="806223" y="286564"/>
            <a:ext cx="7960178" cy="59218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115059E-3C8A-4986-A1BC-74399845D2D6}"/>
              </a:ext>
            </a:extLst>
          </p:cNvPr>
          <p:cNvSpPr/>
          <p:nvPr/>
        </p:nvSpPr>
        <p:spPr>
          <a:xfrm>
            <a:off x="1475611" y="2092567"/>
            <a:ext cx="6621401" cy="2194683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B0D540-74DD-4A9A-841B-3093B86EC0BB}"/>
              </a:ext>
            </a:extLst>
          </p:cNvPr>
          <p:cNvSpPr txBox="1"/>
          <p:nvPr/>
        </p:nvSpPr>
        <p:spPr>
          <a:xfrm>
            <a:off x="1875116" y="2136323"/>
            <a:ext cx="73789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Chúng</a:t>
            </a:r>
            <a:r>
              <a:rPr lang="en-US" sz="5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54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em</a:t>
            </a:r>
            <a:r>
              <a:rPr lang="en-US" sz="5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54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là</a:t>
            </a:r>
            <a:r>
              <a:rPr lang="en-US" sz="5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54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học</a:t>
            </a:r>
            <a:r>
              <a:rPr lang="en-US" sz="5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54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sinh</a:t>
            </a:r>
            <a:endParaRPr lang="en-US" sz="5400" b="1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r>
              <a:rPr lang="en-US" sz="54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tiểu</a:t>
            </a:r>
            <a:r>
              <a:rPr lang="en-US" sz="5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5400" b="1" dirty="0" err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học</a:t>
            </a:r>
            <a:endParaRPr lang="en-US" sz="5400" b="1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63FBE33-02A3-4DFE-B2AA-4AA9381CEAC6}"/>
              </a:ext>
            </a:extLst>
          </p:cNvPr>
          <p:cNvCxnSpPr/>
          <p:nvPr/>
        </p:nvCxnSpPr>
        <p:spPr>
          <a:xfrm>
            <a:off x="4901116" y="3013486"/>
            <a:ext cx="30946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11FAF0-0EDB-4F4E-90DE-8DEEFEED7F87}"/>
              </a:ext>
            </a:extLst>
          </p:cNvPr>
          <p:cNvSpPr/>
          <p:nvPr/>
        </p:nvSpPr>
        <p:spPr>
          <a:xfrm>
            <a:off x="1005723" y="890025"/>
            <a:ext cx="6798229" cy="9061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D22C2BE3-AFD1-431E-95AA-E8358B0EA2A1}"/>
              </a:ext>
            </a:extLst>
          </p:cNvPr>
          <p:cNvSpPr/>
          <p:nvPr/>
        </p:nvSpPr>
        <p:spPr>
          <a:xfrm>
            <a:off x="1130131" y="745163"/>
            <a:ext cx="6703932" cy="9061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BBD199F-310C-4F29-9486-9EC92D0A8871}"/>
              </a:ext>
            </a:extLst>
          </p:cNvPr>
          <p:cNvSpPr txBox="1"/>
          <p:nvPr/>
        </p:nvSpPr>
        <p:spPr>
          <a:xfrm>
            <a:off x="1502003" y="919057"/>
            <a:ext cx="67982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#9Slide03 AmpleSoft Bold" panose="02000000000000000000" pitchFamily="2" charset="0"/>
              </a:rPr>
              <a:t>Tìm</a:t>
            </a:r>
            <a:r>
              <a:rPr lang="en-US" sz="3200" dirty="0"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</a:rPr>
              <a:t>bộ</a:t>
            </a:r>
            <a:r>
              <a:rPr lang="en-US" sz="3200" dirty="0"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</a:rPr>
              <a:t>phận</a:t>
            </a:r>
            <a:r>
              <a:rPr lang="en-US" sz="3200" dirty="0">
                <a:latin typeface="#9Slide03 AmpleSoft Bold" panose="02000000000000000000" pitchFamily="2" charset="0"/>
              </a:rPr>
              <a:t> “ </a:t>
            </a:r>
            <a:r>
              <a:rPr lang="en-US" sz="3200" dirty="0" err="1">
                <a:latin typeface="#9Slide03 AmpleSoft Bold" panose="02000000000000000000" pitchFamily="2" charset="0"/>
              </a:rPr>
              <a:t>Là</a:t>
            </a:r>
            <a:r>
              <a:rPr lang="en-US" sz="3200" dirty="0"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</a:rPr>
              <a:t>gì</a:t>
            </a:r>
            <a:r>
              <a:rPr lang="en-US" sz="3200" dirty="0">
                <a:latin typeface="#9Slide03 AmpleSoft Bold" panose="02000000000000000000" pitchFamily="2" charset="0"/>
              </a:rPr>
              <a:t> ?” </a:t>
            </a:r>
            <a:r>
              <a:rPr lang="en-US" sz="3200" dirty="0" err="1">
                <a:latin typeface="#9Slide03 AmpleSoft Bold" panose="02000000000000000000" pitchFamily="2" charset="0"/>
              </a:rPr>
              <a:t>trong</a:t>
            </a:r>
            <a:r>
              <a:rPr lang="en-US" sz="3200" dirty="0"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</a:rPr>
              <a:t>các</a:t>
            </a:r>
            <a:r>
              <a:rPr lang="en-US" sz="3200" dirty="0"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</a:rPr>
              <a:t>câu</a:t>
            </a:r>
            <a:r>
              <a:rPr lang="en-US" sz="3200" dirty="0">
                <a:latin typeface="#9Slide03 AmpleSoft Bold" panose="02000000000000000000" pitchFamily="2" charset="0"/>
              </a:rPr>
              <a:t>  </a:t>
            </a:r>
            <a:r>
              <a:rPr lang="en-US" sz="3200" dirty="0" err="1">
                <a:latin typeface="#9Slide03 AmpleSoft Bold" panose="02000000000000000000" pitchFamily="2" charset="0"/>
              </a:rPr>
              <a:t>sau</a:t>
            </a:r>
            <a:r>
              <a:rPr lang="en-US" sz="3200" dirty="0"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latin typeface="#9Slide03 AmpleSoft Bold" panose="02000000000000000000" pitchFamily="2" charset="0"/>
              </a:rPr>
              <a:t>đây</a:t>
            </a:r>
            <a:r>
              <a:rPr lang="en-US" sz="3200" dirty="0">
                <a:latin typeface="#9Slide03 AmpleSoft Bold" panose="02000000000000000000" pitchFamily="2" charset="0"/>
              </a:rPr>
              <a:t>. </a:t>
            </a:r>
            <a:endParaRPr lang="en-US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3D5BCE1-BB2C-448B-828F-EF71B63CE047}"/>
              </a:ext>
            </a:extLst>
          </p:cNvPr>
          <p:cNvCxnSpPr>
            <a:cxnSpLocks/>
          </p:cNvCxnSpPr>
          <p:nvPr/>
        </p:nvCxnSpPr>
        <p:spPr>
          <a:xfrm>
            <a:off x="1875116" y="3848181"/>
            <a:ext cx="244019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2A584B-F832-4590-B515-685F80B7C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28" y="3013487"/>
            <a:ext cx="3048250" cy="406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61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F07547B-A982-4DB3-AC6F-0E60A065B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8B529B1-5140-4E14-9C5D-270FB402C65C}"/>
              </a:ext>
            </a:extLst>
          </p:cNvPr>
          <p:cNvSpPr/>
          <p:nvPr/>
        </p:nvSpPr>
        <p:spPr>
          <a:xfrm>
            <a:off x="2200276" y="1019174"/>
            <a:ext cx="6838002" cy="5959540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699211" y="286573"/>
            <a:ext cx="592554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706748" y="1193143"/>
            <a:ext cx="657838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8268053" y="286572"/>
            <a:ext cx="592554" cy="732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CDB2C7-B977-425C-82E8-38FE789CCE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/>
          <a:stretch/>
        </p:blipFill>
        <p:spPr>
          <a:xfrm>
            <a:off x="2349466" y="2420281"/>
            <a:ext cx="2973506" cy="63492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AB0DF56-C6E7-444D-BF42-C7C99AA680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7"/>
          <a:stretch/>
        </p:blipFill>
        <p:spPr>
          <a:xfrm flipH="1">
            <a:off x="4777010" y="4028862"/>
            <a:ext cx="4918008" cy="47347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657EE8F-5A1F-45F5-9D2F-EF6E8C00B5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/>
          <a:stretch/>
        </p:blipFill>
        <p:spPr>
          <a:xfrm>
            <a:off x="-176439" y="2259861"/>
            <a:ext cx="2973506" cy="63492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2B66AC2-9D45-43CA-9DF4-AE854EFA80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/>
          <a:stretch/>
        </p:blipFill>
        <p:spPr>
          <a:xfrm>
            <a:off x="435712" y="2413193"/>
            <a:ext cx="2973506" cy="63492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5C42E23-00AC-4B9B-99E6-32374D9BD7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/>
          <a:stretch/>
        </p:blipFill>
        <p:spPr>
          <a:xfrm>
            <a:off x="-23894" y="2404478"/>
            <a:ext cx="2973506" cy="63492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4D420E7-E946-4A76-9E96-DA8E2EA6DA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5327"/>
          <a:stretch/>
        </p:blipFill>
        <p:spPr>
          <a:xfrm>
            <a:off x="2115742" y="5254256"/>
            <a:ext cx="2973506" cy="34712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4C38179-3096-439E-A1F1-7855E71826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4962500" y="5003336"/>
            <a:ext cx="2973506" cy="3767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B748AF-1DA5-4CE0-A9BE-765AA00A2C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49" b="89984" l="6050" r="93572">
                        <a14:foregroundMark x1="22600" y1="10178" x2="29145" y2="9249"/>
                        <a14:foregroundMark x1="6079" y1="34612" x2="11024" y2="33724"/>
                        <a14:foregroundMark x1="18761" y1="77423" x2="23269" y2="68538"/>
                        <a14:foregroundMark x1="17685" y1="73869" x2="18761" y2="74273"/>
                        <a14:foregroundMark x1="70215" y1="78514" x2="77167" y2="12036"/>
                        <a14:foregroundMark x1="56894" y1="53877" x2="56370" y2="49637"/>
                        <a14:foregroundMark x1="91158" y1="35178" x2="93572" y2="37237"/>
                        <a14:foregroundMark x1="82897" y1="62601" x2="92234" y2="72779"/>
                        <a14:foregroundMark x1="87580" y1="64459" x2="91419" y2="64459"/>
                        <a14:foregroundMark x1="53694" y1="46850" x2="51542" y2="48869"/>
                        <a14:foregroundMark x1="72484" y1="63530" x2="75305" y2="70557"/>
                        <a14:foregroundMark x1="75305" y1="70557" x2="75305" y2="70194"/>
                        <a14:foregroundMark x1="17539" y1="62964" x2="19953" y2="62601"/>
                        <a14:foregroundMark x1="16085" y1="62036" x2="15532" y2="61672"/>
                        <a14:foregroundMark x1="30337" y1="81099" x2="31297" y2="74435"/>
                        <a14:backgroundMark x1="33537" y1="49798" x2="34351" y2="47981"/>
                        <a14:backgroundMark x1="37958" y1="54241" x2="37958" y2="54241"/>
                        <a14:backgroundMark x1="18092" y1="61672" x2="18092" y2="61672"/>
                        <a14:backgroundMark x1="16201" y1="63328" x2="16201" y2="63328"/>
                        <a14:backgroundMark x1="15154" y1="85057" x2="28127" y2="87884"/>
                        <a14:backgroundMark x1="28127" y1="87884" x2="28941" y2="87641"/>
                        <a14:backgroundMark x1="13089" y1="87641" x2="18441" y2="87641"/>
                        <a14:backgroundMark x1="10413" y1="87076" x2="21728" y2="87924"/>
                        <a14:backgroundMark x1="33479" y1="87924" x2="41099" y2="87924"/>
                        <a14:backgroundMark x1="28941" y1="86511" x2="36795" y2="85339"/>
                        <a14:backgroundMark x1="27109" y1="87076" x2="36504" y2="87520"/>
                        <a14:backgroundMark x1="36504" y1="87520" x2="37813" y2="87076"/>
                        <a14:backgroundMark x1="35340" y1="86511" x2="36998" y2="86793"/>
                        <a14:backgroundMark x1="32461" y1="86511" x2="32461" y2="86511"/>
                        <a14:backgroundMark x1="32461" y1="86511" x2="37813" y2="86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056" y="3705491"/>
            <a:ext cx="3972571" cy="3814727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ABBF9F6-8676-4573-B651-5C82763AB418}"/>
              </a:ext>
            </a:extLst>
          </p:cNvPr>
          <p:cNvSpPr txBox="1"/>
          <p:nvPr/>
        </p:nvSpPr>
        <p:spPr>
          <a:xfrm>
            <a:off x="2546163" y="2181863"/>
            <a:ext cx="5851995" cy="3473291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Vị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ngữ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trong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câu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kể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Ai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là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gì</a:t>
            </a:r>
            <a:r>
              <a:rPr lang="en-US" sz="66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?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679EEF3F-FED3-4CEF-8CB7-931D84E5A22E}"/>
              </a:ext>
            </a:extLst>
          </p:cNvPr>
          <p:cNvSpPr txBox="1"/>
          <p:nvPr/>
        </p:nvSpPr>
        <p:spPr>
          <a:xfrm>
            <a:off x="2593672" y="2240099"/>
            <a:ext cx="5851995" cy="3473291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Vị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ngữ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trong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câu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kể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Ai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là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gì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7 SVNZiclets" panose="02000603000000000000" pitchFamily="2" charset="0"/>
              </a:rPr>
              <a:t> ?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7DC9CABC-A551-409B-8B0F-D5721C06A60D}"/>
              </a:ext>
            </a:extLst>
          </p:cNvPr>
          <p:cNvSpPr txBox="1"/>
          <p:nvPr/>
        </p:nvSpPr>
        <p:spPr>
          <a:xfrm>
            <a:off x="1995487" y="281859"/>
            <a:ext cx="4405313" cy="1464231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Luyện</a:t>
            </a:r>
            <a:r>
              <a:rPr lang="en-US" sz="4000" dirty="0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từ</a:t>
            </a:r>
            <a:r>
              <a:rPr lang="en-US" sz="4000" dirty="0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và</a:t>
            </a:r>
            <a:r>
              <a:rPr lang="en-US" sz="4000" dirty="0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câu</a:t>
            </a:r>
            <a:r>
              <a:rPr lang="en-US" sz="4000" dirty="0">
                <a:ln>
                  <a:solidFill>
                    <a:schemeClr val="tx1"/>
                  </a:solidFill>
                </a:ln>
                <a:noFill/>
                <a:latin typeface="#9Slide07 SVNZiclets" panose="02000603000000000000" pitchFamily="2" charset="0"/>
              </a:rPr>
              <a:t>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9B9D5BF-A2C0-46CD-A98A-6EB29BF60633}"/>
              </a:ext>
            </a:extLst>
          </p:cNvPr>
          <p:cNvSpPr txBox="1"/>
          <p:nvPr/>
        </p:nvSpPr>
        <p:spPr>
          <a:xfrm>
            <a:off x="2061983" y="342216"/>
            <a:ext cx="4272322" cy="1464231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Luyện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từ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và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câu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 4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71C7275-F958-4778-AEA8-AB2EE09F13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0781" y1="42188" x2="71875" y2="61875"/>
                        <a14:foregroundMark x1="71875" y1="61875" x2="73438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37" y="-63912"/>
            <a:ext cx="1127520" cy="150336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DC7C2A1D-2687-49F9-BD79-502626457B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4531" r="90000">
                        <a14:foregroundMark x1="4531" y1="64531" x2="26250" y2="60781"/>
                        <a14:foregroundMark x1="47969" y1="18281" x2="53750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48" y="2982251"/>
            <a:ext cx="1123217" cy="149762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DA63B907-E443-4951-BAC5-F63A88FD4A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4531" r="90000">
                        <a14:foregroundMark x1="4531" y1="64531" x2="26250" y2="60781"/>
                        <a14:foregroundMark x1="47969" y1="18281" x2="53750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41" y="3096126"/>
            <a:ext cx="922200" cy="12296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1ED47F48-ABE0-43A2-AE57-DFFA1600AF7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62" b="94581" l="10000" r="94783">
                        <a14:foregroundMark x1="26630" y1="37935" x2="33043" y2="39059"/>
                        <a14:foregroundMark x1="57500" y1="90082" x2="60435" y2="94785"/>
                        <a14:foregroundMark x1="18913" y1="44479" x2="11739" y2="44479"/>
                        <a14:foregroundMark x1="19674" y1="45603" x2="16957" y2="49591"/>
                        <a14:foregroundMark x1="39783" y1="13292" x2="38587" y2="7464"/>
                        <a14:foregroundMark x1="89239" y1="37628" x2="94565" y2="33640"/>
                        <a14:foregroundMark x1="92717" y1="41207" x2="94783" y2="40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" y="1144957"/>
            <a:ext cx="994359" cy="140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4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29B84E66-E564-4E7A-834A-A108449D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6"/>
            <a:ext cx="9144000" cy="684772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E371BA0-37F7-4C10-A59E-06E377E222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8" y="53072"/>
            <a:ext cx="5103696" cy="6804928"/>
          </a:xfrm>
          <a:prstGeom prst="rect">
            <a:avLst/>
          </a:prstGeom>
        </p:spPr>
      </p:pic>
      <p:pic>
        <p:nvPicPr>
          <p:cNvPr id="31" name="图片 39">
            <a:extLst>
              <a:ext uri="{FF2B5EF4-FFF2-40B4-BE49-F238E27FC236}">
                <a16:creationId xmlns:a16="http://schemas.microsoft.com/office/drawing/2014/main" xmlns="" id="{1617C9FA-F1F7-4168-875E-DFAED5C4D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t="63560" r="76033" b="16072"/>
          <a:stretch/>
        </p:blipFill>
        <p:spPr bwMode="auto">
          <a:xfrm rot="19432654" flipH="1">
            <a:off x="6500955" y="5289434"/>
            <a:ext cx="888374" cy="126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F709A22-757D-4D92-9A79-DDC3EACFB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94" y="1728188"/>
            <a:ext cx="681315" cy="810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7464A78-E340-4B37-85A5-D08CE51A8C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7"/>
          <a:stretch/>
        </p:blipFill>
        <p:spPr>
          <a:xfrm flipH="1">
            <a:off x="5439260" y="4009808"/>
            <a:ext cx="4918008" cy="47347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19216E2-0C02-466A-8520-17A1B5B90E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5327"/>
          <a:stretch/>
        </p:blipFill>
        <p:spPr>
          <a:xfrm>
            <a:off x="-215868" y="5274219"/>
            <a:ext cx="2973506" cy="34712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6F6C3EE-4657-4C4D-AE01-604FB51C49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14869" y="4622129"/>
            <a:ext cx="2973506" cy="37672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3E396C3-22EA-47C3-9546-B65CD33070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5720695" y="4977370"/>
            <a:ext cx="2973506" cy="37672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FBF70D6-1BF8-4FAF-BB52-F2ABAC6268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-12907" y="4900498"/>
            <a:ext cx="2973506" cy="376722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198A74B8-1921-43F0-8AA6-5BAF4C660F3E}"/>
              </a:ext>
            </a:extLst>
          </p:cNvPr>
          <p:cNvSpPr txBox="1"/>
          <p:nvPr/>
        </p:nvSpPr>
        <p:spPr>
          <a:xfrm>
            <a:off x="92163" y="23777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spc="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02</a:t>
            </a:r>
            <a:endParaRPr lang="zh-CN" altLang="en-US" sz="19900" b="1" spc="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D3E2B70-23DC-4661-A3D8-3909C1647D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531" r="90000">
                        <a14:foregroundMark x1="4531" y1="64531" x2="26250" y2="60781"/>
                        <a14:foregroundMark x1="47969" y1="18281" x2="53750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20" y="3225686"/>
            <a:ext cx="1123217" cy="14976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BC9AEC1-A51A-4AFD-86E0-3F1CB3F82E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62" b="94581" l="10000" r="94783">
                        <a14:foregroundMark x1="26630" y1="37935" x2="33043" y2="39059"/>
                        <a14:foregroundMark x1="57500" y1="90082" x2="60435" y2="94785"/>
                        <a14:foregroundMark x1="18913" y1="44479" x2="11739" y2="44479"/>
                        <a14:foregroundMark x1="19674" y1="45603" x2="16957" y2="49591"/>
                        <a14:foregroundMark x1="39783" y1="13292" x2="38587" y2="7464"/>
                        <a14:foregroundMark x1="89239" y1="37628" x2="94565" y2="33640"/>
                        <a14:foregroundMark x1="92717" y1="41207" x2="94783" y2="40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4" y="4228609"/>
            <a:ext cx="994359" cy="140939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3F1BE3C-EDE5-4FC8-9D71-32B5CFA47C3E}"/>
              </a:ext>
            </a:extLst>
          </p:cNvPr>
          <p:cNvSpPr/>
          <p:nvPr/>
        </p:nvSpPr>
        <p:spPr>
          <a:xfrm>
            <a:off x="2165559" y="2932160"/>
            <a:ext cx="5313262" cy="2281856"/>
          </a:xfrm>
          <a:prstGeom prst="roundRect">
            <a:avLst/>
          </a:prstGeom>
          <a:solidFill>
            <a:srgbClr val="FFFFFF">
              <a:alpha val="7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5">
            <a:extLst>
              <a:ext uri="{FF2B5EF4-FFF2-40B4-BE49-F238E27FC236}">
                <a16:creationId xmlns:a16="http://schemas.microsoft.com/office/drawing/2014/main" xmlns="" id="{4E2EC751-E2F9-48A6-976C-2D580F3CD27A}"/>
              </a:ext>
            </a:extLst>
          </p:cNvPr>
          <p:cNvSpPr txBox="1"/>
          <p:nvPr/>
        </p:nvSpPr>
        <p:spPr>
          <a:xfrm>
            <a:off x="-181731" y="2846123"/>
            <a:ext cx="98315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800" b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0">
                      <a:srgbClr val="FBF7F0"/>
                    </a:gs>
                    <a:gs pos="100000">
                      <a:srgbClr val="A0854A"/>
                    </a:gs>
                  </a:gsLst>
                  <a:lin ang="8100000" scaled="1"/>
                  <a:tileRect/>
                </a:gra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</a:defRPr>
            </a:lvl1pPr>
          </a:lstStyle>
          <a:p>
            <a:r>
              <a:rPr lang="en-US" altLang="zh-CN" sz="13800" spc="300" dirty="0" err="1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KhÁM</a:t>
            </a:r>
            <a:r>
              <a:rPr lang="en-US" altLang="zh-CN" sz="13800" spc="300" dirty="0">
                <a:ln>
                  <a:solidFill>
                    <a:schemeClr val="tx1"/>
                  </a:solidFill>
                </a:ln>
                <a:noFill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 PHÁ</a:t>
            </a:r>
            <a:endParaRPr lang="zh-CN" altLang="en-US" sz="13800" spc="300" dirty="0">
              <a:ln>
                <a:solidFill>
                  <a:schemeClr val="tx1"/>
                </a:solidFill>
              </a:ln>
              <a:noFill/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6 DeathRattle BB" panose="02000506000000020004" pitchFamily="2" charset="0"/>
              <a:ea typeface="造字工房悦黑体验版纤细体" pitchFamily="50" charset="-122"/>
              <a:sym typeface="微软雅黑 Light" panose="020B0502040204020203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A7DF9EDC-A40F-4903-AFB2-934C6ABAF30F}"/>
              </a:ext>
            </a:extLst>
          </p:cNvPr>
          <p:cNvSpPr txBox="1"/>
          <p:nvPr/>
        </p:nvSpPr>
        <p:spPr>
          <a:xfrm>
            <a:off x="-135649" y="2895851"/>
            <a:ext cx="98315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800" b="1">
                <a:gradFill flip="none" rotWithShape="1">
                  <a:gsLst>
                    <a:gs pos="38000">
                      <a:srgbClr val="9E8348"/>
                    </a:gs>
                    <a:gs pos="71000">
                      <a:srgbClr val="FBF7F0"/>
                    </a:gs>
                    <a:gs pos="0">
                      <a:srgbClr val="FBF7F0"/>
                    </a:gs>
                    <a:gs pos="100000">
                      <a:srgbClr val="A0854A"/>
                    </a:gs>
                  </a:gsLst>
                  <a:lin ang="8100000" scaled="1"/>
                  <a:tileRect/>
                </a:gradFill>
                <a:latin typeface="微软雅黑 Light" panose="020B0502040204020203" pitchFamily="34" charset="-122"/>
                <a:ea typeface="锐字工房云字库细圆GBK" panose="02010604000000000000" pitchFamily="2" charset="-122"/>
                <a:cs typeface="+mn-ea"/>
              </a:defRPr>
            </a:lvl1pPr>
          </a:lstStyle>
          <a:p>
            <a:r>
              <a:rPr lang="en-US" altLang="zh-CN" sz="13800" spc="300" dirty="0" err="1">
                <a:solidFill>
                  <a:srgbClr val="9DAC6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KhÁM</a:t>
            </a:r>
            <a:r>
              <a:rPr lang="en-US" altLang="zh-CN" sz="13800" spc="300" dirty="0">
                <a:solidFill>
                  <a:srgbClr val="9DAC6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6 DeathRattle BB" panose="02000506000000020004" pitchFamily="2" charset="0"/>
                <a:ea typeface="造字工房悦黑体验版纤细体" pitchFamily="50" charset="-122"/>
                <a:sym typeface="微软雅黑 Light" panose="020B0502040204020203" pitchFamily="34" charset="-122"/>
              </a:rPr>
              <a:t> PHÁ</a:t>
            </a:r>
            <a:endParaRPr lang="zh-CN" altLang="en-US" sz="13800" spc="300" dirty="0">
              <a:solidFill>
                <a:srgbClr val="9DAC6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6 DeathRattle BB" panose="02000506000000020004" pitchFamily="2" charset="0"/>
              <a:ea typeface="造字工房悦黑体验版纤细体" pitchFamily="50" charset="-122"/>
              <a:sym typeface="微软雅黑 Light" panose="020B0502040204020203" pitchFamily="34" charset="-122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4F26351-1003-4B43-9D49-BAD5326AB3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1547704" y="4917440"/>
            <a:ext cx="2973506" cy="37672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B3EAD9F-C3E4-4F92-9A18-1DA1181F03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3216738" y="4933307"/>
            <a:ext cx="2973506" cy="37672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035D314-B082-40C0-869C-5F2774338C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3911914" y="5196584"/>
            <a:ext cx="2973506" cy="37672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11D4089-0E48-449D-A2C5-C24A7DF8E1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0666"/>
          <a:stretch/>
        </p:blipFill>
        <p:spPr>
          <a:xfrm>
            <a:off x="1891990" y="5311456"/>
            <a:ext cx="2973506" cy="37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1" grpId="1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5E4AE83-87AD-4CCB-8889-34FA2EDD7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2DBA070-4CF9-4FB6-8873-45EB77B8DA9C}"/>
              </a:ext>
            </a:extLst>
          </p:cNvPr>
          <p:cNvSpPr/>
          <p:nvPr/>
        </p:nvSpPr>
        <p:spPr>
          <a:xfrm>
            <a:off x="200528" y="195936"/>
            <a:ext cx="8834406" cy="666206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accent1">
                  <a:lumMod val="50000"/>
                </a:schemeClr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AD6238-F53A-435A-AE92-787EE84BFF72}"/>
              </a:ext>
            </a:extLst>
          </p:cNvPr>
          <p:cNvSpPr txBox="1"/>
          <p:nvPr/>
        </p:nvSpPr>
        <p:spPr>
          <a:xfrm>
            <a:off x="-271410" y="386821"/>
            <a:ext cx="4272322" cy="783193"/>
          </a:xfrm>
          <a:prstGeom prst="roundRect">
            <a:avLst/>
          </a:prstGeom>
          <a:noFill/>
          <a:ln cap="sq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i.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Nhận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VNZiclets" panose="02000603000000000000" pitchFamily="2" charset="0"/>
              </a:rPr>
              <a:t>xét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E8757EBD-73C1-402C-947B-7BF1C6D42A0C}"/>
              </a:ext>
            </a:extLst>
          </p:cNvPr>
          <p:cNvSpPr txBox="1">
            <a:spLocks/>
          </p:cNvSpPr>
          <p:nvPr/>
        </p:nvSpPr>
        <p:spPr>
          <a:xfrm>
            <a:off x="465534" y="614364"/>
            <a:ext cx="8304393" cy="3355975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endParaRPr lang="en-US" sz="3200" b="1" dirty="0">
              <a:solidFill>
                <a:srgbClr val="0000FF"/>
              </a:solidFill>
              <a:latin typeface="UVN Thoi Nay Nang" panose="02020903060505020304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Times New Roman" panose="02020603050405020304" pitchFamily="18" charset="0"/>
              <a:buAutoNum type="arabicPeriod"/>
              <a:defRPr/>
            </a:pP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: 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phụ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nữ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tôi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Char char="-"/>
              <a:defRPr/>
            </a:pP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ai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buFontTx/>
              <a:buChar char="-"/>
              <a:defRPr/>
            </a:pP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làng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nghỉ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hè</a:t>
            </a: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					</a:t>
            </a:r>
            <a:r>
              <a:rPr lang="en-US" sz="3200" b="1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Ngọc</a:t>
            </a:r>
            <a:r>
              <a:rPr lang="en-US" sz="3200" b="1" dirty="0">
                <a:solidFill>
                  <a:srgbClr val="000000"/>
                </a:solidFill>
                <a:latin typeface="UVN Thoi Nay Nang" panose="02020903060505020304" pitchFamily="18" charset="0"/>
                <a:cs typeface="Times New Roman" pitchFamily="18" charset="0"/>
              </a:rPr>
              <a:t> Tú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US" sz="3200" dirty="0">
              <a:latin typeface="UVN Thoi Nay Nang" panose="02020903060505020304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9754262A-BB92-45EB-9CBF-3447A4ADA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04" y="4574690"/>
            <a:ext cx="830439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600" dirty="0">
                <a:latin typeface="UVN Thoi Nay Nang" panose="02020903060505020304" pitchFamily="18" charset="0"/>
              </a:rPr>
              <a:t>2. </a:t>
            </a:r>
            <a:r>
              <a:rPr lang="en-US" altLang="en-US" sz="3600" i="1" dirty="0" err="1">
                <a:latin typeface="UVN Thoi Nay Nang" panose="02020903060505020304" pitchFamily="18" charset="0"/>
              </a:rPr>
              <a:t>Trong</a:t>
            </a:r>
            <a:r>
              <a:rPr lang="en-US" altLang="en-US" sz="3600" i="1" dirty="0">
                <a:latin typeface="UVN Thoi Nay Nang" panose="02020903060505020304" pitchFamily="18" charset="0"/>
              </a:rPr>
              <a:t> </a:t>
            </a:r>
            <a:r>
              <a:rPr lang="en-US" altLang="en-US" sz="3600" i="1" dirty="0" err="1">
                <a:latin typeface="UVN Thoi Nay Nang" panose="02020903060505020304" pitchFamily="18" charset="0"/>
              </a:rPr>
              <a:t>các</a:t>
            </a:r>
            <a:r>
              <a:rPr lang="en-US" altLang="en-US" sz="3600" i="1" dirty="0">
                <a:latin typeface="UVN Thoi Nay Nang" panose="02020903060505020304" pitchFamily="18" charset="0"/>
              </a:rPr>
              <a:t> </a:t>
            </a:r>
            <a:r>
              <a:rPr lang="en-US" altLang="en-US" sz="3600" i="1" dirty="0" err="1">
                <a:latin typeface="UVN Thoi Nay Nang" panose="02020903060505020304" pitchFamily="18" charset="0"/>
              </a:rPr>
              <a:t>câu</a:t>
            </a:r>
            <a:r>
              <a:rPr lang="en-US" altLang="en-US" sz="3600" i="1" dirty="0">
                <a:latin typeface="UVN Thoi Nay Nang" panose="02020903060505020304" pitchFamily="18" charset="0"/>
              </a:rPr>
              <a:t> </a:t>
            </a:r>
            <a:r>
              <a:rPr lang="en-US" altLang="en-US" sz="3600" i="1" dirty="0" err="1">
                <a:latin typeface="UVN Thoi Nay Nang" panose="02020903060505020304" pitchFamily="18" charset="0"/>
              </a:rPr>
              <a:t>trên</a:t>
            </a:r>
            <a:r>
              <a:rPr lang="en-US" altLang="en-US" sz="3600" i="1" dirty="0">
                <a:latin typeface="UVN Thoi Nay Nang" panose="02020903060505020304" pitchFamily="18" charset="0"/>
              </a:rPr>
              <a:t>, </a:t>
            </a:r>
            <a:r>
              <a:rPr lang="en-US" altLang="en-US" sz="3600" i="1" dirty="0" err="1">
                <a:latin typeface="UVN Thoi Nay Nang" panose="02020903060505020304" pitchFamily="18" charset="0"/>
              </a:rPr>
              <a:t>câu</a:t>
            </a:r>
            <a:r>
              <a:rPr lang="en-US" altLang="en-US" sz="3600" i="1" dirty="0">
                <a:latin typeface="UVN Thoi Nay Nang" panose="02020903060505020304" pitchFamily="18" charset="0"/>
              </a:rPr>
              <a:t> </a:t>
            </a:r>
            <a:r>
              <a:rPr lang="en-US" altLang="en-US" sz="3600" i="1" dirty="0" err="1">
                <a:latin typeface="UVN Thoi Nay Nang" panose="02020903060505020304" pitchFamily="18" charset="0"/>
              </a:rPr>
              <a:t>nào</a:t>
            </a:r>
            <a:r>
              <a:rPr lang="en-US" altLang="en-US" sz="3600" i="1" dirty="0">
                <a:latin typeface="UVN Thoi Nay Nang" panose="02020903060505020304" pitchFamily="18" charset="0"/>
              </a:rPr>
              <a:t> </a:t>
            </a:r>
            <a:r>
              <a:rPr lang="en-US" altLang="en-US" sz="3600" i="1" dirty="0" err="1">
                <a:latin typeface="UVN Thoi Nay Nang" panose="02020903060505020304" pitchFamily="18" charset="0"/>
              </a:rPr>
              <a:t>có</a:t>
            </a:r>
            <a:r>
              <a:rPr lang="en-US" altLang="en-US" sz="3600" i="1" dirty="0">
                <a:latin typeface="UVN Thoi Nay Nang" panose="02020903060505020304" pitchFamily="18" charset="0"/>
              </a:rPr>
              <a:t> </a:t>
            </a:r>
            <a:r>
              <a:rPr lang="en-US" altLang="en-US" sz="3600" i="1" dirty="0" err="1">
                <a:latin typeface="UVN Thoi Nay Nang" panose="02020903060505020304" pitchFamily="18" charset="0"/>
              </a:rPr>
              <a:t>dạng</a:t>
            </a:r>
            <a:r>
              <a:rPr lang="en-US" altLang="en-US" sz="3600" i="1" dirty="0">
                <a:latin typeface="UVN Thoi Nay Nang" panose="02020903060505020304" pitchFamily="18" charset="0"/>
              </a:rPr>
              <a:t> “</a:t>
            </a:r>
            <a:r>
              <a:rPr lang="en-US" altLang="en-US" sz="3600" b="1" i="1" dirty="0">
                <a:latin typeface="UVN Thoi Nay Nang" panose="02020903060505020304" pitchFamily="18" charset="0"/>
              </a:rPr>
              <a:t>Ai </a:t>
            </a:r>
            <a:r>
              <a:rPr lang="en-US" altLang="en-US" sz="3600" b="1" i="1" dirty="0" err="1">
                <a:latin typeface="UVN Thoi Nay Nang" panose="02020903060505020304" pitchFamily="18" charset="0"/>
              </a:rPr>
              <a:t>là</a:t>
            </a:r>
            <a:r>
              <a:rPr lang="en-US" altLang="en-US" sz="3600" b="1" i="1" dirty="0">
                <a:latin typeface="UVN Thoi Nay Nang" panose="02020903060505020304" pitchFamily="18" charset="0"/>
              </a:rPr>
              <a:t> </a:t>
            </a:r>
            <a:r>
              <a:rPr lang="en-US" altLang="en-US" sz="3600" b="1" i="1" dirty="0" err="1">
                <a:latin typeface="UVN Thoi Nay Nang" panose="02020903060505020304" pitchFamily="18" charset="0"/>
              </a:rPr>
              <a:t>gì</a:t>
            </a:r>
            <a:r>
              <a:rPr lang="en-US" altLang="en-US" sz="3600" b="1" i="1" dirty="0">
                <a:latin typeface="UVN Thoi Nay Nang" panose="02020903060505020304" pitchFamily="18" charset="0"/>
              </a:rPr>
              <a:t>?”.</a:t>
            </a:r>
            <a:endParaRPr lang="en-US" altLang="en-US" sz="3600" dirty="0">
              <a:latin typeface="UVN Thoi Nay Nang" panose="02020903060505020304" pitchFamily="18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4505FA50-7B83-4AEE-8379-8AAC68C96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581" y="5680075"/>
            <a:ext cx="82034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200" dirty="0" err="1">
                <a:solidFill>
                  <a:srgbClr val="003399"/>
                </a:solidFill>
                <a:latin typeface="UVN Thoi Nay Nang" panose="02020903060505020304" pitchFamily="18" charset="0"/>
              </a:rPr>
              <a:t>Em</a:t>
            </a:r>
            <a:endParaRPr lang="en-US" altLang="en-US" sz="4200" dirty="0">
              <a:solidFill>
                <a:srgbClr val="003399"/>
              </a:solidFill>
              <a:latin typeface="UVN Thoi Nay Nang" panose="02020903060505020304" pitchFamily="18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6C4F87FF-8C83-44B2-99F4-535B66A5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82" y="4772314"/>
            <a:ext cx="685626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600" b="1" dirty="0">
                <a:latin typeface="UVN Thoi Nay Nang" panose="02020903060505020304" pitchFamily="18" charset="0"/>
              </a:rPr>
              <a:t>3. </a:t>
            </a:r>
            <a:r>
              <a:rPr lang="en-US" altLang="en-US" sz="3600" b="1" dirty="0" err="1">
                <a:latin typeface="UVN Thoi Nay Nang" panose="02020903060505020304" pitchFamily="18" charset="0"/>
              </a:rPr>
              <a:t>Xác</a:t>
            </a:r>
            <a:r>
              <a:rPr lang="en-US" altLang="en-US" sz="3600" b="1" dirty="0">
                <a:latin typeface="UVN Thoi Nay Nang" panose="02020903060505020304" pitchFamily="18" charset="0"/>
              </a:rPr>
              <a:t> </a:t>
            </a:r>
            <a:r>
              <a:rPr lang="en-US" altLang="en-US" sz="3600" b="1" dirty="0" err="1">
                <a:latin typeface="UVN Thoi Nay Nang" panose="02020903060505020304" pitchFamily="18" charset="0"/>
              </a:rPr>
              <a:t>định</a:t>
            </a:r>
            <a:r>
              <a:rPr lang="en-US" altLang="en-US" sz="3600" b="1" dirty="0">
                <a:latin typeface="UVN Thoi Nay Nang" panose="02020903060505020304" pitchFamily="18" charset="0"/>
              </a:rPr>
              <a:t> </a:t>
            </a:r>
            <a:r>
              <a:rPr lang="en-US" altLang="en-US" sz="3600" b="1" dirty="0" err="1">
                <a:latin typeface="UVN Thoi Nay Nang" panose="02020903060505020304" pitchFamily="18" charset="0"/>
              </a:rPr>
              <a:t>vị</a:t>
            </a:r>
            <a:r>
              <a:rPr lang="en-US" altLang="en-US" sz="3600" b="1" dirty="0">
                <a:latin typeface="UVN Thoi Nay Nang" panose="02020903060505020304" pitchFamily="18" charset="0"/>
              </a:rPr>
              <a:t> </a:t>
            </a:r>
            <a:r>
              <a:rPr lang="en-US" altLang="en-US" sz="3600" b="1" dirty="0" err="1">
                <a:latin typeface="UVN Thoi Nay Nang" panose="02020903060505020304" pitchFamily="18" charset="0"/>
              </a:rPr>
              <a:t>ngữ</a:t>
            </a:r>
            <a:r>
              <a:rPr lang="en-US" altLang="en-US" sz="3600" b="1" dirty="0">
                <a:latin typeface="UVN Thoi Nay Nang" panose="02020903060505020304" pitchFamily="18" charset="0"/>
              </a:rPr>
              <a:t> </a:t>
            </a:r>
            <a:r>
              <a:rPr lang="en-US" altLang="en-US" sz="3600" b="1" dirty="0" err="1">
                <a:latin typeface="UVN Thoi Nay Nang" panose="02020903060505020304" pitchFamily="18" charset="0"/>
              </a:rPr>
              <a:t>trong</a:t>
            </a:r>
            <a:r>
              <a:rPr lang="en-US" altLang="en-US" sz="3600" b="1" dirty="0">
                <a:latin typeface="UVN Thoi Nay Nang" panose="02020903060505020304" pitchFamily="18" charset="0"/>
              </a:rPr>
              <a:t> </a:t>
            </a:r>
            <a:r>
              <a:rPr lang="en-US" altLang="en-US" sz="3600" b="1" dirty="0" err="1">
                <a:latin typeface="UVN Thoi Nay Nang" panose="02020903060505020304" pitchFamily="18" charset="0"/>
              </a:rPr>
              <a:t>câu</a:t>
            </a:r>
            <a:r>
              <a:rPr lang="en-US" altLang="en-US" sz="3600" b="1" dirty="0">
                <a:latin typeface="UVN Thoi Nay Nang" panose="02020903060505020304" pitchFamily="18" charset="0"/>
              </a:rPr>
              <a:t> </a:t>
            </a:r>
            <a:r>
              <a:rPr lang="en-US" altLang="en-US" sz="3600" b="1" dirty="0" err="1">
                <a:latin typeface="UVN Thoi Nay Nang" panose="02020903060505020304" pitchFamily="18" charset="0"/>
              </a:rPr>
              <a:t>vừa</a:t>
            </a:r>
            <a:r>
              <a:rPr lang="en-US" altLang="en-US" sz="3600" b="1" dirty="0">
                <a:latin typeface="UVN Thoi Nay Nang" panose="02020903060505020304" pitchFamily="18" charset="0"/>
              </a:rPr>
              <a:t> </a:t>
            </a:r>
            <a:r>
              <a:rPr lang="en-US" altLang="en-US" sz="3600" b="1" dirty="0" err="1">
                <a:latin typeface="UVN Thoi Nay Nang" panose="02020903060505020304" pitchFamily="18" charset="0"/>
              </a:rPr>
              <a:t>tìm</a:t>
            </a:r>
            <a:r>
              <a:rPr lang="en-US" altLang="en-US" sz="3600" b="1" dirty="0">
                <a:latin typeface="UVN Thoi Nay Nang" panose="02020903060505020304" pitchFamily="18" charset="0"/>
              </a:rPr>
              <a:t> </a:t>
            </a:r>
            <a:r>
              <a:rPr lang="en-US" altLang="en-US" sz="3600" b="1" dirty="0" err="1">
                <a:latin typeface="UVN Thoi Nay Nang" panose="02020903060505020304" pitchFamily="18" charset="0"/>
              </a:rPr>
              <a:t>được</a:t>
            </a:r>
            <a:r>
              <a:rPr lang="en-US" altLang="en-US" sz="3600" b="1" dirty="0">
                <a:latin typeface="UVN Thoi Nay Nang" panose="020209030605050203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493D7D0-DFE7-4561-AA74-0B9FCF259FBB}"/>
              </a:ext>
            </a:extLst>
          </p:cNvPr>
          <p:cNvCxnSpPr/>
          <p:nvPr/>
        </p:nvCxnSpPr>
        <p:spPr>
          <a:xfrm flipH="1">
            <a:off x="2895600" y="6356350"/>
            <a:ext cx="520304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3817C3B-462C-4D6A-99E6-5EA42B4D8A39}"/>
              </a:ext>
            </a:extLst>
          </p:cNvPr>
          <p:cNvCxnSpPr/>
          <p:nvPr/>
        </p:nvCxnSpPr>
        <p:spPr>
          <a:xfrm flipH="1">
            <a:off x="3502198" y="5791201"/>
            <a:ext cx="77390" cy="517525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CE54C8F-F734-4064-B009-6F714D26377E}"/>
              </a:ext>
            </a:extLst>
          </p:cNvPr>
          <p:cNvCxnSpPr>
            <a:cxnSpLocks/>
          </p:cNvCxnSpPr>
          <p:nvPr/>
        </p:nvCxnSpPr>
        <p:spPr>
          <a:xfrm flipV="1">
            <a:off x="3620858" y="6308725"/>
            <a:ext cx="2759533" cy="3810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6">
            <a:extLst>
              <a:ext uri="{FF2B5EF4-FFF2-40B4-BE49-F238E27FC236}">
                <a16:creationId xmlns:a16="http://schemas.microsoft.com/office/drawing/2014/main" xmlns="" id="{C98343E7-0E24-483C-967D-01F8474D6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627" y="6382086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UVN Thoi Nay Nang" panose="02020903060505020304" pitchFamily="18" charset="0"/>
              </a:rPr>
              <a:t>VN</a:t>
            </a: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8400078D-DD6F-4446-840D-5E3B0EED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04" y="4488181"/>
            <a:ext cx="7196733" cy="1006737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UVN Thoi Nay Nang" panose="02020903060505020304" pitchFamily="18" charset="0"/>
              </a:rPr>
              <a:t>Vị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ngữ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được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nối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với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chủ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ngữ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bằng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từ</a:t>
            </a:r>
            <a:r>
              <a:rPr lang="en-US" altLang="en-US" sz="3600" dirty="0"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latin typeface="UVN Thoi Nay Nang" panose="02020903060505020304" pitchFamily="18" charset="0"/>
              </a:rPr>
              <a:t>gì</a:t>
            </a:r>
            <a:r>
              <a:rPr lang="en-US" altLang="en-US" sz="3600" dirty="0">
                <a:latin typeface="UVN Thoi Nay Nang" panose="02020903060505020304" pitchFamily="18" charset="0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7EDD4BD-18F3-4C7F-BA26-A899DCCF6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568" y="5652078"/>
            <a:ext cx="36069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2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là</a:t>
            </a:r>
            <a:r>
              <a:rPr lang="en-US" altLang="en-US" sz="4200" dirty="0">
                <a:solidFill>
                  <a:srgbClr val="0033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200" dirty="0" err="1">
                <a:solidFill>
                  <a:srgbClr val="003399"/>
                </a:solidFill>
                <a:latin typeface="UVN Thoi Nay Nang" panose="02020903060505020304" pitchFamily="18" charset="0"/>
              </a:rPr>
              <a:t>cháu</a:t>
            </a:r>
            <a:r>
              <a:rPr lang="en-US" altLang="en-US" sz="4200" dirty="0">
                <a:solidFill>
                  <a:srgbClr val="0033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200" dirty="0" err="1">
                <a:solidFill>
                  <a:srgbClr val="003399"/>
                </a:solidFill>
                <a:latin typeface="UVN Thoi Nay Nang" panose="02020903060505020304" pitchFamily="18" charset="0"/>
              </a:rPr>
              <a:t>bác</a:t>
            </a:r>
            <a:r>
              <a:rPr lang="en-US" altLang="en-US" sz="4200" dirty="0">
                <a:solidFill>
                  <a:srgbClr val="0033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200" dirty="0" err="1">
                <a:solidFill>
                  <a:srgbClr val="003399"/>
                </a:solidFill>
                <a:latin typeface="UVN Thoi Nay Nang" panose="02020903060505020304" pitchFamily="18" charset="0"/>
              </a:rPr>
              <a:t>Tự</a:t>
            </a:r>
            <a:r>
              <a:rPr lang="en-US" altLang="en-US" sz="4000" dirty="0">
                <a:solidFill>
                  <a:srgbClr val="003399"/>
                </a:solidFill>
                <a:latin typeface="UVN Thoi Nay Nang" panose="02020903060505020304" pitchFamily="18" charset="0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3019841-B8DD-4B95-A6B1-0BA2C299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471" y="5634882"/>
            <a:ext cx="34787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200" dirty="0" err="1">
                <a:solidFill>
                  <a:srgbClr val="FF0000"/>
                </a:solidFill>
                <a:latin typeface="UVN Thoi Nay Nang" panose="02020903060505020304" pitchFamily="18" charset="0"/>
              </a:rPr>
              <a:t>là</a:t>
            </a:r>
            <a:r>
              <a:rPr lang="en-US" altLang="en-US" sz="4200" dirty="0">
                <a:solidFill>
                  <a:srgbClr val="0033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200" dirty="0" err="1">
                <a:solidFill>
                  <a:srgbClr val="003399"/>
                </a:solidFill>
                <a:latin typeface="UVN Thoi Nay Nang" panose="02020903060505020304" pitchFamily="18" charset="0"/>
              </a:rPr>
              <a:t>cháu</a:t>
            </a:r>
            <a:r>
              <a:rPr lang="en-US" altLang="en-US" sz="4200" dirty="0">
                <a:solidFill>
                  <a:srgbClr val="0033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200" dirty="0" err="1">
                <a:solidFill>
                  <a:srgbClr val="003399"/>
                </a:solidFill>
                <a:latin typeface="UVN Thoi Nay Nang" panose="02020903060505020304" pitchFamily="18" charset="0"/>
              </a:rPr>
              <a:t>bác</a:t>
            </a:r>
            <a:r>
              <a:rPr lang="en-US" altLang="en-US" sz="4200" dirty="0">
                <a:solidFill>
                  <a:srgbClr val="0033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200" dirty="0" err="1">
                <a:solidFill>
                  <a:srgbClr val="003399"/>
                </a:solidFill>
                <a:latin typeface="UVN Thoi Nay Nang" panose="02020903060505020304" pitchFamily="18" charset="0"/>
              </a:rPr>
              <a:t>Tự</a:t>
            </a:r>
            <a:r>
              <a:rPr lang="en-US" altLang="en-US" sz="4000" dirty="0">
                <a:solidFill>
                  <a:srgbClr val="003399"/>
                </a:solidFill>
                <a:latin typeface="UVN Thoi Nay Nang" panose="02020903060505020304" pitchFamily="18" charset="0"/>
              </a:rPr>
              <a:t>.</a:t>
            </a:r>
            <a:endParaRPr lang="en-US" altLang="en-US" sz="4000" dirty="0">
              <a:latin typeface="UVN Thoi Nay Nang" panose="02020903060505020304" pitchFamily="18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xmlns="" id="{3385E261-F1DB-48DF-9384-C7E18C61E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10" y="4358937"/>
            <a:ext cx="4910381" cy="133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4. </a:t>
            </a:r>
            <a:r>
              <a:rPr lang="en-US" altLang="en-US" sz="3600" dirty="0" err="1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Những</a:t>
            </a: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từ</a:t>
            </a: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ngữ</a:t>
            </a: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nào</a:t>
            </a: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có</a:t>
            </a: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err="1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thể</a:t>
            </a:r>
            <a:r>
              <a:rPr lang="en-US" altLang="en-US" sz="360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 làm</a:t>
            </a: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vị </a:t>
            </a:r>
            <a:r>
              <a:rPr lang="en-US" altLang="en-US" sz="3600" err="1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ngữ</a:t>
            </a:r>
            <a:r>
              <a:rPr lang="en-US" altLang="en-US" sz="360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trong </a:t>
            </a:r>
            <a:r>
              <a:rPr lang="en-US" altLang="en-US" sz="3600" dirty="0" err="1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câu</a:t>
            </a: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kể</a:t>
            </a: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 Ai </a:t>
            </a:r>
            <a:r>
              <a:rPr lang="en-US" altLang="en-US" sz="3600" dirty="0" err="1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là</a:t>
            </a: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3600" dirty="0" err="1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gì</a:t>
            </a: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UVN Thoi Nay Nang" panose="02020903060505020304" pitchFamily="18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60C83AA-4AA7-4BFD-95CC-D370D1AF6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471" y="5632013"/>
            <a:ext cx="34787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200" dirty="0" err="1">
                <a:solidFill>
                  <a:srgbClr val="000099"/>
                </a:solidFill>
                <a:latin typeface="UVN Thoi Nay Nang" panose="02020903060505020304" pitchFamily="18" charset="0"/>
              </a:rPr>
              <a:t>là</a:t>
            </a:r>
            <a:r>
              <a:rPr lang="en-US" altLang="en-US" sz="4200" dirty="0">
                <a:solidFill>
                  <a:srgbClr val="000099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UVN Thoi Nay Nang" panose="02020903060505020304" pitchFamily="18" charset="0"/>
              </a:rPr>
              <a:t>cháu</a:t>
            </a:r>
            <a:r>
              <a:rPr lang="en-US" altLang="en-US" sz="4200" dirty="0">
                <a:solidFill>
                  <a:srgbClr val="FF0000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UVN Thoi Nay Nang" panose="02020903060505020304" pitchFamily="18" charset="0"/>
              </a:rPr>
              <a:t>bác</a:t>
            </a:r>
            <a:r>
              <a:rPr lang="en-US" altLang="en-US" sz="4200" dirty="0">
                <a:solidFill>
                  <a:srgbClr val="FF0000"/>
                </a:solidFill>
                <a:latin typeface="UVN Thoi Nay Nang" panose="02020903060505020304" pitchFamily="18" charset="0"/>
              </a:rPr>
              <a:t> </a:t>
            </a:r>
            <a:r>
              <a:rPr lang="en-US" altLang="en-US" sz="4200" dirty="0" err="1">
                <a:solidFill>
                  <a:srgbClr val="FF0000"/>
                </a:solidFill>
                <a:latin typeface="UVN Thoi Nay Nang" panose="02020903060505020304" pitchFamily="18" charset="0"/>
              </a:rPr>
              <a:t>Tự</a:t>
            </a:r>
            <a:r>
              <a:rPr lang="en-US" altLang="en-US" sz="4000" dirty="0">
                <a:solidFill>
                  <a:srgbClr val="FF0000"/>
                </a:solidFill>
                <a:latin typeface="UVN Thoi Nay Nang" panose="02020903060505020304" pitchFamily="18" charset="0"/>
              </a:rPr>
              <a:t>.</a:t>
            </a: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xmlns="" id="{D6D9AD03-1C63-4F9F-A8D3-F5B6EDF5B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263" y="4979263"/>
            <a:ext cx="2436906" cy="926311"/>
          </a:xfrm>
          <a:prstGeom prst="wedgeRoundRectCallout">
            <a:avLst>
              <a:gd name="adj1" fmla="val -55662"/>
              <a:gd name="adj2" fmla="val 32124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FFFF"/>
                </a:solidFill>
                <a:latin typeface="UVN Thoi Nay Nang" panose="02020903060505020304" pitchFamily="18" charset="0"/>
                <a:cs typeface="Times New Roman" pitchFamily="18" charset="0"/>
              </a:rPr>
              <a:t>Cụm</a:t>
            </a:r>
            <a:r>
              <a:rPr lang="en-US" sz="3600" dirty="0">
                <a:solidFill>
                  <a:srgbClr val="FFFFFF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UVN Thoi Nay Nang" panose="02020903060505020304" pitchFamily="18" charset="0"/>
                <a:cs typeface="Times New Roman" pitchFamily="18" charset="0"/>
              </a:rPr>
              <a:t>danh</a:t>
            </a:r>
            <a:r>
              <a:rPr lang="en-US" sz="3600" dirty="0">
                <a:solidFill>
                  <a:srgbClr val="FFFFFF"/>
                </a:solidFill>
                <a:latin typeface="UVN Thoi Nay Nang" panose="020209030605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UVN Thoi Nay Nang" panose="02020903060505020304" pitchFamily="18" charset="0"/>
                <a:cs typeface="Times New Roman" pitchFamily="18" charset="0"/>
              </a:rPr>
              <a:t>từ</a:t>
            </a:r>
            <a:endParaRPr lang="en-US" sz="3600" dirty="0">
              <a:solidFill>
                <a:srgbClr val="FFFFFF"/>
              </a:solidFill>
              <a:latin typeface="UVN Thoi Nay Nang" panose="02020903060505020304" pitchFamily="18" charset="0"/>
              <a:cs typeface="Times New Roman" pitchFamily="18" charset="0"/>
            </a:endParaRP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xmlns="" id="{1E0468F8-8037-4199-BFD9-112B1DAB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697426-7EE2-47E1-BC18-87F95154D4FC}" type="slidenum">
              <a:rPr lang="en-US" altLang="en-US" sz="1200">
                <a:solidFill>
                  <a:srgbClr val="898989"/>
                </a:solidFill>
                <a:latin typeface="UVN Thoi Nay Nang" panose="020209030605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UVN Thoi Nay Nang" panose="0202090306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  <p:bldP spid="14" grpId="1"/>
      <p:bldP spid="23" grpId="0"/>
      <p:bldP spid="25" grpId="0" animBg="1"/>
      <p:bldP spid="25" grpId="1" animBg="1"/>
      <p:bldP spid="26" grpId="0"/>
      <p:bldP spid="26" grpId="1" build="allAtOnce"/>
      <p:bldP spid="27" grpId="0"/>
      <p:bldP spid="27" grpId="1"/>
      <p:bldP spid="28" grpId="0"/>
      <p:bldP spid="29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On-screen Show (4:3)</PresentationFormat>
  <Paragraphs>146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2022-02-27T09:40:09Z</dcterms:created>
  <dcterms:modified xsi:type="dcterms:W3CDTF">2022-02-27T09:40:47Z</dcterms:modified>
</cp:coreProperties>
</file>