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4" r:id="rId6"/>
    <p:sldId id="267" r:id="rId7"/>
    <p:sldId id="266" r:id="rId8"/>
    <p:sldId id="268" r:id="rId9"/>
    <p:sldId id="269" r:id="rId10"/>
    <p:sldId id="271" r:id="rId11"/>
    <p:sldId id="272" r:id="rId12"/>
    <p:sldId id="273" r:id="rId13"/>
    <p:sldId id="274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3108C-AB49-40CB-B308-05D0DE3A87B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C9BF2-2AD9-4501-85B7-EC30A64E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9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57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270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Thầy/ cô</a:t>
            </a:r>
            <a:r>
              <a:rPr lang="en-US" baseline="0"/>
              <a:t> dọn bằng cách click vào từng vật cản để xuất hiện những câu hỏi trong bài. Chọn lần lượt từ gỗ - đá – chó – thanh chắn để đồ biến mất đúng thứ tự.</a:t>
            </a:r>
          </a:p>
          <a:p>
            <a:r>
              <a:rPr lang="en-US" baseline="0"/>
              <a:t>- Sau khi hết 1 câu hỏi nhấn phím -&gt; ở bàn phím để đồ vật biến mất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0A4EF-0353-4412-AEB8-F6E7BC4A52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2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Go home để trở về giao diện chính lựa chọn câu hỏi tiếp theo.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0A4EF-0353-4412-AEB8-F6E7BC4A52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0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Go home để trở về giao diện chính lựa chọn câu hỏi tiếp theo.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0A4EF-0353-4412-AEB8-F6E7BC4A52C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Go home để trở về giao diện chính lựa chọn câu hỏi tiếp theo.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0A4EF-0353-4412-AEB8-F6E7BC4A52C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1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892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72BB-90A4-4F71-9C16-8D98E4305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7D981-AEFA-4755-ADEC-4A864D177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723D1-A071-4CA5-86B7-06364650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556F7-1217-41C8-A29B-20853E43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8DD3C-01A3-48FD-BD45-0650771B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5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12B-52F6-4D77-A13C-08CB4AF1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F1938-7EEA-4CD9-A99D-7AC71D17D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CDAAB-9228-43CF-8495-FD9D3E05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545D8-D6EA-474C-9076-CBB022AB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E50F-8FB5-4F5A-B7A0-1B66B4A2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638D2-C4E6-4B47-A8F5-7E641A03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FE54E-655A-447A-8DF4-F6D2814DC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5AF1C-827C-4C8B-9261-72D29EF1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7C9B8-1192-4337-9E4B-8CA4CF25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52654-A7B7-40F5-B633-8EB583FC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71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48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0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230C5-ECA7-4F9C-8AA1-6762D2079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4622032" y="874179"/>
            <a:ext cx="766178" cy="7328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ABB6-5140-444D-BE15-8BCC04BA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9C82D-805E-42F4-85AE-76D117F0D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8765-C14C-48FC-80FF-B0E04A65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5C707-AF37-49E3-B339-8580628C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34DD1-4167-488D-B66F-2A6D899A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661D-4B9E-49A5-9914-CC487AA3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16DBF-314D-4318-9746-66719A45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6688-0CF3-4536-9C7C-AC01870F2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7278-1E13-4131-AEC9-933184FF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CEC-3DD4-4F1E-9CEC-85F92CEA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92C5-5561-4224-9321-66174492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20FD8-6E7D-4BC7-88A7-C96DF26ED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CB3F0-D7D9-478D-9939-2C00FA5F5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6203D-6D27-4CF3-86E9-E83B553C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E3FDD-9197-4FDA-BE9E-5EF77004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AA5D4-B1A7-46A5-AACF-712F79B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7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D2C9-684D-46B7-ABCC-897D0578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C2BA1-2D38-4CB9-BD90-0F89D236D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C07B68-12B7-472E-AB5B-184B102A6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38E02-9D3B-480F-B3B8-CD01A4312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6C7A8-EEBC-46D0-97BD-34F214A47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59120-9F2B-44F7-A3A0-8634441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D8CF9-C484-4E0F-9617-1D50AAB0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1F733-CA97-42AC-B60B-9F95EA9C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9E66-E668-4E51-A0E1-33392C5A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DA02E-C780-47F1-8D7D-BE1208E0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73EC0-A053-4E47-B194-F0FFB9C92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3B8C7-B481-467A-BABF-FFE721E9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2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2FB4E-9EAC-4A31-827A-EDFD2419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1CAE2-69E3-4A09-BA8E-40671177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EAF7F-8814-46A7-BEAE-0FDBD193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3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66B2-8980-4D6A-9B78-4A7CDACB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E0171-7201-4DEF-B154-2692D0936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3EC48-011A-4839-9307-87A15FC7F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73BA4-67B5-4C0A-912A-E629B79E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86BB9-B479-4E31-969B-120D09F3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B0A1-22A1-4FED-AF1C-1805068A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079B-15D7-40F7-B2EA-20B2B237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0EA2F-8226-4B58-ABD1-E844E9CD9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93DCA-E4C8-43E1-86FF-96A09AC49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1DD1-84BE-4A38-97E8-1C836DA9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CB536-D7CD-4ED9-8F98-FB3305E9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B9CDB-74E3-4F3B-8C00-D0EEBE6B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8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CCA6C-1D93-4C4C-9666-BF8A95F8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187A8-4C4A-4A28-8023-57927CB07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6EDEC-EF39-4768-873C-12E78FCBD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09C7D-3FC6-4B29-B727-3F1AE78A25C3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19ABF-C7D5-462E-9A28-33357A50F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F40CB-6773-409E-834F-058CA4317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6D355-D148-4ABB-9A83-FB55605C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5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6.xml"/><Relationship Id="rId18" Type="http://schemas.openxmlformats.org/officeDocument/2006/relationships/slide" Target="slide13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slide" Target="slide8.xml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slide" Target="slide7.xml"/><Relationship Id="rId5" Type="http://schemas.openxmlformats.org/officeDocument/2006/relationships/image" Target="../media/image30.jpg"/><Relationship Id="rId1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47" y="529886"/>
            <a:ext cx="1407452" cy="93018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3" y="1825082"/>
            <a:ext cx="1407452" cy="930185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42" y="894897"/>
            <a:ext cx="1407452" cy="930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4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035"/>
            <a:ext cx="5724546" cy="5724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9" y="1641712"/>
            <a:ext cx="6096000" cy="6096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2FC912D-99D2-45B6-8F5D-C2C29FBECF13}"/>
              </a:ext>
            </a:extLst>
          </p:cNvPr>
          <p:cNvGrpSpPr/>
          <p:nvPr/>
        </p:nvGrpSpPr>
        <p:grpSpPr>
          <a:xfrm>
            <a:off x="6799710" y="3199949"/>
            <a:ext cx="5129858" cy="1575634"/>
            <a:chOff x="-151630" y="167002"/>
            <a:chExt cx="12343630" cy="156980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0B1F80-2C24-4942-B7DE-2A397571B21E}"/>
                </a:ext>
              </a:extLst>
            </p:cNvPr>
            <p:cNvSpPr txBox="1"/>
            <p:nvPr/>
          </p:nvSpPr>
          <p:spPr>
            <a:xfrm>
              <a:off x="0" y="167148"/>
              <a:ext cx="1219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Ôn tập</a:t>
              </a:r>
              <a:endParaRPr lang="en-US" sz="96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AF1FA9-F60D-44B9-B67D-4FF13B997637}"/>
                </a:ext>
              </a:extLst>
            </p:cNvPr>
            <p:cNvSpPr txBox="1"/>
            <p:nvPr/>
          </p:nvSpPr>
          <p:spPr>
            <a:xfrm>
              <a:off x="-151630" y="167002"/>
              <a:ext cx="121920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Ôn Tập</a:t>
              </a:r>
              <a:endParaRPr lang="en-US" sz="9600" dirty="0">
                <a:solidFill>
                  <a:srgbClr val="89DD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81293" y="5282401"/>
            <a:ext cx="396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Seagull" panose="02040603050506020204" pitchFamily="18" charset="0"/>
              </a:rPr>
              <a:t>TUẦN 18 – TIẾT 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16" y="-105188"/>
            <a:ext cx="5853104" cy="3603317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41" y="786708"/>
            <a:ext cx="1407452" cy="930185"/>
          </a:xfrm>
          <a:prstGeom prst="rect">
            <a:avLst/>
          </a:prstGeom>
        </p:spPr>
      </p:pic>
      <p:pic>
        <p:nvPicPr>
          <p:cNvPr id="14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018">
            <a:off x="3684811" y="3944668"/>
            <a:ext cx="2150085" cy="912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893" y="5008273"/>
            <a:ext cx="2324977" cy="2324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15" y="3746561"/>
            <a:ext cx="2667000" cy="171450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 flipH="1">
            <a:off x="-19097" y="4508714"/>
            <a:ext cx="4848225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985 0.00371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4" y="2497522"/>
            <a:ext cx="5111186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hậu, hiền lành</a:t>
            </a:r>
            <a:endParaRPr lang="vi-V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truyện </a:t>
            </a:r>
            <a:r>
              <a:rPr lang="en-US" sz="4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thăm bà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những từ cùng nghĩa với từ</a:t>
            </a:r>
            <a:r>
              <a:rPr lang="en-US" sz="4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4916835"/>
            <a:ext cx="5111188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từ, âu yếm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3688547"/>
            <a:ext cx="5111188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từ, hiền lành</a:t>
            </a:r>
            <a:endParaRPr lang="vi-V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6216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07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549332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động từ, hai tính từ.</a:t>
            </a:r>
            <a:endParaRPr lang="vi-V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Câu 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nào trở về với bà, Thanh cũng thấy bình yên và thong thả như thế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có mấy động từ, mấy tính từ?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4916835"/>
            <a:ext cx="5493324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động từ, một tính từ.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3688547"/>
            <a:ext cx="549332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động từ, hai tính từ. </a:t>
            </a:r>
            <a:endParaRPr lang="vi-V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948040" y="6100997"/>
            <a:ext cx="2238199" cy="75365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6302" y="3845912"/>
            <a:ext cx="240776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các từ: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00879" y="3540927"/>
            <a:ext cx="396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-Động từ: </a:t>
            </a:r>
            <a:r>
              <a:rPr lang="en-US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về, thấy</a:t>
            </a:r>
          </a:p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-Tính từ: </a:t>
            </a:r>
            <a:r>
              <a:rPr lang="en-US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yên, thong thả</a:t>
            </a:r>
          </a:p>
        </p:txBody>
      </p:sp>
    </p:spTree>
    <p:extLst>
      <p:ext uri="{BB962C8B-B14F-4D97-AF65-F5344CB8AC3E}">
        <p14:creationId xmlns:p14="http://schemas.microsoft.com/office/powerpoint/2010/main" val="409789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2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82532"/>
            <a:ext cx="629630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hỏi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Câu </a:t>
            </a:r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háu đã về đấy ư?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được dùng làm gì 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629630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yêu cầu, đề nghị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629630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thay lời chào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806151" y="5959366"/>
            <a:ext cx="2385846" cy="89863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2373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82532"/>
            <a:ext cx="629630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Trong câu 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yên lặng làm Thanh mãi mới cất được tiếng gọi khẽ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bộ phận nào là chủ ngữ 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629630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yên lặng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6296303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yên lặng làm Thanh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774620" y="5959366"/>
            <a:ext cx="2282682" cy="89528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0365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4423452" y="928468"/>
            <a:ext cx="6781578" cy="4555354"/>
            <a:chOff x="1860056" y="218369"/>
            <a:chExt cx="8193455" cy="4844909"/>
          </a:xfrm>
        </p:grpSpPr>
        <p:pic>
          <p:nvPicPr>
            <p:cNvPr id="3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4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1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2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5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7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8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9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0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16" name="TextBox 15"/>
          <p:cNvSpPr txBox="1"/>
          <p:nvPr/>
        </p:nvSpPr>
        <p:spPr>
          <a:xfrm>
            <a:off x="6102241" y="1757535"/>
            <a:ext cx="2105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B0F0"/>
                </a:solidFill>
                <a:latin typeface="UTM Azuki" panose="02040603050506020204" pitchFamily="18" charset="0"/>
              </a:rPr>
              <a:t>Tạm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30840" y="2225193"/>
            <a:ext cx="1885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C000"/>
                </a:solidFill>
                <a:latin typeface="UTM Azuki" panose="02040603050506020204" pitchFamily="18" charset="0"/>
              </a:rPr>
              <a:t>biệt</a:t>
            </a:r>
            <a:endParaRPr lang="en-US" sz="660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5448" y="2856176"/>
            <a:ext cx="1587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</a:rPr>
              <a:t>các</a:t>
            </a:r>
          </a:p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83018" y="3459560"/>
            <a:ext cx="2011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7030A0"/>
                </a:solidFill>
                <a:latin typeface="UTM Azuki" panose="02040603050506020204" pitchFamily="18" charset="0"/>
              </a:rPr>
              <a:t>em!</a:t>
            </a:r>
            <a:endParaRPr lang="en-US" sz="66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8521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0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51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02" y="2422525"/>
            <a:ext cx="4419600" cy="44196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7343775" y="4447517"/>
            <a:ext cx="4848225" cy="2410483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5896302" y="4429919"/>
            <a:ext cx="4848225" cy="2410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00" l="2111" r="100000">
                        <a14:foregroundMark x1="28111" y1="31300" x2="37333" y2="43200"/>
                        <a14:foregroundMark x1="29889" y1="31700" x2="38333" y2="35600"/>
                        <a14:foregroundMark x1="13333" y1="35900" x2="9000" y2="49000"/>
                        <a14:foregroundMark x1="36778" y1="59100" x2="60333" y2="6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781" y="2736283"/>
            <a:ext cx="1246891" cy="1385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209">
            <a:off x="-4355120" y="4094984"/>
            <a:ext cx="2914478" cy="1619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907" l="10000" r="91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377" y="2847162"/>
            <a:ext cx="4114800" cy="4114800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 flipH="1">
            <a:off x="-27223" y="4429918"/>
            <a:ext cx="4848225" cy="24104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860761" y="292488"/>
            <a:ext cx="4379035" cy="144842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004009" y="389352"/>
            <a:ext cx="4120103" cy="1262924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62941" y="551793"/>
            <a:ext cx="3698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FF00"/>
                </a:solidFill>
                <a:latin typeface="UTM Alberta Heavy" panose="02040603050506020204" pitchFamily="18" charset="0"/>
              </a:rPr>
              <a:t>Về thăm bà</a:t>
            </a:r>
          </a:p>
        </p:txBody>
      </p:sp>
    </p:spTree>
    <p:extLst>
      <p:ext uri="{BB962C8B-B14F-4D97-AF65-F5344CB8AC3E}">
        <p14:creationId xmlns:p14="http://schemas.microsoft.com/office/powerpoint/2010/main" val="1920840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2.08333E-7 0.00023 C 0.00794 0.00486 0.01628 0.0074 0.0237 0.01412 C 0.03464 0.02384 0.02878 0.02014 0.04154 0.0243 C 0.0599 0.02106 0.07878 0.02152 0.09674 0.01412 C 0.10234 0.0118 0.1056 0.00115 0.11055 -0.00348 C 0.11302 -0.00579 0.11589 -0.00579 0.11849 -0.00695 C 0.12109 -0.00949 0.12409 -0.01065 0.12643 -0.01389 C 0.13229 -0.02223 0.14167 -0.0426 0.14609 -0.05255 C 0.14818 -0.05718 0.15026 -0.06158 0.15208 -0.06667 C 0.15365 -0.07107 0.15404 -0.07662 0.15599 -0.08056 C 0.15755 -0.0838 0.1599 -0.08542 0.16185 -0.08774 C 0.1625 -0.09352 0.1625 -0.09977 0.16393 -0.1051 C 0.16458 -0.10834 0.16719 -0.10903 0.16784 -0.11227 C 0.16927 -0.11899 0.16888 -0.12639 0.16979 -0.13334 C 0.17031 -0.13681 0.17122 -0.14028 0.17174 -0.14375 C 0.17253 -0.14838 0.17279 -0.15324 0.1737 -0.15787 C 0.17474 -0.16274 0.17656 -0.16713 0.17773 -0.17199 C 0.18151 -0.18774 0.17708 -0.17778 0.18359 -0.18936 C 0.1849 -0.19422 0.18646 -0.19861 0.1875 -0.20348 C 0.18841 -0.20695 0.18815 -0.21111 0.18958 -0.21389 C 0.19167 -0.21852 0.19479 -0.22107 0.1974 -0.22454 C 0.20508 -0.25186 0.19648 -0.22639 0.20924 -0.24908 C 0.21224 -0.2544 0.21445 -0.26088 0.21719 -0.26667 C 0.22096 -0.27431 0.222 -0.27477 0.22708 -0.28079 C 0.22839 -0.28426 0.22995 -0.2875 0.23099 -0.29121 C 0.2319 -0.29445 0.23164 -0.29885 0.23294 -0.30186 C 0.23503 -0.30625 0.23815 -0.3088 0.24076 -0.31227 C 0.24141 -0.31574 0.24167 -0.31968 0.24258 -0.32269 C 0.24349 -0.3257 0.24505 -0.32778 0.24648 -0.32986 C 0.25208 -0.3375 0.25208 -0.33658 0.25846 -0.34028 C 0.25964 -0.34375 0.26068 -0.34815 0.26237 -0.35093 C 0.26836 -0.35996 0.27318 -0.36528 0.28021 -0.36852 C 0.28346 -0.36991 0.28672 -0.37084 0.2901 -0.37199 C 0.29141 -0.37431 0.29245 -0.37732 0.29401 -0.37894 C 0.29701 -0.38218 0.30768 -0.38519 0.30964 -0.38588 C 0.31172 -0.3882 0.31341 -0.39121 0.31576 -0.39306 C 0.31888 -0.39584 0.3224 -0.39676 0.32552 -0.4 C 0.32799 -0.40255 0.32917 -0.40787 0.33138 -0.41065 C 0.3332 -0.4125 0.33542 -0.41227 0.33737 -0.41412 C 0.34154 -0.41806 0.34531 -0.42338 0.34909 -0.42801 L 0.35521 -0.43519 C 0.35703 -0.4375 0.35911 -0.44005 0.36094 -0.44213 C 0.39531 -0.47686 0.3625 -0.44584 0.38086 -0.45973 C 0.38346 -0.46181 0.38594 -0.46505 0.3888 -0.46667 C 0.3918 -0.46852 0.39531 -0.46875 0.39857 -0.47014 C 0.40052 -0.47107 0.40247 -0.47292 0.40443 -0.47361 C 0.40768 -0.47524 0.41107 -0.4757 0.41432 -0.47732 C 0.41641 -0.47801 0.4181 -0.4801 0.42031 -0.48079 C 0.42747 -0.48264 0.43477 -0.48264 0.44206 -0.48426 C 0.44596 -0.48496 0.44974 -0.48727 0.45378 -0.48774 C 0.46094 -0.48843 0.46823 -0.48774 0.47552 -0.48774 L 0.47552 -0.4875 " pathEditMode="relative" rAng="0" ptsTypes="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31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8.33333E-7 -3.7037E-7 C -0.05782 0.03866 -0.01953 0.0169 -0.15404 0.00718 C -0.15638 0.00694 -0.15769 0.00139 -0.1599 -3.7037E-7 C -0.16368 -0.00208 -0.16784 -0.00162 -0.17175 -0.00347 C -0.18151 -0.00787 -0.18334 -0.01018 -0.19154 -0.01736 C -0.19284 -0.01991 -0.19401 -0.02245 -0.19545 -0.02454 C -0.20065 -0.03171 -0.2112 -0.0456 -0.2112 -0.0456 C -0.21615 -0.07199 -0.20951 -0.03935 -0.21719 -0.06667 C -0.2181 -0.06991 -0.21823 -0.07384 -0.21914 -0.07708 C -0.22019 -0.08079 -0.22201 -0.0838 -0.22305 -0.08773 C -0.22474 -0.09352 -0.22774 -0.1081 -0.22904 -0.11574 C -0.23034 -0.12384 -0.23112 -0.13241 -0.23295 -0.14028 C -0.2375 -0.16018 -0.23946 -0.16435 -0.2448 -0.17893 C -0.30339 -0.1706 -0.27982 -0.18958 -0.30209 -0.16134 C -0.30391 -0.1588 -0.30599 -0.15671 -0.30795 -0.1544 C -0.31185 -0.14375 -0.31758 -0.13472 -0.3198 -0.12268 C -0.32045 -0.11921 -0.32058 -0.11528 -0.32175 -0.11227 C -0.32461 -0.10463 -0.32839 -0.09815 -0.33164 -0.0912 C -0.33295 -0.08403 -0.33334 -0.07639 -0.33555 -0.07014 C -0.33802 -0.06319 -0.34545 -0.05255 -0.34545 -0.05255 C -0.3586 -0.05486 -0.37188 -0.05556 -0.3849 -0.05949 C -0.3905 -0.06134 -0.39193 -0.07083 -0.3948 -0.07708 C -0.39597 -0.07963 -0.39753 -0.08148 -0.3987 -0.08403 C -0.40118 -0.08958 -0.40547 -0.10255 -0.40664 -0.1088 C -0.40834 -0.11782 -0.40912 -0.12755 -0.41055 -0.13681 C -0.4112 -0.14028 -0.41185 -0.14375 -0.4125 -0.14722 C -0.41328 -0.19884 -0.41276 -0.25023 -0.41459 -0.30162 C -0.41485 -0.30903 -0.41602 -0.3169 -0.41849 -0.32268 C -0.4267 -0.34167 -0.43399 -0.36458 -0.4461 -0.37523 C -0.4487 -0.37755 -0.45157 -0.37963 -0.45404 -0.38241 C -0.45677 -0.38542 -0.45912 -0.38958 -0.46185 -0.39282 C -0.46706 -0.39907 -0.47227 -0.40486 -0.47774 -0.41042 C -0.48021 -0.41296 -0.48308 -0.41481 -0.48555 -0.41736 C -0.49427 -0.42639 -0.5112 -0.44537 -0.5112 -0.44537 C -0.5211 -0.44421 -0.53112 -0.44491 -0.54089 -0.4419 C -0.54323 -0.4412 -0.54519 -0.43819 -0.54675 -0.43495 C -0.56042 -0.40718 -0.55 -0.42292 -0.5586 -0.39977 C -0.55964 -0.39722 -0.56146 -0.3956 -0.5625 -0.39282 C -0.56485 -0.38727 -0.56654 -0.38125 -0.56849 -0.37523 C -0.57448 -0.33241 -0.56485 -0.39329 -0.57644 -0.34722 C -0.58021 -0.33171 -0.57631 -0.33194 -0.58034 -0.31921 C -0.58269 -0.31181 -0.58555 -0.30509 -0.58828 -0.29815 C -0.58959 -0.29468 -0.59141 -0.29167 -0.59219 -0.2875 C -0.5944 -0.27569 -0.59414 -0.27523 -0.59805 -0.26296 C -0.59922 -0.25949 -0.60039 -0.25556 -0.60209 -0.25255 C -0.60365 -0.24954 -0.60599 -0.24792 -0.60795 -0.2456 C -0.61003 -0.23449 -0.60951 -0.23426 -0.61394 -0.22454 C -0.61498 -0.22176 -0.61628 -0.21921 -0.61784 -0.21736 C -0.61967 -0.21551 -0.62175 -0.21505 -0.6237 -0.21389 C -0.62435 -0.21042 -0.62474 -0.20671 -0.62578 -0.20347 C -0.62813 -0.19491 -0.6306 -0.18958 -0.63555 -0.18588 C -0.63802 -0.18403 -0.64089 -0.18356 -0.64349 -0.18241 C -0.64571 -0.17014 -0.64427 -0.17106 -0.65144 -0.16481 C -0.65326 -0.16319 -0.6573 -0.16134 -0.6573 -0.16134 L -0.6573 -0.16134 L -0.65925 -0.17893 L -0.66315 -0.16134 " pathEditMode="relative" ptsTypes="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04BEB522-156D-4A4F-B58E-5F596CC07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3" r="63416"/>
          <a:stretch/>
        </p:blipFill>
        <p:spPr>
          <a:xfrm>
            <a:off x="-160263" y="5637229"/>
            <a:ext cx="2765002" cy="1220771"/>
          </a:xfrm>
          <a:prstGeom prst="rect">
            <a:avLst/>
          </a:prstGeom>
        </p:spPr>
      </p:pic>
      <p:sp>
        <p:nvSpPr>
          <p:cNvPr id="5" name="任意多边形: 形状 22">
            <a:extLst>
              <a:ext uri="{FF2B5EF4-FFF2-40B4-BE49-F238E27FC236}">
                <a16:creationId xmlns:a16="http://schemas.microsoft.com/office/drawing/2014/main" id="{D72E4406-7E85-4AEF-80F5-19C3D568E490}"/>
              </a:ext>
            </a:extLst>
          </p:cNvPr>
          <p:cNvSpPr/>
          <p:nvPr/>
        </p:nvSpPr>
        <p:spPr>
          <a:xfrm>
            <a:off x="252413" y="660400"/>
            <a:ext cx="11687175" cy="6197600"/>
          </a:xfrm>
          <a:prstGeom prst="round2Diag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22">
            <a:extLst>
              <a:ext uri="{FF2B5EF4-FFF2-40B4-BE49-F238E27FC236}">
                <a16:creationId xmlns:a16="http://schemas.microsoft.com/office/drawing/2014/main" id="{F598ED08-46A3-49A7-95A0-1476ADB07E96}"/>
              </a:ext>
            </a:extLst>
          </p:cNvPr>
          <p:cNvSpPr/>
          <p:nvPr/>
        </p:nvSpPr>
        <p:spPr>
          <a:xfrm>
            <a:off x="508000" y="880087"/>
            <a:ext cx="11176000" cy="5835671"/>
          </a:xfrm>
          <a:prstGeom prst="round2DiagRect">
            <a:avLst/>
          </a:prstGeom>
          <a:noFill/>
          <a:ln w="38100">
            <a:solidFill>
              <a:srgbClr val="328D8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337037D8-F52F-461F-88BB-67206A7ABF54}"/>
              </a:ext>
            </a:extLst>
          </p:cNvPr>
          <p:cNvGrpSpPr/>
          <p:nvPr/>
        </p:nvGrpSpPr>
        <p:grpSpPr>
          <a:xfrm>
            <a:off x="3753582" y="-111404"/>
            <a:ext cx="5243633" cy="1380621"/>
            <a:chOff x="1291966" y="724348"/>
            <a:chExt cx="6341986" cy="20373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F65D6CE-8FB4-4DB9-A32C-E8A13798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>
              <a:off x="1291966" y="724348"/>
              <a:ext cx="6341986" cy="2037384"/>
            </a:xfrm>
            <a:prstGeom prst="rect">
              <a:avLst/>
            </a:prstGeom>
          </p:spPr>
        </p:pic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CBDE7289-C298-4AE5-8EE0-0DD2656336E7}"/>
                </a:ext>
              </a:extLst>
            </p:cNvPr>
            <p:cNvSpPr txBox="1"/>
            <p:nvPr/>
          </p:nvSpPr>
          <p:spPr>
            <a:xfrm>
              <a:off x="2749870" y="1210357"/>
              <a:ext cx="4280818" cy="95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>
                  <a:solidFill>
                    <a:srgbClr val="175E32"/>
                  </a:solidFill>
                  <a:latin typeface="UVN Binh Duong" pitchFamily="2" charset="0"/>
                  <a:ea typeface="字魂107号-萌趣欢乐体" panose="00000500000000000000" pitchFamily="2" charset="-122"/>
                  <a:cs typeface="+mn-ea"/>
                  <a:sym typeface="+mn-lt"/>
                </a:rPr>
                <a:t>Về thăm bà</a:t>
              </a:r>
              <a:endParaRPr lang="zh-CN" altLang="en-US" sz="3600" b="1" dirty="0">
                <a:solidFill>
                  <a:srgbClr val="175E32"/>
                </a:solidFill>
                <a:latin typeface="UVN Binh Duong" pitchFamily="2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5467673-3971-46F0-9B03-581FA9645595}"/>
              </a:ext>
            </a:extLst>
          </p:cNvPr>
          <p:cNvSpPr txBox="1"/>
          <p:nvPr/>
        </p:nvSpPr>
        <p:spPr>
          <a:xfrm>
            <a:off x="508000" y="1061098"/>
            <a:ext cx="11175999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 bước lên thềm, nhìn vào trong nhà. Cảnh tượng gian nhà cũ không có gì thay đổi. Sự yên lặng làm Thanh mãi mới cất được tiếng gọi khẽ: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Bà ơi!        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 bước xuống dưới giàn thiên lí. Có tiếng người đi, rồi bà mái tóc bạc phơ, chống </a:t>
            </a:r>
            <a:r>
              <a:rPr lang="vi-VN" sz="2400" b="0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gậy tr</a:t>
            </a:r>
            <a:r>
              <a:rPr lang="en-US" sz="240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400" b="0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ngoài vườn vào. Thanh cảm động và mừng rỡ, chạy lại gần.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Cháu đã về đấy ư?  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   Bà thôi nhai trầu, đôi mắt hiền từ dưới làn tóc trắng nhìn cháu, âu yếm và mến thương: 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Đi vào trong nhà kẻo nắng, cháu!     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Thanh đi, người thẳng, mạnh, cạnh bà lưng còng. Tuy vậy, Thanh cảm thấy chính bà che chở cho mình như những ngày còn nhỏ</a:t>
            </a:r>
            <a:r>
              <a:rPr lang="vi-VN" sz="2400" b="0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0" i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b="0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 cháu, giục: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Cháu rửa mặt rồi đi nghỉ đi!    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  Lần nào trở về với bà, Thanh cũng thấy bình yên và thong thả như thế. Căn nhà, thửa vườn này như một nơi mát mẻ và hiền lành. Ở đấy, bà lúc nào cũng sẵn sàng chờ đợi để mến yêu Thanh</a:t>
            </a:r>
            <a:r>
              <a:rPr lang="vi-VN" sz="2400" b="0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88977" y="6232409"/>
            <a:ext cx="279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 Thạch Lam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D2587780-F4BB-4209-ADE1-7FE346B417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9736652" y="5637229"/>
            <a:ext cx="2455347" cy="12207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00" l="2111" r="100000">
                        <a14:foregroundMark x1="28111" y1="31300" x2="37333" y2="43200"/>
                        <a14:foregroundMark x1="29889" y1="31700" x2="38333" y2="35600"/>
                        <a14:foregroundMark x1="13333" y1="35900" x2="9000" y2="49000"/>
                        <a14:foregroundMark x1="36778" y1="59100" x2="60333" y2="6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20" y="-17521"/>
            <a:ext cx="970757" cy="1078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209">
            <a:off x="226421" y="200278"/>
            <a:ext cx="1709707" cy="9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1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tockphoto-1149101317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943" y="2828835"/>
            <a:ext cx="6303818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UTM Facebook" panose="02040403050506020204" pitchFamily="18" charset="0"/>
              </a:rPr>
              <a:t>Về quê thôi !</a:t>
            </a:r>
          </a:p>
        </p:txBody>
      </p:sp>
      <p:pic>
        <p:nvPicPr>
          <p:cNvPr id="6" name="Nhac-ket-thuc-video-hai-huoc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82111" y="6986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925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121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00" r="97250">
                        <a14:foregroundMark x1="52750" y1="70583" x2="66417" y2="64750"/>
                        <a14:foregroundMark x1="85583" y1="54750" x2="85583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98787" y="-522279"/>
            <a:ext cx="4633586" cy="4633586"/>
          </a:xfrm>
          <a:prstGeom prst="rect">
            <a:avLst/>
          </a:prstGeom>
        </p:spPr>
      </p:pic>
      <p:pic>
        <p:nvPicPr>
          <p:cNvPr id="5" name="rào chắn" descr="A close-up of a machine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555" y="4401189"/>
            <a:ext cx="3040964" cy="1862591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7" y="4671028"/>
            <a:ext cx="2185328" cy="1418187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9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94" y="4401189"/>
            <a:ext cx="2993524" cy="2993524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27" y="4592264"/>
            <a:ext cx="1760976" cy="208880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270742" y="315485"/>
            <a:ext cx="5866950" cy="3316919"/>
          </a:xfrm>
          <a:prstGeom prst="wedgeEllipseCallout">
            <a:avLst/>
          </a:prstGeom>
          <a:solidFill>
            <a:srgbClr val="71A3A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  <a:latin typeface="UTM Sharnay" panose="02040603050506020204" pitchFamily="18" charset="0"/>
              </a:rPr>
              <a:t>Giúp tôi dọn những vật cản đường này với</a:t>
            </a:r>
            <a:endParaRPr lang="en-US" sz="4400" dirty="0">
              <a:solidFill>
                <a:srgbClr val="FFFF00"/>
              </a:solidFill>
              <a:latin typeface="UTM Sharnay" panose="02040603050506020204" pitchFamily="18" charset="0"/>
            </a:endParaRPr>
          </a:p>
        </p:txBody>
      </p:sp>
      <p:sp>
        <p:nvSpPr>
          <p:cNvPr id="10" name="TextBox 9">
            <a:hlinkClick r:id="rId18" action="ppaction://hlinksldjump"/>
          </p:cNvPr>
          <p:cNvSpPr txBox="1"/>
          <p:nvPr/>
        </p:nvSpPr>
        <p:spPr>
          <a:xfrm>
            <a:off x="11137692" y="6488668"/>
            <a:ext cx="10543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20639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58033 0.38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10" y="190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 flipH="1">
            <a:off x="0" y="4438342"/>
            <a:ext cx="4848225" cy="2410483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 bạc phơ, miệng nhai trầu, đôi mắt hiền từ.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 Những chi tiết liệt kê trong dòng nào cho thấy bà của Thanh đã già ?</a:t>
            </a:r>
            <a:endParaRPr lang="vi-VN" sz="40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 bạc phơ, chống gậy trúc, đôi mắt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từ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4725362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 bạc phơ, chống gậy trúc, lưng đã còng.</a:t>
            </a:r>
          </a:p>
        </p:txBody>
      </p:sp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3709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844" y="2593748"/>
            <a:ext cx="1407452" cy="930185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43" y="2485559"/>
            <a:ext cx="1407452" cy="9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2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60" y="1967329"/>
            <a:ext cx="1407452" cy="93018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 flipH="1">
            <a:off x="0" y="4438342"/>
            <a:ext cx="4848225" cy="2410483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1"/>
            <a:ext cx="9264784" cy="1070115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 cháu bằng ánh mắt âu yếm, mến thương, giục cháu vào nhà cho khỏi nắng, giục cháu đi rửa mặt rồi nghỉ ngơi.</a:t>
            </a:r>
            <a:endParaRPr lang="vi-VN" sz="28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hợp </a:t>
            </a:r>
            <a:r>
              <a:rPr lang="en-US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ào dưới đây liệt kê đầy đủ các chi tiết nói lên tình cảm của bà đối với Thanh?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841960"/>
            <a:ext cx="9264784" cy="918222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 cháu bằng ánh mắt âu yếm, mến thương.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5081894"/>
            <a:ext cx="9264784" cy="918222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 cháu bằng ánh mắt âu yếm, mến thương, che chở cho cháu.</a:t>
            </a:r>
            <a:endParaRPr lang="vi-VN" sz="28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89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 flipH="1">
            <a:off x="0" y="4438342"/>
            <a:ext cx="4848225" cy="2410483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cảm giác thong thả, bình yên.</a:t>
            </a:r>
            <a:endParaRPr lang="vi-VN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 Thanh có cảm giác như thế nào khi trở về ngôi nhà của bà.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cảm giác được bà che chở.</a:t>
            </a:r>
            <a:endParaRPr lang="vi-VN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cảm giác thong thả, bình yên, được bà che chở.</a:t>
            </a:r>
            <a:endParaRPr lang="vi-VN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43" y="2485559"/>
            <a:ext cx="1407452" cy="930185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46" y="2962233"/>
            <a:ext cx="1407452" cy="9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 flipH="1">
            <a:off x="0" y="4438342"/>
            <a:ext cx="4848225" cy="2410483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 Thanh luôn yêu mến, tin cậy bà.</a:t>
            </a:r>
            <a:endParaRPr lang="vi-VN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 Vì sao Thanh cảm thấy chính bà đang che chở cho mình ?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8206693" cy="965174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 Thanh là khách của bà, được bà chăm sóc, yêu thương.</a:t>
            </a:r>
            <a:endParaRPr lang="vi-VN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1"/>
            <a:ext cx="8885961" cy="1162157"/>
          </a:xfrm>
          <a:prstGeom prst="snip2Diag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 Thanh sống với bà từ nhỏ, luôn yêu mến, tin cậy bà và được bà săn sóc, yêu thương.</a:t>
            </a:r>
            <a:endParaRPr lang="vi-VN" sz="3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15608"/>
            <a:ext cx="2400300" cy="91822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73" y="-160294"/>
            <a:ext cx="1407452" cy="9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854</Words>
  <Application>Microsoft Office PowerPoint</Application>
  <PresentationFormat>Widescreen</PresentationFormat>
  <Paragraphs>78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Times New Roman</vt:lpstr>
      <vt:lpstr>UTM Alberta Heavy</vt:lpstr>
      <vt:lpstr>UTM Azuki</vt:lpstr>
      <vt:lpstr>UTM Facebook</vt:lpstr>
      <vt:lpstr>UTM Seagull</vt:lpstr>
      <vt:lpstr>UTM Sharnay</vt:lpstr>
      <vt:lpstr>UTM Showcard</vt:lpstr>
      <vt:lpstr>UVN Binh Duong</vt:lpstr>
      <vt:lpstr>zihun35hao-jindianyahei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2022-01-03T15:33:26Z</dcterms:created>
  <dcterms:modified xsi:type="dcterms:W3CDTF">2022-01-03T15:34:57Z</dcterms:modified>
</cp:coreProperties>
</file>