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3" r:id="rId2"/>
    <p:sldId id="271" r:id="rId3"/>
    <p:sldId id="278" r:id="rId4"/>
    <p:sldId id="299" r:id="rId5"/>
    <p:sldId id="280" r:id="rId6"/>
    <p:sldId id="284" r:id="rId7"/>
    <p:sldId id="312" r:id="rId8"/>
    <p:sldId id="288" r:id="rId9"/>
    <p:sldId id="277" r:id="rId10"/>
    <p:sldId id="275" r:id="rId11"/>
    <p:sldId id="281" r:id="rId12"/>
    <p:sldId id="301" r:id="rId13"/>
    <p:sldId id="300" r:id="rId14"/>
    <p:sldId id="285" r:id="rId15"/>
    <p:sldId id="303" r:id="rId16"/>
    <p:sldId id="304" r:id="rId17"/>
    <p:sldId id="305" r:id="rId18"/>
    <p:sldId id="306" r:id="rId19"/>
    <p:sldId id="307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5F6ED-0362-46F2-8796-3AE60BFEE52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FB8A3-51DE-4375-A30E-599A4F38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4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Kích</a:t>
            </a:r>
            <a:r>
              <a:rPr lang="vi-VN" baseline="0" dirty="0"/>
              <a:t> vào số để đến slide câu hỏi</a:t>
            </a:r>
          </a:p>
          <a:p>
            <a:r>
              <a:rPr lang="vi-VN" baseline="0" dirty="0"/>
              <a:t>Kích vào cậu bé đến slide chúc 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12BF-322E-4D72-BA5F-CAAB149C13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2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Kích</a:t>
            </a:r>
            <a:r>
              <a:rPr lang="vi-VN" baseline="0" dirty="0"/>
              <a:t> vào hình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12BF-322E-4D72-BA5F-CAAB149C13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5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Kích</a:t>
            </a:r>
            <a:r>
              <a:rPr lang="vi-VN" baseline="0" dirty="0"/>
              <a:t> vào hình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12BF-322E-4D72-BA5F-CAAB149C13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8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Kích</a:t>
            </a:r>
            <a:r>
              <a:rPr lang="vi-VN" baseline="0" dirty="0"/>
              <a:t> vào hình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12BF-322E-4D72-BA5F-CAAB149C13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51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Kích</a:t>
            </a:r>
            <a:r>
              <a:rPr lang="vi-VN" baseline="0" dirty="0"/>
              <a:t> vào hình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12BF-322E-4D72-BA5F-CAAB149C13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6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Kích</a:t>
            </a:r>
            <a:r>
              <a:rPr lang="vi-VN" baseline="0" dirty="0"/>
              <a:t> vào cuốn thư -&gt; đáp án</a:t>
            </a:r>
            <a:br>
              <a:rPr lang="vi-VN" baseline="0" dirty="0"/>
            </a:br>
            <a:r>
              <a:rPr lang="vi-VN" baseline="0" dirty="0"/>
              <a:t>Kích vào hòm báu -&gt; quà 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12BF-322E-4D72-BA5F-CAAB149C13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49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AFE2-CDD6-4D38-8B08-7509B9289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C7955-0A5B-4453-889C-31CFBBF01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67825-4C9E-44F5-A20F-4653441A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0598D-7C77-47B9-B406-0FE68FDA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1FC83-7910-4D67-8CC8-1EA08004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0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97FD-9BAB-490E-8345-808B2392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CABA0-B5FD-4481-A5D5-F39DDB6CB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A52C4-6778-423A-B2E7-AC15553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5B15-5D5B-44CA-BD99-DD874A6C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8E110-B9D0-4EB6-BD7A-65E763D0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2CB5A3-F3BD-4C56-ABA8-0C795F636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04201-60C5-4E83-BEA3-6875827D4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65768-B033-4DF4-BB10-64134E9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4D96-F43D-45D4-BB6F-1110D67A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DD750-0BF9-4744-9D0F-B6D9BDA4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6EB504-E0E5-46C5-B6D0-95B1660E2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1486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A3D4-29A8-464A-9FD2-DF22A9D3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AF694-F932-4C49-A230-BA16CD1C5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330A8-C742-4206-B110-8328B394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52265-B51B-43E3-89E2-966528E4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092D5-2668-48AB-867A-0BBA8291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0DA8-639D-40AC-AC8E-175A2A6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C8459-B0E8-436E-90C9-1C28B6793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BD60A-6CA8-4791-B67D-1A1F27E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B7814-E5F1-4AD2-BF12-74717457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4B559-12BF-4E0E-9E59-187E5A21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2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251C-10B4-420A-B3B1-CD1F002A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B91EC-D703-4BE6-B774-D726DD944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F2B74-84A4-4CEB-AEF2-D042755CE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A80B9-D722-40FF-90A4-256A3B32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903C6-4537-4DFF-B0D8-1322E463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4EF5D-3ABE-46B7-AE98-0AF3531A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1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1F3B-6DC6-4957-9825-C45C4F5B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AF4CE-E2A9-4DE7-B95D-7FF5DCC1B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3F9F7-A497-4F43-B3AD-63CFBAE87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8B1BC-4838-4BA4-8337-D92FEFB02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B332FF-707A-488D-ADD7-6FCE7AFB5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3EED35-020B-4E3C-8D4A-884FED9B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622C1B-540D-4284-A4FA-F33735D6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B5F84-DCB2-424F-8245-3E230C46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3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29D6-2320-4AEA-A928-9A5D8026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88662-9A9C-4C31-BC9A-04DC0FD0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84254-2A6A-4C6A-9F3E-8A59AD71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FD144-A6D8-45F0-848F-D0132CD0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15D25-7098-425E-A7D9-6826AEBD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3307C-F8BB-46D6-A9EE-11BDFE90B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CBBC7-F7EC-4C21-ABAA-0F8BF773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9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3156-9BC2-41A8-AC66-6B45FB9D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614C2-5094-4CC1-99DF-8424802EA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AD34B-5393-486D-B53E-ADE8554DB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7A185-0099-440A-88C8-063C2EC4B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2AAF6-F100-4AC5-93AA-8B8CE13A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1A392-873C-41B5-8E0E-004B6A9A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9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D63C-9C1F-4EEF-97EE-EE24EEB1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4A3FD-2702-4A33-8682-B9E94FD8E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F845B-C72F-45C8-9C71-796EEBA78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8F21B-92F8-47CC-8482-AF881869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4E6B5-985C-4682-A05B-AD5D5C90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5A095-C91F-4A82-8C4C-74FA26DF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2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965913-98B1-48CF-94E2-28AD968A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6E075-9B99-4F3C-BD22-43B283F70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E0506-D3E8-401E-85B7-6DBA19864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C59EA-117F-4F18-8F71-761C12F5280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B9BA3-743B-416A-A090-CA4597169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FCEB4-9F83-40C6-8440-8090AC626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69544-6632-44C6-8624-43E019893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7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12" Type="http://schemas.openxmlformats.org/officeDocument/2006/relationships/image" Target="../media/image31.png"/><Relationship Id="rId17" Type="http://schemas.openxmlformats.org/officeDocument/2006/relationships/slide" Target="slide17.xml"/><Relationship Id="rId2" Type="http://schemas.openxmlformats.org/officeDocument/2006/relationships/video" Target="../media/media1.wmv"/><Relationship Id="rId16" Type="http://schemas.openxmlformats.org/officeDocument/2006/relationships/image" Target="../media/image35.png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11" Type="http://schemas.microsoft.com/office/2007/relationships/hdphoto" Target="../media/hdphoto9.wdp"/><Relationship Id="rId5" Type="http://schemas.openxmlformats.org/officeDocument/2006/relationships/image" Target="../media/image26.png"/><Relationship Id="rId15" Type="http://schemas.openxmlformats.org/officeDocument/2006/relationships/image" Target="../media/image34.gif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9.png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17" Type="http://schemas.openxmlformats.org/officeDocument/2006/relationships/slide" Target="slide19.xml"/><Relationship Id="rId2" Type="http://schemas.openxmlformats.org/officeDocument/2006/relationships/video" Target="../media/media2.wmv"/><Relationship Id="rId16" Type="http://schemas.openxmlformats.org/officeDocument/2006/relationships/image" Target="../media/image35.png"/><Relationship Id="rId1" Type="http://schemas.microsoft.com/office/2007/relationships/media" Target="../media/media2.wmv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" Target="slide18.xml"/><Relationship Id="rId15" Type="http://schemas.openxmlformats.org/officeDocument/2006/relationships/image" Target="../media/image37.png"/><Relationship Id="rId10" Type="http://schemas.openxmlformats.org/officeDocument/2006/relationships/image" Target="../media/image34.gif"/><Relationship Id="rId4" Type="http://schemas.openxmlformats.org/officeDocument/2006/relationships/image" Target="../media/image26.png"/><Relationship Id="rId9" Type="http://schemas.openxmlformats.org/officeDocument/2006/relationships/image" Target="../media/image33.gif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video" Target="../media/media3.wmv"/><Relationship Id="rId16" Type="http://schemas.openxmlformats.org/officeDocument/2006/relationships/image" Target="../media/image27.png"/><Relationship Id="rId1" Type="http://schemas.microsoft.com/office/2007/relationships/media" Target="../media/media3.wmv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" Target="slide20.xml"/><Relationship Id="rId15" Type="http://schemas.openxmlformats.org/officeDocument/2006/relationships/image" Target="../media/image35.png"/><Relationship Id="rId10" Type="http://schemas.openxmlformats.org/officeDocument/2006/relationships/image" Target="../media/image34.gif"/><Relationship Id="rId4" Type="http://schemas.openxmlformats.org/officeDocument/2006/relationships/image" Target="../media/image26.png"/><Relationship Id="rId9" Type="http://schemas.openxmlformats.org/officeDocument/2006/relationships/image" Target="../media/image33.gif"/><Relationship Id="rId1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microsoft.com/office/2007/relationships/hdphoto" Target="../media/hdphoto1.wdp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片包含 游戏机, 黑暗, 日落&#10;&#10;描述已自动生成">
            <a:extLst>
              <a:ext uri="{FF2B5EF4-FFF2-40B4-BE49-F238E27FC236}">
                <a16:creationId xmlns:a16="http://schemas.microsoft.com/office/drawing/2014/main" id="{5ADD008B-26DA-4214-8AD4-81961AE24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24"/>
          <a:stretch/>
        </p:blipFill>
        <p:spPr>
          <a:xfrm>
            <a:off x="0" y="-12615"/>
            <a:ext cx="3727790" cy="6858000"/>
          </a:xfrm>
          <a:prstGeom prst="rect">
            <a:avLst/>
          </a:prstGeom>
        </p:spPr>
      </p:pic>
      <p:pic>
        <p:nvPicPr>
          <p:cNvPr id="11" name="图片 10" descr="图片包含 蛋糕, 桌子, 照片, 亮&#10;&#10;描述已自动生成">
            <a:extLst>
              <a:ext uri="{FF2B5EF4-FFF2-40B4-BE49-F238E27FC236}">
                <a16:creationId xmlns:a16="http://schemas.microsoft.com/office/drawing/2014/main" id="{F99BE7E2-BCE1-474C-B137-24266AC99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7"/>
          <a:stretch/>
        </p:blipFill>
        <p:spPr>
          <a:xfrm>
            <a:off x="7505700" y="0"/>
            <a:ext cx="4686300" cy="685800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93309182-224C-47E9-AE60-00D09F78559A}"/>
              </a:ext>
            </a:extLst>
          </p:cNvPr>
          <p:cNvGrpSpPr/>
          <p:nvPr/>
        </p:nvGrpSpPr>
        <p:grpSpPr>
          <a:xfrm>
            <a:off x="0" y="2962115"/>
            <a:ext cx="12245115" cy="3895885"/>
            <a:chOff x="0" y="2962115"/>
            <a:chExt cx="12245115" cy="3895885"/>
          </a:xfrm>
        </p:grpSpPr>
        <p:pic>
          <p:nvPicPr>
            <p:cNvPr id="15" name="图片 14" descr="图片包含 游戏机, 食物&#10;&#10;描述已自动生成">
              <a:extLst>
                <a:ext uri="{FF2B5EF4-FFF2-40B4-BE49-F238E27FC236}">
                  <a16:creationId xmlns:a16="http://schemas.microsoft.com/office/drawing/2014/main" id="{86F6DB16-EE2F-4D7F-9745-84BCB4ACE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5" t="62501" r="21876"/>
            <a:stretch/>
          </p:blipFill>
          <p:spPr>
            <a:xfrm>
              <a:off x="2894054" y="2962275"/>
              <a:ext cx="9351061" cy="3895725"/>
            </a:xfrm>
            <a:prstGeom prst="rect">
              <a:avLst/>
            </a:prstGeom>
          </p:spPr>
        </p:pic>
        <p:pic>
          <p:nvPicPr>
            <p:cNvPr id="21" name="图片 20" descr="图片包含 游戏机, 食物&#10;&#10;描述已自动生成">
              <a:extLst>
                <a:ext uri="{FF2B5EF4-FFF2-40B4-BE49-F238E27FC236}">
                  <a16:creationId xmlns:a16="http://schemas.microsoft.com/office/drawing/2014/main" id="{D1594F57-202C-44B5-8507-58978165E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5" t="62501" r="21876"/>
            <a:stretch/>
          </p:blipFill>
          <p:spPr>
            <a:xfrm flipH="1">
              <a:off x="0" y="2962115"/>
              <a:ext cx="9351061" cy="3895725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35F7931-C1E6-4C1C-A9CC-EA31E8ACD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3564908"/>
            <a:ext cx="7048498" cy="32925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320CE7-4AF9-4BB0-A4D1-6CB26F3E8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557" flipH="1">
            <a:off x="7335104" y="2473457"/>
            <a:ext cx="4570290" cy="457029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28EE2E-B773-4A18-865A-E5481144B38E}"/>
              </a:ext>
            </a:extLst>
          </p:cNvPr>
          <p:cNvGrpSpPr/>
          <p:nvPr/>
        </p:nvGrpSpPr>
        <p:grpSpPr>
          <a:xfrm>
            <a:off x="-2" y="4572323"/>
            <a:ext cx="12192002" cy="2285677"/>
            <a:chOff x="-2" y="4572323"/>
            <a:chExt cx="12192002" cy="2285677"/>
          </a:xfrm>
        </p:grpSpPr>
        <p:pic>
          <p:nvPicPr>
            <p:cNvPr id="9" name="图片 8" descr="图片包含 站, 一群, 游戏机, 显示器&#10;&#10;描述已自动生成">
              <a:extLst>
                <a:ext uri="{FF2B5EF4-FFF2-40B4-BE49-F238E27FC236}">
                  <a16:creationId xmlns:a16="http://schemas.microsoft.com/office/drawing/2014/main" id="{AF514B77-9FD5-4134-A495-9FBA18D5D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07" r="48125"/>
            <a:stretch/>
          </p:blipFill>
          <p:spPr>
            <a:xfrm>
              <a:off x="-2" y="4572323"/>
              <a:ext cx="6324600" cy="2285677"/>
            </a:xfrm>
            <a:prstGeom prst="rect">
              <a:avLst/>
            </a:prstGeom>
          </p:spPr>
        </p:pic>
        <p:pic>
          <p:nvPicPr>
            <p:cNvPr id="16" name="图片 15" descr="图片包含 站, 一群, 游戏机, 显示器&#10;&#10;描述已自动生成">
              <a:extLst>
                <a:ext uri="{FF2B5EF4-FFF2-40B4-BE49-F238E27FC236}">
                  <a16:creationId xmlns:a16="http://schemas.microsoft.com/office/drawing/2014/main" id="{8A6744F3-80BD-4B73-A5AD-6776822F6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07" r="48125"/>
            <a:stretch/>
          </p:blipFill>
          <p:spPr>
            <a:xfrm flipH="1">
              <a:off x="5867400" y="4572323"/>
              <a:ext cx="6324600" cy="2285677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3410" y="152341"/>
            <a:ext cx="121105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TIẾNG VIỆT</a:t>
            </a:r>
            <a:endParaRPr 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merika Sans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81461" y="746044"/>
            <a:ext cx="7954422" cy="221599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dirty="0">
                <a:ln/>
                <a:solidFill>
                  <a:schemeClr val="bg1"/>
                </a:solidFill>
                <a:latin typeface="UTM Habano" panose="02040603050506020204" pitchFamily="18" charset="0"/>
              </a:rPr>
              <a:t>Ôn tập tiết 2</a:t>
            </a:r>
            <a:endParaRPr lang="en-US" sz="13800" b="1" dirty="0">
              <a:ln/>
              <a:solidFill>
                <a:schemeClr val="bg1"/>
              </a:solidFill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í mật ít biết về Leonardo da vinci - KhoaHoc.tv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402">
            <a:off x="2135696" y="1936637"/>
            <a:ext cx="3056293" cy="4156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C51CBE51-0740-4CF4-9950-EA085ADB6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24" y="1543518"/>
            <a:ext cx="927249" cy="92724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293452" y="785199"/>
            <a:ext cx="5352177" cy="4188381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800" b="1" i="1" dirty="0">
                <a:ln w="0"/>
                <a:solidFill>
                  <a:schemeClr val="tx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Lê-ô-nác-đô đa Vin-xi đã trở thành danh họa nổi tiếng nhờ khổ công rèn luyện.</a:t>
            </a:r>
            <a:endParaRPr lang="en-US" sz="4800" b="1" i="1" cap="none" spc="0" dirty="0">
              <a:ln w="0"/>
              <a:solidFill>
                <a:schemeClr val="tx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8" name="图片 2" descr="图片包含 游戏机, 房间&#10;&#10;描述已自动生成">
            <a:extLst>
              <a:ext uri="{FF2B5EF4-FFF2-40B4-BE49-F238E27FC236}">
                <a16:creationId xmlns:a16="http://schemas.microsoft.com/office/drawing/2014/main" id="{EF16C8BA-A48D-410B-A1A4-D4BFCDD51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14" y="-618540"/>
            <a:ext cx="2205288" cy="19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oạn bài Người tìm đường lên các vì sao – Nguyên nhân chính giúp Xi-ôn-cốp- xki thành công là gì 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4682" r="4053" b="5169"/>
          <a:stretch/>
        </p:blipFill>
        <p:spPr bwMode="auto">
          <a:xfrm>
            <a:off x="3679170" y="2625753"/>
            <a:ext cx="4961490" cy="3322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52" y="2986482"/>
            <a:ext cx="3233824" cy="323382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38225" y="432591"/>
            <a:ext cx="9227890" cy="2553891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chemeClr val="tx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Xi-ôn-cốp-xki đã tìm được đường lên các vì sao nhờ vào tài năng và nghị lực phi thường.</a:t>
            </a:r>
            <a:endParaRPr lang="en-US" sz="4800" b="1" cap="none" spc="0" dirty="0">
              <a:ln w="0"/>
              <a:solidFill>
                <a:schemeClr val="tx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u ChuyệN Cao Bá Quát Luyện Chữ Như Thế Nào, Cao Bá Quát Quyết Chí Luyện  Chữ Như Thế Nà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67" y="3304528"/>
            <a:ext cx="5422202" cy="2715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52" y="2986482"/>
            <a:ext cx="3233824" cy="323382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58945" y="681034"/>
            <a:ext cx="8655236" cy="2553891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chemeClr val="tx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Nhờ dày công khổ luyện, Cao Bá Quát đã nổi danh là người văn hay chữ tốt.</a:t>
            </a:r>
            <a:endParaRPr lang="en-US" sz="4800" b="1" cap="none" spc="0" dirty="0">
              <a:ln w="0"/>
              <a:solidFill>
                <a:schemeClr val="tx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2357" y="3930111"/>
            <a:ext cx="8198839" cy="1736646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chemeClr val="tx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Bạch Thái Bưởi là nhà kinh doanh tài ba, có chí lớn.</a:t>
            </a:r>
            <a:endParaRPr lang="en-US" sz="4800" b="1" cap="none" spc="0" dirty="0">
              <a:ln w="0"/>
              <a:solidFill>
                <a:schemeClr val="tx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122" name="Picture 2" descr="Chuyện “vua tàu thủy” Bạch Thái Bưởi và khát vọng làm giàu của người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334" y="603287"/>
            <a:ext cx="5715000" cy="300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89" y="2208330"/>
            <a:ext cx="3233824" cy="34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花&#10;&#10;描述已自动生成">
            <a:extLst>
              <a:ext uri="{FF2B5EF4-FFF2-40B4-BE49-F238E27FC236}">
                <a16:creationId xmlns:a16="http://schemas.microsoft.com/office/drawing/2014/main" id="{93420FBF-7E0F-4005-9469-E0839D997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72" y="2054252"/>
            <a:ext cx="1943103" cy="1943103"/>
          </a:xfrm>
          <a:prstGeom prst="rect">
            <a:avLst/>
          </a:prstGeom>
        </p:spPr>
      </p:pic>
      <p:pic>
        <p:nvPicPr>
          <p:cNvPr id="17" name="图片 16" descr="图片包含 游戏机, 花&#10;&#10;描述已自动生成">
            <a:extLst>
              <a:ext uri="{FF2B5EF4-FFF2-40B4-BE49-F238E27FC236}">
                <a16:creationId xmlns:a16="http://schemas.microsoft.com/office/drawing/2014/main" id="{20528FC9-C734-439B-803B-6C994BB42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51" y="3296399"/>
            <a:ext cx="1943103" cy="19431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62272" y="977182"/>
            <a:ext cx="90860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dirty="0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3. Em chọn thành ngữ, tục ngữ nào để khuyến khích hoặc khuyên nhủ bạn:</a:t>
            </a:r>
            <a:endParaRPr lang="en-US" sz="3600" b="1" cap="none" spc="0" dirty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3672869" y="2378946"/>
            <a:ext cx="717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a) Nếu bạn em có quyết tâm học tập, rèn luyện cao?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4202773" y="3729341"/>
            <a:ext cx="6151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b) Nếu bạn em nản lòng khi gặp khó khăn?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21" name="图片 16" descr="图片包含 游戏机, 花&#10;&#10;描述已自动生成">
            <a:extLst>
              <a:ext uri="{FF2B5EF4-FFF2-40B4-BE49-F238E27FC236}">
                <a16:creationId xmlns:a16="http://schemas.microsoft.com/office/drawing/2014/main" id="{20528FC9-C734-439B-803B-6C994BB42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11" y="4646795"/>
            <a:ext cx="1943103" cy="1943103"/>
          </a:xfrm>
          <a:prstGeom prst="rect">
            <a:avLst/>
          </a:prstGeom>
        </p:spPr>
      </p:pic>
      <p:sp>
        <p:nvSpPr>
          <p:cNvPr id="22" name="文本框 9"/>
          <p:cNvSpPr txBox="1"/>
          <p:nvPr/>
        </p:nvSpPr>
        <p:spPr>
          <a:xfrm>
            <a:off x="4786733" y="5079737"/>
            <a:ext cx="5742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c) Nếu bạn em dễ thay đổi ý định theo người khác?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19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0506E50-CF3A-4DFE-93FE-3C8E3F2A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8" y="-367330"/>
            <a:ext cx="1872268" cy="1872268"/>
          </a:xfrm>
          <a:prstGeom prst="rect">
            <a:avLst/>
          </a:prstGeom>
        </p:spPr>
      </p:pic>
      <p:pic>
        <p:nvPicPr>
          <p:cNvPr id="96" name="Hình ảnh 95" descr="Ảnh có chứa màu nâu vàng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8E5312CF-EF40-4A37-AF4A-F1F341C358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58"/>
          <a:stretch>
            <a:fillRect/>
          </a:stretch>
        </p:blipFill>
        <p:spPr>
          <a:xfrm rot="20593721">
            <a:off x="2976491" y="6184370"/>
            <a:ext cx="1282789" cy="328681"/>
          </a:xfrm>
          <a:custGeom>
            <a:avLst/>
            <a:gdLst>
              <a:gd name="connsiteX0" fmla="*/ 0 w 4280250"/>
              <a:gd name="connsiteY0" fmla="*/ 0 h 1096702"/>
              <a:gd name="connsiteX1" fmla="*/ 4280250 w 4280250"/>
              <a:gd name="connsiteY1" fmla="*/ 0 h 1096702"/>
              <a:gd name="connsiteX2" fmla="*/ 4280250 w 4280250"/>
              <a:gd name="connsiteY2" fmla="*/ 1029644 h 1096702"/>
              <a:gd name="connsiteX3" fmla="*/ 4260239 w 4280250"/>
              <a:gd name="connsiteY3" fmla="*/ 1038330 h 1096702"/>
              <a:gd name="connsiteX4" fmla="*/ 4035625 w 4280250"/>
              <a:gd name="connsiteY4" fmla="*/ 1058558 h 1096702"/>
              <a:gd name="connsiteX5" fmla="*/ 2505208 w 4280250"/>
              <a:gd name="connsiteY5" fmla="*/ 914179 h 1096702"/>
              <a:gd name="connsiteX6" fmla="*/ 1792938 w 4280250"/>
              <a:gd name="connsiteY6" fmla="*/ 914179 h 1096702"/>
              <a:gd name="connsiteX7" fmla="*/ 705283 w 4280250"/>
              <a:gd name="connsiteY7" fmla="*/ 1029682 h 1096702"/>
              <a:gd name="connsiteX8" fmla="*/ 112047 w 4280250"/>
              <a:gd name="connsiteY8" fmla="*/ 1084905 h 1096702"/>
              <a:gd name="connsiteX9" fmla="*/ 0 w 4280250"/>
              <a:gd name="connsiteY9" fmla="*/ 1096702 h 109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250" h="1096702">
                <a:moveTo>
                  <a:pt x="0" y="0"/>
                </a:moveTo>
                <a:lnTo>
                  <a:pt x="4280250" y="0"/>
                </a:lnTo>
                <a:lnTo>
                  <a:pt x="4280250" y="1029644"/>
                </a:lnTo>
                <a:lnTo>
                  <a:pt x="4260239" y="1038330"/>
                </a:lnTo>
                <a:cubicBezTo>
                  <a:pt x="4198252" y="1061566"/>
                  <a:pt x="4125060" y="1077408"/>
                  <a:pt x="4035625" y="1058558"/>
                </a:cubicBezTo>
                <a:cubicBezTo>
                  <a:pt x="3677886" y="983160"/>
                  <a:pt x="2878989" y="938242"/>
                  <a:pt x="2505208" y="914179"/>
                </a:cubicBezTo>
                <a:cubicBezTo>
                  <a:pt x="2131427" y="890116"/>
                  <a:pt x="2092926" y="894928"/>
                  <a:pt x="1792938" y="914179"/>
                </a:cubicBezTo>
                <a:cubicBezTo>
                  <a:pt x="1492950" y="933430"/>
                  <a:pt x="1056605" y="992785"/>
                  <a:pt x="705283" y="1029682"/>
                </a:cubicBezTo>
                <a:cubicBezTo>
                  <a:pt x="705283" y="1029682"/>
                  <a:pt x="399377" y="1055792"/>
                  <a:pt x="112047" y="1084905"/>
                </a:cubicBezTo>
                <a:lnTo>
                  <a:pt x="0" y="1096702"/>
                </a:lnTo>
                <a:close/>
              </a:path>
            </a:pathLst>
          </a:custGeom>
          <a:effectLst/>
        </p:spPr>
      </p:pic>
      <p:pic>
        <p:nvPicPr>
          <p:cNvPr id="45" name="Hình ảnh 44" descr="Ảnh có chứa hộp&#10;&#10;Mô tả được tạo tự động">
            <a:extLst>
              <a:ext uri="{FF2B5EF4-FFF2-40B4-BE49-F238E27FC236}">
                <a16:creationId xmlns:a16="http://schemas.microsoft.com/office/drawing/2014/main" id="{6EFEAF39-A727-4A3F-834D-06456F93B2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69" y="5398850"/>
            <a:ext cx="1692613" cy="1692613"/>
          </a:xfrm>
          <a:prstGeom prst="rect">
            <a:avLst/>
          </a:prstGeom>
        </p:spPr>
      </p:pic>
      <p:grpSp>
        <p:nvGrpSpPr>
          <p:cNvPr id="102" name="Nhóm 101">
            <a:extLst>
              <a:ext uri="{FF2B5EF4-FFF2-40B4-BE49-F238E27FC236}">
                <a16:creationId xmlns:a16="http://schemas.microsoft.com/office/drawing/2014/main" id="{FDC40EFC-2D2F-4B80-A70C-B0C775C439EB}"/>
              </a:ext>
            </a:extLst>
          </p:cNvPr>
          <p:cNvGrpSpPr/>
          <p:nvPr/>
        </p:nvGrpSpPr>
        <p:grpSpPr>
          <a:xfrm>
            <a:off x="8956206" y="1194870"/>
            <a:ext cx="3018622" cy="2043630"/>
            <a:chOff x="1659216" y="0"/>
            <a:chExt cx="8873567" cy="6858000"/>
          </a:xfrm>
        </p:grpSpPr>
        <p:pic>
          <p:nvPicPr>
            <p:cNvPr id="103" name="Hình ảnh 102">
              <a:extLst>
                <a:ext uri="{FF2B5EF4-FFF2-40B4-BE49-F238E27FC236}">
                  <a16:creationId xmlns:a16="http://schemas.microsoft.com/office/drawing/2014/main" id="{6F077EDA-3105-4BC4-9CD2-68F4CE07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216" y="0"/>
              <a:ext cx="8873567" cy="6858000"/>
            </a:xfrm>
            <a:prstGeom prst="rect">
              <a:avLst/>
            </a:prstGeom>
          </p:spPr>
        </p:pic>
        <p:pic>
          <p:nvPicPr>
            <p:cNvPr id="104" name="Hình ảnh 103">
              <a:extLst>
                <a:ext uri="{FF2B5EF4-FFF2-40B4-BE49-F238E27FC236}">
                  <a16:creationId xmlns:a16="http://schemas.microsoft.com/office/drawing/2014/main" id="{3B58EF23-4696-49CE-97C6-AC15B9AB1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278" y="1040524"/>
              <a:ext cx="4128927" cy="4128927"/>
            </a:xfrm>
            <a:prstGeom prst="rect">
              <a:avLst/>
            </a:prstGeom>
          </p:spPr>
        </p:pic>
        <p:sp>
          <p:nvSpPr>
            <p:cNvPr id="105" name="Hộp Văn bản 104">
              <a:extLst>
                <a:ext uri="{FF2B5EF4-FFF2-40B4-BE49-F238E27FC236}">
                  <a16:creationId xmlns:a16="http://schemas.microsoft.com/office/drawing/2014/main" id="{E7F9AA5B-F129-49AF-A539-C5ED760CCAD5}"/>
                </a:ext>
              </a:extLst>
            </p:cNvPr>
            <p:cNvSpPr txBox="1"/>
            <p:nvPr/>
          </p:nvSpPr>
          <p:spPr>
            <a:xfrm>
              <a:off x="6663559" y="2869324"/>
              <a:ext cx="2135964" cy="154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.VnPresentH" panose="020B7200000000000000" pitchFamily="34" charset="0"/>
                  <a:ea typeface="+mn-ea"/>
                  <a:cs typeface="+mn-cs"/>
                </a:rPr>
                <a:t>X 2</a:t>
              </a:r>
            </a:p>
          </p:txBody>
        </p:sp>
      </p:grpSp>
      <p:pic>
        <p:nvPicPr>
          <p:cNvPr id="49" name="Hình ảnh 48" descr="Ảnh có chứa trong nhà&#10;&#10;Mô tả được tạo tự động">
            <a:extLst>
              <a:ext uri="{FF2B5EF4-FFF2-40B4-BE49-F238E27FC236}">
                <a16:creationId xmlns:a16="http://schemas.microsoft.com/office/drawing/2014/main" id="{C5ABCD19-6F22-487A-B2A5-C124438B94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47336" r="39216" b="18447"/>
          <a:stretch/>
        </p:blipFill>
        <p:spPr>
          <a:xfrm>
            <a:off x="5374395" y="6025654"/>
            <a:ext cx="1342642" cy="695821"/>
          </a:xfrm>
          <a:prstGeom prst="rect">
            <a:avLst/>
          </a:prstGeom>
        </p:spPr>
      </p:pic>
      <p:pic>
        <p:nvPicPr>
          <p:cNvPr id="107" name="Hình ảnh 106" descr="Ảnh có chứa đồ chơi, búp bê, mẫu họa, đồ họa véc-tơ&#10;&#10;Mô tả được tạo tự động">
            <a:extLst>
              <a:ext uri="{FF2B5EF4-FFF2-40B4-BE49-F238E27FC236}">
                <a16:creationId xmlns:a16="http://schemas.microsoft.com/office/drawing/2014/main" id="{D085A7E0-AA77-479D-90D9-452F8FCE19E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502" y="3238500"/>
            <a:ext cx="5044498" cy="2971800"/>
          </a:xfrm>
          <a:prstGeom prst="rect">
            <a:avLst/>
          </a:prstGeom>
        </p:spPr>
      </p:pic>
      <p:sp>
        <p:nvSpPr>
          <p:cNvPr id="108" name="Hình chữ nhật: Góc Tròn 107">
            <a:extLst>
              <a:ext uri="{FF2B5EF4-FFF2-40B4-BE49-F238E27FC236}">
                <a16:creationId xmlns:a16="http://schemas.microsoft.com/office/drawing/2014/main" id="{51A7C4AD-2D00-4C0A-98B6-D2E0231E941E}"/>
              </a:ext>
            </a:extLst>
          </p:cNvPr>
          <p:cNvSpPr/>
          <p:nvPr/>
        </p:nvSpPr>
        <p:spPr>
          <a:xfrm>
            <a:off x="560235" y="1428750"/>
            <a:ext cx="8178800" cy="40005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98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chọn thành ngữ, tục ngữ nào để khuyến khích hoặc khuyên nhủ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aseline="0" dirty="0">
                <a:solidFill>
                  <a:prstClr val="black"/>
                </a:solidFill>
                <a:latin typeface="Calibri" panose="020F0502020204030204"/>
              </a:rPr>
              <a:t>a)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 Nếu bạn em có quyết tâm học tập, rèn luyện cao?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Hình ảnh 10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C6C3E3B-B52C-4ED8-A7CA-434435BFB3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498" y="3238500"/>
            <a:ext cx="5044501" cy="2971800"/>
          </a:xfrm>
          <a:prstGeom prst="rect">
            <a:avLst/>
          </a:prstGeom>
        </p:spPr>
      </p:pic>
      <p:pic>
        <p:nvPicPr>
          <p:cNvPr id="2" name="thuong gao">
            <a:hlinkClick r:id="" action="ppaction://media"/>
            <a:extLst>
              <a:ext uri="{FF2B5EF4-FFF2-40B4-BE49-F238E27FC236}">
                <a16:creationId xmlns:a16="http://schemas.microsoft.com/office/drawing/2014/main" id="{8E714BEA-DF63-4CE5-8DD6-1D9ECBEE6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 flipV="1">
            <a:off x="13826247" y="7655667"/>
            <a:ext cx="81278" cy="45719"/>
          </a:xfrm>
          <a:prstGeom prst="rect">
            <a:avLst/>
          </a:prstGeom>
        </p:spPr>
      </p:pic>
      <p:sp>
        <p:nvSpPr>
          <p:cNvPr id="3" name="Mũi tên: Phải 2">
            <a:hlinkClick r:id="rId17" action="ppaction://hlinksldjump"/>
            <a:extLst>
              <a:ext uri="{FF2B5EF4-FFF2-40B4-BE49-F238E27FC236}">
                <a16:creationId xmlns:a16="http://schemas.microsoft.com/office/drawing/2014/main" id="{3DF99D6A-DF82-4CBD-9529-E6487BC526D6}"/>
              </a:ext>
            </a:extLst>
          </p:cNvPr>
          <p:cNvSpPr/>
          <p:nvPr/>
        </p:nvSpPr>
        <p:spPr>
          <a:xfrm>
            <a:off x="11345333" y="6180665"/>
            <a:ext cx="510550" cy="51646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1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679 0.62546 L -6.25E-7 1.11111E-6 " pathEditMode="relative" rAng="0" ptsTypes="AA">
                                          <p:cBhvr>
                                            <p:cTn id="39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94" y="-3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2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video>
                  <p:cMediaNode vol="100000">
                    <p:cTn id="42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679 0.62546 L -6.25E-7 1.11111E-6 " pathEditMode="relative" rAng="0" ptsTypes="AA">
                                          <p:cBhvr>
                                            <p:cTn id="39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94" y="-3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2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video>
                  <p:cMediaNode vol="100000">
                    <p:cTn id="42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0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26887D8-2452-4C39-8CE5-F85B2E36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1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102F036-E28F-49AC-B195-74DAD17CB35C}"/>
              </a:ext>
            </a:extLst>
          </p:cNvPr>
          <p:cNvSpPr/>
          <p:nvPr/>
        </p:nvSpPr>
        <p:spPr>
          <a:xfrm>
            <a:off x="917307" y="1135126"/>
            <a:ext cx="10357386" cy="491571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98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 chí thì nên.</a:t>
            </a: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</a:t>
            </a:r>
            <a:endParaRPr kumimoji="0" lang="vi-VN" sz="5400" b="0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iCiel Bambola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Có công mài sắt, có ngày nên kim.</a:t>
            </a: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</a:t>
            </a:r>
            <a:endParaRPr lang="vi-VN" sz="5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Ngườ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i có chí thì nên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Nhà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 có nền thì vững.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iCiel Bambola" panose="02000000000000000000" pitchFamily="50" charset="0"/>
            </a:endParaRPr>
          </a:p>
        </p:txBody>
      </p:sp>
      <p:sp>
        <p:nvSpPr>
          <p:cNvPr id="9" name="Mũi tên: Phải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D3D9E3-1254-454D-847E-184FEB72FED7}"/>
              </a:ext>
            </a:extLst>
          </p:cNvPr>
          <p:cNvSpPr/>
          <p:nvPr/>
        </p:nvSpPr>
        <p:spPr>
          <a:xfrm flipH="1">
            <a:off x="215900" y="6167965"/>
            <a:ext cx="510550" cy="51646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8" y="-367330"/>
            <a:ext cx="1872268" cy="18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7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A3B8501-1244-4BA2-B2F8-7D1F38436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6" name="Hình ảnh 95" descr="Ảnh có chứa màu nâu vàng&#10;&#10;Mô tả được tạo tự động">
            <a:hlinkClick r:id="rId5" action="ppaction://hlinksldjump"/>
            <a:extLst>
              <a:ext uri="{FF2B5EF4-FFF2-40B4-BE49-F238E27FC236}">
                <a16:creationId xmlns:a16="http://schemas.microsoft.com/office/drawing/2014/main" id="{8E5312CF-EF40-4A37-AF4A-F1F341C358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58"/>
          <a:stretch>
            <a:fillRect/>
          </a:stretch>
        </p:blipFill>
        <p:spPr>
          <a:xfrm rot="20593721">
            <a:off x="2976491" y="6184370"/>
            <a:ext cx="1282789" cy="328681"/>
          </a:xfrm>
          <a:custGeom>
            <a:avLst/>
            <a:gdLst>
              <a:gd name="connsiteX0" fmla="*/ 0 w 4280250"/>
              <a:gd name="connsiteY0" fmla="*/ 0 h 1096702"/>
              <a:gd name="connsiteX1" fmla="*/ 4280250 w 4280250"/>
              <a:gd name="connsiteY1" fmla="*/ 0 h 1096702"/>
              <a:gd name="connsiteX2" fmla="*/ 4280250 w 4280250"/>
              <a:gd name="connsiteY2" fmla="*/ 1029644 h 1096702"/>
              <a:gd name="connsiteX3" fmla="*/ 4260239 w 4280250"/>
              <a:gd name="connsiteY3" fmla="*/ 1038330 h 1096702"/>
              <a:gd name="connsiteX4" fmla="*/ 4035625 w 4280250"/>
              <a:gd name="connsiteY4" fmla="*/ 1058558 h 1096702"/>
              <a:gd name="connsiteX5" fmla="*/ 2505208 w 4280250"/>
              <a:gd name="connsiteY5" fmla="*/ 914179 h 1096702"/>
              <a:gd name="connsiteX6" fmla="*/ 1792938 w 4280250"/>
              <a:gd name="connsiteY6" fmla="*/ 914179 h 1096702"/>
              <a:gd name="connsiteX7" fmla="*/ 705283 w 4280250"/>
              <a:gd name="connsiteY7" fmla="*/ 1029682 h 1096702"/>
              <a:gd name="connsiteX8" fmla="*/ 112047 w 4280250"/>
              <a:gd name="connsiteY8" fmla="*/ 1084905 h 1096702"/>
              <a:gd name="connsiteX9" fmla="*/ 0 w 4280250"/>
              <a:gd name="connsiteY9" fmla="*/ 1096702 h 109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250" h="1096702">
                <a:moveTo>
                  <a:pt x="0" y="0"/>
                </a:moveTo>
                <a:lnTo>
                  <a:pt x="4280250" y="0"/>
                </a:lnTo>
                <a:lnTo>
                  <a:pt x="4280250" y="1029644"/>
                </a:lnTo>
                <a:lnTo>
                  <a:pt x="4260239" y="1038330"/>
                </a:lnTo>
                <a:cubicBezTo>
                  <a:pt x="4198252" y="1061566"/>
                  <a:pt x="4125060" y="1077408"/>
                  <a:pt x="4035625" y="1058558"/>
                </a:cubicBezTo>
                <a:cubicBezTo>
                  <a:pt x="3677886" y="983160"/>
                  <a:pt x="2878989" y="938242"/>
                  <a:pt x="2505208" y="914179"/>
                </a:cubicBezTo>
                <a:cubicBezTo>
                  <a:pt x="2131427" y="890116"/>
                  <a:pt x="2092926" y="894928"/>
                  <a:pt x="1792938" y="914179"/>
                </a:cubicBezTo>
                <a:cubicBezTo>
                  <a:pt x="1492950" y="933430"/>
                  <a:pt x="1056605" y="992785"/>
                  <a:pt x="705283" y="1029682"/>
                </a:cubicBezTo>
                <a:cubicBezTo>
                  <a:pt x="705283" y="1029682"/>
                  <a:pt x="399377" y="1055792"/>
                  <a:pt x="112047" y="1084905"/>
                </a:cubicBezTo>
                <a:lnTo>
                  <a:pt x="0" y="1096702"/>
                </a:lnTo>
                <a:close/>
              </a:path>
            </a:pathLst>
          </a:custGeom>
          <a:effectLst/>
        </p:spPr>
      </p:pic>
      <p:pic>
        <p:nvPicPr>
          <p:cNvPr id="45" name="Hình ảnh 44" descr="Ảnh có chứa hộp&#10;&#10;Mô tả được tạo tự động">
            <a:extLst>
              <a:ext uri="{FF2B5EF4-FFF2-40B4-BE49-F238E27FC236}">
                <a16:creationId xmlns:a16="http://schemas.microsoft.com/office/drawing/2014/main" id="{6EFEAF39-A727-4A3F-834D-06456F93B2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69" y="5398850"/>
            <a:ext cx="1692613" cy="1692613"/>
          </a:xfrm>
          <a:prstGeom prst="rect">
            <a:avLst/>
          </a:prstGeom>
        </p:spPr>
      </p:pic>
      <p:pic>
        <p:nvPicPr>
          <p:cNvPr id="49" name="Hình ảnh 48" descr="Ảnh có chứa trong nhà&#10;&#10;Mô tả được tạo tự động">
            <a:extLst>
              <a:ext uri="{FF2B5EF4-FFF2-40B4-BE49-F238E27FC236}">
                <a16:creationId xmlns:a16="http://schemas.microsoft.com/office/drawing/2014/main" id="{C5ABCD19-6F22-487A-B2A5-C124438B94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47336" r="39216" b="18447"/>
          <a:stretch/>
        </p:blipFill>
        <p:spPr>
          <a:xfrm>
            <a:off x="5374395" y="6025654"/>
            <a:ext cx="1342642" cy="695821"/>
          </a:xfrm>
          <a:prstGeom prst="rect">
            <a:avLst/>
          </a:prstGeom>
        </p:spPr>
      </p:pic>
      <p:pic>
        <p:nvPicPr>
          <p:cNvPr id="107" name="Hình ảnh 106" descr="Ảnh có chứa đồ chơi, búp bê, mẫu họa, đồ họa véc-tơ&#10;&#10;Mô tả được tạo tự động">
            <a:extLst>
              <a:ext uri="{FF2B5EF4-FFF2-40B4-BE49-F238E27FC236}">
                <a16:creationId xmlns:a16="http://schemas.microsoft.com/office/drawing/2014/main" id="{D085A7E0-AA77-479D-90D9-452F8FCE19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0450" y="3238500"/>
            <a:ext cx="5077549" cy="2971800"/>
          </a:xfrm>
          <a:prstGeom prst="rect">
            <a:avLst/>
          </a:prstGeom>
        </p:spPr>
      </p:pic>
      <p:sp>
        <p:nvSpPr>
          <p:cNvPr id="108" name="Hình chữ nhật: Góc Tròn 107">
            <a:extLst>
              <a:ext uri="{FF2B5EF4-FFF2-40B4-BE49-F238E27FC236}">
                <a16:creationId xmlns:a16="http://schemas.microsoft.com/office/drawing/2014/main" id="{51A7C4AD-2D00-4C0A-98B6-D2E0231E941E}"/>
              </a:ext>
            </a:extLst>
          </p:cNvPr>
          <p:cNvSpPr/>
          <p:nvPr/>
        </p:nvSpPr>
        <p:spPr>
          <a:xfrm>
            <a:off x="542804" y="1174145"/>
            <a:ext cx="8178800" cy="40005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98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</a:rPr>
              <a:t>Câu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2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Em sẽ chọn thành ngữ, tục ngữ nào để khuyến khích hoặc khuyên nhủ bạn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b) Nếu bạn em nản lòng khi gặp khó khăn?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10" name="Hình ảnh 10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C6C3E3B-B52C-4ED8-A7CA-434435BFB3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0447" y="3238500"/>
            <a:ext cx="5077552" cy="297180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45E32A8C-3DF8-48A9-85A5-B67B1E546E54}"/>
              </a:ext>
            </a:extLst>
          </p:cNvPr>
          <p:cNvGrpSpPr/>
          <p:nvPr/>
        </p:nvGrpSpPr>
        <p:grpSpPr>
          <a:xfrm>
            <a:off x="9014187" y="1349904"/>
            <a:ext cx="3018622" cy="2043630"/>
            <a:chOff x="9022814" y="914400"/>
            <a:chExt cx="3018622" cy="2043630"/>
          </a:xfrm>
        </p:grpSpPr>
        <p:pic>
          <p:nvPicPr>
            <p:cNvPr id="103" name="Hình ảnh 102">
              <a:extLst>
                <a:ext uri="{FF2B5EF4-FFF2-40B4-BE49-F238E27FC236}">
                  <a16:creationId xmlns:a16="http://schemas.microsoft.com/office/drawing/2014/main" id="{6F077EDA-3105-4BC4-9CD2-68F4CE07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2814" y="914400"/>
              <a:ext cx="3018622" cy="2043630"/>
            </a:xfrm>
            <a:prstGeom prst="rect">
              <a:avLst/>
            </a:prstGeom>
          </p:spPr>
        </p:pic>
        <p:pic>
          <p:nvPicPr>
            <p:cNvPr id="3" name="Hình ảnh 2" descr="Ảnh có chứa đồng xu&#10;&#10;Mô tả được tạo tự động">
              <a:extLst>
                <a:ext uri="{FF2B5EF4-FFF2-40B4-BE49-F238E27FC236}">
                  <a16:creationId xmlns:a16="http://schemas.microsoft.com/office/drawing/2014/main" id="{0E9F84DB-18BC-4F10-B947-09A2C74C9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LineDrawing trans="77000" pencilSize="1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797" y="1330036"/>
              <a:ext cx="1391667" cy="1015337"/>
            </a:xfrm>
            <a:prstGeom prst="rect">
              <a:avLst/>
            </a:prstGeom>
          </p:spPr>
        </p:pic>
        <p:pic>
          <p:nvPicPr>
            <p:cNvPr id="53" name="Hình ảnh 52" descr="Ảnh có chứa đồng xu&#10;&#10;Mô tả được tạo tự động">
              <a:extLst>
                <a:ext uri="{FF2B5EF4-FFF2-40B4-BE49-F238E27FC236}">
                  <a16:creationId xmlns:a16="http://schemas.microsoft.com/office/drawing/2014/main" id="{5697DBB3-2D82-497E-A795-F2489C8D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LineDrawing trans="71000" pencilSize="74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4960" y="1577438"/>
              <a:ext cx="1391667" cy="1015337"/>
            </a:xfrm>
            <a:prstGeom prst="rect">
              <a:avLst/>
            </a:prstGeom>
          </p:spPr>
        </p:pic>
      </p:grpSp>
      <p:pic>
        <p:nvPicPr>
          <p:cNvPr id="2" name="thuong tien">
            <a:hlinkClick r:id="" action="ppaction://media"/>
            <a:extLst>
              <a:ext uri="{FF2B5EF4-FFF2-40B4-BE49-F238E27FC236}">
                <a16:creationId xmlns:a16="http://schemas.microsoft.com/office/drawing/2014/main" id="{DED4A0DB-7607-4684-9D03-FD5420C30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 flipV="1">
            <a:off x="14429362" y="8180961"/>
            <a:ext cx="81278" cy="45719"/>
          </a:xfrm>
          <a:prstGeom prst="rect">
            <a:avLst/>
          </a:prstGeom>
        </p:spPr>
      </p:pic>
      <p:sp>
        <p:nvSpPr>
          <p:cNvPr id="20" name="Mũi tên: Phải 19">
            <a:hlinkClick r:id="rId17" action="ppaction://hlinksldjump"/>
            <a:extLst>
              <a:ext uri="{FF2B5EF4-FFF2-40B4-BE49-F238E27FC236}">
                <a16:creationId xmlns:a16="http://schemas.microsoft.com/office/drawing/2014/main" id="{89719845-A63A-4AA3-B778-17D2E01ABDE1}"/>
              </a:ext>
            </a:extLst>
          </p:cNvPr>
          <p:cNvSpPr/>
          <p:nvPr/>
        </p:nvSpPr>
        <p:spPr>
          <a:xfrm>
            <a:off x="11345333" y="6180665"/>
            <a:ext cx="510550" cy="51646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8" y="-367330"/>
            <a:ext cx="1872268" cy="18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741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1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601 0.63217 L 4.58333E-6 4.07407E-6 " pathEditMode="relative" rAng="0" ptsTypes="AA">
                                          <p:cBhvr>
                                            <p:cTn id="3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98" y="-31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video>
                  <p:cMediaNode vol="80000">
                    <p:cTn id="42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601 0.63217 L 4.58333E-6 4.07407E-6 " pathEditMode="relative" rAng="0" ptsTypes="AA">
                                          <p:cBhvr>
                                            <p:cTn id="3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98" y="-31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video>
                  <p:cMediaNode vol="80000">
                    <p:cTn id="42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0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2EF829F-BA5B-48CB-BB7F-749F5BA8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102F036-E28F-49AC-B195-74DAD17CB35C}"/>
              </a:ext>
            </a:extLst>
          </p:cNvPr>
          <p:cNvSpPr/>
          <p:nvPr/>
        </p:nvSpPr>
        <p:spPr>
          <a:xfrm>
            <a:off x="726450" y="1124126"/>
            <a:ext cx="10357386" cy="455683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98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Lửa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 thử vàng, gian nan thử sức.</a:t>
            </a: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</a:t>
            </a:r>
            <a:endParaRPr kumimoji="0" lang="vi-VN" sz="5400" b="0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iCiel Bambola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aseline="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+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 Thất bại là mẹ thành công.</a:t>
            </a: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</a:t>
            </a:r>
            <a:endParaRPr lang="vi-VN" sz="5400" dirty="0">
              <a:solidFill>
                <a:schemeClr val="accent2">
                  <a:lumMod val="75000"/>
                </a:schemeClr>
              </a:solidFill>
              <a:latin typeface="iCiel Bambola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+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 Thua keo này bày keo khác.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iCiel Bambola" panose="02000000000000000000" pitchFamily="50" charset="0"/>
            </a:endParaRPr>
          </a:p>
        </p:txBody>
      </p:sp>
      <p:sp>
        <p:nvSpPr>
          <p:cNvPr id="10" name="Mũi tên: Phải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95A1A69-1B94-485F-AC68-9F2D31FB67FD}"/>
              </a:ext>
            </a:extLst>
          </p:cNvPr>
          <p:cNvSpPr/>
          <p:nvPr/>
        </p:nvSpPr>
        <p:spPr>
          <a:xfrm flipH="1">
            <a:off x="215900" y="6167965"/>
            <a:ext cx="510550" cy="51646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8" y="-367330"/>
            <a:ext cx="1872268" cy="18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7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DF40793-A267-4F46-8F1F-A77001A6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6" name="Hình ảnh 95" descr="Ảnh có chứa màu nâu vàng&#10;&#10;Mô tả được tạo tự động">
            <a:hlinkClick r:id="rId5" action="ppaction://hlinksldjump"/>
            <a:extLst>
              <a:ext uri="{FF2B5EF4-FFF2-40B4-BE49-F238E27FC236}">
                <a16:creationId xmlns:a16="http://schemas.microsoft.com/office/drawing/2014/main" id="{8E5312CF-EF40-4A37-AF4A-F1F341C358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58"/>
          <a:stretch>
            <a:fillRect/>
          </a:stretch>
        </p:blipFill>
        <p:spPr>
          <a:xfrm rot="20593721">
            <a:off x="2976491" y="6184370"/>
            <a:ext cx="1282789" cy="328681"/>
          </a:xfrm>
          <a:custGeom>
            <a:avLst/>
            <a:gdLst>
              <a:gd name="connsiteX0" fmla="*/ 0 w 4280250"/>
              <a:gd name="connsiteY0" fmla="*/ 0 h 1096702"/>
              <a:gd name="connsiteX1" fmla="*/ 4280250 w 4280250"/>
              <a:gd name="connsiteY1" fmla="*/ 0 h 1096702"/>
              <a:gd name="connsiteX2" fmla="*/ 4280250 w 4280250"/>
              <a:gd name="connsiteY2" fmla="*/ 1029644 h 1096702"/>
              <a:gd name="connsiteX3" fmla="*/ 4260239 w 4280250"/>
              <a:gd name="connsiteY3" fmla="*/ 1038330 h 1096702"/>
              <a:gd name="connsiteX4" fmla="*/ 4035625 w 4280250"/>
              <a:gd name="connsiteY4" fmla="*/ 1058558 h 1096702"/>
              <a:gd name="connsiteX5" fmla="*/ 2505208 w 4280250"/>
              <a:gd name="connsiteY5" fmla="*/ 914179 h 1096702"/>
              <a:gd name="connsiteX6" fmla="*/ 1792938 w 4280250"/>
              <a:gd name="connsiteY6" fmla="*/ 914179 h 1096702"/>
              <a:gd name="connsiteX7" fmla="*/ 705283 w 4280250"/>
              <a:gd name="connsiteY7" fmla="*/ 1029682 h 1096702"/>
              <a:gd name="connsiteX8" fmla="*/ 112047 w 4280250"/>
              <a:gd name="connsiteY8" fmla="*/ 1084905 h 1096702"/>
              <a:gd name="connsiteX9" fmla="*/ 0 w 4280250"/>
              <a:gd name="connsiteY9" fmla="*/ 1096702 h 109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250" h="1096702">
                <a:moveTo>
                  <a:pt x="0" y="0"/>
                </a:moveTo>
                <a:lnTo>
                  <a:pt x="4280250" y="0"/>
                </a:lnTo>
                <a:lnTo>
                  <a:pt x="4280250" y="1029644"/>
                </a:lnTo>
                <a:lnTo>
                  <a:pt x="4260239" y="1038330"/>
                </a:lnTo>
                <a:cubicBezTo>
                  <a:pt x="4198252" y="1061566"/>
                  <a:pt x="4125060" y="1077408"/>
                  <a:pt x="4035625" y="1058558"/>
                </a:cubicBezTo>
                <a:cubicBezTo>
                  <a:pt x="3677886" y="983160"/>
                  <a:pt x="2878989" y="938242"/>
                  <a:pt x="2505208" y="914179"/>
                </a:cubicBezTo>
                <a:cubicBezTo>
                  <a:pt x="2131427" y="890116"/>
                  <a:pt x="2092926" y="894928"/>
                  <a:pt x="1792938" y="914179"/>
                </a:cubicBezTo>
                <a:cubicBezTo>
                  <a:pt x="1492950" y="933430"/>
                  <a:pt x="1056605" y="992785"/>
                  <a:pt x="705283" y="1029682"/>
                </a:cubicBezTo>
                <a:cubicBezTo>
                  <a:pt x="705283" y="1029682"/>
                  <a:pt x="399377" y="1055792"/>
                  <a:pt x="112047" y="1084905"/>
                </a:cubicBezTo>
                <a:lnTo>
                  <a:pt x="0" y="1096702"/>
                </a:lnTo>
                <a:close/>
              </a:path>
            </a:pathLst>
          </a:custGeom>
          <a:effectLst/>
        </p:spPr>
      </p:pic>
      <p:pic>
        <p:nvPicPr>
          <p:cNvPr id="45" name="Hình ảnh 44" descr="Ảnh có chứa hộp&#10;&#10;Mô tả được tạo tự động">
            <a:extLst>
              <a:ext uri="{FF2B5EF4-FFF2-40B4-BE49-F238E27FC236}">
                <a16:creationId xmlns:a16="http://schemas.microsoft.com/office/drawing/2014/main" id="{6EFEAF39-A727-4A3F-834D-06456F93B2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69" y="5398850"/>
            <a:ext cx="1692613" cy="1692613"/>
          </a:xfrm>
          <a:prstGeom prst="rect">
            <a:avLst/>
          </a:prstGeom>
        </p:spPr>
      </p:pic>
      <p:pic>
        <p:nvPicPr>
          <p:cNvPr id="49" name="Hình ảnh 48" descr="Ảnh có chứa trong nhà&#10;&#10;Mô tả được tạo tự động">
            <a:extLst>
              <a:ext uri="{FF2B5EF4-FFF2-40B4-BE49-F238E27FC236}">
                <a16:creationId xmlns:a16="http://schemas.microsoft.com/office/drawing/2014/main" id="{C5ABCD19-6F22-487A-B2A5-C124438B94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47336" r="39216" b="18447"/>
          <a:stretch/>
        </p:blipFill>
        <p:spPr>
          <a:xfrm>
            <a:off x="5374395" y="6025654"/>
            <a:ext cx="1342642" cy="695821"/>
          </a:xfrm>
          <a:prstGeom prst="rect">
            <a:avLst/>
          </a:prstGeom>
        </p:spPr>
      </p:pic>
      <p:pic>
        <p:nvPicPr>
          <p:cNvPr id="107" name="Hình ảnh 106" descr="Ảnh có chứa đồ chơi, búp bê, mẫu họa, đồ họa véc-tơ&#10;&#10;Mô tả được tạo tự động">
            <a:extLst>
              <a:ext uri="{FF2B5EF4-FFF2-40B4-BE49-F238E27FC236}">
                <a16:creationId xmlns:a16="http://schemas.microsoft.com/office/drawing/2014/main" id="{D085A7E0-AA77-479D-90D9-452F8FCE19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4518" y="3238500"/>
            <a:ext cx="5033481" cy="2971800"/>
          </a:xfrm>
          <a:prstGeom prst="rect">
            <a:avLst/>
          </a:prstGeom>
        </p:spPr>
      </p:pic>
      <p:sp>
        <p:nvSpPr>
          <p:cNvPr id="108" name="Hình chữ nhật: Góc Tròn 107">
            <a:extLst>
              <a:ext uri="{FF2B5EF4-FFF2-40B4-BE49-F238E27FC236}">
                <a16:creationId xmlns:a16="http://schemas.microsoft.com/office/drawing/2014/main" id="{51A7C4AD-2D00-4C0A-98B6-D2E0231E941E}"/>
              </a:ext>
            </a:extLst>
          </p:cNvPr>
          <p:cNvSpPr/>
          <p:nvPr/>
        </p:nvSpPr>
        <p:spPr>
          <a:xfrm>
            <a:off x="736600" y="342900"/>
            <a:ext cx="8178800" cy="40005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98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</a:rPr>
              <a:t>Câu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3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Em sẽ chọn thành ngữ, tục ngữ nào để khuyến khích hoặc khuyên nhủ bạn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c) Nếu bạn em dễ thay đổi ý định theo người khác?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10" name="Hình ảnh 10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C6C3E3B-B52C-4ED8-A7CA-434435BFB3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4515" y="3238500"/>
            <a:ext cx="5033484" cy="297180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20BACDC-1B73-417C-BDDE-EFE2EDDF8627}"/>
              </a:ext>
            </a:extLst>
          </p:cNvPr>
          <p:cNvGrpSpPr/>
          <p:nvPr/>
        </p:nvGrpSpPr>
        <p:grpSpPr>
          <a:xfrm>
            <a:off x="9022814" y="914400"/>
            <a:ext cx="3018622" cy="2043630"/>
            <a:chOff x="9022814" y="914400"/>
            <a:chExt cx="3018622" cy="2043630"/>
          </a:xfrm>
        </p:grpSpPr>
        <p:pic>
          <p:nvPicPr>
            <p:cNvPr id="103" name="Hình ảnh 102">
              <a:extLst>
                <a:ext uri="{FF2B5EF4-FFF2-40B4-BE49-F238E27FC236}">
                  <a16:creationId xmlns:a16="http://schemas.microsoft.com/office/drawing/2014/main" id="{6F077EDA-3105-4BC4-9CD2-68F4CE07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2814" y="914400"/>
              <a:ext cx="3018622" cy="2043630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C81E724-B4DD-4AEE-8974-B658F9D9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LineDrawing trans="37000" pencilSize="6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258" y="1205184"/>
              <a:ext cx="1373163" cy="1373163"/>
            </a:xfrm>
            <a:prstGeom prst="rect">
              <a:avLst/>
            </a:prstGeom>
          </p:spPr>
        </p:pic>
      </p:grpSp>
      <p:pic>
        <p:nvPicPr>
          <p:cNvPr id="6" name="thuong heo">
            <a:hlinkClick r:id="" action="ppaction://media"/>
            <a:extLst>
              <a:ext uri="{FF2B5EF4-FFF2-40B4-BE49-F238E27FC236}">
                <a16:creationId xmlns:a16="http://schemas.microsoft.com/office/drawing/2014/main" id="{0D6595FA-749E-40C4-8E9B-04A6AF9F4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14429362" y="9990305"/>
            <a:ext cx="81278" cy="45719"/>
          </a:xfrm>
          <a:prstGeom prst="rect">
            <a:avLst/>
          </a:prstGeom>
        </p:spPr>
      </p:pic>
      <p:sp>
        <p:nvSpPr>
          <p:cNvPr id="20" name="Mũi tên: Phải 19">
            <a:hlinkClick r:id="" action="ppaction://noaction"/>
            <a:extLst>
              <a:ext uri="{FF2B5EF4-FFF2-40B4-BE49-F238E27FC236}">
                <a16:creationId xmlns:a16="http://schemas.microsoft.com/office/drawing/2014/main" id="{4C7C6D00-F3C4-41D8-9519-5B132E0AC883}"/>
              </a:ext>
            </a:extLst>
          </p:cNvPr>
          <p:cNvSpPr/>
          <p:nvPr/>
        </p:nvSpPr>
        <p:spPr>
          <a:xfrm>
            <a:off x="11317624" y="6205008"/>
            <a:ext cx="510550" cy="51646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8" y="-367330"/>
            <a:ext cx="1872268" cy="18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4235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1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679 0.62708 L -3.33333E-6 3.7037E-7 " pathEditMode="relative" rAng="0" ptsTypes="AA">
                                          <p:cBhvr>
                                            <p:cTn id="3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72" y="-3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1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video>
                  <p:cMediaNode vol="80000">
                    <p:cTn id="42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1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679 0.62708 L -3.33333E-6 3.7037E-7 " pathEditMode="relative" rAng="0" ptsTypes="AA">
                                          <p:cBhvr>
                                            <p:cTn id="3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72" y="-3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1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video>
                  <p:cMediaNode vol="80000">
                    <p:cTn id="42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10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36" y="2585208"/>
            <a:ext cx="3824619" cy="3616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205" y="548319"/>
            <a:ext cx="121105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1.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Ôn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luyện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tập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đọc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</a:p>
          <a:p>
            <a:pPr algn="ctr"/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và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học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thuộc</a:t>
            </a:r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 </a:t>
            </a:r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merika Sans" panose="02040603050506020204" pitchFamily="18" charset="0"/>
              </a:rPr>
              <a:t>lòng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merika Sans" panose="020406030505060202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373E9390-8986-4937-905E-DB03D287B4FD}"/>
              </a:ext>
            </a:extLst>
          </p:cNvPr>
          <p:cNvSpPr txBox="1"/>
          <p:nvPr/>
        </p:nvSpPr>
        <p:spPr>
          <a:xfrm>
            <a:off x="5304396" y="3070115"/>
            <a:ext cx="1137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8D7545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hlinkClick r:id="rId4" action="ppaction://hlinksldjump"/>
              </a:rPr>
              <a:t>01.</a:t>
            </a:r>
            <a:endParaRPr lang="zh-CN" altLang="en-US" sz="4000" b="1" dirty="0">
              <a:solidFill>
                <a:srgbClr val="8D7545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18E767A1-663A-42C2-8697-62CC59DB2535}"/>
              </a:ext>
            </a:extLst>
          </p:cNvPr>
          <p:cNvSpPr txBox="1"/>
          <p:nvPr/>
        </p:nvSpPr>
        <p:spPr>
          <a:xfrm>
            <a:off x="7410553" y="3134070"/>
            <a:ext cx="966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8D7545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hlinkClick r:id="rId5" action="ppaction://hlinksldjump"/>
              </a:rPr>
              <a:t>02.</a:t>
            </a:r>
            <a:endParaRPr lang="zh-CN" altLang="en-US" sz="4000" b="1" dirty="0">
              <a:solidFill>
                <a:srgbClr val="8D7545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6355B9-C8DA-4490-AA7A-9C83C1B7E295}"/>
              </a:ext>
            </a:extLst>
          </p:cNvPr>
          <p:cNvSpPr txBox="1"/>
          <p:nvPr/>
        </p:nvSpPr>
        <p:spPr>
          <a:xfrm>
            <a:off x="5304396" y="4970793"/>
            <a:ext cx="114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8D7545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hlinkClick r:id="rId6" action="ppaction://hlinksldjump"/>
              </a:rPr>
              <a:t>03.</a:t>
            </a:r>
            <a:endParaRPr lang="zh-CN" altLang="en-US" sz="4000" b="1" dirty="0">
              <a:solidFill>
                <a:srgbClr val="8D7545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6" name="文本框 16">
            <a:extLst>
              <a:ext uri="{FF2B5EF4-FFF2-40B4-BE49-F238E27FC236}">
                <a16:creationId xmlns:a16="http://schemas.microsoft.com/office/drawing/2014/main" id="{4CAC9311-FDC2-47E5-A456-437086E38E74}"/>
              </a:ext>
            </a:extLst>
          </p:cNvPr>
          <p:cNvSpPr txBox="1"/>
          <p:nvPr/>
        </p:nvSpPr>
        <p:spPr>
          <a:xfrm>
            <a:off x="7471678" y="4953813"/>
            <a:ext cx="905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8D7545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hlinkClick r:id="rId7" action="ppaction://hlinksldjump"/>
              </a:rPr>
              <a:t>04.</a:t>
            </a:r>
            <a:endParaRPr lang="zh-CN" altLang="en-US" sz="4000" b="1" dirty="0">
              <a:solidFill>
                <a:srgbClr val="8D7545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0" b="90000" l="0" r="16146">
                        <a14:foregroundMark x1="5677" y1="55926" x2="5677" y2="55926"/>
                        <a14:foregroundMark x1="9792" y1="56667" x2="9792" y2="56667"/>
                        <a14:foregroundMark x1="10365" y1="56296" x2="10365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63" r="82250"/>
          <a:stretch/>
        </p:blipFill>
        <p:spPr>
          <a:xfrm>
            <a:off x="2241330" y="1962831"/>
            <a:ext cx="3063066" cy="56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5875F68-FD03-47E3-ADBD-A58B103D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102F036-E28F-49AC-B195-74DAD17CB35C}"/>
              </a:ext>
            </a:extLst>
          </p:cNvPr>
          <p:cNvSpPr/>
          <p:nvPr/>
        </p:nvSpPr>
        <p:spPr>
          <a:xfrm>
            <a:off x="726450" y="361491"/>
            <a:ext cx="10357386" cy="613501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98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Ai ơi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 đã quyết thì 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noProof="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Đã đan thì lận tròn vành mới thôi.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chemeClr val="tx1"/>
                </a:solidFill>
                <a:latin typeface="iCiel Bambola" panose="02000000000000000000" pitchFamily="50" charset="0"/>
                <a:sym typeface="Wingdings" panose="05000000000000000000" pitchFamily="2" charset="2"/>
              </a:rPr>
              <a:t></a:t>
            </a:r>
            <a:endParaRPr lang="vi-VN" sz="4400" noProof="0" dirty="0">
              <a:solidFill>
                <a:schemeClr val="tx1"/>
              </a:solidFill>
              <a:latin typeface="iCiel Bambola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Hãy</a:t>
            </a:r>
            <a:r>
              <a:rPr kumimoji="0" lang="vi-VN" sz="4400" b="0" i="0" u="none" strike="noStrike" kern="1200" cap="none" spc="0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Bambola" panose="02000000000000000000" pitchFamily="50" charset="0"/>
              </a:rPr>
              <a:t> lo bền chí câu cua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aseline="0" noProof="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Dù</a:t>
            </a:r>
            <a:r>
              <a:rPr lang="vi-VN" sz="4400" noProof="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 ai câu chạch, câu rùa mặc ai.</a:t>
            </a:r>
          </a:p>
          <a:p>
            <a:pPr algn="ctr"/>
            <a:r>
              <a:rPr lang="vi-VN" sz="4400" dirty="0">
                <a:solidFill>
                  <a:schemeClr val="tx1"/>
                </a:solidFill>
                <a:latin typeface="iCiel Bambola" panose="02000000000000000000" pitchFamily="50" charset="0"/>
                <a:sym typeface="Wingdings" panose="05000000000000000000" pitchFamily="2" charset="2"/>
              </a:rPr>
              <a:t></a:t>
            </a:r>
            <a:endParaRPr lang="vi-VN" sz="4400" noProof="0" dirty="0">
              <a:solidFill>
                <a:schemeClr val="tx1"/>
              </a:solidFill>
              <a:latin typeface="iCiel Bambola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noProof="0" dirty="0">
                <a:solidFill>
                  <a:schemeClr val="accent2">
                    <a:lumMod val="75000"/>
                  </a:schemeClr>
                </a:solidFill>
                <a:latin typeface="iCiel Bambola" panose="02000000000000000000" pitchFamily="50" charset="0"/>
              </a:rPr>
              <a:t>Đứng núi này trông núi nọ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iCiel Bambola" panose="02000000000000000000" pitchFamily="50" charset="0"/>
            </a:endParaRPr>
          </a:p>
        </p:txBody>
      </p:sp>
      <p:sp>
        <p:nvSpPr>
          <p:cNvPr id="10" name="Mũi tên: Phải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CE6CF21-2428-42EE-AFF8-99912CB049FC}"/>
              </a:ext>
            </a:extLst>
          </p:cNvPr>
          <p:cNvSpPr/>
          <p:nvPr/>
        </p:nvSpPr>
        <p:spPr>
          <a:xfrm flipH="1">
            <a:off x="215900" y="6167965"/>
            <a:ext cx="510550" cy="51646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18" y="-367330"/>
            <a:ext cx="1872268" cy="18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桌子, 花, 盘子&#10;&#10;描述已自动生成">
            <a:hlinkClick r:id="rId3" action="ppaction://hlinksldjump"/>
            <a:extLst>
              <a:ext uri="{FF2B5EF4-FFF2-40B4-BE49-F238E27FC236}">
                <a16:creationId xmlns:a16="http://schemas.microsoft.com/office/drawing/2014/main" id="{C1A95FD9-C205-4716-95EF-F828F12AE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2" y="1714932"/>
            <a:ext cx="4555198" cy="4555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8509" y="565365"/>
            <a:ext cx="701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600" b="1" i="1" dirty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tìm đường lên các vì sao</a:t>
            </a:r>
            <a:endParaRPr lang="en-US" sz="3600" b="1" i="1" dirty="0">
              <a:ln w="0"/>
              <a:solidFill>
                <a:srgbClr val="EF463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(SGK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93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游戏机, 桌子, 鸟, 猫&#10;&#10;描述已自动生成">
            <a:hlinkClick r:id="rId3" action="ppaction://hlinksldjump"/>
            <a:extLst>
              <a:ext uri="{FF2B5EF4-FFF2-40B4-BE49-F238E27FC236}">
                <a16:creationId xmlns:a16="http://schemas.microsoft.com/office/drawing/2014/main" id="{F846146B-B464-4B84-83A8-686E32FC0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01" y="-588639"/>
            <a:ext cx="5410206" cy="60960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022" y="2182396"/>
            <a:ext cx="70412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600" b="1" i="1" dirty="0">
                <a:ln w="0"/>
                <a:solidFill>
                  <a:srgbClr val="EF46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 Trạng thả diều</a:t>
            </a:r>
            <a:endParaRPr lang="en-US" sz="3600" b="1" i="1" dirty="0">
              <a:ln w="0"/>
              <a:solidFill>
                <a:srgbClr val="EF46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(SGK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4)</a:t>
            </a:r>
          </a:p>
        </p:txBody>
      </p:sp>
    </p:spTree>
    <p:extLst>
      <p:ext uri="{BB962C8B-B14F-4D97-AF65-F5344CB8AC3E}">
        <p14:creationId xmlns:p14="http://schemas.microsoft.com/office/powerpoint/2010/main" val="8371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鸟, 华美, 蓝色&#10;&#10;描述已自动生成">
            <a:hlinkClick r:id="rId3" action="ppaction://hlinksldjump"/>
            <a:extLst>
              <a:ext uri="{FF2B5EF4-FFF2-40B4-BE49-F238E27FC236}">
                <a16:creationId xmlns:a16="http://schemas.microsoft.com/office/drawing/2014/main" id="{97FEA71E-D9D2-406E-B4D7-D13AF128E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06" y="3013053"/>
            <a:ext cx="4277564" cy="4277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03420" y="703320"/>
            <a:ext cx="74419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600" b="1" i="1" dirty="0">
                <a:ln w="0"/>
                <a:solidFill>
                  <a:srgbClr val="EF463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diều tuổi thơ</a:t>
            </a:r>
            <a:endParaRPr lang="en-US" sz="3600" b="1" i="1" dirty="0">
              <a:ln w="0"/>
              <a:solidFill>
                <a:srgbClr val="EF463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(SGK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58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12045" y="2040282"/>
            <a:ext cx="888029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4000" b="1" i="1" dirty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trứng</a:t>
            </a:r>
            <a:endParaRPr lang="en-US" sz="4000" b="1" i="1" dirty="0">
              <a:ln w="0"/>
              <a:solidFill>
                <a:srgbClr val="EF463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(SGK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3" b="90000" l="84844" r="99792">
                        <a14:foregroundMark x1="89531" y1="57870" x2="89531" y2="57870"/>
                        <a14:foregroundMark x1="93542" y1="58704" x2="93542" y2="5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6" t="39944"/>
          <a:stretch/>
        </p:blipFill>
        <p:spPr>
          <a:xfrm>
            <a:off x="8383364" y="935732"/>
            <a:ext cx="2692074" cy="60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游戏机, 消防栓, 黄色, 华美&#10;&#10;描述已自动生成">
            <a:extLst>
              <a:ext uri="{FF2B5EF4-FFF2-40B4-BE49-F238E27FC236}">
                <a16:creationId xmlns:a16="http://schemas.microsoft.com/office/drawing/2014/main" id="{B3A34E2A-D10A-47DA-A783-A623F79631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8404" b="3200"/>
          <a:stretch/>
        </p:blipFill>
        <p:spPr>
          <a:xfrm>
            <a:off x="-3" y="-1"/>
            <a:ext cx="12192001" cy="6858001"/>
          </a:xfrm>
          <a:prstGeom prst="rect">
            <a:avLst/>
          </a:prstGeom>
          <a:effectLst>
            <a:outerShdw blurRad="292100" sx="98000" sy="9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0" b="90000" l="0" r="16146">
                        <a14:foregroundMark x1="5677" y1="55926" x2="5677" y2="55926"/>
                        <a14:foregroundMark x1="9792" y1="56667" x2="9792" y2="56667"/>
                        <a14:foregroundMark x1="10365" y1="56296" x2="10365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63" r="82250"/>
          <a:stretch/>
        </p:blipFill>
        <p:spPr>
          <a:xfrm>
            <a:off x="-2573084" y="2827995"/>
            <a:ext cx="3063066" cy="569166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8D29464-D4FA-4D34-9D7F-7592044E7C58}"/>
              </a:ext>
            </a:extLst>
          </p:cNvPr>
          <p:cNvGrpSpPr/>
          <p:nvPr/>
        </p:nvGrpSpPr>
        <p:grpSpPr>
          <a:xfrm>
            <a:off x="895925" y="4530988"/>
            <a:ext cx="12192002" cy="2285678"/>
            <a:chOff x="-2" y="4572322"/>
            <a:chExt cx="12192002" cy="2285678"/>
          </a:xfrm>
        </p:grpSpPr>
        <p:pic>
          <p:nvPicPr>
            <p:cNvPr id="7" name="图片 6" descr="图片包含 站, 一群, 游戏机, 显示器&#10;&#10;描述已自动生成">
              <a:extLst>
                <a:ext uri="{FF2B5EF4-FFF2-40B4-BE49-F238E27FC236}">
                  <a16:creationId xmlns:a16="http://schemas.microsoft.com/office/drawing/2014/main" id="{FB580649-9C29-4F7C-8C45-D5E94F179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07" r="48125"/>
            <a:stretch/>
          </p:blipFill>
          <p:spPr>
            <a:xfrm>
              <a:off x="-2" y="4572323"/>
              <a:ext cx="6324600" cy="2285677"/>
            </a:xfrm>
            <a:prstGeom prst="rect">
              <a:avLst/>
            </a:prstGeom>
          </p:spPr>
        </p:pic>
        <p:pic>
          <p:nvPicPr>
            <p:cNvPr id="8" name="图片 7" descr="图片包含 站, 一群, 游戏机, 显示器&#10;&#10;描述已自动生成">
              <a:extLst>
                <a:ext uri="{FF2B5EF4-FFF2-40B4-BE49-F238E27FC236}">
                  <a16:creationId xmlns:a16="http://schemas.microsoft.com/office/drawing/2014/main" id="{7C14CDE9-53B0-48E6-9BCB-42231CB07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07" r="48125"/>
            <a:stretch/>
          </p:blipFill>
          <p:spPr>
            <a:xfrm flipH="1">
              <a:off x="5867400" y="4572322"/>
              <a:ext cx="6324600" cy="2285677"/>
            </a:xfrm>
            <a:prstGeom prst="rect">
              <a:avLst/>
            </a:prstGeom>
          </p:spPr>
        </p:pic>
      </p:grp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545320" y="2695490"/>
            <a:ext cx="6573513" cy="21812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6A47B54-1EF4-4D6A-9CCB-08BFF950F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35" y="122948"/>
            <a:ext cx="5507148" cy="2572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952" y="3338819"/>
            <a:ext cx="6388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accent6">
                    <a:lumMod val="75000"/>
                    <a:lumOff val="25000"/>
                  </a:schemeClr>
                </a:solidFill>
                <a:latin typeface="iCiel Bambola" panose="02000000000000000000" pitchFamily="50" charset="0"/>
              </a:rPr>
              <a:t>Chúc mừng các sĩ tử đã xuất sắc hoàn thành vòng thi đầu tiên!</a:t>
            </a:r>
            <a:endParaRPr lang="en-US" sz="4000" dirty="0">
              <a:solidFill>
                <a:schemeClr val="accent6">
                  <a:lumMod val="75000"/>
                  <a:lumOff val="25000"/>
                </a:schemeClr>
              </a:solidFill>
              <a:latin typeface="iCiel Bambola" panose="02000000000000000000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3" b="90000" l="84844" r="99792">
                        <a14:foregroundMark x1="89531" y1="57870" x2="89531" y2="57870"/>
                        <a14:foregroundMark x1="93542" y1="58704" x2="93542" y2="5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6" t="39944"/>
          <a:stretch/>
        </p:blipFill>
        <p:spPr>
          <a:xfrm>
            <a:off x="12134739" y="1607084"/>
            <a:ext cx="2692074" cy="60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2071 -0.218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109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27787 -0.1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鸟, 鹦鹉&#10;&#10;描述已自动生成">
            <a:extLst>
              <a:ext uri="{FF2B5EF4-FFF2-40B4-BE49-F238E27FC236}">
                <a16:creationId xmlns:a16="http://schemas.microsoft.com/office/drawing/2014/main" id="{99376645-76FA-4E4D-9A8D-49E261ED6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867" y="3055333"/>
            <a:ext cx="3100489" cy="31004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2272" y="977182"/>
            <a:ext cx="90860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dirty="0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2. Đặt câu với những từ ngữ thích hợp để nhận xét về các nhân vật em đã biết qua các bài tập đọc:</a:t>
            </a:r>
            <a:endParaRPr lang="en-US" sz="3600" b="1" cap="none" spc="0" dirty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2684020" y="2959582"/>
            <a:ext cx="3149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Nguyễn Hiền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39113" y="4978183"/>
            <a:ext cx="4793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Lê-ô-nác-đô đa Vin-xi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sp>
        <p:nvSpPr>
          <p:cNvPr id="11" name="文本框 9"/>
          <p:cNvSpPr txBox="1"/>
          <p:nvPr/>
        </p:nvSpPr>
        <p:spPr>
          <a:xfrm>
            <a:off x="2684020" y="3997499"/>
            <a:ext cx="3149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Xi-ôn-cốp-xki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6656652" y="2958079"/>
            <a:ext cx="3149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Cao Bá Quát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6656652" y="3855694"/>
            <a:ext cx="4563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Bạch Thái Bưởi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18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200728" y="3502856"/>
            <a:ext cx="9522202" cy="2553891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chemeClr val="tx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Nhờ thông minh, hiếu học và có chí vượt khó, Nguyễn Hiền đã đỗ Trạng Nguyên khi mới 13 tuổi.</a:t>
            </a:r>
            <a:endParaRPr lang="en-US" sz="4800" b="1" cap="none" spc="0" dirty="0">
              <a:ln w="0"/>
              <a:solidFill>
                <a:schemeClr val="tx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13"/>
          <a:stretch/>
        </p:blipFill>
        <p:spPr>
          <a:xfrm>
            <a:off x="1447710" y="-203302"/>
            <a:ext cx="2847451" cy="3571875"/>
          </a:xfrm>
          <a:prstGeom prst="rect">
            <a:avLst/>
          </a:prstGeom>
        </p:spPr>
      </p:pic>
      <p:pic>
        <p:nvPicPr>
          <p:cNvPr id="30" name="Picture 4" descr="Trả lời câu hỏi bài Tập đọc Ông Trạng thả diều | Hướng dẫn soạn bài Tập đọc  Ông Trạng thả diề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75" y="425348"/>
            <a:ext cx="4919663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592</Words>
  <Application>Microsoft Office PowerPoint</Application>
  <PresentationFormat>Widescreen</PresentationFormat>
  <Paragraphs>81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字魂7号-温暖童稚体</vt:lpstr>
      <vt:lpstr>#9Slide03 Arima Madurai Black</vt:lpstr>
      <vt:lpstr>.VnPresentH</vt:lpstr>
      <vt:lpstr>Arial</vt:lpstr>
      <vt:lpstr>Calibri</vt:lpstr>
      <vt:lpstr>Calibri Light</vt:lpstr>
      <vt:lpstr>iCiel Bambola</vt:lpstr>
      <vt:lpstr>Times New Roman</vt:lpstr>
      <vt:lpstr>UTM Amerika Sans</vt:lpstr>
      <vt:lpstr>UTM Azuki</vt:lpstr>
      <vt:lpstr>UTM Habano</vt:lpstr>
      <vt:lpstr>UVN Thay Giao Nang</vt:lpstr>
      <vt:lpstr>包图小白体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2022-01-03T15:40:03Z</dcterms:created>
  <dcterms:modified xsi:type="dcterms:W3CDTF">2022-01-03T15:41:42Z</dcterms:modified>
</cp:coreProperties>
</file>