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EC1F1-A86D-44D7-BC4C-95C669EED47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7FA77-ED99-4432-AB89-54CD025EB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7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98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801ED15-8142-4015-B9D9-CCB97372A81A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937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801ED15-8142-4015-B9D9-CCB97372A81A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312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801ED15-8142-4015-B9D9-CCB97372A81A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4113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801ED15-8142-4015-B9D9-CCB97372A81A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4118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801ED15-8142-4015-B9D9-CCB97372A81A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7527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801ED15-8142-4015-B9D9-CCB97372A81A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706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9099-02A6-41DC-BA5A-A99F3BBB9B3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B8A3-B027-4182-BDD3-628357817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9099-02A6-41DC-BA5A-A99F3BBB9B3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B8A3-B027-4182-BDD3-628357817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3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9099-02A6-41DC-BA5A-A99F3BBB9B3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B8A3-B027-4182-BDD3-628357817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55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6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32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9099-02A6-41DC-BA5A-A99F3BBB9B3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B8A3-B027-4182-BDD3-628357817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2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9099-02A6-41DC-BA5A-A99F3BBB9B3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B8A3-B027-4182-BDD3-628357817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1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9099-02A6-41DC-BA5A-A99F3BBB9B3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B8A3-B027-4182-BDD3-628357817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9099-02A6-41DC-BA5A-A99F3BBB9B3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B8A3-B027-4182-BDD3-628357817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9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9099-02A6-41DC-BA5A-A99F3BBB9B3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B8A3-B027-4182-BDD3-628357817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0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9099-02A6-41DC-BA5A-A99F3BBB9B3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B8A3-B027-4182-BDD3-628357817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3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9099-02A6-41DC-BA5A-A99F3BBB9B3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B8A3-B027-4182-BDD3-628357817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7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9099-02A6-41DC-BA5A-A99F3BBB9B3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B8A3-B027-4182-BDD3-628357817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0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79099-02A6-41DC-BA5A-A99F3BBB9B3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B8A3-B027-4182-BDD3-628357817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5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212080" y="1569038"/>
            <a:ext cx="5960225" cy="2123658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</a:rPr>
              <a:t>Chuyện</a:t>
            </a:r>
            <a:r>
              <a:rPr lang="en-US" sz="6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</a:rPr>
              <a:t>cổ</a:t>
            </a:r>
            <a:r>
              <a:rPr lang="en-US" sz="6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</a:rPr>
              <a:t>tích</a:t>
            </a:r>
            <a:r>
              <a:rPr lang="en-US" sz="6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</a:rPr>
              <a:t> </a:t>
            </a:r>
          </a:p>
          <a:p>
            <a:pPr algn="ctr"/>
            <a:r>
              <a:rPr lang="en-US" sz="6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</a:rPr>
              <a:t>về</a:t>
            </a:r>
            <a:r>
              <a:rPr lang="en-US" sz="6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</a:rPr>
              <a:t>loài</a:t>
            </a:r>
            <a:r>
              <a:rPr lang="en-US" sz="6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</a:rPr>
              <a:t>người</a:t>
            </a:r>
            <a:endParaRPr lang="en-US" sz="66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Tam Le" panose="02040603050506020204" pitchFamily="18" charset="0"/>
            </a:endParaRPr>
          </a:p>
        </p:txBody>
      </p:sp>
      <p:pic>
        <p:nvPicPr>
          <p:cNvPr id="16" name="图片 25" descr="黑白色的花&#10;&#10;中度可信度描述已自动生成">
            <a:extLst>
              <a:ext uri="{FF2B5EF4-FFF2-40B4-BE49-F238E27FC236}">
                <a16:creationId xmlns:a16="http://schemas.microsoft.com/office/drawing/2014/main" id="{4331F4E9-6F48-4B60-9AA6-8556A790C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43" b="20543"/>
          <a:stretch/>
        </p:blipFill>
        <p:spPr>
          <a:xfrm>
            <a:off x="4322618" y="487069"/>
            <a:ext cx="7772400" cy="4564686"/>
          </a:xfrm>
          <a:prstGeom prst="rect">
            <a:avLst/>
          </a:prstGeom>
        </p:spPr>
      </p:pic>
      <p:sp>
        <p:nvSpPr>
          <p:cNvPr id="17" name="矩形 55">
            <a:extLst>
              <a:ext uri="{FF2B5EF4-FFF2-40B4-BE49-F238E27FC236}">
                <a16:creationId xmlns:a16="http://schemas.microsoft.com/office/drawing/2014/main" id="{22CDEF6E-6BA6-4F4E-B8D4-4316F9CF90C3}"/>
              </a:ext>
            </a:extLst>
          </p:cNvPr>
          <p:cNvSpPr/>
          <p:nvPr/>
        </p:nvSpPr>
        <p:spPr>
          <a:xfrm>
            <a:off x="0" y="757325"/>
            <a:ext cx="4476028" cy="2386984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Tam Le" panose="02040603050506020204" pitchFamily="18" charset="0"/>
                <a:ea typeface="字魂152号-机甲超级黑" panose="00000500000000000000" pitchFamily="2" charset="-122"/>
                <a:sym typeface="字魂152号-机甲超级黑" panose="00000500000000000000" pitchFamily="2" charset="-122"/>
              </a:rPr>
              <a:t>Tập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Tam Le" panose="02040603050506020204" pitchFamily="18" charset="0"/>
                <a:ea typeface="字魂152号-机甲超级黑" panose="00000500000000000000" pitchFamily="2" charset="-122"/>
                <a:sym typeface="字魂152号-机甲超级黑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Tam Le" panose="02040603050506020204" pitchFamily="18" charset="0"/>
                <a:ea typeface="字魂152号-机甲超级黑" panose="00000500000000000000" pitchFamily="2" charset="-122"/>
                <a:sym typeface="字魂152号-机甲超级黑" panose="00000500000000000000" pitchFamily="2" charset="-122"/>
              </a:rPr>
              <a:t>đọc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Tam Le" panose="02040603050506020204" pitchFamily="18" charset="0"/>
                <a:ea typeface="字魂152号-机甲超级黑" panose="00000500000000000000" pitchFamily="2" charset="-122"/>
                <a:sym typeface="字魂152号-机甲超级黑" panose="00000500000000000000" pitchFamily="2" charset="-122"/>
              </a:rPr>
              <a:t> 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UTM Tam Le" panose="02040603050506020204" pitchFamily="18" charset="0"/>
              <a:ea typeface="字魂152号-机甲超级黑" panose="00000500000000000000" pitchFamily="2" charset="-122"/>
              <a:sym typeface="字魂152号-机甲超级黑" panose="00000500000000000000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7559" y="1569038"/>
            <a:ext cx="6069266" cy="2123658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E052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</a:rPr>
              <a:t>Chuyện</a:t>
            </a:r>
            <a:r>
              <a:rPr lang="en-US" sz="6600" b="1" dirty="0" smtClean="0">
                <a:solidFill>
                  <a:srgbClr val="E052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rgbClr val="E052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</a:rPr>
              <a:t>cổ</a:t>
            </a:r>
            <a:r>
              <a:rPr lang="en-US" sz="6600" b="1" dirty="0" smtClean="0">
                <a:solidFill>
                  <a:srgbClr val="E052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rgbClr val="E052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</a:rPr>
              <a:t>tích</a:t>
            </a:r>
            <a:r>
              <a:rPr lang="en-US" sz="6600" b="1" dirty="0" smtClean="0">
                <a:solidFill>
                  <a:srgbClr val="E052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</a:rPr>
              <a:t> </a:t>
            </a:r>
          </a:p>
          <a:p>
            <a:pPr algn="ctr"/>
            <a:r>
              <a:rPr lang="en-US" sz="6600" b="1" dirty="0" err="1" smtClean="0">
                <a:solidFill>
                  <a:srgbClr val="E052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</a:rPr>
              <a:t>về</a:t>
            </a:r>
            <a:r>
              <a:rPr lang="en-US" sz="6600" b="1" dirty="0" smtClean="0">
                <a:solidFill>
                  <a:srgbClr val="E052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rgbClr val="E052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</a:rPr>
              <a:t>loài</a:t>
            </a:r>
            <a:r>
              <a:rPr lang="en-US" sz="6600" b="1" dirty="0" smtClean="0">
                <a:solidFill>
                  <a:srgbClr val="E052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rgbClr val="E052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</a:rPr>
              <a:t>người</a:t>
            </a:r>
            <a:endParaRPr lang="en-US" sz="6600" b="1" dirty="0">
              <a:solidFill>
                <a:srgbClr val="E052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Tam Le" panose="02040603050506020204" pitchFamily="18" charset="0"/>
            </a:endParaRPr>
          </a:p>
        </p:txBody>
      </p:sp>
      <p:pic>
        <p:nvPicPr>
          <p:cNvPr id="19" name="Picture 2" descr="Sun GIFs - Get the best GIF on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344" y="544633"/>
            <a:ext cx="1428563" cy="147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58" y="856211"/>
            <a:ext cx="2350032" cy="128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n 2"/>
          <p:cNvSpPr/>
          <p:nvPr/>
        </p:nvSpPr>
        <p:spPr>
          <a:xfrm>
            <a:off x="2895600" y="1143000"/>
            <a:ext cx="6400800" cy="551815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Vì Mặt trời giúp cho trẻ nhìn rõ hơn.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2895600" y="385764"/>
            <a:ext cx="6781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2- Sau khi trẻ em được sinh ra, vì sao cần có ngay Mặt trời ?</a:t>
            </a:r>
          </a:p>
        </p:txBody>
      </p:sp>
    </p:spTree>
    <p:extLst>
      <p:ext uri="{BB962C8B-B14F-4D97-AF65-F5344CB8AC3E}">
        <p14:creationId xmlns:p14="http://schemas.microsoft.com/office/powerpoint/2010/main" val="3675698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80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2819400" y="522289"/>
            <a:ext cx="6477000" cy="9540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 3- Sau khi trẻ sinh ra vì sao cần có ngay người mẹ ?</a:t>
            </a:r>
          </a:p>
        </p:txBody>
      </p:sp>
      <p:sp>
        <p:nvSpPr>
          <p:cNvPr id="3" name="Heart 2"/>
          <p:cNvSpPr/>
          <p:nvPr/>
        </p:nvSpPr>
        <p:spPr>
          <a:xfrm>
            <a:off x="2855913" y="1882775"/>
            <a:ext cx="6477000" cy="4572000"/>
          </a:xfrm>
          <a:prstGeom prst="heart">
            <a:avLst/>
          </a:prstGeom>
          <a:solidFill>
            <a:srgbClr val="FDAA99"/>
          </a:solidFill>
          <a:ln>
            <a:solidFill>
              <a:srgbClr val="FDA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Vì trẻ cần tình yêu và lời ru; trẻ cần bế bồng chăm sóc.</a:t>
            </a:r>
          </a:p>
        </p:txBody>
      </p:sp>
    </p:spTree>
    <p:extLst>
      <p:ext uri="{BB962C8B-B14F-4D97-AF65-F5344CB8AC3E}">
        <p14:creationId xmlns:p14="http://schemas.microsoft.com/office/powerpoint/2010/main" val="42200869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2362200" y="46355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 4 - Bố và thầy giáo giúp trẻ em những gì ?</a:t>
            </a:r>
          </a:p>
        </p:txBody>
      </p:sp>
      <p:sp>
        <p:nvSpPr>
          <p:cNvPr id="2" name="Cloud 1"/>
          <p:cNvSpPr/>
          <p:nvPr/>
        </p:nvSpPr>
        <p:spPr>
          <a:xfrm>
            <a:off x="2362200" y="1219200"/>
            <a:ext cx="7772400" cy="472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Bố giúp trẻ hiểu biết, dạy trẻ biết ngoan, biết nghĩ.</a:t>
            </a:r>
          </a:p>
          <a:p>
            <a:pPr algn="ctr">
              <a:defRPr/>
            </a:pP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Thầy dạy trẻ biết học hành. </a:t>
            </a:r>
            <a:endParaRPr lang="vi-VN"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855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048000" y="457200"/>
            <a:ext cx="5943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5 - Trẻ em biết được những gì nhờ bố và thầy giáo?</a:t>
            </a:r>
          </a:p>
        </p:txBody>
      </p:sp>
      <p:sp>
        <p:nvSpPr>
          <p:cNvPr id="2" name="Folded Corner 1"/>
          <p:cNvSpPr/>
          <p:nvPr/>
        </p:nvSpPr>
        <p:spPr>
          <a:xfrm>
            <a:off x="3048000" y="2286000"/>
            <a:ext cx="6553200" cy="2819400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Trẻ em biết được biển rộng, đường dài, ngọn núi xanh và xa, trái đất hình tròn, cái bảng, cục phấn.</a:t>
            </a:r>
          </a:p>
        </p:txBody>
      </p:sp>
    </p:spTree>
    <p:extLst>
      <p:ext uri="{BB962C8B-B14F-4D97-AF65-F5344CB8AC3E}">
        <p14:creationId xmlns:p14="http://schemas.microsoft.com/office/powerpoint/2010/main" val="34770103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2768600" y="520700"/>
            <a:ext cx="6705600" cy="4778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500">
                <a:solidFill>
                  <a:srgbClr val="0000FF"/>
                </a:solidFill>
                <a:latin typeface="Times New Roman" panose="02020603050405020304" pitchFamily="18" charset="0"/>
              </a:rPr>
              <a:t>     6 – Bài học đầu tiên thầy dạy cho trẻ là gì?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2857500" y="1530350"/>
            <a:ext cx="6527800" cy="3352800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 Bài học đầu tiên là chuyện về loài người.</a:t>
            </a:r>
          </a:p>
        </p:txBody>
      </p:sp>
    </p:spTree>
    <p:extLst>
      <p:ext uri="{BB962C8B-B14F-4D97-AF65-F5344CB8AC3E}">
        <p14:creationId xmlns:p14="http://schemas.microsoft.com/office/powerpoint/2010/main" val="17408165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Background Powerpoint đẹp chuyên nghiệp tiện lợi cho công việ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7391400" y="52388"/>
            <a:ext cx="373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900" u="sng">
                <a:latin typeface="Times New Roman" panose="02020603050405020304" pitchFamily="18" charset="0"/>
              </a:rPr>
              <a:t>Tìm hiểu bài</a:t>
            </a:r>
            <a:r>
              <a:rPr lang="en-US" altLang="en-US" sz="290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0" name="Oval 19"/>
          <p:cNvSpPr/>
          <p:nvPr/>
        </p:nvSpPr>
        <p:spPr>
          <a:xfrm>
            <a:off x="8278813" y="1687514"/>
            <a:ext cx="1460500" cy="14255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38513" y="908050"/>
            <a:ext cx="4495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44675" y="1714500"/>
            <a:ext cx="3886200" cy="1371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14600" y="3397250"/>
            <a:ext cx="54864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239000" y="4779963"/>
            <a:ext cx="32766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2" name="Straight Connector 11"/>
          <p:cNvCxnSpPr>
            <a:stCxn id="20" idx="1"/>
            <a:endCxn id="23" idx="3"/>
          </p:cNvCxnSpPr>
          <p:nvPr/>
        </p:nvCxnSpPr>
        <p:spPr>
          <a:xfrm flipH="1" flipV="1">
            <a:off x="7834313" y="1212851"/>
            <a:ext cx="658812" cy="6842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0" idx="2"/>
            <a:endCxn id="26" idx="3"/>
          </p:cNvCxnSpPr>
          <p:nvPr/>
        </p:nvCxnSpPr>
        <p:spPr>
          <a:xfrm flipH="1">
            <a:off x="5730875" y="2400300"/>
            <a:ext cx="2547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0" idx="3"/>
            <a:endCxn id="30" idx="3"/>
          </p:cNvCxnSpPr>
          <p:nvPr/>
        </p:nvCxnSpPr>
        <p:spPr>
          <a:xfrm flipH="1">
            <a:off x="8001001" y="2903538"/>
            <a:ext cx="492125" cy="9509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0" idx="4"/>
            <a:endCxn id="37" idx="0"/>
          </p:cNvCxnSpPr>
          <p:nvPr/>
        </p:nvCxnSpPr>
        <p:spPr>
          <a:xfrm flipH="1">
            <a:off x="8877301" y="3113089"/>
            <a:ext cx="131763" cy="1666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6859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6" grpId="0" animBg="1" autoUpdateAnimBg="0"/>
      <p:bldP spid="30" grpId="0" animBg="1" autoUpdateAnimBg="0"/>
      <p:bldP spid="3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Những hình nền powerpoint dễ thương, đáng yêu và ngộ nghĩnh - X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894909" y="681661"/>
            <a:ext cx="6267994" cy="6309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500" dirty="0">
                <a:latin typeface="Times New Roman" panose="02020603050405020304" pitchFamily="18" charset="0"/>
              </a:rPr>
              <a:t>Nội dung của bài cho ta hiểu gì?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53491" y="1994264"/>
            <a:ext cx="748501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dirty="0"/>
              <a:t>Mọi vật trên trái đất được sinh ra là vì con người, vì trẻ em. Hãy dành cho trẻ em những gì tốt đẹp nhất.</a:t>
            </a:r>
          </a:p>
        </p:txBody>
      </p:sp>
    </p:spTree>
    <p:extLst>
      <p:ext uri="{BB962C8B-B14F-4D97-AF65-F5344CB8AC3E}">
        <p14:creationId xmlns:p14="http://schemas.microsoft.com/office/powerpoint/2010/main" val="200200739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 descr="Background Powerpoint đẹp chuyên nghiệp tiện lợi cho công việ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2606039" y="1623696"/>
            <a:ext cx="7530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6000" dirty="0">
                <a:solidFill>
                  <a:schemeClr val="accent6">
                    <a:lumMod val="50000"/>
                  </a:schemeClr>
                </a:solidFill>
                <a:latin typeface="UTM American Sans" panose="02040603050506020204" pitchFamily="18" charset="0"/>
              </a:rPr>
              <a:t>Luyện đọc diễn </a:t>
            </a:r>
            <a:r>
              <a:rPr lang="en-US" altLang="vi-VN" sz="6000" dirty="0" smtClean="0">
                <a:solidFill>
                  <a:schemeClr val="accent6">
                    <a:lumMod val="50000"/>
                  </a:schemeClr>
                </a:solidFill>
                <a:latin typeface="UTM American Sans" panose="02040603050506020204" pitchFamily="18" charset="0"/>
              </a:rPr>
              <a:t>cảm</a:t>
            </a:r>
            <a:endParaRPr lang="en-US" altLang="vi-VN" sz="6000" dirty="0">
              <a:solidFill>
                <a:schemeClr val="accent6">
                  <a:lumMod val="50000"/>
                </a:schemeClr>
              </a:solidFill>
              <a:latin typeface="UTM American Sa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097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 descr="Hình nền PowerPoint đẹp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14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6400800" cy="2895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513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Củng cố </a:t>
            </a: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Dặn dò !</a:t>
            </a:r>
          </a:p>
        </p:txBody>
      </p:sp>
    </p:spTree>
    <p:extLst>
      <p:ext uri="{BB962C8B-B14F-4D97-AF65-F5344CB8AC3E}">
        <p14:creationId xmlns:p14="http://schemas.microsoft.com/office/powerpoint/2010/main" val="1715959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3168" y="3392982"/>
            <a:ext cx="3399200" cy="3399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95653" y="1163040"/>
            <a:ext cx="4615030" cy="3785652"/>
          </a:xfrm>
          <a:prstGeom prst="rect">
            <a:avLst/>
          </a:prstGeom>
          <a:noFill/>
          <a:ln w="28575">
            <a:noFill/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Nguyễn Thị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10  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1942 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La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Khê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Khê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(nay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377767" y="4353019"/>
            <a:ext cx="2053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chemeClr val="accent2">
                    <a:lumMod val="75000"/>
                  </a:schemeClr>
                </a:solidFill>
                <a:latin typeface="UTM Netmuc KT" panose="02040603050506020204" pitchFamily="18" charset="0"/>
                <a:cs typeface="Arial" panose="020B0604020202020204" pitchFamily="34" charset="0"/>
              </a:rPr>
              <a:t>Xuân</a:t>
            </a: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UTM Netmuc KT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75000"/>
                  </a:schemeClr>
                </a:solidFill>
                <a:latin typeface="UTM Netmuc KT" panose="02040603050506020204" pitchFamily="18" charset="0"/>
                <a:cs typeface="Arial" panose="020B0604020202020204" pitchFamily="34" charset="0"/>
              </a:rPr>
              <a:t>Quỳnh</a:t>
            </a:r>
            <a:endParaRPr lang="en-US" altLang="en-US" sz="2800" dirty="0">
              <a:solidFill>
                <a:schemeClr val="accent2">
                  <a:lumMod val="75000"/>
                </a:schemeClr>
              </a:solidFill>
              <a:latin typeface="UTM Netmuc K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gười thân xúc động khi cố thi sĩ Xuân Quỳnh được Google tôn vinh -  VietNam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41" y="1831165"/>
            <a:ext cx="3351620" cy="24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uân Quỳnh – Wikipedia tiếng Việ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79">
            <a:off x="1029504" y="1298877"/>
            <a:ext cx="2784914" cy="3720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Oval 2"/>
          <p:cNvSpPr/>
          <p:nvPr/>
        </p:nvSpPr>
        <p:spPr>
          <a:xfrm>
            <a:off x="1002452" y="1065756"/>
            <a:ext cx="567267" cy="4857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7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9733" cy="686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6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8098" y="1659604"/>
            <a:ext cx="5381930" cy="5381930"/>
          </a:xfrm>
          <a:prstGeom prst="rect">
            <a:avLst/>
          </a:prstGeom>
        </p:spPr>
      </p:pic>
      <p:pic>
        <p:nvPicPr>
          <p:cNvPr id="3" name="图片 2" descr="形状, 圆圈&#10;&#10;描述已自动生成">
            <a:extLst>
              <a:ext uri="{FF2B5EF4-FFF2-40B4-BE49-F238E27FC236}">
                <a16:creationId xmlns:a16="http://schemas.microsoft.com/office/drawing/2014/main" id="{E05FA8CB-4980-42E8-9193-C5E0579CC2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535207"/>
            <a:ext cx="2918129" cy="291812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B9521303-0D5A-466B-8194-672CD6C33A66}"/>
              </a:ext>
            </a:extLst>
          </p:cNvPr>
          <p:cNvSpPr txBox="1"/>
          <p:nvPr/>
        </p:nvSpPr>
        <p:spPr>
          <a:xfrm rot="21084033">
            <a:off x="1123480" y="4121355"/>
            <a:ext cx="17739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8800" dirty="0" smtClean="0">
                <a:solidFill>
                  <a:schemeClr val="bg2">
                    <a:lumMod val="25000"/>
                  </a:schemeClr>
                </a:solidFill>
                <a:latin typeface="UTM Showcard" panose="02040603050506020204" pitchFamily="18" charset="0"/>
                <a:ea typeface="字魂152号-机甲超级黑" panose="00000500000000000000" pitchFamily="2" charset="-122"/>
                <a:sym typeface="字魂152号-机甲超级黑" panose="00000500000000000000" pitchFamily="2" charset="-122"/>
              </a:rPr>
              <a:t>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UTM Showcard" panose="02040603050506020204" pitchFamily="18" charset="0"/>
              <a:ea typeface="字魂152号-机甲超级黑" panose="00000500000000000000" pitchFamily="2" charset="-122"/>
              <a:sym typeface="字魂152号-机甲超级黑" panose="00000500000000000000" pitchFamily="2" charset="-122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3E00F871-8C5F-4AE8-BAB4-C983C48C7F38}"/>
              </a:ext>
            </a:extLst>
          </p:cNvPr>
          <p:cNvSpPr/>
          <p:nvPr/>
        </p:nvSpPr>
        <p:spPr>
          <a:xfrm>
            <a:off x="1517904" y="526536"/>
            <a:ext cx="8028432" cy="2820167"/>
          </a:xfrm>
          <a:custGeom>
            <a:avLst/>
            <a:gdLst>
              <a:gd name="connsiteX0" fmla="*/ 0 w 7863840"/>
              <a:gd name="connsiteY0" fmla="*/ 2816736 h 2816736"/>
              <a:gd name="connsiteX1" fmla="*/ 1371600 w 7863840"/>
              <a:gd name="connsiteY1" fmla="*/ 731904 h 2816736"/>
              <a:gd name="connsiteX2" fmla="*/ 3675888 w 7863840"/>
              <a:gd name="connsiteY2" fmla="*/ 18672 h 2816736"/>
              <a:gd name="connsiteX3" fmla="*/ 6254496 w 7863840"/>
              <a:gd name="connsiteY3" fmla="*/ 329568 h 2816736"/>
              <a:gd name="connsiteX4" fmla="*/ 7863840 w 7863840"/>
              <a:gd name="connsiteY4" fmla="*/ 1591440 h 2816736"/>
              <a:gd name="connsiteX0" fmla="*/ 0 w 7863840"/>
              <a:gd name="connsiteY0" fmla="*/ 2816736 h 2816736"/>
              <a:gd name="connsiteX1" fmla="*/ 1371600 w 7863840"/>
              <a:gd name="connsiteY1" fmla="*/ 731904 h 2816736"/>
              <a:gd name="connsiteX2" fmla="*/ 3675888 w 7863840"/>
              <a:gd name="connsiteY2" fmla="*/ 18672 h 2816736"/>
              <a:gd name="connsiteX3" fmla="*/ 6254496 w 7863840"/>
              <a:gd name="connsiteY3" fmla="*/ 329568 h 2816736"/>
              <a:gd name="connsiteX4" fmla="*/ 7863840 w 7863840"/>
              <a:gd name="connsiteY4" fmla="*/ 1591440 h 2816736"/>
              <a:gd name="connsiteX0" fmla="*/ 0 w 7863840"/>
              <a:gd name="connsiteY0" fmla="*/ 2816736 h 2816736"/>
              <a:gd name="connsiteX1" fmla="*/ 1371600 w 7863840"/>
              <a:gd name="connsiteY1" fmla="*/ 731904 h 2816736"/>
              <a:gd name="connsiteX2" fmla="*/ 3675888 w 7863840"/>
              <a:gd name="connsiteY2" fmla="*/ 18672 h 2816736"/>
              <a:gd name="connsiteX3" fmla="*/ 6254496 w 7863840"/>
              <a:gd name="connsiteY3" fmla="*/ 329568 h 2816736"/>
              <a:gd name="connsiteX4" fmla="*/ 7863840 w 7863840"/>
              <a:gd name="connsiteY4" fmla="*/ 1591440 h 2816736"/>
              <a:gd name="connsiteX0" fmla="*/ 0 w 7863840"/>
              <a:gd name="connsiteY0" fmla="*/ 2820167 h 2820167"/>
              <a:gd name="connsiteX1" fmla="*/ 1463040 w 7863840"/>
              <a:gd name="connsiteY1" fmla="*/ 790199 h 2820167"/>
              <a:gd name="connsiteX2" fmla="*/ 3675888 w 7863840"/>
              <a:gd name="connsiteY2" fmla="*/ 22103 h 2820167"/>
              <a:gd name="connsiteX3" fmla="*/ 6254496 w 7863840"/>
              <a:gd name="connsiteY3" fmla="*/ 332999 h 2820167"/>
              <a:gd name="connsiteX4" fmla="*/ 7863840 w 7863840"/>
              <a:gd name="connsiteY4" fmla="*/ 1594871 h 2820167"/>
              <a:gd name="connsiteX0" fmla="*/ 0 w 8028432"/>
              <a:gd name="connsiteY0" fmla="*/ 2820167 h 2820167"/>
              <a:gd name="connsiteX1" fmla="*/ 1463040 w 8028432"/>
              <a:gd name="connsiteY1" fmla="*/ 790199 h 2820167"/>
              <a:gd name="connsiteX2" fmla="*/ 3675888 w 8028432"/>
              <a:gd name="connsiteY2" fmla="*/ 22103 h 2820167"/>
              <a:gd name="connsiteX3" fmla="*/ 6254496 w 8028432"/>
              <a:gd name="connsiteY3" fmla="*/ 332999 h 2820167"/>
              <a:gd name="connsiteX4" fmla="*/ 8028432 w 8028432"/>
              <a:gd name="connsiteY4" fmla="*/ 1649735 h 282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8432" h="2820167">
                <a:moveTo>
                  <a:pt x="0" y="2820167"/>
                </a:moveTo>
                <a:cubicBezTo>
                  <a:pt x="251460" y="1992635"/>
                  <a:pt x="850392" y="1256543"/>
                  <a:pt x="1463040" y="790199"/>
                </a:cubicBezTo>
                <a:cubicBezTo>
                  <a:pt x="2075688" y="323855"/>
                  <a:pt x="2877312" y="98303"/>
                  <a:pt x="3675888" y="22103"/>
                </a:cubicBezTo>
                <a:cubicBezTo>
                  <a:pt x="4474464" y="-54097"/>
                  <a:pt x="5556504" y="70871"/>
                  <a:pt x="6254496" y="332999"/>
                </a:cubicBezTo>
                <a:cubicBezTo>
                  <a:pt x="6952488" y="595127"/>
                  <a:pt x="7737348" y="1131575"/>
                  <a:pt x="8028432" y="164973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2号-机甲超级黑" panose="00000500000000000000" pitchFamily="2" charset="-122"/>
              <a:ea typeface="字魂152号-机甲超级黑" panose="00000500000000000000" pitchFamily="2" charset="-122"/>
              <a:cs typeface="+mn-cs"/>
              <a:sym typeface="字魂152号-机甲超级黑" panose="00000500000000000000" pitchFamily="2" charset="-122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F62224B7-3465-461D-8211-6EEAA7A44D19}"/>
              </a:ext>
            </a:extLst>
          </p:cNvPr>
          <p:cNvSpPr/>
          <p:nvPr/>
        </p:nvSpPr>
        <p:spPr>
          <a:xfrm rot="259013">
            <a:off x="3648289" y="6039858"/>
            <a:ext cx="3499304" cy="292608"/>
          </a:xfrm>
          <a:custGeom>
            <a:avLst/>
            <a:gdLst>
              <a:gd name="connsiteX0" fmla="*/ 0 w 4187952"/>
              <a:gd name="connsiteY0" fmla="*/ 292608 h 292608"/>
              <a:gd name="connsiteX1" fmla="*/ 2944368 w 4187952"/>
              <a:gd name="connsiteY1" fmla="*/ 128016 h 292608"/>
              <a:gd name="connsiteX2" fmla="*/ 4187952 w 4187952"/>
              <a:gd name="connsiteY2" fmla="*/ 0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7952" h="292608">
                <a:moveTo>
                  <a:pt x="0" y="292608"/>
                </a:moveTo>
                <a:lnTo>
                  <a:pt x="2944368" y="128016"/>
                </a:lnTo>
                <a:cubicBezTo>
                  <a:pt x="3642360" y="79248"/>
                  <a:pt x="3915156" y="39624"/>
                  <a:pt x="4187952" y="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2号-机甲超级黑" panose="00000500000000000000" pitchFamily="2" charset="-122"/>
              <a:ea typeface="字魂152号-机甲超级黑" panose="00000500000000000000" pitchFamily="2" charset="-122"/>
              <a:cs typeface="+mn-cs"/>
              <a:sym typeface="字魂152号-机甲超级黑" panose="00000500000000000000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4695773-1446-4FD3-A521-750CBF41B1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621" t="20137" r="48107" b="48968"/>
          <a:stretch/>
        </p:blipFill>
        <p:spPr>
          <a:xfrm>
            <a:off x="696419" y="424430"/>
            <a:ext cx="1171142" cy="108749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44F8D22-5322-457D-8B53-16A0115CE8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945" t="37003" r="17965" b="32102"/>
          <a:stretch/>
        </p:blipFill>
        <p:spPr>
          <a:xfrm>
            <a:off x="10363277" y="872718"/>
            <a:ext cx="1059178" cy="108748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42240" y="1659604"/>
            <a:ext cx="4011914" cy="60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+mn-lt"/>
                <a:ea typeface="+mn-ea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Char char="•"/>
              <a:defRPr sz="2400">
                <a:latin typeface="+mn-lt"/>
                <a:ea typeface="+mn-ea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Char char="•"/>
              <a:defRPr sz="1800">
                <a:latin typeface="+mn-lt"/>
                <a:ea typeface="+mn-ea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 err="1" smtClean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UTM Showcard" panose="02040603050506020204" pitchFamily="18" charset="0"/>
                <a:ea typeface="字魂152号-机甲超级黑" panose="00000500000000000000" pitchFamily="2" charset="-122"/>
                <a:sym typeface="字魂152号-机甲超级黑" panose="00000500000000000000" pitchFamily="2" charset="-122"/>
              </a:rPr>
              <a:t>Luyện</a:t>
            </a:r>
            <a:r>
              <a:rPr kumimoji="0" lang="en-US" altLang="zh-CN" sz="9600" b="0" i="0" u="none" strike="noStrike" kern="1200" cap="none" spc="0" normalizeH="0" baseline="0" noProof="0" dirty="0" smtClean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UTM Showcard" panose="02040603050506020204" pitchFamily="18" charset="0"/>
                <a:ea typeface="字魂152号-机甲超级黑" panose="00000500000000000000" pitchFamily="2" charset="-122"/>
                <a:sym typeface="字魂152号-机甲超级黑" panose="00000500000000000000" pitchFamily="2" charset="-122"/>
              </a:rPr>
              <a:t> </a:t>
            </a:r>
            <a:r>
              <a:rPr kumimoji="0" lang="en-US" altLang="zh-CN" sz="9600" b="0" i="0" u="none" strike="noStrike" kern="1200" cap="none" spc="0" normalizeH="0" baseline="0" noProof="0" dirty="0" err="1" smtClean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UTM Showcard" panose="02040603050506020204" pitchFamily="18" charset="0"/>
                <a:ea typeface="字魂152号-机甲超级黑" panose="00000500000000000000" pitchFamily="2" charset="-122"/>
                <a:sym typeface="字魂152号-机甲超级黑" panose="00000500000000000000" pitchFamily="2" charset="-122"/>
              </a:rPr>
              <a:t>đọc</a:t>
            </a:r>
            <a:endParaRPr kumimoji="0" lang="zh-CN" altLang="en-US" sz="9600" b="0" i="0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UTM Showcard" panose="02040603050506020204" pitchFamily="18" charset="0"/>
              <a:ea typeface="字魂152号-机甲超级黑" panose="00000500000000000000" pitchFamily="2" charset="-122"/>
              <a:sym typeface="字魂152号-机甲超级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72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233863" y="3570288"/>
            <a:ext cx="7958137" cy="3881437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zh-CN" altLang="en-US" b="1" dirty="0">
                <a:latin typeface="字魂152号-机甲超级黑" panose="00000500000000000000" pitchFamily="2" charset="-122"/>
                <a:ea typeface="字魂152号-机甲超级黑" panose="00000500000000000000" pitchFamily="2" charset="-122"/>
                <a:sym typeface="字魂152号-机甲超级黑" panose="00000500000000000000" pitchFamily="2" charset="-122"/>
              </a:rPr>
              <a:t>            </a:t>
            </a:r>
            <a:endParaRPr lang="zh-CN" altLang="en-US" b="1" dirty="0">
              <a:solidFill>
                <a:srgbClr val="00CC00"/>
              </a:solidFill>
              <a:latin typeface="字魂152号-机甲超级黑" panose="00000500000000000000" pitchFamily="2" charset="-122"/>
              <a:ea typeface="字魂152号-机甲超级黑" panose="00000500000000000000" pitchFamily="2" charset="-122"/>
              <a:sym typeface="字魂152号-机甲超级黑" panose="000005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0856" y="288941"/>
            <a:ext cx="1197610" cy="1694019"/>
          </a:xfrm>
          <a:prstGeom prst="rect">
            <a:avLst/>
          </a:prstGeom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089772" y="570922"/>
            <a:ext cx="5828840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defTabSz="914400" eaLnBrk="1" latinLnBrk="0" hangingPunct="1"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  <a:latin typeface="站酷快乐体" panose="02010600030101010101" pitchFamily="2" charset="-122"/>
                <a:ea typeface="站酷快乐体" panose="02010600030101010101" pitchFamily="2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UTM Tam Le" panose="02040603050506020204" pitchFamily="18" charset="0"/>
                <a:ea typeface="字魂152号-机甲超级黑" panose="00000500000000000000" pitchFamily="2" charset="-122"/>
                <a:cs typeface="Vani" panose="020B0502040204020203" pitchFamily="34" charset="0"/>
                <a:sym typeface="字魂152号-机甲超级黑" panose="00000500000000000000" pitchFamily="2" charset="-122"/>
              </a:rPr>
              <a:t>Truyện</a:t>
            </a:r>
            <a:r>
              <a:rPr kumimoji="0" lang="en-US" altLang="zh-CN" sz="36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UTM Tam Le" panose="02040603050506020204" pitchFamily="18" charset="0"/>
                <a:ea typeface="字魂152号-机甲超级黑" panose="00000500000000000000" pitchFamily="2" charset="-122"/>
                <a:cs typeface="Vani" panose="020B0502040204020203" pitchFamily="34" charset="0"/>
                <a:sym typeface="字魂152号-机甲超级黑" panose="00000500000000000000" pitchFamily="2" charset="-122"/>
              </a:rPr>
              <a:t> </a:t>
            </a:r>
            <a:r>
              <a:rPr kumimoji="0" lang="en-US" altLang="zh-CN" sz="3600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UTM Tam Le" panose="02040603050506020204" pitchFamily="18" charset="0"/>
                <a:ea typeface="字魂152号-机甲超级黑" panose="00000500000000000000" pitchFamily="2" charset="-122"/>
                <a:cs typeface="Vani" panose="020B0502040204020203" pitchFamily="34" charset="0"/>
                <a:sym typeface="字魂152号-机甲超级黑" panose="00000500000000000000" pitchFamily="2" charset="-122"/>
              </a:rPr>
              <a:t>cổ</a:t>
            </a:r>
            <a:r>
              <a:rPr kumimoji="0" lang="en-US" altLang="zh-CN" sz="36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UTM Tam Le" panose="02040603050506020204" pitchFamily="18" charset="0"/>
                <a:ea typeface="字魂152号-机甲超级黑" panose="00000500000000000000" pitchFamily="2" charset="-122"/>
                <a:cs typeface="Vani" panose="020B0502040204020203" pitchFamily="34" charset="0"/>
                <a:sym typeface="字魂152号-机甲超级黑" panose="00000500000000000000" pitchFamily="2" charset="-122"/>
              </a:rPr>
              <a:t> </a:t>
            </a:r>
            <a:r>
              <a:rPr kumimoji="0" lang="en-US" altLang="zh-CN" sz="3600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UTM Tam Le" panose="02040603050506020204" pitchFamily="18" charset="0"/>
                <a:ea typeface="字魂152号-机甲超级黑" panose="00000500000000000000" pitchFamily="2" charset="-122"/>
                <a:cs typeface="Vani" panose="020B0502040204020203" pitchFamily="34" charset="0"/>
                <a:sym typeface="字魂152号-机甲超级黑" panose="00000500000000000000" pitchFamily="2" charset="-122"/>
              </a:rPr>
              <a:t>tích</a:t>
            </a:r>
            <a:r>
              <a:rPr kumimoji="0" lang="en-US" altLang="zh-CN" sz="36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UTM Tam Le" panose="02040603050506020204" pitchFamily="18" charset="0"/>
                <a:ea typeface="字魂152号-机甲超级黑" panose="00000500000000000000" pitchFamily="2" charset="-122"/>
                <a:cs typeface="Vani" panose="020B0502040204020203" pitchFamily="34" charset="0"/>
                <a:sym typeface="字魂152号-机甲超级黑" panose="00000500000000000000" pitchFamily="2" charset="-122"/>
              </a:rPr>
              <a:t> </a:t>
            </a:r>
            <a:r>
              <a:rPr kumimoji="0" lang="en-US" altLang="zh-CN" sz="3600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UTM Tam Le" panose="02040603050506020204" pitchFamily="18" charset="0"/>
                <a:ea typeface="字魂152号-机甲超级黑" panose="00000500000000000000" pitchFamily="2" charset="-122"/>
                <a:cs typeface="Vani" panose="020B0502040204020203" pitchFamily="34" charset="0"/>
                <a:sym typeface="字魂152号-机甲超级黑" panose="00000500000000000000" pitchFamily="2" charset="-122"/>
              </a:rPr>
              <a:t>về</a:t>
            </a:r>
            <a:r>
              <a:rPr kumimoji="0" lang="en-US" altLang="zh-CN" sz="36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UTM Tam Le" panose="02040603050506020204" pitchFamily="18" charset="0"/>
                <a:ea typeface="字魂152号-机甲超级黑" panose="00000500000000000000" pitchFamily="2" charset="-122"/>
                <a:cs typeface="Vani" panose="020B0502040204020203" pitchFamily="34" charset="0"/>
                <a:sym typeface="字魂152号-机甲超级黑" panose="00000500000000000000" pitchFamily="2" charset="-122"/>
              </a:rPr>
              <a:t> </a:t>
            </a:r>
            <a:r>
              <a:rPr kumimoji="0" lang="en-US" altLang="zh-CN" sz="3600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UTM Tam Le" panose="02040603050506020204" pitchFamily="18" charset="0"/>
                <a:ea typeface="字魂152号-机甲超级黑" panose="00000500000000000000" pitchFamily="2" charset="-122"/>
                <a:cs typeface="Vani" panose="020B0502040204020203" pitchFamily="34" charset="0"/>
                <a:sym typeface="字魂152号-机甲超级黑" panose="00000500000000000000" pitchFamily="2" charset="-122"/>
              </a:rPr>
              <a:t>loài</a:t>
            </a:r>
            <a:r>
              <a:rPr kumimoji="0" lang="en-US" altLang="zh-CN" sz="36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UTM Tam Le" panose="02040603050506020204" pitchFamily="18" charset="0"/>
                <a:ea typeface="字魂152号-机甲超级黑" panose="00000500000000000000" pitchFamily="2" charset="-122"/>
                <a:cs typeface="Vani" panose="020B0502040204020203" pitchFamily="34" charset="0"/>
                <a:sym typeface="字魂152号-机甲超级黑" panose="00000500000000000000" pitchFamily="2" charset="-122"/>
              </a:rPr>
              <a:t> </a:t>
            </a:r>
            <a:r>
              <a:rPr kumimoji="0" lang="en-US" altLang="zh-CN" sz="3600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UTM Tam Le" panose="02040603050506020204" pitchFamily="18" charset="0"/>
                <a:ea typeface="字魂152号-机甲超级黑" panose="00000500000000000000" pitchFamily="2" charset="-122"/>
                <a:cs typeface="Vani" panose="020B0502040204020203" pitchFamily="34" charset="0"/>
                <a:sym typeface="字魂152号-机甲超级黑" panose="00000500000000000000" pitchFamily="2" charset="-122"/>
              </a:rPr>
              <a:t>người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UTM Tam Le" panose="02040603050506020204" pitchFamily="18" charset="0"/>
              <a:ea typeface="字魂152号-机甲超级黑" panose="00000500000000000000" pitchFamily="2" charset="-122"/>
              <a:cs typeface="Vani" panose="020B0502040204020203" pitchFamily="34" charset="0"/>
              <a:sym typeface="字魂152号-机甲超级黑" panose="00000500000000000000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1123" y="1221526"/>
            <a:ext cx="6096000" cy="58477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Trời sinh ra trước nhất</a:t>
            </a:r>
            <a:b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Chỉ toàn là trẻ con</a:t>
            </a:r>
            <a:b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 trái đất trụi trần</a:t>
            </a:r>
            <a:b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 dáng cây ngọn cỏ.</a:t>
            </a:r>
            <a:endParaRPr lang="en-US" sz="2200" b="0" i="0" dirty="0" smtClean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200" b="0" i="0" dirty="0" smtClean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Mắt trẻ con sáng lắm</a:t>
            </a:r>
            <a:b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Nhưng chưa thấy gì đâu</a:t>
            </a:r>
            <a:b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Mặt trời mới nhô cao</a:t>
            </a:r>
            <a:b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 trẻ con nhìn rõ</a:t>
            </a:r>
            <a:r>
              <a:rPr lang="en-US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Nhưng còn cần cho trẻ</a:t>
            </a:r>
            <a:b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Tình yêu và lời ru</a:t>
            </a:r>
            <a:b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 nên mẹ sinh ra</a:t>
            </a:r>
            <a:b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Để bế bồng chăm sóc</a:t>
            </a:r>
            <a:r>
              <a:rPr lang="en-US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sz="2200" b="0" i="0" dirty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2397" y="1938041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Muốn cho trẻ hiểu biết</a:t>
            </a:r>
            <a:b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Thế là bố sinh ra</a:t>
            </a:r>
            <a:b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 bảo cho biết ngoan</a:t>
            </a:r>
            <a:b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 dạy cho biết nghĩ</a:t>
            </a:r>
            <a:endParaRPr lang="en-US" sz="2200" b="0" i="0" dirty="0" smtClean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lắm là mặt bể</a:t>
            </a:r>
            <a:br>
              <a:rPr lang="vi-VN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là con đường đi</a:t>
            </a:r>
            <a:br>
              <a:rPr lang="vi-VN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 thì xanh và xa</a:t>
            </a:r>
            <a:br>
              <a:rPr lang="vi-VN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tròn là trái </a:t>
            </a:r>
            <a:r>
              <a:rPr lang="vi-VN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vi-VN" sz="2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31649" y="1938040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 bắt đầu có trước</a:t>
            </a:r>
            <a:br>
              <a:rPr lang="vi-VN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 có ghế có bàn</a:t>
            </a:r>
            <a:br>
              <a:rPr lang="vi-VN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 có lớp có trường</a:t>
            </a:r>
            <a:br>
              <a:rPr lang="vi-VN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sinh ra thầy giá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</a:t>
            </a:r>
          </a:p>
          <a:p>
            <a:r>
              <a:rPr lang="vi-VN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 bảng bằng cái chiếu</a:t>
            </a:r>
            <a:br>
              <a:rPr lang="vi-VN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Cục phấn từ đá ra</a:t>
            </a:r>
            <a:br>
              <a:rPr lang="vi-VN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 viết chữ thật to</a:t>
            </a:r>
            <a:br>
              <a:rPr lang="vi-VN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“Chuyện loài người” trước nhất.</a:t>
            </a:r>
          </a:p>
          <a:p>
            <a:pPr algn="ctr"/>
            <a:r>
              <a:rPr lang="vi-VN" sz="2200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 Quỳnh</a:t>
            </a:r>
            <a:endParaRPr lang="vi-VN" sz="2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3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  <p:bldP spid="15364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包含 游戏机, 刀&#10;&#10;描述已自动生成">
            <a:extLst>
              <a:ext uri="{FF2B5EF4-FFF2-40B4-BE49-F238E27FC236}">
                <a16:creationId xmlns:a16="http://schemas.microsoft.com/office/drawing/2014/main" id="{101933E9-627E-4A56-AE9F-6CEBC88C4F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8" b="26279"/>
          <a:stretch/>
        </p:blipFill>
        <p:spPr>
          <a:xfrm>
            <a:off x="2453663" y="-127585"/>
            <a:ext cx="6918533" cy="25436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8741" y="1909579"/>
            <a:ext cx="3676650" cy="3676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291" y="1485420"/>
            <a:ext cx="3175530" cy="4761054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B264F04-D703-4A19-A57C-53ABB309BE9D}"/>
              </a:ext>
            </a:extLst>
          </p:cNvPr>
          <p:cNvGrpSpPr/>
          <p:nvPr/>
        </p:nvGrpSpPr>
        <p:grpSpPr>
          <a:xfrm>
            <a:off x="2113889" y="684899"/>
            <a:ext cx="5889414" cy="983401"/>
            <a:chOff x="855197" y="684990"/>
            <a:chExt cx="5889414" cy="983401"/>
          </a:xfrm>
        </p:grpSpPr>
        <p:sp>
          <p:nvSpPr>
            <p:cNvPr id="18" name="Text Box 6">
              <a:extLst>
                <a:ext uri="{FF2B5EF4-FFF2-40B4-BE49-F238E27FC236}">
                  <a16:creationId xmlns:a16="http://schemas.microsoft.com/office/drawing/2014/main" id="{6DD1082D-7718-4200-AE71-20D972456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6134" y="837394"/>
              <a:ext cx="4738477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6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defRPr>
              </a:lvl1pPr>
              <a:lvl2pPr defTabSz="914400" eaLnBrk="1" latinLnBrk="0" hangingPunct="1">
                <a:defRPr sz="1800">
                  <a:latin typeface="+mn-lt"/>
                  <a:ea typeface="+mn-ea"/>
                </a:defRPr>
              </a:lvl2pPr>
              <a:lvl3pPr defTabSz="914400" eaLnBrk="1" latinLnBrk="0" hangingPunct="1">
                <a:defRPr sz="1800">
                  <a:latin typeface="+mn-lt"/>
                  <a:ea typeface="+mn-ea"/>
                </a:defRPr>
              </a:lvl3pPr>
              <a:lvl4pPr defTabSz="914400" eaLnBrk="1" latinLnBrk="0" hangingPunct="1">
                <a:defRPr sz="1800">
                  <a:latin typeface="+mn-lt"/>
                  <a:ea typeface="+mn-ea"/>
                </a:defRPr>
              </a:lvl4pPr>
              <a:lvl5pPr defTabSz="914400" eaLnBrk="1" latinLnBrk="0" hangingPunct="1">
                <a:defRPr sz="1800">
                  <a:latin typeface="+mn-lt"/>
                  <a:ea typeface="+mn-ea"/>
                </a:defRPr>
              </a:lvl5pPr>
              <a:lvl6pPr>
                <a:defRPr sz="1800">
                  <a:latin typeface="+mn-lt"/>
                  <a:ea typeface="+mn-ea"/>
                </a:defRPr>
              </a:lvl6pPr>
              <a:lvl7pPr>
                <a:defRPr sz="1800">
                  <a:latin typeface="+mn-lt"/>
                  <a:ea typeface="+mn-ea"/>
                </a:defRPr>
              </a:lvl7pPr>
              <a:lvl8pPr>
                <a:defRPr sz="1800">
                  <a:latin typeface="+mn-lt"/>
                  <a:ea typeface="+mn-ea"/>
                </a:defRPr>
              </a:lvl8pPr>
              <a:lvl9pPr>
                <a:defRPr sz="1800">
                  <a:latin typeface="+mn-lt"/>
                  <a:ea typeface="+mn-ea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4800" dirty="0" err="1" smtClean="0">
                  <a:solidFill>
                    <a:srgbClr val="E0526A"/>
                  </a:solidFill>
                  <a:latin typeface="UTM Tam Le" panose="02040603050506020204" pitchFamily="18" charset="0"/>
                  <a:ea typeface="字魂152号-机甲超级黑" panose="00000500000000000000" pitchFamily="2" charset="-122"/>
                  <a:sym typeface="字魂152号-机甲超级黑" panose="00000500000000000000" pitchFamily="2" charset="-122"/>
                </a:rPr>
                <a:t>Luyện</a:t>
              </a:r>
              <a:r>
                <a:rPr lang="en-US" altLang="zh-CN" sz="4800" dirty="0" smtClean="0">
                  <a:solidFill>
                    <a:srgbClr val="E0526A"/>
                  </a:solidFill>
                  <a:latin typeface="UTM Tam Le" panose="02040603050506020204" pitchFamily="18" charset="0"/>
                  <a:ea typeface="字魂152号-机甲超级黑" panose="00000500000000000000" pitchFamily="2" charset="-122"/>
                  <a:sym typeface="字魂152号-机甲超级黑" panose="00000500000000000000" pitchFamily="2" charset="-122"/>
                </a:rPr>
                <a:t> </a:t>
              </a:r>
              <a:r>
                <a:rPr lang="en-US" altLang="zh-CN" sz="4800" dirty="0" err="1" smtClean="0">
                  <a:solidFill>
                    <a:srgbClr val="E0526A"/>
                  </a:solidFill>
                  <a:latin typeface="UTM Tam Le" panose="02040603050506020204" pitchFamily="18" charset="0"/>
                  <a:ea typeface="字魂152号-机甲超级黑" panose="00000500000000000000" pitchFamily="2" charset="-122"/>
                  <a:sym typeface="字魂152号-机甲超级黑" panose="00000500000000000000" pitchFamily="2" charset="-122"/>
                </a:rPr>
                <a:t>đọc</a:t>
              </a:r>
              <a:r>
                <a:rPr lang="en-US" altLang="zh-CN" sz="4800" dirty="0" smtClean="0">
                  <a:solidFill>
                    <a:srgbClr val="E0526A"/>
                  </a:solidFill>
                  <a:latin typeface="UTM Tam Le" panose="02040603050506020204" pitchFamily="18" charset="0"/>
                  <a:ea typeface="字魂152号-机甲超级黑" panose="00000500000000000000" pitchFamily="2" charset="-122"/>
                  <a:sym typeface="字魂152号-机甲超级黑" panose="00000500000000000000" pitchFamily="2" charset="-122"/>
                </a:rPr>
                <a:t> </a:t>
              </a:r>
              <a:r>
                <a:rPr lang="en-US" altLang="zh-CN" sz="4800" dirty="0" err="1" smtClean="0">
                  <a:solidFill>
                    <a:srgbClr val="E0526A"/>
                  </a:solidFill>
                  <a:latin typeface="UTM Tam Le" panose="02040603050506020204" pitchFamily="18" charset="0"/>
                  <a:ea typeface="字魂152号-机甲超级黑" panose="00000500000000000000" pitchFamily="2" charset="-122"/>
                  <a:sym typeface="字魂152号-机甲超级黑" panose="00000500000000000000" pitchFamily="2" charset="-122"/>
                </a:rPr>
                <a:t>từ</a:t>
              </a:r>
              <a:r>
                <a:rPr lang="en-US" altLang="zh-CN" sz="4800" dirty="0" smtClean="0">
                  <a:solidFill>
                    <a:srgbClr val="E0526A"/>
                  </a:solidFill>
                  <a:latin typeface="UTM Tam Le" panose="02040603050506020204" pitchFamily="18" charset="0"/>
                  <a:ea typeface="字魂152号-机甲超级黑" panose="00000500000000000000" pitchFamily="2" charset="-122"/>
                  <a:sym typeface="字魂152号-机甲超级黑" panose="00000500000000000000" pitchFamily="2" charset="-122"/>
                </a:rPr>
                <a:t> </a:t>
              </a:r>
              <a:r>
                <a:rPr lang="en-US" altLang="zh-CN" sz="4800" dirty="0" err="1" smtClean="0">
                  <a:solidFill>
                    <a:srgbClr val="E0526A"/>
                  </a:solidFill>
                  <a:latin typeface="UTM Tam Le" panose="02040603050506020204" pitchFamily="18" charset="0"/>
                  <a:ea typeface="字魂152号-机甲超级黑" panose="00000500000000000000" pitchFamily="2" charset="-122"/>
                  <a:sym typeface="字魂152号-机甲超级黑" panose="00000500000000000000" pitchFamily="2" charset="-122"/>
                </a:rPr>
                <a:t>khó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0526A"/>
                </a:solidFill>
                <a:effectLst/>
                <a:uLnTx/>
                <a:uFillTx/>
                <a:latin typeface="UTM Tam Le" panose="02040603050506020204" pitchFamily="18" charset="0"/>
                <a:ea typeface="字魂152号-机甲超级黑" panose="00000500000000000000" pitchFamily="2" charset="-122"/>
                <a:sym typeface="字魂152号-机甲超级黑" panose="00000500000000000000" pitchFamily="2" charset="-122"/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5434E3D-F29F-4595-9EA8-E4C70EA8E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6" b="6206"/>
            <a:stretch/>
          </p:blipFill>
          <p:spPr>
            <a:xfrm flipH="1">
              <a:off x="855197" y="684990"/>
              <a:ext cx="1049350" cy="918728"/>
            </a:xfrm>
            <a:prstGeom prst="rect">
              <a:avLst/>
            </a:prstGeom>
          </p:spPr>
        </p:pic>
      </p:grp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733720" y="2204806"/>
            <a:ext cx="4601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4800" b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altLang="en-US" sz="4800" b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altLang="en-US" sz="4800" b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4443414" y="4185659"/>
            <a:ext cx="34823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trụi</a:t>
            </a:r>
            <a:r>
              <a:rPr lang="en-US" altLang="en-US" sz="4800" b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endParaRPr lang="en-US" altLang="en-US" sz="4800" b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4457669" y="5170731"/>
            <a:ext cx="29997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</a:t>
            </a:r>
            <a:r>
              <a:rPr lang="en-US" altLang="en-US" sz="4800" b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bồng</a:t>
            </a:r>
            <a:endParaRPr lang="en-US" altLang="en-US" sz="4800" b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3414" y="3170172"/>
            <a:ext cx="5781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nl-NL" sz="4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ời ru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" b="3705"/>
          <a:stretch/>
        </p:blipFill>
        <p:spPr>
          <a:xfrm flipH="1">
            <a:off x="60945" y="3567295"/>
            <a:ext cx="3262524" cy="301711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201038" y="1232293"/>
            <a:ext cx="7365077" cy="5284885"/>
            <a:chOff x="3434084" y="1478680"/>
            <a:chExt cx="1834810" cy="158092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34084" y="1478680"/>
              <a:ext cx="1834810" cy="158092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881247" y="1864554"/>
              <a:ext cx="1003248" cy="46954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4800" b="1" dirty="0" err="1" smtClean="0">
                  <a:solidFill>
                    <a:prstClr val="white"/>
                  </a:solidFill>
                  <a:latin typeface="UTM Gradoo" panose="02040603050506020204" pitchFamily="18" charset="0"/>
                  <a:ea typeface="字魂152号-机甲超级黑" panose="00000500000000000000" pitchFamily="2" charset="-122"/>
                  <a:cs typeface="Arial" panose="020B0604020202020204" pitchFamily="34" charset="0"/>
                  <a:sym typeface="字魂152号-机甲超级黑" panose="00000500000000000000" pitchFamily="2" charset="-122"/>
                </a:rPr>
                <a:t>Đọc</a:t>
              </a:r>
              <a:r>
                <a:rPr lang="en-US" altLang="zh-CN" sz="4800" b="1" dirty="0" smtClean="0">
                  <a:solidFill>
                    <a:prstClr val="white"/>
                  </a:solidFill>
                  <a:latin typeface="UTM Gradoo" panose="02040603050506020204" pitchFamily="18" charset="0"/>
                  <a:ea typeface="字魂152号-机甲超级黑" panose="00000500000000000000" pitchFamily="2" charset="-122"/>
                  <a:cs typeface="Arial" panose="020B0604020202020204" pitchFamily="34" charset="0"/>
                  <a:sym typeface="字魂152号-机甲超级黑" panose="00000500000000000000" pitchFamily="2" charset="-122"/>
                </a:rPr>
                <a:t> </a:t>
              </a:r>
              <a:r>
                <a:rPr lang="en-US" altLang="zh-CN" sz="4800" b="1" dirty="0" err="1" smtClean="0">
                  <a:solidFill>
                    <a:prstClr val="white"/>
                  </a:solidFill>
                  <a:latin typeface="UTM Gradoo" panose="02040603050506020204" pitchFamily="18" charset="0"/>
                  <a:ea typeface="字魂152号-机甲超级黑" panose="00000500000000000000" pitchFamily="2" charset="-122"/>
                  <a:cs typeface="Arial" panose="020B0604020202020204" pitchFamily="34" charset="0"/>
                  <a:sym typeface="字魂152号-机甲超级黑" panose="00000500000000000000" pitchFamily="2" charset="-122"/>
                </a:rPr>
                <a:t>nối</a:t>
              </a:r>
              <a:r>
                <a:rPr lang="en-US" altLang="zh-CN" sz="4800" b="1" dirty="0" smtClean="0">
                  <a:solidFill>
                    <a:prstClr val="white"/>
                  </a:solidFill>
                  <a:latin typeface="UTM Gradoo" panose="02040603050506020204" pitchFamily="18" charset="0"/>
                  <a:ea typeface="字魂152号-机甲超级黑" panose="00000500000000000000" pitchFamily="2" charset="-122"/>
                  <a:cs typeface="Arial" panose="020B0604020202020204" pitchFamily="34" charset="0"/>
                  <a:sym typeface="字魂152号-机甲超级黑" panose="00000500000000000000" pitchFamily="2" charset="-122"/>
                </a:rPr>
                <a:t> </a:t>
              </a:r>
              <a:r>
                <a:rPr lang="en-US" altLang="zh-CN" sz="4800" b="1" dirty="0" err="1" smtClean="0">
                  <a:solidFill>
                    <a:prstClr val="white"/>
                  </a:solidFill>
                  <a:latin typeface="UTM Gradoo" panose="02040603050506020204" pitchFamily="18" charset="0"/>
                  <a:ea typeface="字魂152号-机甲超级黑" panose="00000500000000000000" pitchFamily="2" charset="-122"/>
                  <a:cs typeface="Arial" panose="020B0604020202020204" pitchFamily="34" charset="0"/>
                  <a:sym typeface="字魂152号-机甲超级黑" panose="00000500000000000000" pitchFamily="2" charset="-122"/>
                </a:rPr>
                <a:t>tiếp</a:t>
              </a:r>
              <a:r>
                <a:rPr lang="en-US" altLang="zh-CN" sz="4800" b="1" dirty="0" smtClean="0">
                  <a:solidFill>
                    <a:prstClr val="white"/>
                  </a:solidFill>
                  <a:latin typeface="UTM Gradoo" panose="02040603050506020204" pitchFamily="18" charset="0"/>
                  <a:ea typeface="字魂152号-机甲超级黑" panose="00000500000000000000" pitchFamily="2" charset="-122"/>
                  <a:cs typeface="Arial" panose="020B0604020202020204" pitchFamily="34" charset="0"/>
                  <a:sym typeface="字魂152号-机甲超级黑" panose="00000500000000000000" pitchFamily="2" charset="-122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4800" b="1" dirty="0" err="1" smtClean="0">
                  <a:solidFill>
                    <a:prstClr val="white"/>
                  </a:solidFill>
                  <a:latin typeface="UTM Gradoo" panose="02040603050506020204" pitchFamily="18" charset="0"/>
                  <a:ea typeface="字魂152号-机甲超级黑" panose="00000500000000000000" pitchFamily="2" charset="-122"/>
                  <a:cs typeface="Arial" panose="020B0604020202020204" pitchFamily="34" charset="0"/>
                  <a:sym typeface="字魂152号-机甲超级黑" panose="00000500000000000000" pitchFamily="2" charset="-122"/>
                </a:rPr>
                <a:t>khổ</a:t>
              </a:r>
              <a:r>
                <a:rPr lang="en-US" altLang="zh-CN" sz="4800" b="1" dirty="0" smtClean="0">
                  <a:solidFill>
                    <a:prstClr val="white"/>
                  </a:solidFill>
                  <a:latin typeface="UTM Gradoo" panose="02040603050506020204" pitchFamily="18" charset="0"/>
                  <a:ea typeface="字魂152号-机甲超级黑" panose="00000500000000000000" pitchFamily="2" charset="-122"/>
                  <a:cs typeface="Arial" panose="020B0604020202020204" pitchFamily="34" charset="0"/>
                  <a:sym typeface="字魂152号-机甲超级黑" panose="00000500000000000000" pitchFamily="2" charset="-122"/>
                </a:rPr>
                <a:t> </a:t>
              </a:r>
              <a:r>
                <a:rPr lang="en-US" altLang="zh-CN" sz="4800" b="1" dirty="0" err="1" smtClean="0">
                  <a:solidFill>
                    <a:prstClr val="white"/>
                  </a:solidFill>
                  <a:latin typeface="UTM Gradoo" panose="02040603050506020204" pitchFamily="18" charset="0"/>
                  <a:ea typeface="字魂152号-机甲超级黑" panose="00000500000000000000" pitchFamily="2" charset="-122"/>
                  <a:cs typeface="Arial" panose="020B0604020202020204" pitchFamily="34" charset="0"/>
                  <a:sym typeface="字魂152号-机甲超级黑" panose="00000500000000000000" pitchFamily="2" charset="-122"/>
                </a:rPr>
                <a:t>thơ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Gradoo" panose="02040603050506020204" pitchFamily="18" charset="0"/>
                <a:ea typeface="字魂152号-机甲超级黑" panose="00000500000000000000" pitchFamily="2" charset="-122"/>
                <a:cs typeface="Arial" panose="020B0604020202020204" pitchFamily="34" charset="0"/>
                <a:sym typeface="字魂152号-机甲超级黑" panose="00000500000000000000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0823" y="1171792"/>
            <a:ext cx="3715385" cy="3952537"/>
          </a:xfrm>
          <a:prstGeom prst="rect">
            <a:avLst/>
          </a:prstGeom>
        </p:spPr>
      </p:pic>
      <p:pic>
        <p:nvPicPr>
          <p:cNvPr id="21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5498" y="75576"/>
            <a:ext cx="2828461" cy="282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11093F0F-BEC3-4B54-92F7-11DA3EE43C98}"/>
              </a:ext>
            </a:extLst>
          </p:cNvPr>
          <p:cNvSpPr/>
          <p:nvPr/>
        </p:nvSpPr>
        <p:spPr>
          <a:xfrm>
            <a:off x="2954425" y="462996"/>
            <a:ext cx="8157923" cy="4338845"/>
          </a:xfrm>
          <a:custGeom>
            <a:avLst/>
            <a:gdLst>
              <a:gd name="connsiteX0" fmla="*/ 194255 w 8021226"/>
              <a:gd name="connsiteY0" fmla="*/ 1208888 h 4772731"/>
              <a:gd name="connsiteX1" fmla="*/ 3387621 w 8021226"/>
              <a:gd name="connsiteY1" fmla="*/ 294488 h 4772731"/>
              <a:gd name="connsiteX2" fmla="*/ 7228101 w 8021226"/>
              <a:gd name="connsiteY2" fmla="*/ 350759 h 4772731"/>
              <a:gd name="connsiteX3" fmla="*/ 7748606 w 8021226"/>
              <a:gd name="connsiteY3" fmla="*/ 4317848 h 4772731"/>
              <a:gd name="connsiteX4" fmla="*/ 3908126 w 8021226"/>
              <a:gd name="connsiteY4" fmla="*/ 4585134 h 4772731"/>
              <a:gd name="connsiteX5" fmla="*/ 742895 w 8021226"/>
              <a:gd name="connsiteY5" fmla="*/ 4486661 h 4772731"/>
              <a:gd name="connsiteX6" fmla="*/ 194255 w 8021226"/>
              <a:gd name="connsiteY6" fmla="*/ 1208888 h 477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21226" h="4772731">
                <a:moveTo>
                  <a:pt x="194255" y="1208888"/>
                </a:moveTo>
                <a:cubicBezTo>
                  <a:pt x="635043" y="510192"/>
                  <a:pt x="2215313" y="437509"/>
                  <a:pt x="3387621" y="294488"/>
                </a:cubicBezTo>
                <a:cubicBezTo>
                  <a:pt x="4559929" y="151466"/>
                  <a:pt x="6501270" y="-319801"/>
                  <a:pt x="7228101" y="350759"/>
                </a:cubicBezTo>
                <a:cubicBezTo>
                  <a:pt x="7954932" y="1021319"/>
                  <a:pt x="8301935" y="3612119"/>
                  <a:pt x="7748606" y="4317848"/>
                </a:cubicBezTo>
                <a:cubicBezTo>
                  <a:pt x="7195277" y="5023577"/>
                  <a:pt x="5075745" y="4556999"/>
                  <a:pt x="3908126" y="4585134"/>
                </a:cubicBezTo>
                <a:cubicBezTo>
                  <a:pt x="2740508" y="4613270"/>
                  <a:pt x="1368907" y="5049369"/>
                  <a:pt x="742895" y="4486661"/>
                </a:cubicBezTo>
                <a:cubicBezTo>
                  <a:pt x="116883" y="3923953"/>
                  <a:pt x="-246533" y="1907584"/>
                  <a:pt x="194255" y="1208888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2号-机甲超级黑" panose="00000500000000000000" pitchFamily="2" charset="-122"/>
              <a:ea typeface="字魂152号-机甲超级黑" panose="00000500000000000000" pitchFamily="2" charset="-122"/>
              <a:cs typeface="+mn-cs"/>
              <a:sym typeface="字魂152号-机甲超级黑" panose="00000500000000000000" pitchFamily="2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86C413C-607D-4248-B829-718F2741C080}"/>
              </a:ext>
            </a:extLst>
          </p:cNvPr>
          <p:cNvGrpSpPr/>
          <p:nvPr/>
        </p:nvGrpSpPr>
        <p:grpSpPr>
          <a:xfrm rot="20788818">
            <a:off x="8615006" y="4134388"/>
            <a:ext cx="2230320" cy="1195500"/>
            <a:chOff x="9192135" y="764704"/>
            <a:chExt cx="2230320" cy="1195500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39D8654E-F309-41CC-B141-EF862A36E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621" t="20137" r="48107" b="48968"/>
            <a:stretch/>
          </p:blipFill>
          <p:spPr>
            <a:xfrm>
              <a:off x="9192135" y="764704"/>
              <a:ext cx="1171142" cy="1087490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57625B24-8E7E-47E6-A4C7-265A7961D1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945" t="37003" r="17965" b="32102"/>
            <a:stretch/>
          </p:blipFill>
          <p:spPr>
            <a:xfrm>
              <a:off x="10363277" y="872718"/>
              <a:ext cx="1059178" cy="1087486"/>
            </a:xfrm>
            <a:prstGeom prst="rect">
              <a:avLst/>
            </a:prstGeom>
          </p:spPr>
        </p:pic>
      </p:grpSp>
      <p:pic>
        <p:nvPicPr>
          <p:cNvPr id="26" name="图片 25" descr="图片包含 游戏机, 飞行&#10;&#10;描述已自动生成">
            <a:extLst>
              <a:ext uri="{FF2B5EF4-FFF2-40B4-BE49-F238E27FC236}">
                <a16:creationId xmlns:a16="http://schemas.microsoft.com/office/drawing/2014/main" id="{ABACFF79-4D18-4154-86DC-1FD9B45378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0" t="34855" b="34695"/>
          <a:stretch/>
        </p:blipFill>
        <p:spPr>
          <a:xfrm>
            <a:off x="9635720" y="570031"/>
            <a:ext cx="2460663" cy="2088232"/>
          </a:xfrm>
          <a:prstGeom prst="rect">
            <a:avLst/>
          </a:prstGeom>
        </p:spPr>
      </p:pic>
      <p:sp>
        <p:nvSpPr>
          <p:cNvPr id="10" name="文本框 5"/>
          <p:cNvSpPr txBox="1"/>
          <p:nvPr/>
        </p:nvSpPr>
        <p:spPr>
          <a:xfrm>
            <a:off x="4255199" y="1248705"/>
            <a:ext cx="5803078" cy="594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+mn-lt"/>
                <a:ea typeface="+mn-ea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Char char="•"/>
              <a:defRPr sz="2400">
                <a:latin typeface="+mn-lt"/>
                <a:ea typeface="+mn-ea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Char char="•"/>
              <a:defRPr sz="1800">
                <a:latin typeface="+mn-lt"/>
                <a:ea typeface="+mn-ea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 err="1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Showcard" panose="02040603050506020204" pitchFamily="18" charset="0"/>
                <a:ea typeface="字魂152号-机甲超级黑" panose="00000500000000000000" pitchFamily="2" charset="-122"/>
                <a:sym typeface="字魂152号-机甲超级黑" panose="00000500000000000000" pitchFamily="2" charset="-122"/>
              </a:rPr>
              <a:t>Tìm</a:t>
            </a:r>
            <a:r>
              <a:rPr lang="en-US" altLang="zh-CN" sz="96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UTM Showcard" panose="02040603050506020204" pitchFamily="18" charset="0"/>
                <a:ea typeface="字魂152号-机甲超级黑" panose="00000500000000000000" pitchFamily="2" charset="-122"/>
                <a:sym typeface="字魂152号-机甲超级黑" panose="00000500000000000000" pitchFamily="2" charset="-122"/>
              </a:rPr>
              <a:t> </a:t>
            </a:r>
            <a:r>
              <a:rPr kumimoji="0" lang="en-US" altLang="zh-CN" sz="9600" b="0" i="0" u="none" strike="noStrike" kern="1200" cap="none" spc="0" normalizeH="0" noProof="0" dirty="0" err="1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Showcard" panose="02040603050506020204" pitchFamily="18" charset="0"/>
                <a:ea typeface="字魂152号-机甲超级黑" panose="00000500000000000000" pitchFamily="2" charset="-122"/>
                <a:sym typeface="字魂152号-机甲超级黑" panose="00000500000000000000" pitchFamily="2" charset="-122"/>
              </a:rPr>
              <a:t>hiểu</a:t>
            </a:r>
            <a:r>
              <a:rPr kumimoji="0" lang="en-US" altLang="zh-CN" sz="9600" b="0" i="0" u="none" strike="noStrike" kern="1200" cap="none" spc="0" normalizeH="0" noProof="0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Showcard" panose="02040603050506020204" pitchFamily="18" charset="0"/>
                <a:ea typeface="字魂152号-机甲超级黑" panose="00000500000000000000" pitchFamily="2" charset="-122"/>
                <a:sym typeface="字魂152号-机甲超级黑" panose="00000500000000000000" pitchFamily="2" charset="-122"/>
              </a:rPr>
              <a:t> </a:t>
            </a:r>
            <a:r>
              <a:rPr kumimoji="0" lang="en-US" altLang="zh-CN" sz="9600" b="0" i="0" u="none" strike="noStrike" kern="1200" cap="none" spc="0" normalizeH="0" noProof="0" dirty="0" err="1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Showcard" panose="02040603050506020204" pitchFamily="18" charset="0"/>
                <a:ea typeface="字魂152号-机甲超级黑" panose="00000500000000000000" pitchFamily="2" charset="-122"/>
                <a:sym typeface="字魂152号-机甲超级黑" panose="00000500000000000000" pitchFamily="2" charset="-122"/>
              </a:rPr>
              <a:t>bÀI</a:t>
            </a:r>
            <a:endParaRPr kumimoji="0" lang="zh-CN" altLang="en-US" sz="9600" b="0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effectLst/>
              <a:uLnTx/>
              <a:uFillTx/>
              <a:latin typeface="UTM Showcard" panose="02040603050506020204" pitchFamily="18" charset="0"/>
              <a:ea typeface="字魂152号-机甲超级黑" panose="00000500000000000000" pitchFamily="2" charset="-122"/>
              <a:sym typeface="字魂152号-机甲超级黑" panose="00000500000000000000" pitchFamily="2" charset="-122"/>
            </a:endParaRP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97979" y="199285"/>
            <a:ext cx="6389981" cy="6389981"/>
          </a:xfrm>
          <a:prstGeom prst="rect">
            <a:avLst/>
          </a:prstGeom>
        </p:spPr>
      </p:pic>
      <p:sp>
        <p:nvSpPr>
          <p:cNvPr id="12" name="文本框 18">
            <a:extLst>
              <a:ext uri="{FF2B5EF4-FFF2-40B4-BE49-F238E27FC236}">
                <a16:creationId xmlns:a16="http://schemas.microsoft.com/office/drawing/2014/main" id="{B9521303-0D5A-466B-8194-672CD6C33A66}"/>
              </a:ext>
            </a:extLst>
          </p:cNvPr>
          <p:cNvSpPr txBox="1"/>
          <p:nvPr/>
        </p:nvSpPr>
        <p:spPr>
          <a:xfrm rot="21084033">
            <a:off x="1010043" y="317031"/>
            <a:ext cx="1773936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6600" dirty="0" smtClean="0">
                <a:solidFill>
                  <a:schemeClr val="bg2">
                    <a:lumMod val="25000"/>
                  </a:schemeClr>
                </a:solidFill>
                <a:latin typeface="UTM Showcard" panose="02040603050506020204" pitchFamily="18" charset="0"/>
                <a:ea typeface="字魂152号-机甲超级黑" panose="00000500000000000000" pitchFamily="2" charset="-122"/>
                <a:sym typeface="字魂152号-机甲超级黑" panose="00000500000000000000" pitchFamily="2" charset="-122"/>
              </a:rPr>
              <a:t>2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UTM Showcard" panose="02040603050506020204" pitchFamily="18" charset="0"/>
              <a:ea typeface="字魂152号-机甲超级黑" panose="00000500000000000000" pitchFamily="2" charset="-122"/>
              <a:sym typeface="字魂152号-机甲超级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55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4267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2667000" y="1654175"/>
            <a:ext cx="70104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1- Trong “câu chuyện cổ tích này”, ai là người được sinh ra đầu tiên ? Chi tiết nào cho em biết được điều đó ?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2514600" y="3429001"/>
            <a:ext cx="7162800" cy="3154363"/>
          </a:xfrm>
          <a:prstGeom prst="cloudCallout">
            <a:avLst>
              <a:gd name="adj1" fmla="val 30605"/>
              <a:gd name="adj2" fmla="val -7051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200"/>
          </a:p>
        </p:txBody>
      </p:sp>
      <p:sp>
        <p:nvSpPr>
          <p:cNvPr id="4" name="TextBox 3"/>
          <p:cNvSpPr txBox="1"/>
          <p:nvPr/>
        </p:nvSpPr>
        <p:spPr>
          <a:xfrm>
            <a:off x="3505200" y="3962401"/>
            <a:ext cx="5867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2400">
                <a:solidFill>
                  <a:schemeClr val="accent6">
                    <a:lumMod val="75000"/>
                  </a:schemeClr>
                </a:solidFill>
              </a:rPr>
              <a:t>Trẻ em được sinh ra đầu tiên trên Trái Đất. </a:t>
            </a:r>
          </a:p>
          <a:p>
            <a:pPr algn="just">
              <a:defRPr/>
            </a:pPr>
            <a:r>
              <a:rPr lang="en-US" altLang="en-US" sz="2400">
                <a:solidFill>
                  <a:schemeClr val="accent6">
                    <a:lumMod val="75000"/>
                  </a:schemeClr>
                </a:solidFill>
              </a:rPr>
              <a:t>Chi tiết: </a:t>
            </a:r>
          </a:p>
          <a:p>
            <a:pPr algn="ctr">
              <a:defRPr/>
            </a:pPr>
            <a:r>
              <a:rPr lang="en-US" altLang="en-US" sz="2400">
                <a:solidFill>
                  <a:schemeClr val="accent6">
                    <a:lumMod val="75000"/>
                  </a:schemeClr>
                </a:solidFill>
              </a:rPr>
              <a:t>Chỉ toàn là trẻ con/ </a:t>
            </a:r>
          </a:p>
          <a:p>
            <a:pPr algn="ctr">
              <a:defRPr/>
            </a:pPr>
            <a:r>
              <a:rPr lang="en-US" altLang="en-US" sz="2400">
                <a:solidFill>
                  <a:schemeClr val="accent6">
                    <a:lumMod val="75000"/>
                  </a:schemeClr>
                </a:solidFill>
              </a:rPr>
              <a:t>Trên trái đất trụi trần/ </a:t>
            </a:r>
          </a:p>
          <a:p>
            <a:pPr algn="ctr">
              <a:defRPr/>
            </a:pPr>
            <a:r>
              <a:rPr lang="en-US" altLang="en-US" sz="2400">
                <a:solidFill>
                  <a:schemeClr val="accent6">
                    <a:lumMod val="75000"/>
                  </a:schemeClr>
                </a:solidFill>
              </a:rPr>
              <a:t>Không dáng cây ngọn cỏ.</a:t>
            </a:r>
          </a:p>
          <a:p>
            <a:pPr>
              <a:defRPr/>
            </a:pPr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92765065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394</Words>
  <Application>Microsoft Office PowerPoint</Application>
  <PresentationFormat>Widescreen</PresentationFormat>
  <Paragraphs>67</Paragraphs>
  <Slides>18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宋体</vt:lpstr>
      <vt:lpstr>.VnRevueH</vt:lpstr>
      <vt:lpstr>Arial</vt:lpstr>
      <vt:lpstr>Calibri</vt:lpstr>
      <vt:lpstr>Calibri Light</vt:lpstr>
      <vt:lpstr>等线</vt:lpstr>
      <vt:lpstr>Times New Roman</vt:lpstr>
      <vt:lpstr>UTM American Sans</vt:lpstr>
      <vt:lpstr>UTM Gradoo</vt:lpstr>
      <vt:lpstr>UTM Netmuc KT</vt:lpstr>
      <vt:lpstr>UTM Showcard</vt:lpstr>
      <vt:lpstr>UTM Tam Le</vt:lpstr>
      <vt:lpstr>Vani</vt:lpstr>
      <vt:lpstr>字魂152号-机甲超级黑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2022-01-08T13:54:50Z</dcterms:created>
  <dcterms:modified xsi:type="dcterms:W3CDTF">2022-01-08T13:59:28Z</dcterms:modified>
</cp:coreProperties>
</file>