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91" r:id="rId6"/>
    <p:sldId id="339" r:id="rId7"/>
    <p:sldId id="284" r:id="rId8"/>
    <p:sldId id="335" r:id="rId9"/>
    <p:sldId id="336" r:id="rId10"/>
    <p:sldId id="280" r:id="rId11"/>
    <p:sldId id="264" r:id="rId12"/>
    <p:sldId id="290" r:id="rId13"/>
    <p:sldId id="286" r:id="rId14"/>
    <p:sldId id="288" r:id="rId15"/>
    <p:sldId id="278" r:id="rId16"/>
    <p:sldId id="279" r:id="rId17"/>
    <p:sldId id="281" r:id="rId18"/>
    <p:sldId id="337" r:id="rId19"/>
    <p:sldId id="263" r:id="rId20"/>
    <p:sldId id="283" r:id="rId21"/>
    <p:sldId id="268" r:id="rId22"/>
    <p:sldId id="338" r:id="rId23"/>
    <p:sldId id="271" r:id="rId24"/>
    <p:sldId id="272" r:id="rId25"/>
    <p:sldId id="273" r:id="rId26"/>
    <p:sldId id="274" r:id="rId27"/>
    <p:sldId id="275" r:id="rId28"/>
    <p:sldId id="27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C128-0E43-4E3B-81EC-FA0594ED37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8BCAE-19BA-4606-A262-97882510E1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768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80F4B-06E3-4588-B7BA-82BFC65A7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159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37211-70D3-41E2-9A3E-EB7397FEB3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6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61B5-CE79-4B64-BC70-D04B1F0A68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654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0BB75-0F4D-4CC6-8AB4-B07380CC12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1519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FDD9-A19C-4BCF-83F8-88053F3CBE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77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F24E-3EB5-4344-9DE3-801BBC2F0C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2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DBEEA-62FA-429F-94FC-111DEFBA5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519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BB8D3-D762-4724-8352-F3EBB9F65D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9617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283D-B761-4494-83A8-EA83948B81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664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89A61-BADC-4D3B-846C-611F75D03A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352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EB84D-B699-4286-A2B2-3DFF3581CB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553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C9F2B-8122-4D3D-92F3-1AA6DB35A0F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173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3BD4-E087-4044-8D16-4D04094744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361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8A650-C8DC-408C-BE85-B7B2319F10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744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6EFE9-B099-4644-A7FC-51FBB680A9A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6602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7DD0-519B-497E-8434-69E729103D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6784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5CA33-CEA2-41DF-8610-45740FF9E8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4024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2D839-F75F-4009-BB4F-419F24C292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22ED4-D92B-478C-B331-8476917259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763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0B697-827B-4A4B-80D7-2F1AE5507B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9439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6998-8A48-43C4-9BCA-26AEC72260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4370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C640C-71A7-4B4C-AE5F-79489C45765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864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CA11-8BB4-4443-A5CB-F076BB84BB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13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85A7E-5F8E-4D61-92C0-69B7836DAB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38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C019-6B77-4BD7-85C3-0070314156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4970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4EAC5-65C1-4841-AC9B-A33AD01ACA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035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6C98-DA21-4AFD-B869-0011AD4AFB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03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75B1E-4F59-48FE-874A-A3B26EC3DA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518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CBD3-4A11-45FA-B11D-BDB3BA297A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7363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696D-F3DB-49AE-AF9E-8D7FE81095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17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DA3FA-D946-4EB5-8B03-2D15428969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932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65D0F-10BF-4495-B7BA-6AA0966A8E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6128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DF0476C9-F67C-4686-8D1F-EE406290AAD2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9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0B0B3-C2EE-4F46-99CB-00B1F87F5A2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4E345-606A-4DD0-BD49-462828EF6F7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newsflash/>
    <p:sndAc>
      <p:stSnd>
        <p:snd r:embed="rId13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file:///C:\Users\Public\Music\Sample%20Music\Maid%20with%20the%20Flaxen%20Hair.mp3" TargetMode="External"/><Relationship Id="rId7" Type="http://schemas.openxmlformats.org/officeDocument/2006/relationships/image" Target="../media/image3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Public\Music\Sample%20Music\Maid%20with%20the%20Flaxen%20Hair.mp3" TargetMode="Externa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media" Target="../media/media3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5.WAV"/><Relationship Id="rId11" Type="http://schemas.openxmlformats.org/officeDocument/2006/relationships/image" Target="../media/image39.png"/><Relationship Id="rId5" Type="http://schemas.microsoft.com/office/2007/relationships/media" Target="../media/media5.WAV"/><Relationship Id="rId10" Type="http://schemas.openxmlformats.org/officeDocument/2006/relationships/image" Target="../media/image36.png"/><Relationship Id="rId4" Type="http://schemas.openxmlformats.org/officeDocument/2006/relationships/audio" Target="../media/media3.WAV"/><Relationship Id="rId9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10" Type="http://schemas.openxmlformats.org/officeDocument/2006/relationships/image" Target="../media/image36.png"/><Relationship Id="rId4" Type="http://schemas.openxmlformats.org/officeDocument/2006/relationships/audio" Target="../media/media7.WAV"/><Relationship Id="rId9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microsoft.com/office/2007/relationships/media" Target="../media/media10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36.png"/><Relationship Id="rId4" Type="http://schemas.openxmlformats.org/officeDocument/2006/relationships/audio" Target="../media/media10.WAV"/><Relationship Id="rId9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165417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133" y="2762910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5 : 4 =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40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7" name="Line 151"/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/>
          </a:p>
        </p:txBody>
      </p:sp>
      <p:grpSp>
        <p:nvGrpSpPr>
          <p:cNvPr id="11" name="Group 148"/>
          <p:cNvGrpSpPr>
            <a:grpSpLocks/>
          </p:cNvGrpSpPr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32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ker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99575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"/>
            <a:ext cx="121920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07886"/>
            <a:ext cx="9572134" cy="2036686"/>
          </a:xfrm>
        </p:spPr>
        <p:txBody>
          <a:bodyPr>
            <a:normAutofit fontScale="90000"/>
          </a:bodyPr>
          <a:lstStyle/>
          <a:p>
            <a:pPr algn="l" eaLnBrk="0" hangingPunct="0">
              <a:spcBef>
                <a:spcPts val="0"/>
              </a:spcBef>
            </a:pP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dirty="0"/>
              <a:t>                            Kết luận</a:t>
            </a:r>
            <a:br>
              <a:rPr lang="vi-VN" dirty="0"/>
            </a:br>
            <a:r>
              <a:rPr lang="vi-VN" sz="4000" dirty="0"/>
              <a:t>Những phân số có tử số lớn hơn mẫu số , phân số đó lớn hơn 1</a:t>
            </a:r>
            <a:br>
              <a:rPr lang="vi-VN" sz="4000" dirty="0"/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dirty="0"/>
              <a:t>Những phân số có tử số bằng mẫu số , phân số đó bằng 1</a:t>
            </a:r>
            <a:br>
              <a:rPr lang="vi-VN" dirty="0"/>
            </a:br>
            <a:br>
              <a:rPr lang="vi-VN" dirty="0"/>
            </a:br>
            <a:r>
              <a:rPr lang="vi-VN" dirty="0"/>
              <a:t>Những phân số có tử số nhỏ hơn mẫu số , phân số đó nhỏ hơn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39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3810001" y="785794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4317339" y="1335069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572000" y="857233"/>
            <a:ext cx="5715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243840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243840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657600" y="2752724"/>
            <a:ext cx="45720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3581400" y="3819524"/>
            <a:ext cx="45720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382000" y="2657474"/>
            <a:ext cx="647700" cy="1076327"/>
            <a:chOff x="2976" y="1942"/>
            <a:chExt cx="40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153400" y="3819524"/>
            <a:ext cx="45720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676648" y="4948240"/>
            <a:ext cx="7620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38400" y="510540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6800" y="40059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00400" y="397668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0400" y="29241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48624" y="293911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52800" y="513462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43824" y="399097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13791"/>
              </p:ext>
            </p:extLst>
          </p:nvPr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990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FF990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9900"/>
                    </a:solidFill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2346326" y="603252"/>
            <a:ext cx="7870825" cy="1726955"/>
            <a:chOff x="518" y="380"/>
            <a:chExt cx="4958" cy="1121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tập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2: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Có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hai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      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và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       ,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nào</a:t>
              </a:r>
              <a:endParaRPr lang="en-US" sz="2800" dirty="0">
                <a:solidFill>
                  <a:srgbClr val="3333FF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phần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1 ?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nào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chỉ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phân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số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đã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tô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itchFamily="18" charset="0"/>
                </a:rPr>
                <a:t>hình</a:t>
              </a:r>
              <a:r>
                <a:rPr lang="en-US" sz="2800" dirty="0">
                  <a:solidFill>
                    <a:srgbClr val="3333FF"/>
                  </a:solidFill>
                  <a:latin typeface="Times New Roman" pitchFamily="18" charset="0"/>
                </a:rPr>
                <a:t> 2.</a:t>
              </a:r>
              <a:endParaRPr lang="en-US" sz="2800" dirty="0">
                <a:solidFill>
                  <a:srgbClr val="3333FF"/>
                </a:solidFill>
                <a:latin typeface="VNI-Times" pitchFamily="2" charset="0"/>
              </a:endParaRP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>
                      <a:solidFill>
                        <a:srgbClr val="3333FF"/>
                      </a:solidFill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196607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2362200" y="457200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2869538" y="1006475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24200" y="53340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961062" y="471488"/>
            <a:ext cx="592138" cy="976313"/>
            <a:chOff x="3803" y="1824"/>
            <a:chExt cx="373" cy="615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29400" y="457201"/>
            <a:ext cx="762000" cy="976313"/>
            <a:chOff x="3312" y="912"/>
            <a:chExt cx="480" cy="615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391401" y="457201"/>
            <a:ext cx="592137" cy="976313"/>
            <a:chOff x="3803" y="1824"/>
            <a:chExt cx="373" cy="615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001000" y="457201"/>
            <a:ext cx="762000" cy="976313"/>
            <a:chOff x="4080" y="912"/>
            <a:chExt cx="480" cy="61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8686800" y="457201"/>
            <a:ext cx="914400" cy="976313"/>
            <a:chOff x="4464" y="912"/>
            <a:chExt cx="576" cy="615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9525000" y="457201"/>
            <a:ext cx="914400" cy="976313"/>
            <a:chOff x="4464" y="912"/>
            <a:chExt cx="576" cy="61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75764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72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8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62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008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10600" y="60960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2107 L -0.37122 0.6701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0.30648 L -0.35 0.672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28982 L -0.38125 0.6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4 0.2963 L -0.36706 0.66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0.28982 L -0.02123 0.66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27917 L 1.11022E-16 0.652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5313 0.672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27686 L -0.33347 0.6733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29746 L 0.03438 0.67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Vận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dụng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hoat-hinh-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1" y="0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Trò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iner Hand ITC" pitchFamily="66" charset="0"/>
                <a:cs typeface="Italic" pitchFamily="2" charset="0"/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iner Hand ITC" pitchFamily="66" charset="0"/>
              <a:cs typeface="Italic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5334000"/>
            <a:ext cx="528641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90800"/>
            <a:ext cx="2857500" cy="2857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400" y="6248400"/>
            <a:ext cx="304800" cy="304800"/>
          </a:xfrm>
          <a:prstGeom prst="rect">
            <a:avLst/>
          </a:prstGeom>
        </p:spPr>
      </p:pic>
      <p:pic>
        <p:nvPicPr>
          <p:cNvPr id="9" name="Maid with the Flaxen Ha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14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30315" y="1707539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………………….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4381502" y="5417384"/>
            <a:ext cx="362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2318" y="5423238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20202" y="5407447"/>
            <a:ext cx="14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00" y="3980"/>
            <a:ext cx="2871869" cy="2759247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999" y="685800"/>
            <a:ext cx="2300867" cy="260098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32" name="Group 56"/>
          <p:cNvGrpSpPr>
            <a:grpSpLocks/>
          </p:cNvGrpSpPr>
          <p:nvPr/>
        </p:nvGrpSpPr>
        <p:grpSpPr bwMode="auto">
          <a:xfrm>
            <a:off x="4114802" y="1676400"/>
            <a:ext cx="686051" cy="914400"/>
            <a:chOff x="2592" y="2544"/>
            <a:chExt cx="1173" cy="1324"/>
          </a:xfrm>
        </p:grpSpPr>
        <p:grpSp>
          <p:nvGrpSpPr>
            <p:cNvPr id="33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35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29</a:t>
                </a:r>
              </a:p>
            </p:txBody>
          </p:sp>
          <p:sp>
            <p:nvSpPr>
              <p:cNvPr id="36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2800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8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9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4" name="Line 66"/>
            <p:cNvSpPr>
              <a:spLocks noChangeShapeType="1"/>
            </p:cNvSpPr>
            <p:nvPr/>
          </p:nvSpPr>
          <p:spPr bwMode="auto">
            <a:xfrm>
              <a:off x="2853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18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54 0.52963 C 0.72726 0.29931 0.85347 0.08611 0.81372 -0.01944 C 0.77431 -0.125 0.46788 -0.08588 0.37708 -0.10347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27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91 -0.01065 C 0.22304 -0.23981 0.29778 -0.43889 0.29726 -0.55625 C 0.29674 -0.67338 0.18281 -0.69537 0.12343 -0.71435 C 0.06406 -0.7331 -0.0224 -0.69491 -0.05938 -0.67106 C -0.09649 -0.64676 -0.08998 -0.59074 -0.09753 -0.56967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3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82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1" grpId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2653601"/>
            <a:ext cx="1135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Phép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chia</a:t>
            </a:r>
            <a:r>
              <a:rPr lang="en-US" sz="4000" b="1" dirty="0">
                <a:latin typeface="+mj-lt"/>
              </a:rPr>
              <a:t> …………  </a:t>
            </a:r>
            <a:r>
              <a:rPr lang="en-US" sz="4000" b="1" dirty="0" err="1">
                <a:latin typeface="+mj-lt"/>
              </a:rPr>
              <a:t>có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thể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viết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dưới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dạng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là</a:t>
            </a:r>
            <a:r>
              <a:rPr lang="en-US" sz="4000" b="1" dirty="0">
                <a:latin typeface="+mj-lt"/>
              </a:rPr>
              <a:t>  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3143250" y="5012323"/>
            <a:ext cx="255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9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36920" y="5053542"/>
            <a:ext cx="274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3530" y="496318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 : 11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762000"/>
            <a:ext cx="1752600" cy="19812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6248400"/>
            <a:ext cx="304800" cy="304800"/>
          </a:xfrm>
          <a:prstGeom prst="rect">
            <a:avLst/>
          </a:prstGeom>
        </p:spPr>
      </p:pic>
      <p:pic>
        <p:nvPicPr>
          <p:cNvPr id="4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  <p:grpSp>
        <p:nvGrpSpPr>
          <p:cNvPr id="40" name="Group 56"/>
          <p:cNvGrpSpPr>
            <a:grpSpLocks/>
          </p:cNvGrpSpPr>
          <p:nvPr/>
        </p:nvGrpSpPr>
        <p:grpSpPr bwMode="auto">
          <a:xfrm>
            <a:off x="10820400" y="2438400"/>
            <a:ext cx="1117209" cy="914400"/>
            <a:chOff x="2592" y="2544"/>
            <a:chExt cx="1173" cy="1324"/>
          </a:xfrm>
        </p:grpSpPr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2592" y="2544"/>
              <a:ext cx="1173" cy="1324"/>
              <a:chOff x="2592" y="2544"/>
              <a:chExt cx="1173" cy="1324"/>
            </a:xfrm>
          </p:grpSpPr>
          <p:sp>
            <p:nvSpPr>
              <p:cNvPr id="52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1173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53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1173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5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6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7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8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  <p:sp>
            <p:nvSpPr>
              <p:cNvPr id="59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 sz="4000"/>
              </a:p>
            </p:txBody>
          </p:sp>
        </p:grpSp>
        <p:sp>
          <p:nvSpPr>
            <p:cNvPr id="51" name="Line 66"/>
            <p:cNvSpPr>
              <a:spLocks noChangeShapeType="1"/>
            </p:cNvSpPr>
            <p:nvPr/>
          </p:nvSpPr>
          <p:spPr bwMode="auto">
            <a:xfrm>
              <a:off x="2853" y="3427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4000" dirty="0"/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70208 0.55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208 0.55278 C 0.72014 0.47986 0.88524 0.18981 0.80989 0.11551 C 0.73455 0.04167 0.36805 0.10926 0.25173 0.10741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0" y="-256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3 0.00695 C -0.05 -0.04745 0.14232 -0.25555 0.09662 -0.31898 C 0.05117 -0.38194 -0.24583 -0.36829 -0.35286 -0.37315 C -0.45976 -0.37801 -0.50547 -0.35347 -0.54505 -0.3483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4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2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53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2" grpId="0"/>
      <p:bldP spid="2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231539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lớn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hơn</a:t>
            </a:r>
            <a:r>
              <a:rPr lang="en-US" sz="3600" b="1" dirty="0">
                <a:latin typeface="+mj-lt"/>
              </a:rPr>
              <a:t> 1 </a:t>
            </a:r>
            <a:r>
              <a:rPr lang="en-US" sz="3600" b="1" dirty="0" err="1">
                <a:latin typeface="+mj-lt"/>
              </a:rPr>
              <a:t>khi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phân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 </a:t>
            </a:r>
            <a:r>
              <a:rPr lang="en-US" sz="3600" b="1" dirty="0" err="1">
                <a:latin typeface="+mj-lt"/>
              </a:rPr>
              <a:t>có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tử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r>
              <a:rPr lang="en-US" sz="3600" b="1" dirty="0">
                <a:latin typeface="+mj-lt"/>
              </a:rPr>
              <a:t> ……………… </a:t>
            </a:r>
            <a:r>
              <a:rPr lang="en-US" sz="3600" b="1" dirty="0" err="1">
                <a:latin typeface="+mj-lt"/>
              </a:rPr>
              <a:t>mẫu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số</a:t>
            </a:r>
            <a:endParaRPr lang="vi-VN" sz="36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904999" y="4661707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545" y="4681076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5800" y="4700338"/>
            <a:ext cx="140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750" y="1971122"/>
            <a:ext cx="1752600" cy="19812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72200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172200"/>
            <a:ext cx="304800" cy="3048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261 -0.03842 L 0.08906 0.472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0.18727 C 0.33021 0.08657 0.47279 -0.01389 0.55156 -0.1162 C 0.63021 -0.21875 0.66888 -0.38681 0.65938 -0.42778 C 0.64987 -0.46852 0.52135 -0.37384 0.49375 -0.3636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27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42 0.58611 C 0.54288 0.47222 0.70052 0.3588 0.77587 0.24699 C 0.85139 0.13519 0.85208 -0.03356 0.83872 -0.08495 C 0.82552 -0.13611 0.71997 -0.06574 0.69618 -0.06227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5" grpId="0"/>
      <p:bldP spid="20" grpId="0"/>
      <p:bldP spid="20" grpId="1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81200" y="1892928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+mj-lt"/>
              </a:rPr>
              <a:t>Phân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số</a:t>
            </a:r>
            <a:r>
              <a:rPr lang="en-US" sz="4000" b="1" dirty="0">
                <a:latin typeface="+mj-lt"/>
              </a:rPr>
              <a:t>               ………………… 1</a:t>
            </a:r>
            <a:endParaRPr lang="vi-VN" sz="4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8" name="TextBox 17"/>
          <p:cNvSpPr txBox="1"/>
          <p:nvPr/>
        </p:nvSpPr>
        <p:spPr>
          <a:xfrm>
            <a:off x="60960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TextBox 19"/>
          <p:cNvSpPr txBox="1"/>
          <p:nvPr/>
        </p:nvSpPr>
        <p:spPr>
          <a:xfrm>
            <a:off x="1845634" y="5103167"/>
            <a:ext cx="226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lớn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148" y="5041022"/>
            <a:ext cx="1981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bằng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50410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bee-animated-gif-2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09600"/>
            <a:ext cx="1943100" cy="1866900"/>
          </a:xfrm>
          <a:prstGeom prst="rect">
            <a:avLst/>
          </a:prstGeom>
        </p:spPr>
      </p:pic>
      <p:pic>
        <p:nvPicPr>
          <p:cNvPr id="24" name="Picture 23" descr="bee-animated-gif-7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990600"/>
            <a:ext cx="1752600" cy="19812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6172200"/>
            <a:ext cx="304800" cy="3048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6248400"/>
            <a:ext cx="304800" cy="3048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00" y="6248400"/>
            <a:ext cx="304800" cy="304800"/>
          </a:xfrm>
          <a:prstGeom prst="rect">
            <a:avLst/>
          </a:prstGeom>
        </p:spPr>
      </p:pic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3924132" y="1686414"/>
            <a:ext cx="1524168" cy="914400"/>
            <a:chOff x="2592" y="2544"/>
            <a:chExt cx="2606" cy="1324"/>
          </a:xfrm>
        </p:grpSpPr>
        <p:grpSp>
          <p:nvGrpSpPr>
            <p:cNvPr id="27" name="Group 57"/>
            <p:cNvGrpSpPr>
              <a:grpSpLocks/>
            </p:cNvGrpSpPr>
            <p:nvPr/>
          </p:nvGrpSpPr>
          <p:grpSpPr bwMode="auto">
            <a:xfrm>
              <a:off x="2592" y="2544"/>
              <a:ext cx="2606" cy="1324"/>
              <a:chOff x="2592" y="2544"/>
              <a:chExt cx="2606" cy="1324"/>
            </a:xfrm>
          </p:grpSpPr>
          <p:sp>
            <p:nvSpPr>
              <p:cNvPr id="38" name="Rectangle 58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2541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39" name="Rectangle 59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2606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altLang="vi-VN" sz="4000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40" name="Line 60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1" name="Line 61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5" name="Line 65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>
              <a:off x="3502" y="3373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b="1" dirty="0"/>
            </a:p>
          </p:txBody>
        </p:sp>
      </p:grp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75 L 0.54375 0.5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49 0.53056 C 0.55325 0.33519 0.675 0.15463 0.63672 0.06505 C 0.5987 -0.02407 0.30286 0.00926 0.21523 -0.00579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2682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18 0.03195 C 0.27109 -0.18657 0.34635 -0.37638 0.34583 -0.48842 C 0.34531 -0.60023 0.23073 -0.62129 0.17057 -0.63958 C 0.11068 -0.65717 0.02331 -0.62083 -0.01406 -0.59791 C -0.0513 -0.57476 -0.04492 -0.52152 -0.05273 -0.50138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-338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4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1"/>
      <p:bldP spid="20" grpId="0"/>
      <p:bldP spid="21" grpId="0"/>
      <p:bldP spid="21" grpId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-30480" y="2493962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b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86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281212" y="2025347"/>
            <a:ext cx="7596925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Phân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và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phép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chia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số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tự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nhiên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(</a:t>
            </a:r>
            <a:r>
              <a:rPr lang="en-US" altLang="zh-CN" sz="54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tt</a:t>
            </a:r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)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s (2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46159"/>
          </a:xfrm>
          <a:prstGeom prst="rect">
            <a:avLst/>
          </a:prstGeom>
        </p:spPr>
      </p:pic>
      <p:pic>
        <p:nvPicPr>
          <p:cNvPr id="4" name="Picture 3" descr="anh n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1" y="352864"/>
            <a:ext cx="6366933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7467" y="408084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a-cam-la-benh-g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171700"/>
            <a:ext cx="1219199" cy="1600200"/>
          </a:xfrm>
          <a:prstGeom prst="rect">
            <a:avLst/>
          </a:prstGeom>
        </p:spPr>
      </p:pic>
      <p:pic>
        <p:nvPicPr>
          <p:cNvPr id="9" name="Picture 8" descr="Picture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464910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2209800" y="53976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Rectangle 74"/>
          <p:cNvSpPr>
            <a:spLocks noChangeArrowheads="1"/>
          </p:cNvSpPr>
          <p:nvPr/>
        </p:nvSpPr>
        <p:spPr bwMode="auto">
          <a:xfrm>
            <a:off x="1066800" y="1050925"/>
            <a:ext cx="107029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3745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0" name="Oval 8"/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1" name="Oval 9"/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4053" name="Group 21"/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7219" name="Arc 22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20" name="Freeform 23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6" name="Group 24"/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7217" name="Arc 25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8" name="Freeform 26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59" name="Group 27"/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7215" name="Arc 28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6" name="Freeform 29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2" name="Group 30"/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7213" name="Arc 31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5" name="Group 33"/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7211" name="Arc 34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2" name="Freeform 35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68" name="Group 36"/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7209" name="Arc 37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10" name="Freeform 38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1" name="Group 39"/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7207" name="Arc 40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8" name="Freeform 41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4" name="Group 42"/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7205" name="Arc 43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6" name="Freeform 44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77" name="Group 45"/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7203" name="Arc 46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4" name="Freeform 47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4080" name="Group 48"/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7201" name="Arc 49"/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7202" name="Freeform 50"/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44087" name="Object 55"/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3" imgW="152334" imgH="393529" progId="Equation.DSMT4">
                  <p:embed/>
                </p:oleObj>
              </mc:Choice>
              <mc:Fallback>
                <p:oleObj name="Equation" r:id="rId3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88" name="AutoShape 56"/>
          <p:cNvSpPr>
            <a:spLocks/>
          </p:cNvSpPr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44089" name="Text Box 57"/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</a:p>
        </p:txBody>
      </p:sp>
      <p:sp>
        <p:nvSpPr>
          <p:cNvPr id="7200" name="Rectangle 74"/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4067062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44039" grpId="0" animBg="1"/>
      <p:bldP spid="44040" grpId="0" animBg="1"/>
      <p:bldP spid="44041" grpId="0" animBg="1"/>
      <p:bldP spid="44042" grpId="0" animBg="1"/>
      <p:bldP spid="44043" grpId="0" animBg="1"/>
      <p:bldP spid="44044" grpId="0" animBg="1"/>
      <p:bldP spid="44045" grpId="0" animBg="1"/>
      <p:bldP spid="44046" grpId="0" animBg="1"/>
      <p:bldP spid="44047" grpId="0" animBg="1"/>
      <p:bldP spid="44048" grpId="0" animBg="1"/>
      <p:bldP spid="44049" grpId="0" animBg="1"/>
      <p:bldP spid="44050" grpId="0" animBg="1"/>
      <p:bldP spid="44051" grpId="0" animBg="1"/>
      <p:bldP spid="44052" grpId="0" animBg="1"/>
      <p:bldP spid="44088" grpId="0" animBg="1"/>
      <p:bldP spid="440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700</Words>
  <Application>Microsoft Office PowerPoint</Application>
  <PresentationFormat>Widescreen</PresentationFormat>
  <Paragraphs>183</Paragraphs>
  <Slides>24</Slides>
  <Notes>7</Notes>
  <HiddenSlides>0</HiddenSlides>
  <MMClips>14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.VnArial</vt:lpstr>
      <vt:lpstr>Arial</vt:lpstr>
      <vt:lpstr>Calibri</vt:lpstr>
      <vt:lpstr>Montserrat ExtraBold</vt:lpstr>
      <vt:lpstr>Times New Roman</vt:lpstr>
      <vt:lpstr>Viner Hand ITC</vt:lpstr>
      <vt:lpstr>VNI-Times</vt:lpstr>
      <vt:lpstr>Office Theme</vt:lpstr>
      <vt:lpstr>Default Design</vt:lpstr>
      <vt:lpstr>1_Default Design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Kết luận Những phân số có tử số lớn hơn mẫu số , phân số đó lớn hơn 1    Những phân số có tử số bằng mẫu số , phân số đó bằng 1  Những phân số có tử số nhỏ hơn mẫu số , phân số đó nhỏ hơn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Ha Thu</cp:lastModifiedBy>
  <cp:revision>118</cp:revision>
  <dcterms:created xsi:type="dcterms:W3CDTF">2006-08-16T00:00:00Z</dcterms:created>
  <dcterms:modified xsi:type="dcterms:W3CDTF">2022-01-23T13:24:17Z</dcterms:modified>
</cp:coreProperties>
</file>