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61" r:id="rId3"/>
    <p:sldId id="295" r:id="rId4"/>
    <p:sldId id="280" r:id="rId5"/>
    <p:sldId id="296" r:id="rId6"/>
    <p:sldId id="297" r:id="rId7"/>
    <p:sldId id="298" r:id="rId8"/>
    <p:sldId id="262" r:id="rId9"/>
    <p:sldId id="285" r:id="rId10"/>
    <p:sldId id="260" r:id="rId11"/>
    <p:sldId id="263" r:id="rId12"/>
    <p:sldId id="287" r:id="rId13"/>
    <p:sldId id="288" r:id="rId14"/>
    <p:sldId id="289" r:id="rId15"/>
    <p:sldId id="294" r:id="rId16"/>
    <p:sldId id="265" r:id="rId17"/>
    <p:sldId id="266" r:id="rId18"/>
    <p:sldId id="268" r:id="rId19"/>
    <p:sldId id="299" r:id="rId20"/>
    <p:sldId id="264" r:id="rId21"/>
    <p:sldId id="272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29CCC-8AE4-4BEA-94BB-01CD8E0D648C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8D9A2-CE1A-4195-8107-210CD6589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22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3350" y="819150"/>
            <a:ext cx="6365875" cy="3581400"/>
          </a:xfrm>
        </p:spPr>
      </p:sp>
      <p:sp>
        <p:nvSpPr>
          <p:cNvPr id="2355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23556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39D25E-4383-439D-9DAC-0573E3D31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136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EA816FC9-FBD7-4DFF-A1F6-EE8EB7C97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956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3350" y="819150"/>
            <a:ext cx="6365875" cy="3581400"/>
          </a:xfrm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2662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5C91C-2FD7-4127-B353-AEB4D5BFA8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035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3350" y="819150"/>
            <a:ext cx="6365875" cy="3581400"/>
          </a:xfrm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2662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5C91C-2FD7-4127-B353-AEB4D5BFA8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0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3350" y="819150"/>
            <a:ext cx="6365875" cy="3581400"/>
          </a:xfrm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2662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5C91C-2FD7-4127-B353-AEB4D5BFA8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111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3350" y="819150"/>
            <a:ext cx="6365875" cy="3581400"/>
          </a:xfrm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2662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5C91C-2FD7-4127-B353-AEB4D5BFA8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51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3350" y="819150"/>
            <a:ext cx="6365875" cy="3581400"/>
          </a:xfrm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2662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5C91C-2FD7-4127-B353-AEB4D5BFA8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033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3350" y="819150"/>
            <a:ext cx="6365875" cy="3581400"/>
          </a:xfrm>
        </p:spPr>
      </p:sp>
      <p:sp>
        <p:nvSpPr>
          <p:cNvPr id="2867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28676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521A5F-14B7-495B-AA21-E012137541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40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3350" y="819150"/>
            <a:ext cx="6365875" cy="3581400"/>
          </a:xfrm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2970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99EE5A-CBCB-4B7D-8172-0AF0F32480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6969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3350" y="819150"/>
            <a:ext cx="6365875" cy="3581400"/>
          </a:xfrm>
        </p:spPr>
      </p:sp>
      <p:sp>
        <p:nvSpPr>
          <p:cNvPr id="3174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3174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5C9F05-7B9C-484C-8B23-6069D5FD37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151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EA816FC9-FBD7-4DFF-A1F6-EE8EB7C97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018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EA816FC9-FBD7-4DFF-A1F6-EE8EB7C97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410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3350" y="819150"/>
            <a:ext cx="6365875" cy="3581400"/>
          </a:xfrm>
        </p:spPr>
      </p:sp>
      <p:sp>
        <p:nvSpPr>
          <p:cNvPr id="2765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2765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C8C04D-8B46-48AE-9580-86242FF34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631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3350" y="819150"/>
            <a:ext cx="6365875" cy="3581400"/>
          </a:xfrm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5C12F7-F546-42D4-840A-CD5DA88E89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4813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3350" y="819150"/>
            <a:ext cx="6365875" cy="3581400"/>
          </a:xfrm>
        </p:spPr>
      </p:sp>
      <p:sp>
        <p:nvSpPr>
          <p:cNvPr id="4301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DCC0FC-8CD3-4991-8440-ACA90C1C8B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005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EA816FC9-FBD7-4DFF-A1F6-EE8EB7C97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611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EA816FC9-FBD7-4DFF-A1F6-EE8EB7C97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37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EA816FC9-FBD7-4DFF-A1F6-EE8EB7C97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602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EA816FC9-FBD7-4DFF-A1F6-EE8EB7C97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135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EA816FC9-FBD7-4DFF-A1F6-EE8EB7C97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350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3350" y="819150"/>
            <a:ext cx="6365875" cy="3581400"/>
          </a:xfrm>
        </p:spPr>
      </p:sp>
      <p:sp>
        <p:nvSpPr>
          <p:cNvPr id="2560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2560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78D934-4B18-4BDD-B409-461E45639F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386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EA816FC9-FBD7-4DFF-A1F6-EE8EB7C97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107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C6CE-CD63-467C-9140-D2DCEB10B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C7F562-C4C4-440F-BA15-1387A4FD8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38601-ECEF-4855-8A57-5AA0AB9ED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95B7A-49D6-4EDB-BEC2-0EB1E75F69E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324C9-DB6F-4E3E-B50C-19F8884FF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BEA8F-508C-4C4C-8796-17F1E8889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A129-64F8-4181-BD2F-02D3A8310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19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D401C-6609-469E-B797-E8B1A08BE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AF0BBC-4FF5-493D-A55D-18C286BBB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AE6DF-3754-44E2-B8C3-63B0B79AB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95B7A-49D6-4EDB-BEC2-0EB1E75F69E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80DBA-3BD2-4CE0-9BBB-731889BD0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62D56-7618-4504-85EB-9EBDA6CD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A129-64F8-4181-BD2F-02D3A8310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92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410893-FC6B-49C5-812F-4BDD82D565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21F88A-E980-4D9B-9B1C-F8CC0B0D5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3911C-3001-47C2-9DB7-2CC123299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95B7A-49D6-4EDB-BEC2-0EB1E75F69E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7C35C-B7C8-44A0-85FE-518B34BCA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0431B-9CC0-47AD-AA19-4D0A8EE65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A129-64F8-4181-BD2F-02D3A8310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1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2CAA3-5B84-4FA1-BF63-2B17324E7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FCD26-4806-49BB-8411-B2C76A588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95579-E2B6-42D8-BD51-708C01752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95B7A-49D6-4EDB-BEC2-0EB1E75F69E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8DDC6-6BC7-43B5-83A0-F4E3B6940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DFF2C-8E2B-441D-BB79-CEC80C8BF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A129-64F8-4181-BD2F-02D3A8310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33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FBAAE-7147-4147-B722-4749EE99C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60FDB1-AB14-4241-BEE8-507F09F97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149E2-9604-4CE1-9710-FC1B3F635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95B7A-49D6-4EDB-BEC2-0EB1E75F69E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6AD58-C186-4BFF-A380-E961431A1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60D09-C18D-4E6C-9A70-9E9E84B40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A129-64F8-4181-BD2F-02D3A8310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21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0FC5A-FBC3-47A3-A31C-5F6AB2092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DBA75-B1D5-4315-8DAB-02C5C661BF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78F279-3DBB-4999-A10F-3673012DFD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6BC86-D175-4F0E-8E17-230737F5A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95B7A-49D6-4EDB-BEC2-0EB1E75F69E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5EB6DA-A493-41A8-94E2-AB9D1C7EC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EA3D75-E326-45C0-A381-2B1C90536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A129-64F8-4181-BD2F-02D3A8310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51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34892-A904-4C92-9EA7-A787A74F6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B6978-6BD6-4BE6-9C3D-E430CF3BA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1EA9F9-2C27-44C9-85D6-CDF9E8B32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A16B9E-15EA-436F-8284-4FFC6DDDC9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AAF690-FBB5-429C-9FC1-2A3140FAA4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C46E0C-6819-4CB5-B0C9-F36A250D8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95B7A-49D6-4EDB-BEC2-0EB1E75F69E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0B6300-2088-40E2-9724-CE5126FE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175BD8-94F4-4F1A-A923-263349F3B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A129-64F8-4181-BD2F-02D3A8310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39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4219-CA41-46F4-A018-53C6CA29D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46240B-7475-4CAE-9396-9A84C7CBD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95B7A-49D6-4EDB-BEC2-0EB1E75F69E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AFD904-F68B-42C5-8897-429C77BD0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CAC71-A846-47E9-826D-353064806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A129-64F8-4181-BD2F-02D3A8310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69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577494-0206-4814-90B8-79E7DAAD5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95B7A-49D6-4EDB-BEC2-0EB1E75F69E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4F0E97-2309-456E-874E-668CBBEBE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E035D-6413-4FDC-8A64-176B6D62B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A129-64F8-4181-BD2F-02D3A8310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33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B6E2D-A023-4DDB-98EC-6EC6198E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61935-D0F1-4231-A90E-E096A45E0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8BAD25-81E2-4245-A64D-277F2F1820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D4E1AB-3209-4F8C-8270-5EC9283C1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95B7A-49D6-4EDB-BEC2-0EB1E75F69E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05ACE-541D-4ECA-8C81-81F64A9CE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9C8555-B66C-4EE3-803D-F7276D0B0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A129-64F8-4181-BD2F-02D3A8310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4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56218-115D-4B4B-AD6B-CB9A48493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A06B3F-7D90-4DF1-8EE2-AED0CE8341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2F5862-645D-4B05-BA86-E5C839B6AB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9D9EC5-D2C4-424D-AF6B-A0CCC774D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95B7A-49D6-4EDB-BEC2-0EB1E75F69E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9046E-0757-4736-8EBB-DC49D788B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0C6BF4-D848-4637-9E88-F045E943D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A129-64F8-4181-BD2F-02D3A8310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45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1FA5E5-076D-4F6C-8433-2BCB8954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2C1A7-6F28-466F-A2BB-82B009074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D63C8-AA56-45B5-830E-99AEE3813D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95B7A-49D6-4EDB-BEC2-0EB1E75F69E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A6E99-877B-4FE6-A5FA-ED4F43FB7E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6580C-3FBE-45B9-AC9F-FC613FE23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BA129-64F8-4181-BD2F-02D3A8310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7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43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9.jpg"/><Relationship Id="rId12" Type="http://schemas.openxmlformats.org/officeDocument/2006/relationships/image" Target="../media/image42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png"/><Relationship Id="rId11" Type="http://schemas.openxmlformats.org/officeDocument/2006/relationships/image" Target="../media/image41.jpeg"/><Relationship Id="rId5" Type="http://schemas.openxmlformats.org/officeDocument/2006/relationships/image" Target="../media/image37.png"/><Relationship Id="rId10" Type="http://schemas.openxmlformats.org/officeDocument/2006/relationships/image" Target="../media/image35.wmf"/><Relationship Id="rId4" Type="http://schemas.openxmlformats.org/officeDocument/2006/relationships/image" Target="../media/image36.pn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microsoft.com/office/2007/relationships/hdphoto" Target="../media/hdphoto7.wdp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1.wav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/>
          <p:cNvSpPr txBox="1">
            <a:spLocks noChangeArrowheads="1"/>
          </p:cNvSpPr>
          <p:nvPr/>
        </p:nvSpPr>
        <p:spPr bwMode="auto">
          <a:xfrm>
            <a:off x="1177159" y="2737721"/>
            <a:ext cx="7858887" cy="691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1861" tIns="60930" rIns="121861" bIns="60930" anchor="ctr"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342831" indent="-342831" algn="ctr" defTabSz="914217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altLang="zh-CN" sz="11500" i="0" dirty="0" err="1">
                <a:ln w="19050">
                  <a:solidFill>
                    <a:schemeClr val="bg1"/>
                  </a:solidFill>
                </a:ln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glow rad="101600">
                    <a:srgbClr val="C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eutsch Gothic" panose="02040603050506020204" pitchFamily="18" charset="0"/>
                <a:ea typeface="中山行书百年纪念版" panose="02010609000101010101" pitchFamily="49" charset="-122"/>
              </a:rPr>
              <a:t>Chiến</a:t>
            </a:r>
            <a:r>
              <a:rPr lang="en-US" altLang="zh-CN" sz="11500" i="0" dirty="0">
                <a:ln w="19050">
                  <a:solidFill>
                    <a:schemeClr val="bg1"/>
                  </a:solidFill>
                </a:ln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glow rad="101600">
                    <a:srgbClr val="C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eutsch Gothic" panose="02040603050506020204" pitchFamily="18" charset="0"/>
                <a:ea typeface="中山行书百年纪念版" panose="02010609000101010101" pitchFamily="49" charset="-122"/>
              </a:rPr>
              <a:t> </a:t>
            </a:r>
            <a:r>
              <a:rPr lang="en-US" altLang="zh-CN" sz="11500" i="0" dirty="0" err="1">
                <a:ln w="19050">
                  <a:solidFill>
                    <a:schemeClr val="bg1"/>
                  </a:solidFill>
                </a:ln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glow rad="101600">
                    <a:srgbClr val="C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eutsch Gothic" panose="02040603050506020204" pitchFamily="18" charset="0"/>
                <a:ea typeface="中山行书百年纪念版" panose="02010609000101010101" pitchFamily="49" charset="-122"/>
              </a:rPr>
              <a:t>thắng</a:t>
            </a:r>
            <a:r>
              <a:rPr lang="en-US" altLang="zh-CN" sz="11500" i="0" dirty="0">
                <a:ln w="19050">
                  <a:solidFill>
                    <a:schemeClr val="bg1"/>
                  </a:solidFill>
                </a:ln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glow rad="101600">
                    <a:srgbClr val="C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eutsch Gothic" panose="02040603050506020204" pitchFamily="18" charset="0"/>
                <a:ea typeface="中山行书百年纪念版" panose="02010609000101010101" pitchFamily="49" charset="-122"/>
              </a:rPr>
              <a:t> </a:t>
            </a:r>
          </a:p>
          <a:p>
            <a:pPr marL="342831" indent="-342831" algn="ctr" defTabSz="914217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altLang="zh-CN" sz="11500" i="0" dirty="0">
                <a:ln w="19050">
                  <a:solidFill>
                    <a:schemeClr val="bg1"/>
                  </a:solidFill>
                </a:ln>
                <a:solidFill>
                  <a:srgbClr val="C20827"/>
                </a:solidFill>
                <a:effectLst>
                  <a:glow rad="101600">
                    <a:srgbClr val="C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st="29997" dir="5400000" sy="-100000" algn="bl" rotWithShape="0"/>
                </a:effectLst>
                <a:latin typeface="UTM Deutsch Gothic" panose="02040603050506020204" pitchFamily="18" charset="0"/>
                <a:ea typeface="中山行书百年纪念版" panose="02010609000101010101" pitchFamily="49" charset="-122"/>
              </a:rPr>
              <a:t>Chi </a:t>
            </a:r>
            <a:r>
              <a:rPr lang="en-US" altLang="zh-CN" sz="11500" i="0" dirty="0" err="1">
                <a:ln w="19050">
                  <a:solidFill>
                    <a:schemeClr val="bg1"/>
                  </a:solidFill>
                </a:ln>
                <a:solidFill>
                  <a:srgbClr val="C20827"/>
                </a:solidFill>
                <a:effectLst>
                  <a:glow rad="101600">
                    <a:srgbClr val="C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st="29997" dir="5400000" sy="-100000" algn="bl" rotWithShape="0"/>
                </a:effectLst>
                <a:latin typeface="UTM Deutsch Gothic" panose="02040603050506020204" pitchFamily="18" charset="0"/>
                <a:ea typeface="中山行书百年纪念版" panose="02010609000101010101" pitchFamily="49" charset="-122"/>
              </a:rPr>
              <a:t>Lăng</a:t>
            </a:r>
            <a:endParaRPr lang="zh-CN" altLang="en-US" sz="11500" i="0" dirty="0">
              <a:ln w="19050">
                <a:solidFill>
                  <a:schemeClr val="bg1"/>
                </a:solidFill>
              </a:ln>
              <a:solidFill>
                <a:srgbClr val="C20827"/>
              </a:solidFill>
              <a:effectLst>
                <a:glow rad="101600">
                  <a:srgbClr val="C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50" endPos="85000" dist="29997" dir="5400000" sy="-100000" algn="bl" rotWithShape="0"/>
              </a:effectLst>
              <a:latin typeface="UTM Deutsch Gothic" panose="02040603050506020204" pitchFamily="18" charset="0"/>
              <a:ea typeface="中山行书百年纪念版" panose="02010609000101010101" pitchFamily="49" charset="-122"/>
            </a:endParaRPr>
          </a:p>
        </p:txBody>
      </p:sp>
      <p:pic>
        <p:nvPicPr>
          <p:cNvPr id="27" name="古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129578" y="-123393"/>
            <a:ext cx="533462" cy="533654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12185387" y="0"/>
            <a:ext cx="24378655" cy="438912"/>
            <a:chOff x="-9144000" y="0"/>
            <a:chExt cx="18290604" cy="32918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" y="0"/>
              <a:ext cx="9144000" cy="32918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44000" y="0"/>
              <a:ext cx="9144000" cy="329184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15751" y="6579616"/>
            <a:ext cx="24375184" cy="288544"/>
            <a:chOff x="10164" y="4934712"/>
            <a:chExt cx="18288000" cy="21640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4" y="4934712"/>
              <a:ext cx="9144000" cy="21640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4164" y="4934712"/>
              <a:ext cx="9144000" cy="216408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-596116" y="713853"/>
            <a:ext cx="5207000" cy="381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rgbClr val="17440C"/>
                </a:solidFill>
                <a:latin typeface="UTM Deutsch Gothic" panose="02040603050506020204" pitchFamily="18" charset="0"/>
              </a:rPr>
              <a:t>Lịch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17440C"/>
                </a:solidFill>
                <a:latin typeface="UTM Deutsch Gothic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rgbClr val="17440C"/>
                </a:solidFill>
                <a:latin typeface="UTM Deutsch Gothic" panose="02040603050506020204" pitchFamily="18" charset="0"/>
              </a:rPr>
              <a:t>sử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17440C"/>
                </a:solidFill>
                <a:latin typeface="UTM Deutsch Gothic" panose="02040603050506020204" pitchFamily="18" charset="0"/>
              </a:rPr>
              <a:t> 4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08802" y="713854"/>
            <a:ext cx="5207000" cy="381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rgbClr val="014D75"/>
                </a:solidFill>
                <a:latin typeface="UTM Deutsch Gothic" panose="02040603050506020204" pitchFamily="18" charset="0"/>
              </a:rPr>
              <a:t>Bài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014D75"/>
                </a:solidFill>
                <a:latin typeface="UTM Deutsch Gothic" panose="02040603050506020204" pitchFamily="18" charset="0"/>
              </a:rPr>
              <a:t> 16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73" b="99464" l="0" r="90000">
                        <a14:foregroundMark x1="50781" y1="21314" x2="49375" y2="30161"/>
                        <a14:foregroundMark x1="45625" y1="17292" x2="45000" y2="19705"/>
                        <a14:foregroundMark x1="51094" y1="17560" x2="51875" y2="19035"/>
                        <a14:foregroundMark x1="44063" y1="67024" x2="59062" y2="65416"/>
                        <a14:foregroundMark x1="20938" y1="95308" x2="21563" y2="97989"/>
                        <a14:foregroundMark x1="71563" y1="84584" x2="85625" y2="84584"/>
                        <a14:foregroundMark x1="77500" y1="79223" x2="87031" y2="84450"/>
                        <a14:foregroundMark x1="75781" y1="87936" x2="75781" y2="90080"/>
                        <a14:foregroundMark x1="13125" y1="64075" x2="18594" y2="67962"/>
                        <a14:backgroundMark x1="22188" y1="13271" x2="11406" y2="32842"/>
                        <a14:backgroundMark x1="64063" y1="21180" x2="72656" y2="37534"/>
                        <a14:backgroundMark x1="13438" y1="92493" x2="15781" y2="78820"/>
                        <a14:backgroundMark x1="16563" y1="58445" x2="18125" y2="63271"/>
                        <a14:backgroundMark x1="4219" y1="26139" x2="2500" y2="38606"/>
                        <a14:backgroundMark x1="1719" y1="48257" x2="3281" y2="43834"/>
                        <a14:backgroundMark x1="2188" y1="67694" x2="4219" y2="80831"/>
                        <a14:backgroundMark x1="18750" y1="60724" x2="18750" y2="61662"/>
                        <a14:backgroundMark x1="15937" y1="58043" x2="14844" y2="60054"/>
                        <a14:backgroundMark x1="15781" y1="62466" x2="19219" y2="65147"/>
                        <a14:backgroundMark x1="18438" y1="58311" x2="17344" y2="55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6965" y="344522"/>
            <a:ext cx="4756378" cy="6305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4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4.13964E-7 L 0.99983 4.13964E-7 " pathEditMode="relative" rAng="0" ptsTypes="AA">
                                      <p:cBhvr>
                                        <p:cTn id="16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98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4.60921E-6 L -1.00104 4.60921E-6 " pathEditMode="relative" rAng="0" ptsTypes="AA">
                                      <p:cBhvr>
                                        <p:cTn id="18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52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3" presetClass="entr" presetSubtype="36" fill="hold" grpId="4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grpId="5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1" grpId="0" bldLvl="0" autoUpdateAnimBg="0"/>
      <p:bldP spid="11" grpId="1" bldLvl="0" autoUpdateAnimBg="0"/>
      <p:bldP spid="11" grpId="2" bldLvl="0" autoUpdateAnimBg="0"/>
      <p:bldP spid="11" grpId="3" bldLvl="0" autoUpdateAnimBg="0"/>
      <p:bldP spid="11" grpId="4"/>
      <p:bldP spid="11" grpId="5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4"/>
          <p:cNvSpPr txBox="1">
            <a:spLocks noChangeArrowheads="1"/>
          </p:cNvSpPr>
          <p:nvPr/>
        </p:nvSpPr>
        <p:spPr bwMode="auto">
          <a:xfrm>
            <a:off x="256211" y="123931"/>
            <a:ext cx="8912885" cy="8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89" tIns="60944" rIns="121889" bIns="60944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91421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i="0" dirty="0">
                <a:solidFill>
                  <a:srgbClr val="7E24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1. </a:t>
            </a:r>
            <a:r>
              <a:rPr lang="en-US" altLang="zh-CN" sz="4400" i="0" dirty="0" err="1">
                <a:solidFill>
                  <a:srgbClr val="7E24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Nguyên</a:t>
            </a:r>
            <a:r>
              <a:rPr lang="en-US" altLang="zh-CN" sz="4400" i="0" dirty="0">
                <a:solidFill>
                  <a:srgbClr val="7E24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 </a:t>
            </a:r>
            <a:r>
              <a:rPr lang="en-US" altLang="zh-CN" sz="4400" i="0" dirty="0" err="1">
                <a:solidFill>
                  <a:srgbClr val="7E24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nhân</a:t>
            </a:r>
            <a:r>
              <a:rPr lang="en-US" altLang="zh-CN" sz="4400" i="0" dirty="0">
                <a:solidFill>
                  <a:srgbClr val="7E24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, </a:t>
            </a:r>
            <a:r>
              <a:rPr lang="en-US" altLang="zh-CN" sz="4400" i="0" dirty="0" err="1">
                <a:solidFill>
                  <a:srgbClr val="7E24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bối</a:t>
            </a:r>
            <a:r>
              <a:rPr lang="en-US" altLang="zh-CN" sz="4400" i="0" dirty="0">
                <a:solidFill>
                  <a:srgbClr val="7E24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 </a:t>
            </a:r>
            <a:r>
              <a:rPr lang="en-US" altLang="zh-CN" sz="4400" i="0" dirty="0" err="1">
                <a:solidFill>
                  <a:srgbClr val="7E24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cảnh</a:t>
            </a:r>
            <a:r>
              <a:rPr lang="en-US" altLang="zh-CN" sz="4400" i="0" dirty="0">
                <a:solidFill>
                  <a:srgbClr val="7E24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 </a:t>
            </a:r>
            <a:r>
              <a:rPr lang="en-US" altLang="zh-CN" sz="4400" i="0" dirty="0" err="1">
                <a:solidFill>
                  <a:srgbClr val="7E24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lịch</a:t>
            </a:r>
            <a:r>
              <a:rPr lang="en-US" altLang="zh-CN" sz="4400" i="0" dirty="0">
                <a:solidFill>
                  <a:srgbClr val="7E24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 </a:t>
            </a:r>
            <a:r>
              <a:rPr lang="en-US" altLang="zh-CN" sz="4400" i="0" dirty="0" err="1">
                <a:solidFill>
                  <a:srgbClr val="7E24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sử</a:t>
            </a:r>
            <a:endParaRPr lang="zh-CN" altLang="en-US" sz="4400" i="0" dirty="0">
              <a:solidFill>
                <a:srgbClr val="7E2440"/>
              </a:solidFill>
              <a:effectLst>
                <a:outerShdw blurRad="38100" dist="38100" dir="2700000" algn="tl">
                  <a:srgbClr val="C0C0C0"/>
                </a:outerShdw>
              </a:effectLst>
              <a:ea typeface="方正黑体简体" pitchFamily="2" charset="-122"/>
            </a:endParaRPr>
          </a:p>
        </p:txBody>
      </p:sp>
      <p:pic>
        <p:nvPicPr>
          <p:cNvPr id="4" name="Picture 4" descr="I:\我的模板\中国风模板\中国风模板05\宽版\页面4\切片\屋檐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11" y="872491"/>
            <a:ext cx="11675543" cy="683683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291847" y="1670854"/>
            <a:ext cx="4758760" cy="1770662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121889" tIns="60944" rIns="121889" bIns="60944">
            <a:spAutoFit/>
          </a:bodyPr>
          <a:lstStyle/>
          <a:p>
            <a:pPr defTabSz="91421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Nguyên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nhân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nào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khiến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Lê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Lợi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chiêu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mộ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binh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lính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khởi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nghĩa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? </a:t>
            </a:r>
            <a:endParaRPr lang="zh-CN" altLang="en-US" sz="3200" i="1" dirty="0">
              <a:solidFill>
                <a:srgbClr val="000000"/>
              </a:solidFill>
              <a:latin typeface="Arial" panose="020B0604020202020204" pitchFamily="34" charset="0"/>
              <a:ea typeface="华文隶书" pitchFamily="2" charset="-122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296082" y="1570813"/>
            <a:ext cx="6140019" cy="2860322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121889" tIns="60944" rIns="121889" bIns="60944">
            <a:spAutoFit/>
          </a:bodyPr>
          <a:lstStyle/>
          <a:p>
            <a:pPr algn="ctr" defTabSz="91421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Không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chịu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được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cảnh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đất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nước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bị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nhà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Minh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đô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hộ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,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Lê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Lợi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đã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chiêu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mộ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binh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sĩ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,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xây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dựng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lực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lượng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và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chọn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Lam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Sơn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làm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căn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cứ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địa</a:t>
            </a:r>
            <a:r>
              <a:rPr lang="en-US" altLang="zh-CN" sz="32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endParaRPr lang="zh-CN" altLang="en-US" sz="3200" i="1" dirty="0">
              <a:solidFill>
                <a:srgbClr val="000000"/>
              </a:solidFill>
              <a:latin typeface="Arial" panose="020B0604020202020204" pitchFamily="34" charset="0"/>
              <a:ea typeface="华文隶书" pitchFamily="2" charset="-122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56211" y="2898501"/>
            <a:ext cx="4866204" cy="1231074"/>
          </a:xfrm>
          <a:prstGeom prst="rect">
            <a:avLst/>
          </a:prstGeom>
          <a:solidFill>
            <a:srgbClr val="E3B56D"/>
          </a:solidFill>
          <a:ln w="76200">
            <a:solidFill>
              <a:schemeClr val="tx1"/>
            </a:solidFill>
          </a:ln>
        </p:spPr>
        <p:txBody>
          <a:bodyPr wrap="square" lIns="121889" tIns="60944" rIns="121889" bIns="60944">
            <a:spAutoFit/>
          </a:bodyPr>
          <a:lstStyle/>
          <a:p>
            <a:pPr defTabSz="91421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Nghĩa</a:t>
            </a:r>
            <a:r>
              <a:rPr lang="en-US" altLang="zh-CN" sz="36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quân</a:t>
            </a:r>
            <a:r>
              <a:rPr lang="en-US" altLang="zh-CN" sz="36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36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Lê</a:t>
            </a:r>
            <a:r>
              <a:rPr lang="en-US" altLang="zh-CN" sz="36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Lợi</a:t>
            </a:r>
            <a:r>
              <a:rPr lang="en-US" altLang="zh-CN" sz="36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có</a:t>
            </a:r>
            <a:r>
              <a:rPr lang="en-US" altLang="zh-CN" sz="36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tên</a:t>
            </a:r>
            <a:r>
              <a:rPr lang="en-US" altLang="zh-CN" sz="36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gọi</a:t>
            </a:r>
            <a:r>
              <a:rPr lang="en-US" altLang="zh-CN" sz="36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là</a:t>
            </a:r>
            <a:r>
              <a:rPr lang="en-US" altLang="zh-CN" sz="36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gì</a:t>
            </a:r>
            <a:r>
              <a:rPr lang="en-US" altLang="zh-CN" sz="36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?</a:t>
            </a:r>
            <a:endParaRPr lang="zh-CN" altLang="en-US" sz="3600" i="1" dirty="0">
              <a:solidFill>
                <a:srgbClr val="000000"/>
              </a:solidFill>
              <a:latin typeface="Arial" panose="020B0604020202020204" pitchFamily="34" charset="0"/>
              <a:ea typeface="华文隶书" pitchFamily="2" charset="-122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150152" y="1741723"/>
            <a:ext cx="6781602" cy="954075"/>
          </a:xfrm>
          <a:prstGeom prst="rect">
            <a:avLst/>
          </a:prstGeom>
          <a:solidFill>
            <a:srgbClr val="E3B56D"/>
          </a:solidFill>
          <a:ln w="38100">
            <a:solidFill>
              <a:srgbClr val="014D75"/>
            </a:solidFill>
          </a:ln>
        </p:spPr>
        <p:txBody>
          <a:bodyPr wrap="none" lIns="121889" tIns="60944" rIns="121889" bIns="60944">
            <a:spAutoFit/>
          </a:bodyPr>
          <a:lstStyle/>
          <a:p>
            <a:pPr defTabSz="91421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Nghĩa</a:t>
            </a:r>
            <a:r>
              <a:rPr lang="en-US" altLang="zh-CN" sz="54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quân</a:t>
            </a:r>
            <a:r>
              <a:rPr lang="en-US" altLang="zh-CN" sz="54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Lam </a:t>
            </a:r>
            <a:r>
              <a:rPr lang="en-US" altLang="zh-CN" sz="54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Sơn</a:t>
            </a:r>
            <a:endParaRPr lang="zh-CN" altLang="en-US" sz="5400" i="1" dirty="0">
              <a:solidFill>
                <a:srgbClr val="000000"/>
              </a:solidFill>
              <a:latin typeface="Arial" panose="020B0604020202020204" pitchFamily="34" charset="0"/>
              <a:ea typeface="华文隶书" pitchFamily="2" charset="-122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2544" y="2758848"/>
            <a:ext cx="5338627" cy="1785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889" tIns="60944" rIns="121889" bIns="60944">
            <a:spAutoFit/>
          </a:bodyPr>
          <a:lstStyle/>
          <a:p>
            <a:pPr algn="ctr" defTabSz="91421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Trận</a:t>
            </a:r>
            <a:r>
              <a:rPr lang="en-US" altLang="zh-CN" sz="36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đánh</a:t>
            </a:r>
            <a:r>
              <a:rPr lang="en-US" altLang="zh-CN" sz="36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nào</a:t>
            </a:r>
            <a:r>
              <a:rPr lang="en-US" altLang="zh-CN" sz="36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quyết</a:t>
            </a:r>
            <a:r>
              <a:rPr lang="en-US" altLang="zh-CN" sz="36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định</a:t>
            </a:r>
            <a:r>
              <a:rPr lang="en-US" altLang="zh-CN" sz="36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sự</a:t>
            </a:r>
            <a:r>
              <a:rPr lang="en-US" altLang="zh-CN" sz="36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thắng</a:t>
            </a:r>
            <a:r>
              <a:rPr lang="en-US" altLang="zh-CN" sz="36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lợi</a:t>
            </a:r>
            <a:r>
              <a:rPr lang="en-US" altLang="zh-CN" sz="36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36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nghĩa</a:t>
            </a:r>
            <a:r>
              <a:rPr lang="en-US" altLang="zh-CN" sz="36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i="1" dirty="0" err="1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quân</a:t>
            </a:r>
            <a:r>
              <a:rPr lang="en-US" altLang="zh-CN" sz="3600" i="1" dirty="0">
                <a:solidFill>
                  <a:srgbClr val="0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?</a:t>
            </a:r>
            <a:endParaRPr lang="zh-CN" altLang="en-US" sz="3600" i="1" dirty="0">
              <a:solidFill>
                <a:srgbClr val="000000"/>
              </a:solidFill>
              <a:latin typeface="Arial" panose="020B0604020202020204" pitchFamily="34" charset="0"/>
              <a:ea typeface="华文隶书" pitchFamily="2" charset="-122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803300" y="1774126"/>
            <a:ext cx="5650651" cy="861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889" tIns="60944" rIns="121889" bIns="60944">
            <a:spAutoFit/>
          </a:bodyPr>
          <a:lstStyle/>
          <a:p>
            <a:pPr defTabSz="91421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i="1" dirty="0" err="1">
                <a:solidFill>
                  <a:srgbClr val="C20827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Trận</a:t>
            </a:r>
            <a:r>
              <a:rPr lang="en-US" altLang="zh-CN" sz="4800" i="1" dirty="0">
                <a:solidFill>
                  <a:srgbClr val="C20827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i="1" dirty="0" err="1">
                <a:solidFill>
                  <a:srgbClr val="C20827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đánh</a:t>
            </a:r>
            <a:r>
              <a:rPr lang="en-US" altLang="zh-CN" sz="4800" i="1" dirty="0">
                <a:solidFill>
                  <a:srgbClr val="C20827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Chi </a:t>
            </a:r>
            <a:r>
              <a:rPr lang="en-US" altLang="zh-CN" sz="4800" i="1" dirty="0" err="1">
                <a:solidFill>
                  <a:srgbClr val="C20827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Lăng</a:t>
            </a:r>
            <a:endParaRPr lang="zh-CN" altLang="en-US" sz="4800" i="1" dirty="0">
              <a:solidFill>
                <a:srgbClr val="C20827"/>
              </a:solidFill>
              <a:latin typeface="Arial" panose="020B0604020202020204" pitchFamily="34" charset="0"/>
              <a:ea typeface="华文隶书" pitchFamily="2" charset="-122"/>
              <a:cs typeface="Arial" panose="020B0604020202020204" pitchFamily="34" charset="0"/>
            </a:endParaRPr>
          </a:p>
        </p:txBody>
      </p:sp>
      <p:pic>
        <p:nvPicPr>
          <p:cNvPr id="43012" name="Picture 4" descr="Cuộc khởi nghĩa Lam Sơn 1418–14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498" y="2986327"/>
            <a:ext cx="6606256" cy="3463565"/>
          </a:xfrm>
          <a:prstGeom prst="rect">
            <a:avLst/>
          </a:prstGeom>
          <a:ln w="57150" cap="sq">
            <a:solidFill>
              <a:srgbClr val="014D7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rận Chi Lăng – Xương Giang - Wikiw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254" y="2873035"/>
            <a:ext cx="5579602" cy="3690147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Những chính sách đô hộ của nhà Minh - Lão Bộc - Quét Lá Đ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48" y="3783792"/>
            <a:ext cx="4758760" cy="29142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06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22810" y="143151"/>
            <a:ext cx="8249690" cy="8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89" tIns="60944" rIns="121889" bIns="60944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91421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i="0" dirty="0">
                <a:solidFill>
                  <a:srgbClr val="7E24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2. </a:t>
            </a:r>
            <a:r>
              <a:rPr lang="en-US" altLang="zh-CN" sz="4400" i="0" dirty="0" err="1">
                <a:solidFill>
                  <a:srgbClr val="7E24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Diễn</a:t>
            </a:r>
            <a:r>
              <a:rPr lang="en-US" altLang="zh-CN" sz="4400" i="0" dirty="0">
                <a:solidFill>
                  <a:srgbClr val="7E24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 </a:t>
            </a:r>
            <a:r>
              <a:rPr lang="en-US" altLang="zh-CN" sz="4400" i="0" dirty="0" err="1">
                <a:solidFill>
                  <a:srgbClr val="7E24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biến</a:t>
            </a:r>
            <a:r>
              <a:rPr lang="en-US" altLang="zh-CN" sz="4400" i="0" dirty="0">
                <a:solidFill>
                  <a:srgbClr val="7E24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 </a:t>
            </a:r>
            <a:r>
              <a:rPr lang="en-US" altLang="zh-CN" sz="4400" i="0" dirty="0" err="1">
                <a:solidFill>
                  <a:srgbClr val="7E24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cuộc</a:t>
            </a:r>
            <a:r>
              <a:rPr lang="en-US" altLang="zh-CN" sz="4400" i="0" dirty="0">
                <a:solidFill>
                  <a:srgbClr val="7E24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 </a:t>
            </a:r>
            <a:r>
              <a:rPr lang="en-US" altLang="zh-CN" sz="4400" i="0" dirty="0" err="1">
                <a:solidFill>
                  <a:srgbClr val="7E24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khởi</a:t>
            </a:r>
            <a:r>
              <a:rPr lang="en-US" altLang="zh-CN" sz="4400" i="0" dirty="0">
                <a:solidFill>
                  <a:srgbClr val="7E24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 </a:t>
            </a:r>
            <a:r>
              <a:rPr lang="en-US" altLang="zh-CN" sz="4400" i="0" dirty="0" err="1">
                <a:solidFill>
                  <a:srgbClr val="7E24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nghĩa</a:t>
            </a:r>
            <a:endParaRPr lang="zh-CN" altLang="en-US" sz="4400" i="0" dirty="0">
              <a:solidFill>
                <a:srgbClr val="7E2440"/>
              </a:solidFill>
              <a:effectLst>
                <a:outerShdw blurRad="38100" dist="38100" dir="2700000" algn="tl">
                  <a:srgbClr val="C0C0C0"/>
                </a:outerShdw>
              </a:effectLst>
              <a:ea typeface="方正黑体简体" pitchFamily="2" charset="-122"/>
            </a:endParaRPr>
          </a:p>
        </p:txBody>
      </p:sp>
      <p:pic>
        <p:nvPicPr>
          <p:cNvPr id="22530" name="Picture 2" descr="Chi Lăng – Wikipedia tiếng Việ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883" y="1359804"/>
            <a:ext cx="4407087" cy="395137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532" name="Picture 4" descr="Thư viện âm thanh | Huyện Chi Lă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4705">
            <a:off x="151279" y="1401706"/>
            <a:ext cx="3671073" cy="364713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534" name="Picture 6" descr="Ải Chi Lăng - Website của Trần Văn Vi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602">
            <a:off x="4254902" y="1047242"/>
            <a:ext cx="2866292" cy="435606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859142" y="5580323"/>
            <a:ext cx="5348228" cy="1200329"/>
          </a:xfrm>
          <a:prstGeom prst="rect">
            <a:avLst/>
          </a:prstGeom>
          <a:solidFill>
            <a:srgbClr val="E3B56D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Ải</a:t>
            </a:r>
            <a:r>
              <a:rPr lang="en-US" sz="3600" dirty="0"/>
              <a:t> Chi </a:t>
            </a:r>
            <a:r>
              <a:rPr lang="en-US" sz="3600" dirty="0" err="1"/>
              <a:t>Lăng</a:t>
            </a:r>
            <a:r>
              <a:rPr lang="en-US" sz="3600" dirty="0"/>
              <a:t> </a:t>
            </a:r>
            <a:r>
              <a:rPr lang="en-US" sz="3600" dirty="0" err="1"/>
              <a:t>thuộc</a:t>
            </a:r>
            <a:r>
              <a:rPr lang="en-US" sz="3600" dirty="0"/>
              <a:t> </a:t>
            </a:r>
            <a:r>
              <a:rPr lang="en-US" sz="3600" dirty="0" err="1"/>
              <a:t>tỉnh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nước</a:t>
            </a:r>
            <a:r>
              <a:rPr lang="en-US" sz="3600" dirty="0"/>
              <a:t> ta?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156939" y="5826544"/>
            <a:ext cx="3370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7E24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Lạng</a:t>
            </a:r>
            <a:r>
              <a:rPr lang="en-US" sz="4000" dirty="0">
                <a:solidFill>
                  <a:srgbClr val="7E24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7E24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Sơn</a:t>
            </a:r>
            <a:endParaRPr lang="en-US" sz="4000" dirty="0">
              <a:solidFill>
                <a:srgbClr val="7E24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810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2" grpId="0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12"/>
          <p:cNvSpPr>
            <a:spLocks noChangeArrowheads="1"/>
          </p:cNvSpPr>
          <p:nvPr/>
        </p:nvSpPr>
        <p:spPr bwMode="auto">
          <a:xfrm rot="248372">
            <a:off x="383018" y="5282815"/>
            <a:ext cx="45192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7E2440"/>
                </a:solidFill>
                <a:cs typeface="Arial" panose="020B0604020202020204" pitchFamily="34" charset="0"/>
              </a:rPr>
              <a:t>Dãy</a:t>
            </a:r>
            <a:r>
              <a:rPr lang="en-US" altLang="en-US" sz="2000" b="1" dirty="0">
                <a:solidFill>
                  <a:srgbClr val="7E244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7E2440"/>
                </a:solidFill>
                <a:cs typeface="Arial" panose="020B0604020202020204" pitchFamily="34" charset="0"/>
              </a:rPr>
              <a:t>núi</a:t>
            </a:r>
            <a:r>
              <a:rPr lang="en-US" altLang="en-US" sz="2000" b="1" dirty="0">
                <a:solidFill>
                  <a:srgbClr val="7E244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7E2440"/>
                </a:solidFill>
                <a:cs typeface="Arial" panose="020B0604020202020204" pitchFamily="34" charset="0"/>
              </a:rPr>
              <a:t>Quỷ</a:t>
            </a:r>
            <a:r>
              <a:rPr lang="en-US" altLang="en-US" sz="2000" b="1" dirty="0">
                <a:solidFill>
                  <a:srgbClr val="7E244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7E2440"/>
                </a:solidFill>
                <a:cs typeface="Arial" panose="020B0604020202020204" pitchFamily="34" charset="0"/>
              </a:rPr>
              <a:t>Môn</a:t>
            </a:r>
            <a:r>
              <a:rPr lang="en-US" altLang="en-US" sz="2000" b="1" dirty="0">
                <a:solidFill>
                  <a:srgbClr val="7E244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7E2440"/>
                </a:solidFill>
                <a:cs typeface="Arial" panose="020B0604020202020204" pitchFamily="34" charset="0"/>
              </a:rPr>
              <a:t>Quan</a:t>
            </a:r>
            <a:endParaRPr lang="en-US" altLang="en-US" sz="2000" b="1" dirty="0">
              <a:solidFill>
                <a:srgbClr val="7E2440"/>
              </a:solidFill>
              <a:cs typeface="Arial" panose="020B0604020202020204" pitchFamily="34" charset="0"/>
            </a:endParaRPr>
          </a:p>
        </p:txBody>
      </p:sp>
      <p:pic>
        <p:nvPicPr>
          <p:cNvPr id="23554" name="Picture 2" descr="Bài 16 CHIẾN THẮNG CHI LĂNG - Website của Trần Thị Thùy Phương - Phan Thị  Tuyết Ánh - Trần Thị Minh H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097">
            <a:off x="462778" y="472614"/>
            <a:ext cx="3136820" cy="4443087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62" name="Picture 208" descr="30"/>
          <p:cNvPicPr>
            <a:picLocks noChangeAspect="1" noChangeArrowheads="1"/>
          </p:cNvPicPr>
          <p:nvPr/>
        </p:nvPicPr>
        <p:blipFill>
          <a:blip r:embed="rId4" cstate="print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7045">
            <a:off x="6116409" y="3403049"/>
            <a:ext cx="3564714" cy="22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99" descr="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978" y="-457200"/>
            <a:ext cx="8240638" cy="406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xt Box 201"/>
          <p:cNvSpPr txBox="1">
            <a:spLocks noChangeArrowheads="1"/>
          </p:cNvSpPr>
          <p:nvPr/>
        </p:nvSpPr>
        <p:spPr bwMode="auto">
          <a:xfrm>
            <a:off x="6676907" y="637088"/>
            <a:ext cx="3893804" cy="2079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26" tIns="54412" rIns="108826" bIns="54412">
            <a:spAutoFit/>
          </a:bodyPr>
          <a:lstStyle>
            <a:lvl1pPr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815812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3199" b="1" dirty="0" err="1">
                <a:solidFill>
                  <a:srgbClr val="FFC000"/>
                </a:solidFill>
                <a:ea typeface="楷体" pitchFamily="49" charset="-122"/>
                <a:cs typeface="Arial" panose="020B0604020202020204" pitchFamily="34" charset="0"/>
              </a:rPr>
              <a:t>Tại</a:t>
            </a:r>
            <a:r>
              <a:rPr lang="en-US" altLang="zh-CN" sz="3199" b="1" dirty="0">
                <a:solidFill>
                  <a:srgbClr val="FFC000"/>
                </a:solidFill>
                <a:ea typeface="楷体" pitchFamily="49" charset="-122"/>
                <a:cs typeface="Arial" panose="020B0604020202020204" pitchFamily="34" charset="0"/>
              </a:rPr>
              <a:t> </a:t>
            </a:r>
            <a:r>
              <a:rPr lang="en-US" altLang="zh-CN" sz="3199" b="1" dirty="0" err="1">
                <a:solidFill>
                  <a:srgbClr val="FFC000"/>
                </a:solidFill>
                <a:ea typeface="楷体" pitchFamily="49" charset="-122"/>
                <a:cs typeface="Arial" panose="020B0604020202020204" pitchFamily="34" charset="0"/>
              </a:rPr>
              <a:t>sao</a:t>
            </a:r>
            <a:r>
              <a:rPr lang="en-US" altLang="zh-CN" sz="3199" b="1" dirty="0">
                <a:solidFill>
                  <a:srgbClr val="FFC000"/>
                </a:solidFill>
                <a:ea typeface="楷体" pitchFamily="49" charset="-122"/>
                <a:cs typeface="Arial" panose="020B0604020202020204" pitchFamily="34" charset="0"/>
              </a:rPr>
              <a:t> </a:t>
            </a:r>
            <a:r>
              <a:rPr lang="en-US" altLang="zh-CN" sz="3199" b="1" dirty="0" err="1">
                <a:solidFill>
                  <a:srgbClr val="FFC000"/>
                </a:solidFill>
                <a:ea typeface="楷体" pitchFamily="49" charset="-122"/>
                <a:cs typeface="Arial" panose="020B0604020202020204" pitchFamily="34" charset="0"/>
              </a:rPr>
              <a:t>quân</a:t>
            </a:r>
            <a:r>
              <a:rPr lang="en-US" altLang="zh-CN" sz="3199" b="1" dirty="0">
                <a:solidFill>
                  <a:srgbClr val="FFC000"/>
                </a:solidFill>
                <a:ea typeface="楷体" pitchFamily="49" charset="-122"/>
                <a:cs typeface="Arial" panose="020B0604020202020204" pitchFamily="34" charset="0"/>
              </a:rPr>
              <a:t> ta </a:t>
            </a:r>
            <a:r>
              <a:rPr lang="en-US" altLang="zh-CN" sz="3199" b="1" dirty="0" err="1">
                <a:solidFill>
                  <a:srgbClr val="FFC000"/>
                </a:solidFill>
                <a:ea typeface="楷体" pitchFamily="49" charset="-122"/>
                <a:cs typeface="Arial" panose="020B0604020202020204" pitchFamily="34" charset="0"/>
              </a:rPr>
              <a:t>chọn</a:t>
            </a:r>
            <a:r>
              <a:rPr lang="en-US" altLang="zh-CN" sz="3199" b="1" dirty="0">
                <a:solidFill>
                  <a:srgbClr val="FFC000"/>
                </a:solidFill>
                <a:ea typeface="楷体" pitchFamily="49" charset="-122"/>
                <a:cs typeface="Arial" panose="020B0604020202020204" pitchFamily="34" charset="0"/>
              </a:rPr>
              <a:t> </a:t>
            </a:r>
            <a:r>
              <a:rPr lang="en-US" altLang="zh-CN" sz="3199" b="1" dirty="0" err="1">
                <a:solidFill>
                  <a:srgbClr val="FFC000"/>
                </a:solidFill>
                <a:ea typeface="楷体" pitchFamily="49" charset="-122"/>
                <a:cs typeface="Arial" panose="020B0604020202020204" pitchFamily="34" charset="0"/>
              </a:rPr>
              <a:t>Ải</a:t>
            </a:r>
            <a:r>
              <a:rPr lang="en-US" altLang="zh-CN" sz="3199" b="1" dirty="0">
                <a:solidFill>
                  <a:srgbClr val="FFC000"/>
                </a:solidFill>
                <a:ea typeface="楷体" pitchFamily="49" charset="-122"/>
                <a:cs typeface="Arial" panose="020B0604020202020204" pitchFamily="34" charset="0"/>
              </a:rPr>
              <a:t> Chi </a:t>
            </a:r>
            <a:r>
              <a:rPr lang="en-US" altLang="zh-CN" sz="3199" b="1" dirty="0" err="1">
                <a:solidFill>
                  <a:srgbClr val="FFC000"/>
                </a:solidFill>
                <a:ea typeface="楷体" pitchFamily="49" charset="-122"/>
                <a:cs typeface="Arial" panose="020B0604020202020204" pitchFamily="34" charset="0"/>
              </a:rPr>
              <a:t>Lăng</a:t>
            </a:r>
            <a:r>
              <a:rPr lang="en-US" altLang="zh-CN" sz="3199" b="1" dirty="0">
                <a:solidFill>
                  <a:srgbClr val="FFC000"/>
                </a:solidFill>
                <a:ea typeface="楷体" pitchFamily="49" charset="-122"/>
                <a:cs typeface="Arial" panose="020B0604020202020204" pitchFamily="34" charset="0"/>
              </a:rPr>
              <a:t> </a:t>
            </a:r>
            <a:r>
              <a:rPr lang="en-US" altLang="zh-CN" sz="3199" b="1" dirty="0" err="1">
                <a:solidFill>
                  <a:srgbClr val="FFC000"/>
                </a:solidFill>
                <a:ea typeface="楷体" pitchFamily="49" charset="-122"/>
                <a:cs typeface="Arial" panose="020B0604020202020204" pitchFamily="34" charset="0"/>
              </a:rPr>
              <a:t>làm</a:t>
            </a:r>
            <a:r>
              <a:rPr lang="en-US" altLang="zh-CN" sz="3199" b="1" dirty="0">
                <a:solidFill>
                  <a:srgbClr val="FFC000"/>
                </a:solidFill>
                <a:ea typeface="楷体" pitchFamily="49" charset="-122"/>
                <a:cs typeface="Arial" panose="020B0604020202020204" pitchFamily="34" charset="0"/>
              </a:rPr>
              <a:t> </a:t>
            </a:r>
            <a:r>
              <a:rPr lang="en-US" altLang="zh-CN" sz="3199" b="1" dirty="0" err="1">
                <a:solidFill>
                  <a:srgbClr val="FFC000"/>
                </a:solidFill>
                <a:ea typeface="楷体" pitchFamily="49" charset="-122"/>
                <a:cs typeface="Arial" panose="020B0604020202020204" pitchFamily="34" charset="0"/>
              </a:rPr>
              <a:t>trận</a:t>
            </a:r>
            <a:r>
              <a:rPr lang="en-US" altLang="zh-CN" sz="3199" b="1" dirty="0">
                <a:solidFill>
                  <a:srgbClr val="FFC000"/>
                </a:solidFill>
                <a:ea typeface="楷体" pitchFamily="49" charset="-122"/>
                <a:cs typeface="Arial" panose="020B0604020202020204" pitchFamily="34" charset="0"/>
              </a:rPr>
              <a:t> </a:t>
            </a:r>
            <a:r>
              <a:rPr lang="en-US" altLang="zh-CN" sz="3199" b="1" dirty="0" err="1">
                <a:solidFill>
                  <a:srgbClr val="FFC000"/>
                </a:solidFill>
                <a:ea typeface="楷体" pitchFamily="49" charset="-122"/>
                <a:cs typeface="Arial" panose="020B0604020202020204" pitchFamily="34" charset="0"/>
              </a:rPr>
              <a:t>địa</a:t>
            </a:r>
            <a:r>
              <a:rPr lang="en-US" altLang="zh-CN" sz="3199" b="1" dirty="0">
                <a:solidFill>
                  <a:srgbClr val="FFC000"/>
                </a:solidFill>
                <a:ea typeface="楷体" pitchFamily="49" charset="-122"/>
                <a:cs typeface="Arial" panose="020B0604020202020204" pitchFamily="34" charset="0"/>
              </a:rPr>
              <a:t> </a:t>
            </a:r>
            <a:r>
              <a:rPr lang="en-US" altLang="zh-CN" sz="3199" b="1" dirty="0" err="1">
                <a:solidFill>
                  <a:srgbClr val="FFC000"/>
                </a:solidFill>
                <a:ea typeface="楷体" pitchFamily="49" charset="-122"/>
                <a:cs typeface="Arial" panose="020B0604020202020204" pitchFamily="34" charset="0"/>
              </a:rPr>
              <a:t>để</a:t>
            </a:r>
            <a:r>
              <a:rPr lang="en-US" altLang="zh-CN" sz="3199" b="1" dirty="0">
                <a:solidFill>
                  <a:srgbClr val="FFC000"/>
                </a:solidFill>
                <a:ea typeface="楷体" pitchFamily="49" charset="-122"/>
                <a:cs typeface="Arial" panose="020B0604020202020204" pitchFamily="34" charset="0"/>
              </a:rPr>
              <a:t> </a:t>
            </a:r>
            <a:r>
              <a:rPr lang="en-US" altLang="zh-CN" sz="3199" b="1" dirty="0" err="1">
                <a:solidFill>
                  <a:srgbClr val="FFC000"/>
                </a:solidFill>
                <a:ea typeface="楷体" pitchFamily="49" charset="-122"/>
                <a:cs typeface="Arial" panose="020B0604020202020204" pitchFamily="34" charset="0"/>
              </a:rPr>
              <a:t>đánh</a:t>
            </a:r>
            <a:r>
              <a:rPr lang="en-US" altLang="zh-CN" sz="3199" b="1" dirty="0">
                <a:solidFill>
                  <a:srgbClr val="FFC000"/>
                </a:solidFill>
                <a:ea typeface="楷体" pitchFamily="49" charset="-122"/>
                <a:cs typeface="Arial" panose="020B0604020202020204" pitchFamily="34" charset="0"/>
              </a:rPr>
              <a:t> </a:t>
            </a:r>
            <a:r>
              <a:rPr lang="en-US" altLang="zh-CN" sz="3199" b="1" dirty="0" err="1">
                <a:solidFill>
                  <a:srgbClr val="FFC000"/>
                </a:solidFill>
                <a:ea typeface="楷体" pitchFamily="49" charset="-122"/>
                <a:cs typeface="Arial" panose="020B0604020202020204" pitchFamily="34" charset="0"/>
              </a:rPr>
              <a:t>dịch</a:t>
            </a:r>
            <a:r>
              <a:rPr lang="en-US" altLang="zh-CN" sz="3199" b="1" dirty="0">
                <a:solidFill>
                  <a:srgbClr val="FFC000"/>
                </a:solidFill>
                <a:ea typeface="楷体" pitchFamily="49" charset="-122"/>
                <a:cs typeface="Arial" panose="020B0604020202020204" pitchFamily="34" charset="0"/>
              </a:rPr>
              <a:t>?</a:t>
            </a:r>
            <a:endParaRPr lang="zh-CN" altLang="en-US" sz="3199" b="1" dirty="0">
              <a:solidFill>
                <a:srgbClr val="FFC000"/>
              </a:solidFill>
              <a:ea typeface="楷体" pitchFamily="49" charset="-122"/>
              <a:cs typeface="Arial" panose="020B0604020202020204" pitchFamily="34" charset="0"/>
            </a:endParaRPr>
          </a:p>
        </p:txBody>
      </p:sp>
      <p:sp>
        <p:nvSpPr>
          <p:cNvPr id="65" name="Line 202"/>
          <p:cNvSpPr>
            <a:spLocks noChangeShapeType="1"/>
          </p:cNvSpPr>
          <p:nvPr/>
        </p:nvSpPr>
        <p:spPr bwMode="auto">
          <a:xfrm flipV="1">
            <a:off x="7658958" y="3109254"/>
            <a:ext cx="0" cy="548640"/>
          </a:xfrm>
          <a:prstGeom prst="line">
            <a:avLst/>
          </a:prstGeom>
          <a:noFill/>
          <a:ln w="15875">
            <a:solidFill>
              <a:srgbClr val="000000"/>
            </a:solidFill>
            <a:prstDash val="dash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21889" tIns="60944" rIns="121889" bIns="60944" anchor="ctr"/>
          <a:lstStyle/>
          <a:p>
            <a:pPr defTabSz="914217" fontAlgn="base">
              <a:spcBef>
                <a:spcPct val="0"/>
              </a:spcBef>
              <a:spcAft>
                <a:spcPct val="0"/>
              </a:spcAft>
            </a:pPr>
            <a:endParaRPr lang="zh-CN" altLang="en-US" i="1">
              <a:solidFill>
                <a:srgbClr val="000000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pic>
        <p:nvPicPr>
          <p:cNvPr id="66" name="Picture 207" descr="30"/>
          <p:cNvPicPr>
            <a:picLocks noChangeAspect="1" noChangeArrowheads="1"/>
          </p:cNvPicPr>
          <p:nvPr/>
        </p:nvPicPr>
        <p:blipFill>
          <a:blip r:embed="rId6" cstate="print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7045">
            <a:off x="9575964" y="3313089"/>
            <a:ext cx="2945334" cy="186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09" descr="30"/>
          <p:cNvPicPr>
            <a:picLocks noChangeAspect="1" noChangeArrowheads="1"/>
          </p:cNvPicPr>
          <p:nvPr/>
        </p:nvPicPr>
        <p:blipFill>
          <a:blip r:embed="rId4" cstate="print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7045">
            <a:off x="2769111" y="3244509"/>
            <a:ext cx="2985538" cy="188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Line 210"/>
          <p:cNvSpPr>
            <a:spLocks noChangeShapeType="1"/>
          </p:cNvSpPr>
          <p:nvPr/>
        </p:nvSpPr>
        <p:spPr bwMode="auto">
          <a:xfrm flipH="1" flipV="1">
            <a:off x="9182407" y="3040675"/>
            <a:ext cx="914069" cy="617220"/>
          </a:xfrm>
          <a:prstGeom prst="line">
            <a:avLst/>
          </a:prstGeom>
          <a:noFill/>
          <a:ln w="15875">
            <a:solidFill>
              <a:srgbClr val="000000"/>
            </a:solidFill>
            <a:prstDash val="dash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21889" tIns="60944" rIns="121889" bIns="60944" anchor="ctr"/>
          <a:lstStyle/>
          <a:p>
            <a:pPr defTabSz="914217" fontAlgn="base">
              <a:spcBef>
                <a:spcPct val="0"/>
              </a:spcBef>
              <a:spcAft>
                <a:spcPct val="0"/>
              </a:spcAft>
            </a:pPr>
            <a:endParaRPr lang="zh-CN" altLang="en-US" i="1">
              <a:solidFill>
                <a:srgbClr val="000000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sp>
        <p:nvSpPr>
          <p:cNvPr id="69" name="Line 211"/>
          <p:cNvSpPr>
            <a:spLocks noChangeShapeType="1"/>
          </p:cNvSpPr>
          <p:nvPr/>
        </p:nvSpPr>
        <p:spPr bwMode="auto">
          <a:xfrm flipV="1">
            <a:off x="5323003" y="3040675"/>
            <a:ext cx="812506" cy="617220"/>
          </a:xfrm>
          <a:prstGeom prst="line">
            <a:avLst/>
          </a:prstGeom>
          <a:noFill/>
          <a:ln w="15875">
            <a:solidFill>
              <a:srgbClr val="000000"/>
            </a:solidFill>
            <a:prstDash val="dash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21889" tIns="60944" rIns="121889" bIns="60944" anchor="ctr"/>
          <a:lstStyle/>
          <a:p>
            <a:pPr defTabSz="914217" fontAlgn="base">
              <a:spcBef>
                <a:spcPct val="0"/>
              </a:spcBef>
              <a:spcAft>
                <a:spcPct val="0"/>
              </a:spcAft>
            </a:pPr>
            <a:endParaRPr lang="zh-CN" altLang="en-US" i="1">
              <a:solidFill>
                <a:srgbClr val="000000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sp>
        <p:nvSpPr>
          <p:cNvPr id="70" name="Rectangle 212"/>
          <p:cNvSpPr>
            <a:spLocks noChangeArrowheads="1"/>
          </p:cNvSpPr>
          <p:nvPr/>
        </p:nvSpPr>
        <p:spPr bwMode="auto">
          <a:xfrm>
            <a:off x="3616911" y="3859786"/>
            <a:ext cx="1627128" cy="74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26" tIns="54412" rIns="108826" bIns="54412" anchor="ctr">
            <a:spAutoFit/>
          </a:bodyPr>
          <a:lstStyle>
            <a:lvl1pPr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815812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err="1">
                <a:solidFill>
                  <a:srgbClr val="FFFFFF"/>
                </a:solidFill>
                <a:cs typeface="Arial" panose="020B0604020202020204" pitchFamily="34" charset="0"/>
              </a:rPr>
              <a:t>Vùng</a:t>
            </a:r>
            <a:r>
              <a:rPr lang="en-US" altLang="zh-CN" b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solidFill>
                  <a:srgbClr val="FFFFFF"/>
                </a:solidFill>
                <a:cs typeface="Arial" panose="020B0604020202020204" pitchFamily="34" charset="0"/>
              </a:rPr>
              <a:t>núi</a:t>
            </a:r>
            <a:r>
              <a:rPr lang="en-US" altLang="zh-CN" b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solidFill>
                  <a:srgbClr val="FFFFFF"/>
                </a:solidFill>
                <a:cs typeface="Arial" panose="020B0604020202020204" pitchFamily="34" charset="0"/>
              </a:rPr>
              <a:t>đá</a:t>
            </a:r>
            <a:r>
              <a:rPr lang="en-US" altLang="zh-CN" b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solidFill>
                  <a:srgbClr val="FFFFFF"/>
                </a:solidFill>
                <a:cs typeface="Arial" panose="020B0604020202020204" pitchFamily="34" charset="0"/>
              </a:rPr>
              <a:t>hiểm</a:t>
            </a:r>
            <a:r>
              <a:rPr lang="en-US" altLang="zh-CN" b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solidFill>
                  <a:srgbClr val="FFFFFF"/>
                </a:solidFill>
                <a:cs typeface="Arial" panose="020B0604020202020204" pitchFamily="34" charset="0"/>
              </a:rPr>
              <a:t>trở</a:t>
            </a:r>
            <a:r>
              <a:rPr lang="en-US" altLang="zh-CN" b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endParaRPr lang="zh-CN" altLang="en-US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71" name="Rectangle 213"/>
          <p:cNvSpPr>
            <a:spLocks noChangeArrowheads="1"/>
          </p:cNvSpPr>
          <p:nvPr/>
        </p:nvSpPr>
        <p:spPr bwMode="auto">
          <a:xfrm>
            <a:off x="6928045" y="4115861"/>
            <a:ext cx="1986941" cy="74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8826" tIns="54412" rIns="108826" bIns="54412" anchor="ctr">
            <a:spAutoFit/>
          </a:bodyPr>
          <a:lstStyle>
            <a:lvl1pPr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815812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err="1">
                <a:solidFill>
                  <a:srgbClr val="FFFFFF"/>
                </a:solidFill>
                <a:cs typeface="Arial" panose="020B0604020202020204" pitchFamily="34" charset="0"/>
              </a:rPr>
              <a:t>Đường</a:t>
            </a:r>
            <a:r>
              <a:rPr lang="en-US" altLang="zh-CN" b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solidFill>
                  <a:srgbClr val="FFFFFF"/>
                </a:solidFill>
                <a:cs typeface="Arial" panose="020B0604020202020204" pitchFamily="34" charset="0"/>
              </a:rPr>
              <a:t>nhỏ</a:t>
            </a:r>
            <a:r>
              <a:rPr lang="en-US" altLang="zh-CN" b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solidFill>
                  <a:srgbClr val="FFFFFF"/>
                </a:solidFill>
                <a:cs typeface="Arial" panose="020B0604020202020204" pitchFamily="34" charset="0"/>
              </a:rPr>
              <a:t>hẹp</a:t>
            </a:r>
            <a:r>
              <a:rPr lang="en-US" altLang="zh-CN" b="1" dirty="0">
                <a:solidFill>
                  <a:srgbClr val="FFFFFF"/>
                </a:solidFill>
                <a:cs typeface="Arial" panose="020B0604020202020204" pitchFamily="34" charset="0"/>
              </a:rPr>
              <a:t>, </a:t>
            </a:r>
            <a:r>
              <a:rPr lang="en-US" altLang="zh-CN" b="1" dirty="0" err="1">
                <a:solidFill>
                  <a:srgbClr val="FFFFFF"/>
                </a:solidFill>
                <a:cs typeface="Arial" panose="020B0604020202020204" pitchFamily="34" charset="0"/>
              </a:rPr>
              <a:t>khe</a:t>
            </a:r>
            <a:r>
              <a:rPr lang="en-US" altLang="zh-CN" b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solidFill>
                  <a:srgbClr val="FFFFFF"/>
                </a:solidFill>
                <a:cs typeface="Arial" panose="020B0604020202020204" pitchFamily="34" charset="0"/>
              </a:rPr>
              <a:t>sâu</a:t>
            </a:r>
            <a:endParaRPr lang="zh-CN" altLang="en-US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72" name="Rectangle 214"/>
          <p:cNvSpPr>
            <a:spLocks noChangeArrowheads="1"/>
          </p:cNvSpPr>
          <p:nvPr/>
        </p:nvSpPr>
        <p:spPr bwMode="auto">
          <a:xfrm>
            <a:off x="10432865" y="3873504"/>
            <a:ext cx="1625012" cy="74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26" tIns="54412" rIns="108826" bIns="54412" anchor="ctr">
            <a:spAutoFit/>
          </a:bodyPr>
          <a:lstStyle>
            <a:lvl1pPr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815812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err="1">
                <a:solidFill>
                  <a:srgbClr val="FFFFFF"/>
                </a:solidFill>
                <a:cs typeface="Arial" panose="020B0604020202020204" pitchFamily="34" charset="0"/>
              </a:rPr>
              <a:t>Rừng</a:t>
            </a:r>
            <a:r>
              <a:rPr lang="en-US" altLang="zh-CN" b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solidFill>
                  <a:srgbClr val="FFFFFF"/>
                </a:solidFill>
                <a:cs typeface="Arial" panose="020B0604020202020204" pitchFamily="34" charset="0"/>
              </a:rPr>
              <a:t>cây</a:t>
            </a:r>
            <a:r>
              <a:rPr lang="en-US" altLang="zh-CN" b="1" dirty="0">
                <a:solidFill>
                  <a:srgbClr val="FFFFFF"/>
                </a:solidFill>
                <a:cs typeface="Arial" panose="020B0604020202020204" pitchFamily="34" charset="0"/>
              </a:rPr>
              <a:t> um </a:t>
            </a:r>
            <a:r>
              <a:rPr lang="en-US" altLang="zh-CN" b="1" dirty="0" err="1">
                <a:solidFill>
                  <a:srgbClr val="FFFFFF"/>
                </a:solidFill>
                <a:cs typeface="Arial" panose="020B0604020202020204" pitchFamily="34" charset="0"/>
              </a:rPr>
              <a:t>tùm</a:t>
            </a:r>
            <a:endParaRPr lang="en-US" altLang="zh-CN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44036" name="Picture 4" descr="mountain png transparent free images - clip art mountain logo PNG image  with transparent background | TOP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9" b="89872" l="7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561" y="4218424"/>
            <a:ext cx="2826024" cy="288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Flat Design Forest Tree - Forest Vector Png - Free Transparent PNG Clipart  Images Downlo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0" b="98132" l="4643" r="97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279" y="4284617"/>
            <a:ext cx="3058396" cy="214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06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2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7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2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4" grpId="0"/>
      <p:bldP spid="65" grpId="0" animBg="1"/>
      <p:bldP spid="68" grpId="0" animBg="1"/>
      <p:bldP spid="69" grpId="0" animBg="1"/>
      <p:bldP spid="70" grpId="0"/>
      <p:bldP spid="71" grpId="0"/>
      <p:bldP spid="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Bại trận, nhà Minh lại khởi quân 10 tỉnh nhòm ngó nước 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06" y="211015"/>
            <a:ext cx="7238756" cy="63216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728439" y="1248191"/>
            <a:ext cx="421737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dirty="0" err="1">
                <a:solidFill>
                  <a:srgbClr val="C00000"/>
                </a:solidFill>
                <a:cs typeface="Arial" panose="020B0604020202020204" pitchFamily="34" charset="0"/>
              </a:rPr>
              <a:t>Quân</a:t>
            </a:r>
            <a:r>
              <a:rPr lang="en-US" altLang="en-US" sz="44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cs typeface="Arial" panose="020B0604020202020204" pitchFamily="34" charset="0"/>
              </a:rPr>
              <a:t>địch</a:t>
            </a:r>
            <a:r>
              <a:rPr lang="en-US" altLang="en-US" sz="4400" dirty="0">
                <a:solidFill>
                  <a:srgbClr val="C00000"/>
                </a:solidFill>
                <a:cs typeface="Arial" panose="020B0604020202020204" pitchFamily="34" charset="0"/>
              </a:rPr>
              <a:t> do </a:t>
            </a:r>
            <a:r>
              <a:rPr lang="en-US" altLang="en-US" sz="4400" dirty="0" err="1">
                <a:solidFill>
                  <a:srgbClr val="C00000"/>
                </a:solidFill>
                <a:cs typeface="Arial" panose="020B0604020202020204" pitchFamily="34" charset="0"/>
              </a:rPr>
              <a:t>ai</a:t>
            </a:r>
            <a:r>
              <a:rPr lang="en-US" altLang="en-US" sz="44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cs typeface="Arial" panose="020B0604020202020204" pitchFamily="34" charset="0"/>
              </a:rPr>
              <a:t>chỉ</a:t>
            </a:r>
            <a:r>
              <a:rPr lang="en-US" altLang="en-US" sz="44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cs typeface="Arial" panose="020B0604020202020204" pitchFamily="34" charset="0"/>
              </a:rPr>
              <a:t>huy</a:t>
            </a:r>
            <a:r>
              <a:rPr lang="en-US" altLang="en-US" sz="44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cs typeface="Arial" panose="020B0604020202020204" pitchFamily="34" charset="0"/>
              </a:rPr>
              <a:t>đến</a:t>
            </a:r>
            <a:r>
              <a:rPr lang="en-US" altLang="en-US" sz="4400" dirty="0">
                <a:solidFill>
                  <a:srgbClr val="C00000"/>
                </a:solidFill>
                <a:cs typeface="Arial" panose="020B0604020202020204" pitchFamily="34" charset="0"/>
              </a:rPr>
              <a:t>   </a:t>
            </a:r>
            <a:r>
              <a:rPr lang="en-US" altLang="en-US" sz="4400" dirty="0" err="1">
                <a:solidFill>
                  <a:srgbClr val="C00000"/>
                </a:solidFill>
                <a:cs typeface="Arial" panose="020B0604020202020204" pitchFamily="34" charset="0"/>
              </a:rPr>
              <a:t>Ải</a:t>
            </a:r>
            <a:r>
              <a:rPr lang="en-US" altLang="en-US" sz="4400" dirty="0">
                <a:solidFill>
                  <a:srgbClr val="C00000"/>
                </a:solidFill>
                <a:cs typeface="Arial" panose="020B0604020202020204" pitchFamily="34" charset="0"/>
              </a:rPr>
              <a:t> Chi </a:t>
            </a:r>
            <a:r>
              <a:rPr lang="en-US" altLang="en-US" sz="4400" dirty="0" err="1">
                <a:solidFill>
                  <a:srgbClr val="C00000"/>
                </a:solidFill>
                <a:cs typeface="Arial" panose="020B0604020202020204" pitchFamily="34" charset="0"/>
              </a:rPr>
              <a:t>Lăng</a:t>
            </a:r>
            <a:r>
              <a:rPr lang="en-US" altLang="en-US" sz="4400" dirty="0">
                <a:solidFill>
                  <a:srgbClr val="C0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8332177" y="3954218"/>
            <a:ext cx="374845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54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Liễu</a:t>
            </a:r>
            <a:r>
              <a:rPr lang="en-US" sz="54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Thăng</a:t>
            </a:r>
            <a:endParaRPr lang="en-US" sz="5400" u="sng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89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533400" y="403404"/>
            <a:ext cx="10350013" cy="1754326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75000"/>
              </a:schemeClr>
            </a:solidFill>
            <a:prstDash val="lgDash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2800" dirty="0">
                <a:solidFill>
                  <a:srgbClr val="C208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>
                <a:solidFill>
                  <a:srgbClr val="C208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binh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ải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eaLnBrk="1" hangingPunct="1">
              <a:defRPr/>
            </a:pPr>
            <a:r>
              <a:rPr lang="en-US" sz="4000" dirty="0">
                <a:solidFill>
                  <a:srgbClr val="C208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2.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binh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giặc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vào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ải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giặc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thua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trận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-279003" y="2435470"/>
            <a:ext cx="657869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        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Kị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binh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 ta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nghênh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chiến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nhử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Liễu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Thăng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và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kị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binh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giặc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ải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. </a:t>
            </a:r>
            <a:endParaRPr lang="en-US" altLang="en-US" sz="2400" u="sng" dirty="0">
              <a:solidFill>
                <a:srgbClr val="C20827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76250" y="3469349"/>
            <a:ext cx="58234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Khi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kị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binh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giặc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ải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quân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 ta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tấn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công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Liễu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Thăng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bị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giết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quân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giặc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hoảng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loạn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và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rút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20827"/>
                </a:solidFill>
                <a:cs typeface="Arial" panose="020B0604020202020204" pitchFamily="34" charset="0"/>
              </a:rPr>
              <a:t>chạy</a:t>
            </a:r>
            <a:r>
              <a:rPr lang="en-US" altLang="en-US" sz="2400" dirty="0">
                <a:solidFill>
                  <a:srgbClr val="C20827"/>
                </a:solidFill>
                <a:cs typeface="Arial" panose="020B0604020202020204" pitchFamily="34" charset="0"/>
              </a:rPr>
              <a:t>.</a:t>
            </a:r>
            <a:r>
              <a:rPr lang="en-US" altLang="en-US" sz="2400" b="1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endParaRPr lang="en-US" altLang="en-US" sz="2400" b="1" u="sng" dirty="0">
              <a:solidFill>
                <a:srgbClr val="C20827"/>
              </a:solidFill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974922" y="4721469"/>
            <a:ext cx="4070839" cy="2004646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sz="2800" i="1" dirty="0" err="1">
                <a:latin typeface="Arial" pitchFamily="34" charset="0"/>
                <a:ea typeface="宋体" pitchFamily="2" charset="-122"/>
              </a:rPr>
              <a:t>Đọc</a:t>
            </a:r>
            <a:r>
              <a:rPr lang="en-US" sz="2800" i="1" dirty="0">
                <a:latin typeface="Arial" pitchFamily="34" charset="0"/>
                <a:ea typeface="宋体" pitchFamily="2" charset="-122"/>
              </a:rPr>
              <a:t> </a:t>
            </a:r>
            <a:r>
              <a:rPr lang="en-US" sz="2800" i="1" dirty="0" err="1">
                <a:latin typeface="Arial" pitchFamily="34" charset="0"/>
                <a:ea typeface="宋体" pitchFamily="2" charset="-122"/>
              </a:rPr>
              <a:t>thông</a:t>
            </a:r>
            <a:r>
              <a:rPr lang="en-US" sz="2800" i="1" dirty="0">
                <a:latin typeface="Arial" pitchFamily="34" charset="0"/>
                <a:ea typeface="宋体" pitchFamily="2" charset="-122"/>
              </a:rPr>
              <a:t> tin SGK, </a:t>
            </a:r>
            <a:r>
              <a:rPr lang="en-US" sz="2800" i="1" dirty="0" err="1">
                <a:latin typeface="Arial" pitchFamily="34" charset="0"/>
                <a:ea typeface="宋体" pitchFamily="2" charset="-122"/>
              </a:rPr>
              <a:t>thảo</a:t>
            </a:r>
            <a:r>
              <a:rPr lang="en-US" sz="2800" i="1" dirty="0">
                <a:latin typeface="Arial" pitchFamily="34" charset="0"/>
                <a:ea typeface="宋体" pitchFamily="2" charset="-122"/>
              </a:rPr>
              <a:t> </a:t>
            </a:r>
            <a:r>
              <a:rPr lang="en-US" sz="2800" i="1" dirty="0" err="1">
                <a:latin typeface="Arial" pitchFamily="34" charset="0"/>
                <a:ea typeface="宋体" pitchFamily="2" charset="-122"/>
              </a:rPr>
              <a:t>luận</a:t>
            </a:r>
            <a:r>
              <a:rPr lang="en-US" sz="2800" i="1" dirty="0">
                <a:latin typeface="Arial" pitchFamily="34" charset="0"/>
                <a:ea typeface="宋体" pitchFamily="2" charset="-122"/>
              </a:rPr>
              <a:t> </a:t>
            </a:r>
            <a:r>
              <a:rPr lang="en-US" sz="2800" i="1" dirty="0" err="1">
                <a:latin typeface="Arial" pitchFamily="34" charset="0"/>
                <a:ea typeface="宋体" pitchFamily="2" charset="-122"/>
              </a:rPr>
              <a:t>nhóm</a:t>
            </a:r>
            <a:r>
              <a:rPr lang="en-US" sz="2800" i="1" dirty="0">
                <a:latin typeface="Arial" pitchFamily="34" charset="0"/>
                <a:ea typeface="宋体" pitchFamily="2" charset="-122"/>
              </a:rPr>
              <a:t> 4, </a:t>
            </a:r>
            <a:r>
              <a:rPr lang="en-US" sz="2800" i="1" dirty="0" err="1">
                <a:latin typeface="Arial" pitchFamily="34" charset="0"/>
                <a:ea typeface="宋体" pitchFamily="2" charset="-122"/>
              </a:rPr>
              <a:t>thuật</a:t>
            </a:r>
            <a:r>
              <a:rPr lang="en-US" sz="2800" i="1" dirty="0">
                <a:latin typeface="Arial" pitchFamily="34" charset="0"/>
                <a:ea typeface="宋体" pitchFamily="2" charset="-122"/>
              </a:rPr>
              <a:t> </a:t>
            </a:r>
            <a:r>
              <a:rPr lang="en-US" sz="2800" i="1" dirty="0" err="1">
                <a:latin typeface="Arial" pitchFamily="34" charset="0"/>
                <a:ea typeface="宋体" pitchFamily="2" charset="-122"/>
              </a:rPr>
              <a:t>lại</a:t>
            </a:r>
            <a:r>
              <a:rPr lang="en-US" sz="2800" i="1" dirty="0">
                <a:latin typeface="Arial" pitchFamily="34" charset="0"/>
                <a:ea typeface="宋体" pitchFamily="2" charset="-122"/>
              </a:rPr>
              <a:t> </a:t>
            </a:r>
            <a:r>
              <a:rPr lang="en-US" sz="2800" i="1" dirty="0" err="1">
                <a:latin typeface="Arial" pitchFamily="34" charset="0"/>
                <a:ea typeface="宋体" pitchFamily="2" charset="-122"/>
              </a:rPr>
              <a:t>diễn</a:t>
            </a:r>
            <a:r>
              <a:rPr lang="en-US" sz="2800" i="1" dirty="0">
                <a:latin typeface="Arial" pitchFamily="34" charset="0"/>
                <a:ea typeface="宋体" pitchFamily="2" charset="-122"/>
              </a:rPr>
              <a:t> </a:t>
            </a:r>
            <a:r>
              <a:rPr lang="en-US" sz="2800" i="1" dirty="0" err="1">
                <a:latin typeface="Arial" pitchFamily="34" charset="0"/>
                <a:ea typeface="宋体" pitchFamily="2" charset="-122"/>
              </a:rPr>
              <a:t>biến</a:t>
            </a:r>
            <a:r>
              <a:rPr lang="en-US" sz="2800" i="1" dirty="0">
                <a:latin typeface="Arial" pitchFamily="34" charset="0"/>
                <a:ea typeface="宋体" pitchFamily="2" charset="-122"/>
              </a:rPr>
              <a:t> </a:t>
            </a:r>
            <a:r>
              <a:rPr lang="en-US" sz="2800" i="1" dirty="0" err="1">
                <a:latin typeface="Arial" pitchFamily="34" charset="0"/>
                <a:ea typeface="宋体" pitchFamily="2" charset="-122"/>
              </a:rPr>
              <a:t>trận</a:t>
            </a:r>
            <a:r>
              <a:rPr lang="en-US" sz="2800" i="1" dirty="0">
                <a:latin typeface="Arial" pitchFamily="34" charset="0"/>
                <a:ea typeface="宋体" pitchFamily="2" charset="-122"/>
              </a:rPr>
              <a:t> </a:t>
            </a:r>
            <a:r>
              <a:rPr lang="en-US" sz="2800" i="1" dirty="0" err="1">
                <a:latin typeface="Arial" pitchFamily="34" charset="0"/>
                <a:ea typeface="宋体" pitchFamily="2" charset="-122"/>
              </a:rPr>
              <a:t>phục</a:t>
            </a:r>
            <a:r>
              <a:rPr lang="en-US" sz="2800" i="1" dirty="0">
                <a:latin typeface="Arial" pitchFamily="34" charset="0"/>
                <a:ea typeface="宋体" pitchFamily="2" charset="-122"/>
              </a:rPr>
              <a:t> </a:t>
            </a:r>
            <a:r>
              <a:rPr lang="en-US" sz="2800" i="1" dirty="0" err="1">
                <a:latin typeface="Arial" pitchFamily="34" charset="0"/>
                <a:ea typeface="宋体" pitchFamily="2" charset="-122"/>
              </a:rPr>
              <a:t>kích</a:t>
            </a:r>
            <a:r>
              <a:rPr lang="en-US" sz="2800" i="1" dirty="0">
                <a:latin typeface="Arial" pitchFamily="34" charset="0"/>
                <a:ea typeface="宋体" pitchFamily="2" charset="-122"/>
              </a:rPr>
              <a:t> </a:t>
            </a:r>
            <a:r>
              <a:rPr lang="en-US" sz="2800" i="1" dirty="0" err="1">
                <a:latin typeface="Arial" pitchFamily="34" charset="0"/>
                <a:ea typeface="宋体" pitchFamily="2" charset="-122"/>
              </a:rPr>
              <a:t>Ải</a:t>
            </a:r>
            <a:r>
              <a:rPr lang="en-US" sz="2800" i="1" dirty="0">
                <a:latin typeface="Arial" pitchFamily="34" charset="0"/>
                <a:ea typeface="宋体" pitchFamily="2" charset="-122"/>
              </a:rPr>
              <a:t> Chi </a:t>
            </a:r>
            <a:r>
              <a:rPr lang="en-US" sz="2800" i="1" dirty="0" err="1">
                <a:latin typeface="Arial" pitchFamily="34" charset="0"/>
                <a:ea typeface="宋体" pitchFamily="2" charset="-122"/>
              </a:rPr>
              <a:t>Lăng</a:t>
            </a:r>
            <a:endParaRPr kumimoji="0" lang="en-US" sz="2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46082" name="Picture 2" descr="600 năm cuộc tụ nghĩa mùa xuân ở Lam S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733" y="2593731"/>
            <a:ext cx="5170396" cy="3784731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55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LDO-CHI-L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47" y="665524"/>
            <a:ext cx="3886200" cy="586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Arc 4"/>
          <p:cNvSpPr>
            <a:spLocks/>
          </p:cNvSpPr>
          <p:nvPr/>
        </p:nvSpPr>
        <p:spPr bwMode="auto">
          <a:xfrm rot="17550534" flipH="1">
            <a:off x="7322608" y="1752466"/>
            <a:ext cx="636587" cy="1403350"/>
          </a:xfrm>
          <a:custGeom>
            <a:avLst/>
            <a:gdLst>
              <a:gd name="T0" fmla="*/ 2147483647 w 21287"/>
              <a:gd name="T1" fmla="*/ 0 h 8477"/>
              <a:gd name="T2" fmla="*/ 2147483647 w 21287"/>
              <a:gd name="T3" fmla="*/ 2147483647 h 8477"/>
              <a:gd name="T4" fmla="*/ 0 w 21287"/>
              <a:gd name="T5" fmla="*/ 2147483647 h 8477"/>
              <a:gd name="T6" fmla="*/ 0 60000 65536"/>
              <a:gd name="T7" fmla="*/ 0 60000 65536"/>
              <a:gd name="T8" fmla="*/ 0 60000 65536"/>
              <a:gd name="T9" fmla="*/ 0 w 21287"/>
              <a:gd name="T10" fmla="*/ 0 h 8477"/>
              <a:gd name="T11" fmla="*/ 21287 w 21287"/>
              <a:gd name="T12" fmla="*/ 8477 h 84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7" h="8477" fill="none" extrusionOk="0">
                <a:moveTo>
                  <a:pt x="19867" y="-1"/>
                </a:moveTo>
                <a:cubicBezTo>
                  <a:pt x="20525" y="1543"/>
                  <a:pt x="21002" y="3158"/>
                  <a:pt x="21286" y="4813"/>
                </a:cubicBezTo>
              </a:path>
              <a:path w="21287" h="8477" stroke="0" extrusionOk="0">
                <a:moveTo>
                  <a:pt x="19867" y="-1"/>
                </a:moveTo>
                <a:cubicBezTo>
                  <a:pt x="20525" y="1543"/>
                  <a:pt x="21002" y="3158"/>
                  <a:pt x="21286" y="4813"/>
                </a:cubicBezTo>
                <a:lnTo>
                  <a:pt x="0" y="8477"/>
                </a:lnTo>
                <a:lnTo>
                  <a:pt x="19867" y="-1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 rot="5400000">
            <a:off x="6759998" y="3330730"/>
            <a:ext cx="16525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Dãy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Núi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Đá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 rot="5400000">
            <a:off x="9207923" y="3353747"/>
            <a:ext cx="1905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Dãy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Núi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Đất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7929985" y="1808524"/>
            <a:ext cx="1770062" cy="3505200"/>
            <a:chOff x="3072" y="864"/>
            <a:chExt cx="1595" cy="2726"/>
          </a:xfrm>
        </p:grpSpPr>
        <p:pic>
          <p:nvPicPr>
            <p:cNvPr id="12" name="Picture 7" descr="MAI-PHUC2"/>
            <p:cNvPicPr>
              <a:picLocks noChangeAspect="1" noChangeArrowheads="1"/>
            </p:cNvPicPr>
            <p:nvPr/>
          </p:nvPicPr>
          <p:blipFill>
            <a:blip r:embed="rId5">
              <a:lum bright="-12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97809">
              <a:off x="3302" y="3123"/>
              <a:ext cx="418" cy="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8" descr="MAI-PHUC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581327">
              <a:off x="3138" y="894"/>
              <a:ext cx="360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9" descr="MAI-PHUC2"/>
            <p:cNvPicPr>
              <a:picLocks noChangeAspect="1" noChangeArrowheads="1"/>
            </p:cNvPicPr>
            <p:nvPr/>
          </p:nvPicPr>
          <p:blipFill>
            <a:blip r:embed="rId5">
              <a:lum bright="-12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40670">
              <a:off x="3072" y="1824"/>
              <a:ext cx="418" cy="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0" descr="MAI-PHUC2"/>
            <p:cNvPicPr>
              <a:picLocks noChangeAspect="1" noChangeArrowheads="1"/>
            </p:cNvPicPr>
            <p:nvPr/>
          </p:nvPicPr>
          <p:blipFill>
            <a:blip r:embed="rId5">
              <a:lum bright="-12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16810">
              <a:off x="3097" y="1175"/>
              <a:ext cx="418" cy="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1" descr="MAI-PHUC2"/>
            <p:cNvPicPr>
              <a:picLocks noChangeAspect="1" noChangeArrowheads="1"/>
            </p:cNvPicPr>
            <p:nvPr/>
          </p:nvPicPr>
          <p:blipFill>
            <a:blip r:embed="rId5">
              <a:lum bright="-12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182887">
              <a:off x="4224" y="1248"/>
              <a:ext cx="418" cy="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2" descr="MAI-PHUC1"/>
            <p:cNvPicPr>
              <a:picLocks noChangeAspect="1" noChangeArrowheads="1"/>
            </p:cNvPicPr>
            <p:nvPr/>
          </p:nvPicPr>
          <p:blipFill>
            <a:blip r:embed="rId6">
              <a:lum bright="-18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984815">
              <a:off x="4290" y="1710"/>
              <a:ext cx="360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3" descr="MAI-PHUC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363835">
              <a:off x="4338" y="2430"/>
              <a:ext cx="360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9246023" y="1579924"/>
            <a:ext cx="91563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Núi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Ma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Sẳn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7417222" y="1198924"/>
            <a:ext cx="1353256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Cửa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ngăn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Núi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Quỉ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Môn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Quan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8712622" y="2037124"/>
            <a:ext cx="1422184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Núi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Phượng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Hoàng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8390680" y="5524054"/>
            <a:ext cx="72167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Ngô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Thế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360197" y="-191726"/>
            <a:ext cx="1522413" cy="1930401"/>
            <a:chOff x="8360197" y="-191726"/>
            <a:chExt cx="1522413" cy="1930401"/>
          </a:xfrm>
        </p:grpSpPr>
        <p:sp>
          <p:nvSpPr>
            <p:cNvPr id="23" name="Arc 18"/>
            <p:cNvSpPr>
              <a:spLocks/>
            </p:cNvSpPr>
            <p:nvPr/>
          </p:nvSpPr>
          <p:spPr bwMode="auto">
            <a:xfrm rot="2512794">
              <a:off x="8360197" y="-153626"/>
              <a:ext cx="782638" cy="1295400"/>
            </a:xfrm>
            <a:custGeom>
              <a:avLst/>
              <a:gdLst>
                <a:gd name="T0" fmla="*/ 2147483647 w 19639"/>
                <a:gd name="T1" fmla="*/ 0 h 19781"/>
                <a:gd name="T2" fmla="*/ 2147483647 w 19639"/>
                <a:gd name="T3" fmla="*/ 2147483647 h 19781"/>
                <a:gd name="T4" fmla="*/ 0 w 19639"/>
                <a:gd name="T5" fmla="*/ 2147483647 h 19781"/>
                <a:gd name="T6" fmla="*/ 0 60000 65536"/>
                <a:gd name="T7" fmla="*/ 0 60000 65536"/>
                <a:gd name="T8" fmla="*/ 0 60000 65536"/>
                <a:gd name="T9" fmla="*/ 0 w 19639"/>
                <a:gd name="T10" fmla="*/ 0 h 19781"/>
                <a:gd name="T11" fmla="*/ 19639 w 19639"/>
                <a:gd name="T12" fmla="*/ 19781 h 197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639" h="19781" fill="none" extrusionOk="0">
                  <a:moveTo>
                    <a:pt x="8675" y="0"/>
                  </a:moveTo>
                  <a:cubicBezTo>
                    <a:pt x="13529" y="2128"/>
                    <a:pt x="17431" y="5968"/>
                    <a:pt x="19638" y="10787"/>
                  </a:cubicBezTo>
                </a:path>
                <a:path w="19639" h="19781" stroke="0" extrusionOk="0">
                  <a:moveTo>
                    <a:pt x="8675" y="0"/>
                  </a:moveTo>
                  <a:cubicBezTo>
                    <a:pt x="13529" y="2128"/>
                    <a:pt x="17431" y="5968"/>
                    <a:pt x="19638" y="10787"/>
                  </a:cubicBezTo>
                  <a:lnTo>
                    <a:pt x="0" y="19781"/>
                  </a:lnTo>
                  <a:lnTo>
                    <a:pt x="8675" y="0"/>
                  </a:lnTo>
                  <a:close/>
                </a:path>
              </a:pathLst>
            </a:cu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24" name="Arc 19"/>
            <p:cNvSpPr>
              <a:spLocks/>
            </p:cNvSpPr>
            <p:nvPr/>
          </p:nvSpPr>
          <p:spPr bwMode="auto">
            <a:xfrm rot="20072079" flipH="1">
              <a:off x="8739610" y="-191726"/>
              <a:ext cx="1143000" cy="739775"/>
            </a:xfrm>
            <a:custGeom>
              <a:avLst/>
              <a:gdLst>
                <a:gd name="T0" fmla="*/ 2147483647 w 21127"/>
                <a:gd name="T1" fmla="*/ 0 h 15026"/>
                <a:gd name="T2" fmla="*/ 2147483647 w 21127"/>
                <a:gd name="T3" fmla="*/ 2147483647 h 15026"/>
                <a:gd name="T4" fmla="*/ 0 w 21127"/>
                <a:gd name="T5" fmla="*/ 2147483647 h 15026"/>
                <a:gd name="T6" fmla="*/ 0 60000 65536"/>
                <a:gd name="T7" fmla="*/ 0 60000 65536"/>
                <a:gd name="T8" fmla="*/ 0 60000 65536"/>
                <a:gd name="T9" fmla="*/ 0 w 21127"/>
                <a:gd name="T10" fmla="*/ 0 h 15026"/>
                <a:gd name="T11" fmla="*/ 21127 w 21127"/>
                <a:gd name="T12" fmla="*/ 15026 h 150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27" h="15026" fill="none" extrusionOk="0">
                  <a:moveTo>
                    <a:pt x="15517" y="-1"/>
                  </a:moveTo>
                  <a:cubicBezTo>
                    <a:pt x="18338" y="2913"/>
                    <a:pt x="20282" y="6563"/>
                    <a:pt x="21127" y="10530"/>
                  </a:cubicBezTo>
                </a:path>
                <a:path w="21127" h="15026" stroke="0" extrusionOk="0">
                  <a:moveTo>
                    <a:pt x="15517" y="-1"/>
                  </a:moveTo>
                  <a:cubicBezTo>
                    <a:pt x="18338" y="2913"/>
                    <a:pt x="20282" y="6563"/>
                    <a:pt x="21127" y="10530"/>
                  </a:cubicBezTo>
                  <a:lnTo>
                    <a:pt x="0" y="15026"/>
                  </a:lnTo>
                  <a:lnTo>
                    <a:pt x="15517" y="-1"/>
                  </a:lnTo>
                  <a:close/>
                </a:path>
              </a:pathLst>
            </a:cu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25" name="Arc 20"/>
            <p:cNvSpPr>
              <a:spLocks/>
            </p:cNvSpPr>
            <p:nvPr/>
          </p:nvSpPr>
          <p:spPr bwMode="auto">
            <a:xfrm rot="18701391" flipH="1">
              <a:off x="8470529" y="544081"/>
              <a:ext cx="1738312" cy="650875"/>
            </a:xfrm>
            <a:custGeom>
              <a:avLst/>
              <a:gdLst>
                <a:gd name="T0" fmla="*/ 2147483647 w 21127"/>
                <a:gd name="T1" fmla="*/ 0 h 15026"/>
                <a:gd name="T2" fmla="*/ 2147483647 w 21127"/>
                <a:gd name="T3" fmla="*/ 2147483647 h 15026"/>
                <a:gd name="T4" fmla="*/ 0 w 21127"/>
                <a:gd name="T5" fmla="*/ 2147483647 h 15026"/>
                <a:gd name="T6" fmla="*/ 0 60000 65536"/>
                <a:gd name="T7" fmla="*/ 0 60000 65536"/>
                <a:gd name="T8" fmla="*/ 0 60000 65536"/>
                <a:gd name="T9" fmla="*/ 0 w 21127"/>
                <a:gd name="T10" fmla="*/ 0 h 15026"/>
                <a:gd name="T11" fmla="*/ 21127 w 21127"/>
                <a:gd name="T12" fmla="*/ 15026 h 150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27" h="15026" fill="none" extrusionOk="0">
                  <a:moveTo>
                    <a:pt x="15517" y="-1"/>
                  </a:moveTo>
                  <a:cubicBezTo>
                    <a:pt x="18338" y="2913"/>
                    <a:pt x="20282" y="6563"/>
                    <a:pt x="21127" y="10530"/>
                  </a:cubicBezTo>
                </a:path>
                <a:path w="21127" h="15026" stroke="0" extrusionOk="0">
                  <a:moveTo>
                    <a:pt x="15517" y="-1"/>
                  </a:moveTo>
                  <a:cubicBezTo>
                    <a:pt x="18338" y="2913"/>
                    <a:pt x="20282" y="6563"/>
                    <a:pt x="21127" y="10530"/>
                  </a:cubicBezTo>
                  <a:lnTo>
                    <a:pt x="0" y="15026"/>
                  </a:lnTo>
                  <a:lnTo>
                    <a:pt x="15517" y="-1"/>
                  </a:lnTo>
                  <a:close/>
                </a:path>
              </a:pathLst>
            </a:cu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</p:grp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7722023" y="4423137"/>
            <a:ext cx="96361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Núi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Cai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Kinh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8712622" y="4323124"/>
            <a:ext cx="90922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Núi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Mã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Yên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8" name="Arc 23"/>
          <p:cNvSpPr>
            <a:spLocks/>
          </p:cNvSpPr>
          <p:nvPr/>
        </p:nvSpPr>
        <p:spPr bwMode="auto">
          <a:xfrm flipH="1" flipV="1">
            <a:off x="8876813" y="3769851"/>
            <a:ext cx="706437" cy="1290637"/>
          </a:xfrm>
          <a:custGeom>
            <a:avLst/>
            <a:gdLst>
              <a:gd name="T0" fmla="*/ 2147483647 w 21600"/>
              <a:gd name="T1" fmla="*/ 0 h 21759"/>
              <a:gd name="T2" fmla="*/ 2147483647 w 21600"/>
              <a:gd name="T3" fmla="*/ 2147483647 h 21759"/>
              <a:gd name="T4" fmla="*/ 0 w 21600"/>
              <a:gd name="T5" fmla="*/ 2147483647 h 21759"/>
              <a:gd name="T6" fmla="*/ 0 60000 65536"/>
              <a:gd name="T7" fmla="*/ 0 60000 65536"/>
              <a:gd name="T8" fmla="*/ 0 60000 65536"/>
              <a:gd name="T9" fmla="*/ 0 w 21600"/>
              <a:gd name="T10" fmla="*/ 0 h 21759"/>
              <a:gd name="T11" fmla="*/ 21600 w 21600"/>
              <a:gd name="T12" fmla="*/ 21759 h 217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759" fill="none" extrusionOk="0">
                <a:moveTo>
                  <a:pt x="13865" y="-1"/>
                </a:moveTo>
                <a:cubicBezTo>
                  <a:pt x="18767" y="4103"/>
                  <a:pt x="21600" y="10168"/>
                  <a:pt x="21600" y="16562"/>
                </a:cubicBezTo>
                <a:cubicBezTo>
                  <a:pt x="21600" y="18313"/>
                  <a:pt x="21386" y="20058"/>
                  <a:pt x="20965" y="21758"/>
                </a:cubicBezTo>
              </a:path>
              <a:path w="21600" h="21759" stroke="0" extrusionOk="0">
                <a:moveTo>
                  <a:pt x="13865" y="-1"/>
                </a:moveTo>
                <a:cubicBezTo>
                  <a:pt x="18767" y="4103"/>
                  <a:pt x="21600" y="10168"/>
                  <a:pt x="21600" y="16562"/>
                </a:cubicBezTo>
                <a:cubicBezTo>
                  <a:pt x="21600" y="18313"/>
                  <a:pt x="21386" y="20058"/>
                  <a:pt x="20965" y="21758"/>
                </a:cubicBezTo>
                <a:lnTo>
                  <a:pt x="0" y="16562"/>
                </a:lnTo>
                <a:lnTo>
                  <a:pt x="13865" y="-1"/>
                </a:lnTo>
                <a:close/>
              </a:path>
            </a:pathLst>
          </a:custGeom>
          <a:noFill/>
          <a:ln w="57150">
            <a:solidFill>
              <a:srgbClr val="0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29" name="Arc 42"/>
          <p:cNvSpPr>
            <a:spLocks/>
          </p:cNvSpPr>
          <p:nvPr/>
        </p:nvSpPr>
        <p:spPr bwMode="auto">
          <a:xfrm rot="1959047" flipH="1">
            <a:off x="9776089" y="2210460"/>
            <a:ext cx="760413" cy="2225675"/>
          </a:xfrm>
          <a:custGeom>
            <a:avLst/>
            <a:gdLst>
              <a:gd name="T0" fmla="*/ 2147483647 w 20953"/>
              <a:gd name="T1" fmla="*/ 0 h 8477"/>
              <a:gd name="T2" fmla="*/ 2147483647 w 20953"/>
              <a:gd name="T3" fmla="*/ 2147483647 h 8477"/>
              <a:gd name="T4" fmla="*/ 0 w 20953"/>
              <a:gd name="T5" fmla="*/ 2147483647 h 8477"/>
              <a:gd name="T6" fmla="*/ 0 60000 65536"/>
              <a:gd name="T7" fmla="*/ 0 60000 65536"/>
              <a:gd name="T8" fmla="*/ 0 60000 65536"/>
              <a:gd name="T9" fmla="*/ 0 w 20953"/>
              <a:gd name="T10" fmla="*/ 0 h 8477"/>
              <a:gd name="T11" fmla="*/ 20953 w 20953"/>
              <a:gd name="T12" fmla="*/ 8477 h 84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953" h="8477" fill="none" extrusionOk="0">
                <a:moveTo>
                  <a:pt x="19867" y="-1"/>
                </a:moveTo>
                <a:cubicBezTo>
                  <a:pt x="20313" y="1046"/>
                  <a:pt x="20676" y="2127"/>
                  <a:pt x="20953" y="3230"/>
                </a:cubicBezTo>
              </a:path>
              <a:path w="20953" h="8477" stroke="0" extrusionOk="0">
                <a:moveTo>
                  <a:pt x="19867" y="-1"/>
                </a:moveTo>
                <a:cubicBezTo>
                  <a:pt x="20313" y="1046"/>
                  <a:pt x="20676" y="2127"/>
                  <a:pt x="20953" y="3230"/>
                </a:cubicBezTo>
                <a:lnTo>
                  <a:pt x="0" y="8477"/>
                </a:lnTo>
                <a:lnTo>
                  <a:pt x="19867" y="-1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30" name="Rectangle 44"/>
          <p:cNvSpPr>
            <a:spLocks noChangeArrowheads="1"/>
          </p:cNvSpPr>
          <p:nvPr/>
        </p:nvSpPr>
        <p:spPr bwMode="auto">
          <a:xfrm>
            <a:off x="10821836" y="1925470"/>
            <a:ext cx="1340195" cy="2258355"/>
          </a:xfrm>
          <a:prstGeom prst="rect">
            <a:avLst/>
          </a:prstGeom>
          <a:solidFill>
            <a:schemeClr val="accent4">
              <a:lumMod val="65000"/>
              <a:lumOff val="3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LƯỢC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ĐỒ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TRẬN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LĂNG</a:t>
            </a:r>
          </a:p>
        </p:txBody>
      </p:sp>
      <p:sp>
        <p:nvSpPr>
          <p:cNvPr id="31" name="Arc 42"/>
          <p:cNvSpPr>
            <a:spLocks/>
          </p:cNvSpPr>
          <p:nvPr/>
        </p:nvSpPr>
        <p:spPr bwMode="auto">
          <a:xfrm rot="5097502" flipH="1">
            <a:off x="9126801" y="3186772"/>
            <a:ext cx="760412" cy="2290762"/>
          </a:xfrm>
          <a:custGeom>
            <a:avLst/>
            <a:gdLst>
              <a:gd name="T0" fmla="*/ 2147483647 w 20953"/>
              <a:gd name="T1" fmla="*/ 0 h 8477"/>
              <a:gd name="T2" fmla="*/ 2147483647 w 20953"/>
              <a:gd name="T3" fmla="*/ 2147483647 h 8477"/>
              <a:gd name="T4" fmla="*/ 0 w 20953"/>
              <a:gd name="T5" fmla="*/ 2147483647 h 8477"/>
              <a:gd name="T6" fmla="*/ 0 60000 65536"/>
              <a:gd name="T7" fmla="*/ 0 60000 65536"/>
              <a:gd name="T8" fmla="*/ 0 60000 65536"/>
              <a:gd name="T9" fmla="*/ 0 w 20953"/>
              <a:gd name="T10" fmla="*/ 0 h 8477"/>
              <a:gd name="T11" fmla="*/ 20953 w 20953"/>
              <a:gd name="T12" fmla="*/ 8477 h 84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953" h="8477" fill="none" extrusionOk="0">
                <a:moveTo>
                  <a:pt x="19867" y="-1"/>
                </a:moveTo>
                <a:cubicBezTo>
                  <a:pt x="20313" y="1046"/>
                  <a:pt x="20676" y="2127"/>
                  <a:pt x="20953" y="3230"/>
                </a:cubicBezTo>
              </a:path>
              <a:path w="20953" h="8477" stroke="0" extrusionOk="0">
                <a:moveTo>
                  <a:pt x="19867" y="-1"/>
                </a:moveTo>
                <a:cubicBezTo>
                  <a:pt x="20313" y="1046"/>
                  <a:pt x="20676" y="2127"/>
                  <a:pt x="20953" y="3230"/>
                </a:cubicBezTo>
                <a:lnTo>
                  <a:pt x="0" y="8477"/>
                </a:lnTo>
                <a:lnTo>
                  <a:pt x="19867" y="-1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32" name="Arc 42"/>
          <p:cNvSpPr>
            <a:spLocks/>
          </p:cNvSpPr>
          <p:nvPr/>
        </p:nvSpPr>
        <p:spPr bwMode="auto">
          <a:xfrm rot="7143828" flipH="1">
            <a:off x="9095051" y="3786847"/>
            <a:ext cx="760412" cy="2290762"/>
          </a:xfrm>
          <a:custGeom>
            <a:avLst/>
            <a:gdLst>
              <a:gd name="T0" fmla="*/ 2147483647 w 20953"/>
              <a:gd name="T1" fmla="*/ 0 h 8477"/>
              <a:gd name="T2" fmla="*/ 2147483647 w 20953"/>
              <a:gd name="T3" fmla="*/ 2147483647 h 8477"/>
              <a:gd name="T4" fmla="*/ 0 w 20953"/>
              <a:gd name="T5" fmla="*/ 2147483647 h 8477"/>
              <a:gd name="T6" fmla="*/ 0 60000 65536"/>
              <a:gd name="T7" fmla="*/ 0 60000 65536"/>
              <a:gd name="T8" fmla="*/ 0 60000 65536"/>
              <a:gd name="T9" fmla="*/ 0 w 20953"/>
              <a:gd name="T10" fmla="*/ 0 h 8477"/>
              <a:gd name="T11" fmla="*/ 20953 w 20953"/>
              <a:gd name="T12" fmla="*/ 8477 h 84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953" h="8477" fill="none" extrusionOk="0">
                <a:moveTo>
                  <a:pt x="19867" y="-1"/>
                </a:moveTo>
                <a:cubicBezTo>
                  <a:pt x="20313" y="1046"/>
                  <a:pt x="20676" y="2127"/>
                  <a:pt x="20953" y="3230"/>
                </a:cubicBezTo>
              </a:path>
              <a:path w="20953" h="8477" stroke="0" extrusionOk="0">
                <a:moveTo>
                  <a:pt x="19867" y="-1"/>
                </a:moveTo>
                <a:cubicBezTo>
                  <a:pt x="20313" y="1046"/>
                  <a:pt x="20676" y="2127"/>
                  <a:pt x="20953" y="3230"/>
                </a:cubicBezTo>
                <a:lnTo>
                  <a:pt x="0" y="8477"/>
                </a:lnTo>
                <a:lnTo>
                  <a:pt x="19867" y="-1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33" name="Arc 4"/>
          <p:cNvSpPr>
            <a:spLocks/>
          </p:cNvSpPr>
          <p:nvPr/>
        </p:nvSpPr>
        <p:spPr bwMode="auto">
          <a:xfrm rot="15951709" flipH="1">
            <a:off x="7204339" y="2635910"/>
            <a:ext cx="638175" cy="1403350"/>
          </a:xfrm>
          <a:custGeom>
            <a:avLst/>
            <a:gdLst>
              <a:gd name="T0" fmla="*/ 2147483647 w 21287"/>
              <a:gd name="T1" fmla="*/ 0 h 8477"/>
              <a:gd name="T2" fmla="*/ 2147483647 w 21287"/>
              <a:gd name="T3" fmla="*/ 2147483647 h 8477"/>
              <a:gd name="T4" fmla="*/ 0 w 21287"/>
              <a:gd name="T5" fmla="*/ 2147483647 h 8477"/>
              <a:gd name="T6" fmla="*/ 0 60000 65536"/>
              <a:gd name="T7" fmla="*/ 0 60000 65536"/>
              <a:gd name="T8" fmla="*/ 0 60000 65536"/>
              <a:gd name="T9" fmla="*/ 0 w 21287"/>
              <a:gd name="T10" fmla="*/ 0 h 8477"/>
              <a:gd name="T11" fmla="*/ 21287 w 21287"/>
              <a:gd name="T12" fmla="*/ 8477 h 84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7" h="8477" fill="none" extrusionOk="0">
                <a:moveTo>
                  <a:pt x="19867" y="-1"/>
                </a:moveTo>
                <a:cubicBezTo>
                  <a:pt x="20525" y="1543"/>
                  <a:pt x="21002" y="3158"/>
                  <a:pt x="21286" y="4813"/>
                </a:cubicBezTo>
              </a:path>
              <a:path w="21287" h="8477" stroke="0" extrusionOk="0">
                <a:moveTo>
                  <a:pt x="19867" y="-1"/>
                </a:moveTo>
                <a:cubicBezTo>
                  <a:pt x="20525" y="1543"/>
                  <a:pt x="21002" y="3158"/>
                  <a:pt x="21286" y="4813"/>
                </a:cubicBezTo>
                <a:lnTo>
                  <a:pt x="0" y="8477"/>
                </a:lnTo>
                <a:lnTo>
                  <a:pt x="19867" y="-1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34" name="Arc 4"/>
          <p:cNvSpPr>
            <a:spLocks/>
          </p:cNvSpPr>
          <p:nvPr/>
        </p:nvSpPr>
        <p:spPr bwMode="auto">
          <a:xfrm rot="14274874" flipH="1">
            <a:off x="7375788" y="3458234"/>
            <a:ext cx="209550" cy="1638300"/>
          </a:xfrm>
          <a:custGeom>
            <a:avLst/>
            <a:gdLst>
              <a:gd name="T0" fmla="*/ 2147483647 w 21287"/>
              <a:gd name="T1" fmla="*/ 0 h 8477"/>
              <a:gd name="T2" fmla="*/ 2147483647 w 21287"/>
              <a:gd name="T3" fmla="*/ 2147483647 h 8477"/>
              <a:gd name="T4" fmla="*/ 0 w 21287"/>
              <a:gd name="T5" fmla="*/ 2147483647 h 8477"/>
              <a:gd name="T6" fmla="*/ 0 60000 65536"/>
              <a:gd name="T7" fmla="*/ 0 60000 65536"/>
              <a:gd name="T8" fmla="*/ 0 60000 65536"/>
              <a:gd name="T9" fmla="*/ 0 w 21287"/>
              <a:gd name="T10" fmla="*/ 0 h 8477"/>
              <a:gd name="T11" fmla="*/ 21287 w 21287"/>
              <a:gd name="T12" fmla="*/ 8477 h 84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7" h="8477" fill="none" extrusionOk="0">
                <a:moveTo>
                  <a:pt x="19867" y="-1"/>
                </a:moveTo>
                <a:cubicBezTo>
                  <a:pt x="20525" y="1543"/>
                  <a:pt x="21002" y="3158"/>
                  <a:pt x="21286" y="4813"/>
                </a:cubicBezTo>
              </a:path>
              <a:path w="21287" h="8477" stroke="0" extrusionOk="0">
                <a:moveTo>
                  <a:pt x="19867" y="-1"/>
                </a:moveTo>
                <a:cubicBezTo>
                  <a:pt x="20525" y="1543"/>
                  <a:pt x="21002" y="3158"/>
                  <a:pt x="21286" y="4813"/>
                </a:cubicBezTo>
                <a:lnTo>
                  <a:pt x="0" y="8477"/>
                </a:lnTo>
                <a:lnTo>
                  <a:pt x="19867" y="-1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grpSp>
        <p:nvGrpSpPr>
          <p:cNvPr id="35" name="Group 52"/>
          <p:cNvGrpSpPr>
            <a:grpSpLocks/>
          </p:cNvGrpSpPr>
          <p:nvPr/>
        </p:nvGrpSpPr>
        <p:grpSpPr bwMode="auto">
          <a:xfrm>
            <a:off x="6671098" y="4551724"/>
            <a:ext cx="2205038" cy="2052638"/>
            <a:chOff x="5045075" y="4648200"/>
            <a:chExt cx="2205023" cy="2052638"/>
          </a:xfrm>
        </p:grpSpPr>
        <p:sp>
          <p:nvSpPr>
            <p:cNvPr id="36" name="Arc 29"/>
            <p:cNvSpPr>
              <a:spLocks/>
            </p:cNvSpPr>
            <p:nvPr/>
          </p:nvSpPr>
          <p:spPr bwMode="auto">
            <a:xfrm rot="9308394" flipH="1" flipV="1">
              <a:off x="5045075" y="6459520"/>
              <a:ext cx="729507" cy="241318"/>
            </a:xfrm>
            <a:custGeom>
              <a:avLst/>
              <a:gdLst>
                <a:gd name="T0" fmla="*/ 2147483647 w 20894"/>
                <a:gd name="T1" fmla="*/ 0 h 19072"/>
                <a:gd name="T2" fmla="*/ 2147483647 w 20894"/>
                <a:gd name="T3" fmla="*/ 2147483647 h 19072"/>
                <a:gd name="T4" fmla="*/ 0 w 20894"/>
                <a:gd name="T5" fmla="*/ 2147483647 h 19072"/>
                <a:gd name="T6" fmla="*/ 0 60000 65536"/>
                <a:gd name="T7" fmla="*/ 0 60000 65536"/>
                <a:gd name="T8" fmla="*/ 0 60000 65536"/>
                <a:gd name="T9" fmla="*/ 0 w 20894"/>
                <a:gd name="T10" fmla="*/ 0 h 19072"/>
                <a:gd name="T11" fmla="*/ 20894 w 20894"/>
                <a:gd name="T12" fmla="*/ 19072 h 190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894" h="19072" fill="none" extrusionOk="0">
                  <a:moveTo>
                    <a:pt x="10139" y="0"/>
                  </a:moveTo>
                  <a:cubicBezTo>
                    <a:pt x="15465" y="2831"/>
                    <a:pt x="19364" y="7760"/>
                    <a:pt x="20894" y="13594"/>
                  </a:cubicBezTo>
                </a:path>
                <a:path w="20894" h="19072" stroke="0" extrusionOk="0">
                  <a:moveTo>
                    <a:pt x="10139" y="0"/>
                  </a:moveTo>
                  <a:cubicBezTo>
                    <a:pt x="15465" y="2831"/>
                    <a:pt x="19364" y="7760"/>
                    <a:pt x="20894" y="13594"/>
                  </a:cubicBezTo>
                  <a:lnTo>
                    <a:pt x="0" y="19072"/>
                  </a:lnTo>
                  <a:lnTo>
                    <a:pt x="10139" y="0"/>
                  </a:lnTo>
                  <a:close/>
                </a:path>
              </a:pathLst>
            </a:custGeom>
            <a:noFill/>
            <a:ln w="57150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grpSp>
          <p:nvGrpSpPr>
            <p:cNvPr id="37" name="Group 51"/>
            <p:cNvGrpSpPr>
              <a:grpSpLocks/>
            </p:cNvGrpSpPr>
            <p:nvPr/>
          </p:nvGrpSpPr>
          <p:grpSpPr bwMode="auto">
            <a:xfrm>
              <a:off x="5334000" y="4648200"/>
              <a:ext cx="1916098" cy="1986048"/>
              <a:chOff x="5287976" y="4631784"/>
              <a:chExt cx="1916098" cy="1986048"/>
            </a:xfrm>
          </p:grpSpPr>
          <p:sp>
            <p:nvSpPr>
              <p:cNvPr id="38" name="Text Box 32"/>
              <p:cNvSpPr txBox="1">
                <a:spLocks noChangeArrowheads="1"/>
              </p:cNvSpPr>
              <p:nvPr/>
            </p:nvSpPr>
            <p:spPr bwMode="auto">
              <a:xfrm>
                <a:off x="5334000" y="4631784"/>
                <a:ext cx="659151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Chú</a:t>
                </a:r>
                <a:r>
                  <a:rPr kumimoji="0" lang="en-US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Giải</a:t>
                </a:r>
                <a:endPara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9" name="Arc 28"/>
              <p:cNvSpPr>
                <a:spLocks/>
              </p:cNvSpPr>
              <p:nvPr/>
            </p:nvSpPr>
            <p:spPr bwMode="auto">
              <a:xfrm rot="15858128" flipH="1">
                <a:off x="5601339" y="5536248"/>
                <a:ext cx="83370" cy="613577"/>
              </a:xfrm>
              <a:custGeom>
                <a:avLst/>
                <a:gdLst>
                  <a:gd name="T0" fmla="*/ 2147483647 w 21287"/>
                  <a:gd name="T1" fmla="*/ 0 h 8477"/>
                  <a:gd name="T2" fmla="*/ 2147483647 w 21287"/>
                  <a:gd name="T3" fmla="*/ 2147483647 h 8477"/>
                  <a:gd name="T4" fmla="*/ 0 w 21287"/>
                  <a:gd name="T5" fmla="*/ 2147483647 h 8477"/>
                  <a:gd name="T6" fmla="*/ 0 60000 65536"/>
                  <a:gd name="T7" fmla="*/ 0 60000 65536"/>
                  <a:gd name="T8" fmla="*/ 0 60000 65536"/>
                  <a:gd name="T9" fmla="*/ 0 w 21287"/>
                  <a:gd name="T10" fmla="*/ 0 h 8477"/>
                  <a:gd name="T11" fmla="*/ 21287 w 21287"/>
                  <a:gd name="T12" fmla="*/ 8477 h 84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87" h="8477" fill="none" extrusionOk="0">
                    <a:moveTo>
                      <a:pt x="19867" y="-1"/>
                    </a:moveTo>
                    <a:cubicBezTo>
                      <a:pt x="20525" y="1543"/>
                      <a:pt x="21002" y="3158"/>
                      <a:pt x="21286" y="4813"/>
                    </a:cubicBezTo>
                  </a:path>
                  <a:path w="21287" h="8477" stroke="0" extrusionOk="0">
                    <a:moveTo>
                      <a:pt x="19867" y="-1"/>
                    </a:moveTo>
                    <a:cubicBezTo>
                      <a:pt x="20525" y="1543"/>
                      <a:pt x="21002" y="3158"/>
                      <a:pt x="21286" y="4813"/>
                    </a:cubicBezTo>
                    <a:lnTo>
                      <a:pt x="0" y="8477"/>
                    </a:lnTo>
                    <a:lnTo>
                      <a:pt x="19867" y="-1"/>
                    </a:lnTo>
                    <a:close/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40" name="Oval 30" descr="Large confetti"/>
              <p:cNvSpPr>
                <a:spLocks noChangeArrowheads="1"/>
              </p:cNvSpPr>
              <p:nvPr/>
            </p:nvSpPr>
            <p:spPr bwMode="auto">
              <a:xfrm>
                <a:off x="5334012" y="4860384"/>
                <a:ext cx="228598" cy="203200"/>
              </a:xfrm>
              <a:prstGeom prst="ellipse">
                <a:avLst/>
              </a:prstGeom>
              <a:pattFill prst="lgConfetti">
                <a:fgClr>
                  <a:srgbClr val="808080"/>
                </a:fgClr>
                <a:bgClr>
                  <a:schemeClr val="bg1"/>
                </a:bgClr>
              </a:patt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微软雅黑"/>
                  <a:cs typeface="+mn-cs"/>
                </a:endParaRPr>
              </a:p>
            </p:txBody>
          </p:sp>
          <p:sp>
            <p:nvSpPr>
              <p:cNvPr id="41" name="Oval 31"/>
              <p:cNvSpPr>
                <a:spLocks noChangeArrowheads="1"/>
              </p:cNvSpPr>
              <p:nvPr/>
            </p:nvSpPr>
            <p:spPr bwMode="auto">
              <a:xfrm>
                <a:off x="5409829" y="4911173"/>
                <a:ext cx="45729" cy="76184"/>
              </a:xfrm>
              <a:prstGeom prst="ellipse">
                <a:avLst/>
              </a:prstGeom>
              <a:solidFill>
                <a:srgbClr val="96969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42" name="Text Box 33"/>
              <p:cNvSpPr txBox="1">
                <a:spLocks noChangeArrowheads="1"/>
              </p:cNvSpPr>
              <p:nvPr/>
            </p:nvSpPr>
            <p:spPr bwMode="auto">
              <a:xfrm>
                <a:off x="5638479" y="4860384"/>
                <a:ext cx="37061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Núi</a:t>
                </a:r>
                <a:endPara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43" name="Text Box 34"/>
              <p:cNvSpPr txBox="1">
                <a:spLocks noChangeArrowheads="1"/>
              </p:cNvSpPr>
              <p:nvPr/>
            </p:nvSpPr>
            <p:spPr bwMode="auto">
              <a:xfrm>
                <a:off x="5714696" y="5088935"/>
                <a:ext cx="47320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Sông</a:t>
                </a:r>
                <a:endPara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44" name="Text Box 35"/>
              <p:cNvSpPr txBox="1">
                <a:spLocks noChangeArrowheads="1"/>
              </p:cNvSpPr>
              <p:nvPr/>
            </p:nvSpPr>
            <p:spPr bwMode="auto">
              <a:xfrm>
                <a:off x="5638479" y="5760674"/>
                <a:ext cx="1295687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Quân</a:t>
                </a:r>
                <a:r>
                  <a:rPr kumimoji="0" lang="en-US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ra</a:t>
                </a:r>
                <a:r>
                  <a:rPr kumimoji="0" lang="en-US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tấn</a:t>
                </a:r>
                <a:r>
                  <a:rPr kumimoji="0" lang="en-US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công</a:t>
                </a:r>
                <a:endPara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45" name="AutoShape 36"/>
              <p:cNvSpPr>
                <a:spLocks noChangeArrowheads="1"/>
              </p:cNvSpPr>
              <p:nvPr/>
            </p:nvSpPr>
            <p:spPr bwMode="auto">
              <a:xfrm>
                <a:off x="5333612" y="5165118"/>
                <a:ext cx="304867" cy="45709"/>
              </a:xfrm>
              <a:prstGeom prst="wave">
                <a:avLst>
                  <a:gd name="adj1" fmla="val 13005"/>
                  <a:gd name="adj2" fmla="val 0"/>
                </a:avLst>
              </a:prstGeom>
              <a:noFill/>
              <a:ln w="38100">
                <a:solidFill>
                  <a:srgbClr val="33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46" name="Arc 37"/>
              <p:cNvSpPr>
                <a:spLocks/>
              </p:cNvSpPr>
              <p:nvPr/>
            </p:nvSpPr>
            <p:spPr bwMode="auto">
              <a:xfrm rot="-3483116">
                <a:off x="5340392" y="6129177"/>
                <a:ext cx="502811" cy="474499"/>
              </a:xfrm>
              <a:custGeom>
                <a:avLst/>
                <a:gdLst>
                  <a:gd name="T0" fmla="*/ 2147483647 w 19639"/>
                  <a:gd name="T1" fmla="*/ 0 h 19781"/>
                  <a:gd name="T2" fmla="*/ 2147483647 w 19639"/>
                  <a:gd name="T3" fmla="*/ 2147483647 h 19781"/>
                  <a:gd name="T4" fmla="*/ 0 w 19639"/>
                  <a:gd name="T5" fmla="*/ 2147483647 h 19781"/>
                  <a:gd name="T6" fmla="*/ 0 60000 65536"/>
                  <a:gd name="T7" fmla="*/ 0 60000 65536"/>
                  <a:gd name="T8" fmla="*/ 0 60000 65536"/>
                  <a:gd name="T9" fmla="*/ 0 w 19639"/>
                  <a:gd name="T10" fmla="*/ 0 h 19781"/>
                  <a:gd name="T11" fmla="*/ 19639 w 19639"/>
                  <a:gd name="T12" fmla="*/ 19781 h 1978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639" h="19781" fill="none" extrusionOk="0">
                    <a:moveTo>
                      <a:pt x="8675" y="0"/>
                    </a:moveTo>
                    <a:cubicBezTo>
                      <a:pt x="13529" y="2128"/>
                      <a:pt x="17431" y="5968"/>
                      <a:pt x="19638" y="10787"/>
                    </a:cubicBezTo>
                  </a:path>
                  <a:path w="19639" h="19781" stroke="0" extrusionOk="0">
                    <a:moveTo>
                      <a:pt x="8675" y="0"/>
                    </a:moveTo>
                    <a:cubicBezTo>
                      <a:pt x="13529" y="2128"/>
                      <a:pt x="17431" y="5968"/>
                      <a:pt x="19638" y="10787"/>
                    </a:cubicBezTo>
                    <a:lnTo>
                      <a:pt x="0" y="19781"/>
                    </a:lnTo>
                    <a:lnTo>
                      <a:pt x="8675" y="0"/>
                    </a:lnTo>
                    <a:close/>
                  </a:path>
                </a:pathLst>
              </a:custGeom>
              <a:noFill/>
              <a:ln w="571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pic>
            <p:nvPicPr>
              <p:cNvPr id="47" name="Picture 38" descr="MAI-PHUC2"/>
              <p:cNvPicPr>
                <a:picLocks noChangeAspect="1" noChangeArrowheads="1"/>
              </p:cNvPicPr>
              <p:nvPr/>
            </p:nvPicPr>
            <p:blipFill>
              <a:blip r:embed="rId5">
                <a:lum bright="-12000" contrast="3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37178">
                <a:off x="5287976" y="5343137"/>
                <a:ext cx="403866" cy="23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" name="Text Box 39"/>
              <p:cNvSpPr txBox="1">
                <a:spLocks noChangeArrowheads="1"/>
              </p:cNvSpPr>
              <p:nvPr/>
            </p:nvSpPr>
            <p:spPr bwMode="auto">
              <a:xfrm>
                <a:off x="5638479" y="5297561"/>
                <a:ext cx="115287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Quân</a:t>
                </a:r>
                <a:r>
                  <a:rPr kumimoji="0" lang="en-US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ta </a:t>
                </a:r>
                <a:r>
                  <a:rPr kumimoji="0" lang="en-US" alt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mai</a:t>
                </a:r>
                <a:r>
                  <a:rPr kumimoji="0" lang="en-US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phục</a:t>
                </a:r>
                <a:endPara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49" name="Text Box 40"/>
              <p:cNvSpPr txBox="1">
                <a:spLocks noChangeArrowheads="1"/>
              </p:cNvSpPr>
              <p:nvPr/>
            </p:nvSpPr>
            <p:spPr bwMode="auto">
              <a:xfrm>
                <a:off x="5714696" y="6019586"/>
                <a:ext cx="1371904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Quân</a:t>
                </a:r>
                <a:r>
                  <a:rPr kumimoji="0" lang="en-US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địch</a:t>
                </a:r>
                <a:r>
                  <a:rPr kumimoji="0" lang="en-US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hành</a:t>
                </a:r>
                <a:r>
                  <a:rPr kumimoji="0" lang="en-US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quân</a:t>
                </a:r>
                <a:endPara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50" name="Text Box 41"/>
              <p:cNvSpPr txBox="1">
                <a:spLocks noChangeArrowheads="1"/>
              </p:cNvSpPr>
              <p:nvPr/>
            </p:nvSpPr>
            <p:spPr bwMode="auto">
              <a:xfrm>
                <a:off x="5714696" y="6330178"/>
                <a:ext cx="1489378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Quân</a:t>
                </a:r>
                <a:r>
                  <a:rPr kumimoji="0" lang="en-US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địch</a:t>
                </a:r>
                <a:r>
                  <a:rPr kumimoji="0" lang="en-US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tháo</a:t>
                </a:r>
                <a:r>
                  <a:rPr kumimoji="0" lang="en-US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chayh</a:t>
                </a:r>
                <a:endPara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51" name="Arc 28"/>
              <p:cNvSpPr>
                <a:spLocks/>
              </p:cNvSpPr>
              <p:nvPr/>
            </p:nvSpPr>
            <p:spPr bwMode="auto">
              <a:xfrm rot="15858128" flipH="1">
                <a:off x="5529402" y="5251558"/>
                <a:ext cx="151648" cy="613577"/>
              </a:xfrm>
              <a:custGeom>
                <a:avLst/>
                <a:gdLst>
                  <a:gd name="T0" fmla="*/ 2147483647 w 21287"/>
                  <a:gd name="T1" fmla="*/ 0 h 8477"/>
                  <a:gd name="T2" fmla="*/ 2147483647 w 21287"/>
                  <a:gd name="T3" fmla="*/ 2147483647 h 8477"/>
                  <a:gd name="T4" fmla="*/ 0 w 21287"/>
                  <a:gd name="T5" fmla="*/ 2147483647 h 8477"/>
                  <a:gd name="T6" fmla="*/ 0 60000 65536"/>
                  <a:gd name="T7" fmla="*/ 0 60000 65536"/>
                  <a:gd name="T8" fmla="*/ 0 60000 65536"/>
                  <a:gd name="T9" fmla="*/ 0 w 21287"/>
                  <a:gd name="T10" fmla="*/ 0 h 8477"/>
                  <a:gd name="T11" fmla="*/ 21287 w 21287"/>
                  <a:gd name="T12" fmla="*/ 8477 h 84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87" h="8477" fill="none" extrusionOk="0">
                    <a:moveTo>
                      <a:pt x="19867" y="-1"/>
                    </a:moveTo>
                    <a:cubicBezTo>
                      <a:pt x="20525" y="1543"/>
                      <a:pt x="21002" y="3158"/>
                      <a:pt x="21286" y="4813"/>
                    </a:cubicBezTo>
                  </a:path>
                  <a:path w="21287" h="8477" stroke="0" extrusionOk="0">
                    <a:moveTo>
                      <a:pt x="19867" y="-1"/>
                    </a:moveTo>
                    <a:cubicBezTo>
                      <a:pt x="20525" y="1543"/>
                      <a:pt x="21002" y="3158"/>
                      <a:pt x="21286" y="4813"/>
                    </a:cubicBezTo>
                    <a:lnTo>
                      <a:pt x="0" y="8477"/>
                    </a:lnTo>
                    <a:lnTo>
                      <a:pt x="19867" y="-1"/>
                    </a:lnTo>
                    <a:close/>
                  </a:path>
                </a:pathLst>
              </a:custGeom>
              <a:noFill/>
              <a:ln w="57150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endParaRPr>
              </a:p>
            </p:txBody>
          </p:sp>
          <p:sp>
            <p:nvSpPr>
              <p:cNvPr id="52" name="Text Box 40"/>
              <p:cNvSpPr txBox="1">
                <a:spLocks noChangeArrowheads="1"/>
              </p:cNvSpPr>
              <p:nvPr/>
            </p:nvSpPr>
            <p:spPr bwMode="auto">
              <a:xfrm>
                <a:off x="5630592" y="5520396"/>
                <a:ext cx="1371904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Quân</a:t>
                </a:r>
                <a:r>
                  <a:rPr kumimoji="0" lang="en-US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ta </a:t>
                </a:r>
                <a:r>
                  <a:rPr kumimoji="0" lang="en-US" alt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hành</a:t>
                </a:r>
                <a:r>
                  <a:rPr kumimoji="0" lang="en-US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quân</a:t>
                </a:r>
                <a:endPara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5" name="Group 84"/>
          <p:cNvGrpSpPr/>
          <p:nvPr/>
        </p:nvGrpSpPr>
        <p:grpSpPr>
          <a:xfrm>
            <a:off x="699644" y="182302"/>
            <a:ext cx="5327662" cy="6564225"/>
            <a:chOff x="699644" y="182302"/>
            <a:chExt cx="5327662" cy="6564225"/>
          </a:xfrm>
        </p:grpSpPr>
        <p:pic>
          <p:nvPicPr>
            <p:cNvPr id="76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9644" y="182302"/>
              <a:ext cx="5327662" cy="512580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 Box 6"/>
            <p:cNvSpPr txBox="1">
              <a:spLocks noChangeArrowheads="1"/>
            </p:cNvSpPr>
            <p:nvPr/>
          </p:nvSpPr>
          <p:spPr bwMode="auto">
            <a:xfrm>
              <a:off x="772675" y="5546198"/>
              <a:ext cx="5181600" cy="1200329"/>
            </a:xfrm>
            <a:prstGeom prst="rect">
              <a:avLst/>
            </a:prstGeom>
            <a:solidFill>
              <a:srgbClr val="E3B56D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Liễu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Thăng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cầm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đầu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một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đạo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quân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đánh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vào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Lạng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Sơn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.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Mờ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sang,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chúng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đến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Ải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Chi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Lăng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54913" y="128537"/>
            <a:ext cx="5409929" cy="6617990"/>
            <a:chOff x="673642" y="138091"/>
            <a:chExt cx="5409929" cy="6617990"/>
          </a:xfrm>
        </p:grpSpPr>
        <p:sp>
          <p:nvSpPr>
            <p:cNvPr id="77" name="Text Box 6"/>
            <p:cNvSpPr txBox="1">
              <a:spLocks noChangeArrowheads="1"/>
            </p:cNvSpPr>
            <p:nvPr/>
          </p:nvSpPr>
          <p:spPr bwMode="auto">
            <a:xfrm>
              <a:off x="822495" y="5555752"/>
              <a:ext cx="5181600" cy="1200329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Kị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binh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ta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ra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nghênh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chiến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rồi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quay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đầu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giả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vờ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thua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để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nhử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Liễu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Thăng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cùng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đám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kị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binh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vào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trận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ải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pic>
          <p:nvPicPr>
            <p:cNvPr id="7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3642" y="138091"/>
              <a:ext cx="5409929" cy="517001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8458672" y="3081130"/>
            <a:ext cx="1062253" cy="3239955"/>
            <a:chOff x="8459071" y="2640572"/>
            <a:chExt cx="1062253" cy="3239955"/>
          </a:xfrm>
        </p:grpSpPr>
        <p:sp>
          <p:nvSpPr>
            <p:cNvPr id="53" name="Arc 21"/>
            <p:cNvSpPr>
              <a:spLocks/>
            </p:cNvSpPr>
            <p:nvPr/>
          </p:nvSpPr>
          <p:spPr bwMode="auto">
            <a:xfrm rot="8224451" flipH="1">
              <a:off x="8975224" y="4748639"/>
              <a:ext cx="546100" cy="1131888"/>
            </a:xfrm>
            <a:custGeom>
              <a:avLst/>
              <a:gdLst>
                <a:gd name="T0" fmla="*/ 2147483647 w 21600"/>
                <a:gd name="T1" fmla="*/ 0 h 19521"/>
                <a:gd name="T2" fmla="*/ 2147483647 w 21600"/>
                <a:gd name="T3" fmla="*/ 2147483647 h 19521"/>
                <a:gd name="T4" fmla="*/ 0 w 21600"/>
                <a:gd name="T5" fmla="*/ 2147483647 h 19521"/>
                <a:gd name="T6" fmla="*/ 0 60000 65536"/>
                <a:gd name="T7" fmla="*/ 0 60000 65536"/>
                <a:gd name="T8" fmla="*/ 0 60000 65536"/>
                <a:gd name="T9" fmla="*/ 0 w 21600"/>
                <a:gd name="T10" fmla="*/ 0 h 19521"/>
                <a:gd name="T11" fmla="*/ 21600 w 21600"/>
                <a:gd name="T12" fmla="*/ 19521 h 195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9521" fill="none" extrusionOk="0">
                  <a:moveTo>
                    <a:pt x="14150" y="0"/>
                  </a:moveTo>
                  <a:cubicBezTo>
                    <a:pt x="18882" y="4102"/>
                    <a:pt x="21600" y="10056"/>
                    <a:pt x="21600" y="16319"/>
                  </a:cubicBezTo>
                  <a:cubicBezTo>
                    <a:pt x="21600" y="17390"/>
                    <a:pt x="21520" y="18461"/>
                    <a:pt x="21361" y="19521"/>
                  </a:cubicBezTo>
                </a:path>
                <a:path w="21600" h="19521" stroke="0" extrusionOk="0">
                  <a:moveTo>
                    <a:pt x="14150" y="0"/>
                  </a:moveTo>
                  <a:cubicBezTo>
                    <a:pt x="18882" y="4102"/>
                    <a:pt x="21600" y="10056"/>
                    <a:pt x="21600" y="16319"/>
                  </a:cubicBezTo>
                  <a:cubicBezTo>
                    <a:pt x="21600" y="17390"/>
                    <a:pt x="21520" y="18461"/>
                    <a:pt x="21361" y="19521"/>
                  </a:cubicBezTo>
                  <a:lnTo>
                    <a:pt x="0" y="16319"/>
                  </a:lnTo>
                  <a:lnTo>
                    <a:pt x="14150" y="0"/>
                  </a:lnTo>
                  <a:close/>
                </a:path>
              </a:pathLst>
            </a:custGeom>
            <a:noFill/>
            <a:ln w="7620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79" name="Arc 21"/>
            <p:cNvSpPr>
              <a:spLocks/>
            </p:cNvSpPr>
            <p:nvPr/>
          </p:nvSpPr>
          <p:spPr bwMode="auto">
            <a:xfrm rot="10125042" flipH="1">
              <a:off x="8554141" y="3629549"/>
              <a:ext cx="631180" cy="938599"/>
            </a:xfrm>
            <a:custGeom>
              <a:avLst/>
              <a:gdLst>
                <a:gd name="T0" fmla="*/ 2147483647 w 21600"/>
                <a:gd name="T1" fmla="*/ 0 h 19521"/>
                <a:gd name="T2" fmla="*/ 2147483647 w 21600"/>
                <a:gd name="T3" fmla="*/ 2147483647 h 19521"/>
                <a:gd name="T4" fmla="*/ 0 w 21600"/>
                <a:gd name="T5" fmla="*/ 2147483647 h 19521"/>
                <a:gd name="T6" fmla="*/ 0 60000 65536"/>
                <a:gd name="T7" fmla="*/ 0 60000 65536"/>
                <a:gd name="T8" fmla="*/ 0 60000 65536"/>
                <a:gd name="T9" fmla="*/ 0 w 21600"/>
                <a:gd name="T10" fmla="*/ 0 h 19521"/>
                <a:gd name="T11" fmla="*/ 21600 w 21600"/>
                <a:gd name="T12" fmla="*/ 19521 h 195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9521" fill="none" extrusionOk="0">
                  <a:moveTo>
                    <a:pt x="14150" y="0"/>
                  </a:moveTo>
                  <a:cubicBezTo>
                    <a:pt x="18882" y="4102"/>
                    <a:pt x="21600" y="10056"/>
                    <a:pt x="21600" y="16319"/>
                  </a:cubicBezTo>
                  <a:cubicBezTo>
                    <a:pt x="21600" y="17390"/>
                    <a:pt x="21520" y="18461"/>
                    <a:pt x="21361" y="19521"/>
                  </a:cubicBezTo>
                </a:path>
                <a:path w="21600" h="19521" stroke="0" extrusionOk="0">
                  <a:moveTo>
                    <a:pt x="14150" y="0"/>
                  </a:moveTo>
                  <a:cubicBezTo>
                    <a:pt x="18882" y="4102"/>
                    <a:pt x="21600" y="10056"/>
                    <a:pt x="21600" y="16319"/>
                  </a:cubicBezTo>
                  <a:cubicBezTo>
                    <a:pt x="21600" y="17390"/>
                    <a:pt x="21520" y="18461"/>
                    <a:pt x="21361" y="19521"/>
                  </a:cubicBezTo>
                  <a:lnTo>
                    <a:pt x="0" y="16319"/>
                  </a:lnTo>
                  <a:lnTo>
                    <a:pt x="14150" y="0"/>
                  </a:lnTo>
                  <a:close/>
                </a:path>
              </a:pathLst>
            </a:custGeom>
            <a:noFill/>
            <a:ln w="7620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80" name="Arc 21"/>
            <p:cNvSpPr>
              <a:spLocks/>
            </p:cNvSpPr>
            <p:nvPr/>
          </p:nvSpPr>
          <p:spPr bwMode="auto">
            <a:xfrm rot="10125042" flipH="1">
              <a:off x="8459071" y="2640572"/>
              <a:ext cx="631180" cy="938599"/>
            </a:xfrm>
            <a:custGeom>
              <a:avLst/>
              <a:gdLst>
                <a:gd name="T0" fmla="*/ 2147483647 w 21600"/>
                <a:gd name="T1" fmla="*/ 0 h 19521"/>
                <a:gd name="T2" fmla="*/ 2147483647 w 21600"/>
                <a:gd name="T3" fmla="*/ 2147483647 h 19521"/>
                <a:gd name="T4" fmla="*/ 0 w 21600"/>
                <a:gd name="T5" fmla="*/ 2147483647 h 19521"/>
                <a:gd name="T6" fmla="*/ 0 60000 65536"/>
                <a:gd name="T7" fmla="*/ 0 60000 65536"/>
                <a:gd name="T8" fmla="*/ 0 60000 65536"/>
                <a:gd name="T9" fmla="*/ 0 w 21600"/>
                <a:gd name="T10" fmla="*/ 0 h 19521"/>
                <a:gd name="T11" fmla="*/ 21600 w 21600"/>
                <a:gd name="T12" fmla="*/ 19521 h 195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9521" fill="none" extrusionOk="0">
                  <a:moveTo>
                    <a:pt x="14150" y="0"/>
                  </a:moveTo>
                  <a:cubicBezTo>
                    <a:pt x="18882" y="4102"/>
                    <a:pt x="21600" y="10056"/>
                    <a:pt x="21600" y="16319"/>
                  </a:cubicBezTo>
                  <a:cubicBezTo>
                    <a:pt x="21600" y="17390"/>
                    <a:pt x="21520" y="18461"/>
                    <a:pt x="21361" y="19521"/>
                  </a:cubicBezTo>
                </a:path>
                <a:path w="21600" h="19521" stroke="0" extrusionOk="0">
                  <a:moveTo>
                    <a:pt x="14150" y="0"/>
                  </a:moveTo>
                  <a:cubicBezTo>
                    <a:pt x="18882" y="4102"/>
                    <a:pt x="21600" y="10056"/>
                    <a:pt x="21600" y="16319"/>
                  </a:cubicBezTo>
                  <a:cubicBezTo>
                    <a:pt x="21600" y="17390"/>
                    <a:pt x="21520" y="18461"/>
                    <a:pt x="21361" y="19521"/>
                  </a:cubicBezTo>
                  <a:lnTo>
                    <a:pt x="0" y="16319"/>
                  </a:lnTo>
                  <a:lnTo>
                    <a:pt x="14150" y="0"/>
                  </a:lnTo>
                  <a:close/>
                </a:path>
              </a:pathLst>
            </a:custGeom>
            <a:noFill/>
            <a:ln w="7620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670543" y="3023873"/>
            <a:ext cx="948938" cy="3297053"/>
            <a:chOff x="8571552" y="2736497"/>
            <a:chExt cx="948938" cy="3297053"/>
          </a:xfrm>
        </p:grpSpPr>
        <p:sp>
          <p:nvSpPr>
            <p:cNvPr id="81" name="Arc 21"/>
            <p:cNvSpPr>
              <a:spLocks/>
            </p:cNvSpPr>
            <p:nvPr/>
          </p:nvSpPr>
          <p:spPr bwMode="auto">
            <a:xfrm rot="19135135" flipH="1">
              <a:off x="8974390" y="4901662"/>
              <a:ext cx="546100" cy="1131888"/>
            </a:xfrm>
            <a:custGeom>
              <a:avLst/>
              <a:gdLst>
                <a:gd name="T0" fmla="*/ 2147483647 w 21600"/>
                <a:gd name="T1" fmla="*/ 0 h 19521"/>
                <a:gd name="T2" fmla="*/ 2147483647 w 21600"/>
                <a:gd name="T3" fmla="*/ 2147483647 h 19521"/>
                <a:gd name="T4" fmla="*/ 0 w 21600"/>
                <a:gd name="T5" fmla="*/ 2147483647 h 19521"/>
                <a:gd name="T6" fmla="*/ 0 60000 65536"/>
                <a:gd name="T7" fmla="*/ 0 60000 65536"/>
                <a:gd name="T8" fmla="*/ 0 60000 65536"/>
                <a:gd name="T9" fmla="*/ 0 w 21600"/>
                <a:gd name="T10" fmla="*/ 0 h 19521"/>
                <a:gd name="T11" fmla="*/ 21600 w 21600"/>
                <a:gd name="T12" fmla="*/ 19521 h 195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9521" fill="none" extrusionOk="0">
                  <a:moveTo>
                    <a:pt x="14150" y="0"/>
                  </a:moveTo>
                  <a:cubicBezTo>
                    <a:pt x="18882" y="4102"/>
                    <a:pt x="21600" y="10056"/>
                    <a:pt x="21600" y="16319"/>
                  </a:cubicBezTo>
                  <a:cubicBezTo>
                    <a:pt x="21600" y="17390"/>
                    <a:pt x="21520" y="18461"/>
                    <a:pt x="21361" y="19521"/>
                  </a:cubicBezTo>
                </a:path>
                <a:path w="21600" h="19521" stroke="0" extrusionOk="0">
                  <a:moveTo>
                    <a:pt x="14150" y="0"/>
                  </a:moveTo>
                  <a:cubicBezTo>
                    <a:pt x="18882" y="4102"/>
                    <a:pt x="21600" y="10056"/>
                    <a:pt x="21600" y="16319"/>
                  </a:cubicBezTo>
                  <a:cubicBezTo>
                    <a:pt x="21600" y="17390"/>
                    <a:pt x="21520" y="18461"/>
                    <a:pt x="21361" y="19521"/>
                  </a:cubicBezTo>
                  <a:lnTo>
                    <a:pt x="0" y="16319"/>
                  </a:lnTo>
                  <a:lnTo>
                    <a:pt x="14150" y="0"/>
                  </a:lnTo>
                  <a:close/>
                </a:path>
              </a:pathLst>
            </a:custGeom>
            <a:noFill/>
            <a:ln w="7620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82" name="Arc 21"/>
            <p:cNvSpPr>
              <a:spLocks/>
            </p:cNvSpPr>
            <p:nvPr/>
          </p:nvSpPr>
          <p:spPr bwMode="auto">
            <a:xfrm rot="21035726" flipH="1">
              <a:off x="8571552" y="3725439"/>
              <a:ext cx="631180" cy="938599"/>
            </a:xfrm>
            <a:custGeom>
              <a:avLst/>
              <a:gdLst>
                <a:gd name="T0" fmla="*/ 2147483647 w 21600"/>
                <a:gd name="T1" fmla="*/ 0 h 19521"/>
                <a:gd name="T2" fmla="*/ 2147483647 w 21600"/>
                <a:gd name="T3" fmla="*/ 2147483647 h 19521"/>
                <a:gd name="T4" fmla="*/ 0 w 21600"/>
                <a:gd name="T5" fmla="*/ 2147483647 h 19521"/>
                <a:gd name="T6" fmla="*/ 0 60000 65536"/>
                <a:gd name="T7" fmla="*/ 0 60000 65536"/>
                <a:gd name="T8" fmla="*/ 0 60000 65536"/>
                <a:gd name="T9" fmla="*/ 0 w 21600"/>
                <a:gd name="T10" fmla="*/ 0 h 19521"/>
                <a:gd name="T11" fmla="*/ 21600 w 21600"/>
                <a:gd name="T12" fmla="*/ 19521 h 195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9521" fill="none" extrusionOk="0">
                  <a:moveTo>
                    <a:pt x="14150" y="0"/>
                  </a:moveTo>
                  <a:cubicBezTo>
                    <a:pt x="18882" y="4102"/>
                    <a:pt x="21600" y="10056"/>
                    <a:pt x="21600" y="16319"/>
                  </a:cubicBezTo>
                  <a:cubicBezTo>
                    <a:pt x="21600" y="17390"/>
                    <a:pt x="21520" y="18461"/>
                    <a:pt x="21361" y="19521"/>
                  </a:cubicBezTo>
                </a:path>
                <a:path w="21600" h="19521" stroke="0" extrusionOk="0">
                  <a:moveTo>
                    <a:pt x="14150" y="0"/>
                  </a:moveTo>
                  <a:cubicBezTo>
                    <a:pt x="18882" y="4102"/>
                    <a:pt x="21600" y="10056"/>
                    <a:pt x="21600" y="16319"/>
                  </a:cubicBezTo>
                  <a:cubicBezTo>
                    <a:pt x="21600" y="17390"/>
                    <a:pt x="21520" y="18461"/>
                    <a:pt x="21361" y="19521"/>
                  </a:cubicBezTo>
                  <a:lnTo>
                    <a:pt x="0" y="16319"/>
                  </a:lnTo>
                  <a:lnTo>
                    <a:pt x="14150" y="0"/>
                  </a:lnTo>
                  <a:close/>
                </a:path>
              </a:pathLst>
            </a:custGeom>
            <a:noFill/>
            <a:ln w="7620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83" name="Arc 21"/>
            <p:cNvSpPr>
              <a:spLocks/>
            </p:cNvSpPr>
            <p:nvPr/>
          </p:nvSpPr>
          <p:spPr bwMode="auto">
            <a:xfrm rot="21035726" flipH="1">
              <a:off x="8591607" y="2736497"/>
              <a:ext cx="631180" cy="938599"/>
            </a:xfrm>
            <a:custGeom>
              <a:avLst/>
              <a:gdLst>
                <a:gd name="T0" fmla="*/ 2147483647 w 21600"/>
                <a:gd name="T1" fmla="*/ 0 h 19521"/>
                <a:gd name="T2" fmla="*/ 2147483647 w 21600"/>
                <a:gd name="T3" fmla="*/ 2147483647 h 19521"/>
                <a:gd name="T4" fmla="*/ 0 w 21600"/>
                <a:gd name="T5" fmla="*/ 2147483647 h 19521"/>
                <a:gd name="T6" fmla="*/ 0 60000 65536"/>
                <a:gd name="T7" fmla="*/ 0 60000 65536"/>
                <a:gd name="T8" fmla="*/ 0 60000 65536"/>
                <a:gd name="T9" fmla="*/ 0 w 21600"/>
                <a:gd name="T10" fmla="*/ 0 h 19521"/>
                <a:gd name="T11" fmla="*/ 21600 w 21600"/>
                <a:gd name="T12" fmla="*/ 19521 h 195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9521" fill="none" extrusionOk="0">
                  <a:moveTo>
                    <a:pt x="14150" y="0"/>
                  </a:moveTo>
                  <a:cubicBezTo>
                    <a:pt x="18882" y="4102"/>
                    <a:pt x="21600" y="10056"/>
                    <a:pt x="21600" y="16319"/>
                  </a:cubicBezTo>
                  <a:cubicBezTo>
                    <a:pt x="21600" y="17390"/>
                    <a:pt x="21520" y="18461"/>
                    <a:pt x="21361" y="19521"/>
                  </a:cubicBezTo>
                </a:path>
                <a:path w="21600" h="19521" stroke="0" extrusionOk="0">
                  <a:moveTo>
                    <a:pt x="14150" y="0"/>
                  </a:moveTo>
                  <a:cubicBezTo>
                    <a:pt x="18882" y="4102"/>
                    <a:pt x="21600" y="10056"/>
                    <a:pt x="21600" y="16319"/>
                  </a:cubicBezTo>
                  <a:cubicBezTo>
                    <a:pt x="21600" y="17390"/>
                    <a:pt x="21520" y="18461"/>
                    <a:pt x="21361" y="19521"/>
                  </a:cubicBezTo>
                  <a:lnTo>
                    <a:pt x="0" y="16319"/>
                  </a:lnTo>
                  <a:lnTo>
                    <a:pt x="14150" y="0"/>
                  </a:lnTo>
                  <a:close/>
                </a:path>
              </a:pathLst>
            </a:custGeom>
            <a:noFill/>
            <a:ln w="7620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86748" y="101261"/>
            <a:ext cx="5486369" cy="6637862"/>
            <a:chOff x="8005926" y="-4171851"/>
            <a:chExt cx="5444229" cy="6537770"/>
          </a:xfrm>
        </p:grpSpPr>
        <p:graphicFrame>
          <p:nvGraphicFramePr>
            <p:cNvPr id="74" name="Object 5"/>
            <p:cNvGraphicFramePr>
              <a:graphicFrameLocks noChangeAspect="1"/>
            </p:cNvGraphicFramePr>
            <p:nvPr/>
          </p:nvGraphicFramePr>
          <p:xfrm>
            <a:off x="8005926" y="-4171851"/>
            <a:ext cx="5444229" cy="51075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Bitmap Image" r:id="rId9" imgW="4924440" imgH="4076640" progId="Paint.Picture">
                    <p:embed/>
                  </p:oleObj>
                </mc:Choice>
                <mc:Fallback>
                  <p:oleObj name="Bitmap Image" r:id="rId9" imgW="4924440" imgH="4076640" progId="Paint.Picture">
                    <p:embed/>
                    <p:pic>
                      <p:nvPicPr>
                        <p:cNvPr id="74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05926" y="-4171851"/>
                          <a:ext cx="5444229" cy="5107597"/>
                        </a:xfrm>
                        <a:prstGeom prst="rect">
                          <a:avLst/>
                        </a:prstGeom>
                        <a:gradFill rotWithShape="1">
                          <a:gsLst>
                            <a:gs pos="0">
                              <a:schemeClr val="accent2"/>
                            </a:gs>
                            <a:gs pos="50000">
                              <a:srgbClr val="FFFFFF"/>
                            </a:gs>
                            <a:gs pos="100000">
                              <a:schemeClr val="accent2"/>
                            </a:gs>
                          </a:gsLst>
                          <a:lin ang="5400000" scaled="1"/>
                        </a:gra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5" name="Text Box 8"/>
            <p:cNvSpPr txBox="1">
              <a:spLocks noChangeArrowheads="1"/>
            </p:cNvSpPr>
            <p:nvPr/>
          </p:nvSpPr>
          <p:spPr bwMode="auto">
            <a:xfrm>
              <a:off x="8153156" y="1165590"/>
              <a:ext cx="5105400" cy="1200329"/>
            </a:xfrm>
            <a:prstGeom prst="rect">
              <a:avLst/>
            </a:prstGeom>
            <a:solidFill>
              <a:srgbClr val="E3B56D"/>
            </a:solidFill>
            <a:ln>
              <a:solidFill>
                <a:schemeClr val="tx1">
                  <a:lumMod val="95000"/>
                  <a:lumOff val="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Kị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binh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của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Liễu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Thăng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ham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đuổi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bỏ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xa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hàng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quân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bộ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phía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sau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73395" y="29191"/>
            <a:ext cx="5152140" cy="6571879"/>
            <a:chOff x="-4287985" y="-91040"/>
            <a:chExt cx="5152140" cy="6571879"/>
          </a:xfrm>
        </p:grpSpPr>
        <p:sp>
          <p:nvSpPr>
            <p:cNvPr id="55" name="Text Box 19"/>
            <p:cNvSpPr txBox="1">
              <a:spLocks noChangeArrowheads="1"/>
            </p:cNvSpPr>
            <p:nvPr/>
          </p:nvSpPr>
          <p:spPr bwMode="auto">
            <a:xfrm>
              <a:off x="-4135932" y="5280510"/>
              <a:ext cx="4899025" cy="1200329"/>
            </a:xfrm>
            <a:prstGeom prst="rect">
              <a:avLst/>
            </a:prstGeom>
            <a:solidFill>
              <a:srgbClr val="E3B56D"/>
            </a:solidFill>
            <a:ln>
              <a:solidFill>
                <a:schemeClr val="tx1">
                  <a:lumMod val="95000"/>
                  <a:lumOff val="5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Phục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binh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của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ta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từ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hai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sườn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núi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lòng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khe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xông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ra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tấn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công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pic>
          <p:nvPicPr>
            <p:cNvPr id="70" name="Picture 5" descr="q4"/>
            <p:cNvPicPr>
              <a:picLocks noChangeAspect="1" noChangeArrowheads="1"/>
            </p:cNvPicPr>
            <p:nvPr/>
          </p:nvPicPr>
          <p:blipFill>
            <a:blip r:embed="rId1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87985" y="-91040"/>
              <a:ext cx="5152140" cy="52242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Effects fake chama GIF - Find on GIFER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494" y="2389693"/>
            <a:ext cx="1589068" cy="224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6" name="Group 85"/>
          <p:cNvGrpSpPr/>
          <p:nvPr/>
        </p:nvGrpSpPr>
        <p:grpSpPr>
          <a:xfrm>
            <a:off x="587657" y="128537"/>
            <a:ext cx="5497964" cy="6658061"/>
            <a:chOff x="-5871687" y="2235558"/>
            <a:chExt cx="5497964" cy="6658061"/>
          </a:xfrm>
        </p:grpSpPr>
        <p:sp>
          <p:nvSpPr>
            <p:cNvPr id="71" name="Text Box 7"/>
            <p:cNvSpPr txBox="1">
              <a:spLocks noChangeArrowheads="1"/>
            </p:cNvSpPr>
            <p:nvPr/>
          </p:nvSpPr>
          <p:spPr bwMode="auto">
            <a:xfrm>
              <a:off x="-5599205" y="7693290"/>
              <a:ext cx="4953000" cy="1200329"/>
            </a:xfrm>
            <a:prstGeom prst="rect">
              <a:avLst/>
            </a:prstGeom>
            <a:solidFill>
              <a:srgbClr val="E3B56D"/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Pháo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hiệu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nổ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vang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như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sấm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, n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chùm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mũi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lao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vun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phóng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xuống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pic>
          <p:nvPicPr>
            <p:cNvPr id="54" name="Picture 4" descr="Clip_3"/>
            <p:cNvPicPr>
              <a:picLocks noChangeAspect="1" noChangeArrowheads="1"/>
            </p:cNvPicPr>
            <p:nvPr/>
          </p:nvPicPr>
          <p:blipFill>
            <a:blip r:embed="rId13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871687" y="2235558"/>
              <a:ext cx="5497964" cy="513143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7" name="Group 86"/>
          <p:cNvGrpSpPr/>
          <p:nvPr/>
        </p:nvGrpSpPr>
        <p:grpSpPr>
          <a:xfrm>
            <a:off x="8399592" y="1826997"/>
            <a:ext cx="1522413" cy="1930401"/>
            <a:chOff x="8360197" y="-191726"/>
            <a:chExt cx="1522413" cy="1930401"/>
          </a:xfrm>
        </p:grpSpPr>
        <p:sp>
          <p:nvSpPr>
            <p:cNvPr id="88" name="Arc 18"/>
            <p:cNvSpPr>
              <a:spLocks/>
            </p:cNvSpPr>
            <p:nvPr/>
          </p:nvSpPr>
          <p:spPr bwMode="auto">
            <a:xfrm rot="2512794">
              <a:off x="8360197" y="-153626"/>
              <a:ext cx="782638" cy="1295400"/>
            </a:xfrm>
            <a:custGeom>
              <a:avLst/>
              <a:gdLst>
                <a:gd name="T0" fmla="*/ 2147483647 w 19639"/>
                <a:gd name="T1" fmla="*/ 0 h 19781"/>
                <a:gd name="T2" fmla="*/ 2147483647 w 19639"/>
                <a:gd name="T3" fmla="*/ 2147483647 h 19781"/>
                <a:gd name="T4" fmla="*/ 0 w 19639"/>
                <a:gd name="T5" fmla="*/ 2147483647 h 19781"/>
                <a:gd name="T6" fmla="*/ 0 60000 65536"/>
                <a:gd name="T7" fmla="*/ 0 60000 65536"/>
                <a:gd name="T8" fmla="*/ 0 60000 65536"/>
                <a:gd name="T9" fmla="*/ 0 w 19639"/>
                <a:gd name="T10" fmla="*/ 0 h 19781"/>
                <a:gd name="T11" fmla="*/ 19639 w 19639"/>
                <a:gd name="T12" fmla="*/ 19781 h 197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639" h="19781" fill="none" extrusionOk="0">
                  <a:moveTo>
                    <a:pt x="8675" y="0"/>
                  </a:moveTo>
                  <a:cubicBezTo>
                    <a:pt x="13529" y="2128"/>
                    <a:pt x="17431" y="5968"/>
                    <a:pt x="19638" y="10787"/>
                  </a:cubicBezTo>
                </a:path>
                <a:path w="19639" h="19781" stroke="0" extrusionOk="0">
                  <a:moveTo>
                    <a:pt x="8675" y="0"/>
                  </a:moveTo>
                  <a:cubicBezTo>
                    <a:pt x="13529" y="2128"/>
                    <a:pt x="17431" y="5968"/>
                    <a:pt x="19638" y="10787"/>
                  </a:cubicBezTo>
                  <a:lnTo>
                    <a:pt x="0" y="19781"/>
                  </a:lnTo>
                  <a:lnTo>
                    <a:pt x="8675" y="0"/>
                  </a:lnTo>
                  <a:close/>
                </a:path>
              </a:pathLst>
            </a:cu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89" name="Arc 19"/>
            <p:cNvSpPr>
              <a:spLocks/>
            </p:cNvSpPr>
            <p:nvPr/>
          </p:nvSpPr>
          <p:spPr bwMode="auto">
            <a:xfrm rot="20072079" flipH="1">
              <a:off x="8739610" y="-191726"/>
              <a:ext cx="1143000" cy="739775"/>
            </a:xfrm>
            <a:custGeom>
              <a:avLst/>
              <a:gdLst>
                <a:gd name="T0" fmla="*/ 2147483647 w 21127"/>
                <a:gd name="T1" fmla="*/ 0 h 15026"/>
                <a:gd name="T2" fmla="*/ 2147483647 w 21127"/>
                <a:gd name="T3" fmla="*/ 2147483647 h 15026"/>
                <a:gd name="T4" fmla="*/ 0 w 21127"/>
                <a:gd name="T5" fmla="*/ 2147483647 h 15026"/>
                <a:gd name="T6" fmla="*/ 0 60000 65536"/>
                <a:gd name="T7" fmla="*/ 0 60000 65536"/>
                <a:gd name="T8" fmla="*/ 0 60000 65536"/>
                <a:gd name="T9" fmla="*/ 0 w 21127"/>
                <a:gd name="T10" fmla="*/ 0 h 15026"/>
                <a:gd name="T11" fmla="*/ 21127 w 21127"/>
                <a:gd name="T12" fmla="*/ 15026 h 150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27" h="15026" fill="none" extrusionOk="0">
                  <a:moveTo>
                    <a:pt x="15517" y="-1"/>
                  </a:moveTo>
                  <a:cubicBezTo>
                    <a:pt x="18338" y="2913"/>
                    <a:pt x="20282" y="6563"/>
                    <a:pt x="21127" y="10530"/>
                  </a:cubicBezTo>
                </a:path>
                <a:path w="21127" h="15026" stroke="0" extrusionOk="0">
                  <a:moveTo>
                    <a:pt x="15517" y="-1"/>
                  </a:moveTo>
                  <a:cubicBezTo>
                    <a:pt x="18338" y="2913"/>
                    <a:pt x="20282" y="6563"/>
                    <a:pt x="21127" y="10530"/>
                  </a:cubicBezTo>
                  <a:lnTo>
                    <a:pt x="0" y="15026"/>
                  </a:lnTo>
                  <a:lnTo>
                    <a:pt x="15517" y="-1"/>
                  </a:lnTo>
                  <a:close/>
                </a:path>
              </a:pathLst>
            </a:cu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90" name="Arc 20"/>
            <p:cNvSpPr>
              <a:spLocks/>
            </p:cNvSpPr>
            <p:nvPr/>
          </p:nvSpPr>
          <p:spPr bwMode="auto">
            <a:xfrm rot="18701391" flipH="1">
              <a:off x="8470529" y="544081"/>
              <a:ext cx="1738312" cy="650875"/>
            </a:xfrm>
            <a:custGeom>
              <a:avLst/>
              <a:gdLst>
                <a:gd name="T0" fmla="*/ 2147483647 w 21127"/>
                <a:gd name="T1" fmla="*/ 0 h 15026"/>
                <a:gd name="T2" fmla="*/ 2147483647 w 21127"/>
                <a:gd name="T3" fmla="*/ 2147483647 h 15026"/>
                <a:gd name="T4" fmla="*/ 0 w 21127"/>
                <a:gd name="T5" fmla="*/ 2147483647 h 15026"/>
                <a:gd name="T6" fmla="*/ 0 60000 65536"/>
                <a:gd name="T7" fmla="*/ 0 60000 65536"/>
                <a:gd name="T8" fmla="*/ 0 60000 65536"/>
                <a:gd name="T9" fmla="*/ 0 w 21127"/>
                <a:gd name="T10" fmla="*/ 0 h 15026"/>
                <a:gd name="T11" fmla="*/ 21127 w 21127"/>
                <a:gd name="T12" fmla="*/ 15026 h 150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27" h="15026" fill="none" extrusionOk="0">
                  <a:moveTo>
                    <a:pt x="15517" y="-1"/>
                  </a:moveTo>
                  <a:cubicBezTo>
                    <a:pt x="18338" y="2913"/>
                    <a:pt x="20282" y="6563"/>
                    <a:pt x="21127" y="10530"/>
                  </a:cubicBezTo>
                </a:path>
                <a:path w="21127" h="15026" stroke="0" extrusionOk="0">
                  <a:moveTo>
                    <a:pt x="15517" y="-1"/>
                  </a:moveTo>
                  <a:cubicBezTo>
                    <a:pt x="18338" y="2913"/>
                    <a:pt x="20282" y="6563"/>
                    <a:pt x="21127" y="10530"/>
                  </a:cubicBezTo>
                  <a:lnTo>
                    <a:pt x="0" y="15026"/>
                  </a:lnTo>
                  <a:lnTo>
                    <a:pt x="15517" y="-1"/>
                  </a:lnTo>
                  <a:close/>
                </a:path>
              </a:pathLst>
            </a:cu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516563" y="197794"/>
            <a:ext cx="5302222" cy="5954934"/>
            <a:chOff x="-3976134" y="-5361498"/>
            <a:chExt cx="5302222" cy="5954934"/>
          </a:xfrm>
        </p:grpSpPr>
        <p:pic>
          <p:nvPicPr>
            <p:cNvPr id="68" name="Picture 10" descr="Image19"/>
            <p:cNvPicPr>
              <a:picLocks noChangeAspect="1" noChangeArrowheads="1"/>
            </p:cNvPicPr>
            <p:nvPr/>
          </p:nvPicPr>
          <p:blipFill>
            <a:blip r:embed="rId14">
              <a:lum bright="18000" contrast="6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39" b="6218"/>
            <a:stretch>
              <a:fillRect/>
            </a:stretch>
          </p:blipFill>
          <p:spPr bwMode="auto">
            <a:xfrm>
              <a:off x="-3976134" y="-5361498"/>
              <a:ext cx="5302222" cy="519175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 Box 6"/>
            <p:cNvSpPr txBox="1">
              <a:spLocks noChangeArrowheads="1"/>
            </p:cNvSpPr>
            <p:nvPr/>
          </p:nvSpPr>
          <p:spPr bwMode="auto">
            <a:xfrm>
              <a:off x="-3951073" y="131473"/>
              <a:ext cx="4800600" cy="461963"/>
            </a:xfrm>
            <a:prstGeom prst="rect">
              <a:avLst/>
            </a:prstGeom>
            <a:solidFill>
              <a:srgbClr val="E3B56D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Liễu Thăng bị giết chết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tại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trận</a:t>
              </a:r>
              <a:endPara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31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125E-6 -1.48148E-6 L -0.00456 0.327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8333E-6 4.07407E-6 L -0.00456 0.3270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1634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6" presetClass="entr" presetSubtype="2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93930" y="165866"/>
            <a:ext cx="10784378" cy="73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89" tIns="60944" rIns="121889" bIns="60944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91421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i="0" dirty="0"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3. </a:t>
            </a:r>
            <a:r>
              <a:rPr lang="en-US" altLang="zh-CN" sz="4000" i="0" dirty="0" err="1"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Kết</a:t>
            </a:r>
            <a:r>
              <a:rPr lang="en-US" altLang="zh-CN" sz="4000" i="0" dirty="0"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 </a:t>
            </a:r>
            <a:r>
              <a:rPr lang="en-US" altLang="zh-CN" sz="4000" i="0" dirty="0" err="1"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quả</a:t>
            </a:r>
            <a:r>
              <a:rPr lang="en-US" altLang="zh-CN" sz="4000" i="0" dirty="0"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, </a:t>
            </a:r>
            <a:r>
              <a:rPr lang="en-US" altLang="zh-CN" sz="4000" i="0" dirty="0" err="1"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nguyên</a:t>
            </a:r>
            <a:r>
              <a:rPr lang="en-US" altLang="zh-CN" sz="4000" i="0" dirty="0"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 </a:t>
            </a:r>
            <a:r>
              <a:rPr lang="en-US" altLang="zh-CN" sz="4000" i="0" dirty="0" err="1"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nhân</a:t>
            </a:r>
            <a:r>
              <a:rPr lang="en-US" altLang="zh-CN" sz="4000" i="0" dirty="0"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 </a:t>
            </a:r>
            <a:r>
              <a:rPr lang="en-US" altLang="zh-CN" sz="4000" i="0" dirty="0" err="1"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và</a:t>
            </a:r>
            <a:r>
              <a:rPr lang="en-US" altLang="zh-CN" sz="4000" i="0" dirty="0"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 ý </a:t>
            </a:r>
            <a:r>
              <a:rPr lang="en-US" altLang="zh-CN" sz="4000" i="0" dirty="0" err="1"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nghĩa</a:t>
            </a:r>
            <a:r>
              <a:rPr lang="en-US" altLang="zh-CN" sz="4000" i="0" dirty="0"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 </a:t>
            </a:r>
            <a:r>
              <a:rPr lang="en-US" altLang="zh-CN" sz="4000" i="0" dirty="0" err="1"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lịch</a:t>
            </a:r>
            <a:r>
              <a:rPr lang="en-US" altLang="zh-CN" sz="4000" i="0" dirty="0"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 </a:t>
            </a:r>
            <a:r>
              <a:rPr lang="en-US" altLang="zh-CN" sz="4000" i="0" dirty="0" err="1"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sử</a:t>
            </a:r>
            <a:endParaRPr lang="zh-CN" altLang="en-US" sz="4000" i="0" dirty="0">
              <a:solidFill>
                <a:srgbClr val="C20827"/>
              </a:solidFill>
              <a:effectLst>
                <a:outerShdw blurRad="38100" dist="38100" dir="2700000" algn="tl">
                  <a:srgbClr val="C0C0C0"/>
                </a:outerShdw>
              </a:effectLst>
              <a:ea typeface="方正黑体简体" pitchFamily="2" charset="-122"/>
            </a:endParaRPr>
          </a:p>
        </p:txBody>
      </p:sp>
      <p:sp>
        <p:nvSpPr>
          <p:cNvPr id="26" name="Rectangle 52"/>
          <p:cNvSpPr>
            <a:spLocks noChangeArrowheads="1"/>
          </p:cNvSpPr>
          <p:nvPr/>
        </p:nvSpPr>
        <p:spPr bwMode="auto">
          <a:xfrm>
            <a:off x="786032" y="1132747"/>
            <a:ext cx="9026449" cy="66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8826" tIns="54412" rIns="108826" bIns="54412" anchor="ctr">
            <a:spAutoFit/>
          </a:bodyPr>
          <a:lstStyle>
            <a:lvl1pPr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i="0" dirty="0" err="1">
                <a:solidFill>
                  <a:srgbClr val="FFC000"/>
                </a:solidFill>
                <a:cs typeface="Arial" panose="020B0604020202020204" pitchFamily="34" charset="0"/>
              </a:rPr>
              <a:t>Em</a:t>
            </a:r>
            <a:r>
              <a:rPr lang="en-US" sz="3600" i="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n-US" sz="3600" i="0" dirty="0" err="1">
                <a:solidFill>
                  <a:srgbClr val="FFC000"/>
                </a:solidFill>
                <a:cs typeface="Arial" panose="020B0604020202020204" pitchFamily="34" charset="0"/>
              </a:rPr>
              <a:t>hãy</a:t>
            </a:r>
            <a:r>
              <a:rPr lang="en-US" sz="3600" i="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n-US" sz="3600" i="0" dirty="0" err="1">
                <a:solidFill>
                  <a:srgbClr val="FFC000"/>
                </a:solidFill>
                <a:cs typeface="Arial" panose="020B0604020202020204" pitchFamily="34" charset="0"/>
              </a:rPr>
              <a:t>nêu</a:t>
            </a:r>
            <a:r>
              <a:rPr lang="en-US" sz="3600" i="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n-US" sz="3600" i="0" dirty="0" err="1">
                <a:solidFill>
                  <a:srgbClr val="FFC000"/>
                </a:solidFill>
                <a:cs typeface="Arial" panose="020B0604020202020204" pitchFamily="34" charset="0"/>
              </a:rPr>
              <a:t>kết</a:t>
            </a:r>
            <a:r>
              <a:rPr lang="en-US" sz="3600" i="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n-US" sz="3600" i="0" dirty="0" err="1">
                <a:solidFill>
                  <a:srgbClr val="FFC000"/>
                </a:solidFill>
                <a:cs typeface="Arial" panose="020B0604020202020204" pitchFamily="34" charset="0"/>
              </a:rPr>
              <a:t>quả</a:t>
            </a:r>
            <a:r>
              <a:rPr lang="en-US" sz="3600" i="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n-US" sz="3600" i="0" dirty="0" err="1">
                <a:solidFill>
                  <a:srgbClr val="FFC000"/>
                </a:solidFill>
                <a:cs typeface="Arial" panose="020B0604020202020204" pitchFamily="34" charset="0"/>
              </a:rPr>
              <a:t>của</a:t>
            </a:r>
            <a:r>
              <a:rPr lang="en-US" sz="3600" i="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n-US" sz="3600" i="0" dirty="0" err="1">
                <a:solidFill>
                  <a:srgbClr val="FFC000"/>
                </a:solidFill>
                <a:cs typeface="Arial" panose="020B0604020202020204" pitchFamily="34" charset="0"/>
              </a:rPr>
              <a:t>trận</a:t>
            </a:r>
            <a:r>
              <a:rPr lang="en-US" sz="3600" i="0" dirty="0">
                <a:solidFill>
                  <a:srgbClr val="FFC000"/>
                </a:solidFill>
                <a:cs typeface="Arial" panose="020B0604020202020204" pitchFamily="34" charset="0"/>
              </a:rPr>
              <a:t> Chi </a:t>
            </a:r>
            <a:r>
              <a:rPr lang="en-US" sz="3600" i="0" dirty="0" err="1">
                <a:solidFill>
                  <a:srgbClr val="FFC000"/>
                </a:solidFill>
                <a:cs typeface="Arial" panose="020B0604020202020204" pitchFamily="34" charset="0"/>
              </a:rPr>
              <a:t>Lăng</a:t>
            </a:r>
            <a:r>
              <a:rPr lang="en-US" sz="3600" i="0" dirty="0">
                <a:solidFill>
                  <a:srgbClr val="FFC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Rectangle 53"/>
          <p:cNvSpPr>
            <a:spLocks noChangeArrowheads="1"/>
          </p:cNvSpPr>
          <p:nvPr/>
        </p:nvSpPr>
        <p:spPr bwMode="auto">
          <a:xfrm>
            <a:off x="552229" y="1844002"/>
            <a:ext cx="9893032" cy="114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8826" tIns="54412" rIns="108826" bIns="54412" anchor="ctr">
            <a:spAutoFit/>
          </a:bodyPr>
          <a:lstStyle>
            <a:lvl1pPr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815812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>
                <a:solidFill>
                  <a:srgbClr val="000000"/>
                </a:solidFill>
              </a:rPr>
              <a:t>Quân</a:t>
            </a:r>
            <a:r>
              <a:rPr lang="en-US" altLang="zh-CN" sz="2800" b="1" dirty="0">
                <a:solidFill>
                  <a:srgbClr val="000000"/>
                </a:solidFill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</a:rPr>
              <a:t>địch</a:t>
            </a:r>
            <a:r>
              <a:rPr lang="en-US" altLang="zh-CN" sz="2800" b="1" dirty="0">
                <a:solidFill>
                  <a:srgbClr val="000000"/>
                </a:solidFill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</a:rPr>
              <a:t>hoảng</a:t>
            </a:r>
            <a:r>
              <a:rPr lang="en-US" altLang="zh-CN" sz="2800" b="1" dirty="0">
                <a:solidFill>
                  <a:srgbClr val="000000"/>
                </a:solidFill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</a:rPr>
              <a:t>sợ</a:t>
            </a:r>
            <a:r>
              <a:rPr lang="en-US" altLang="zh-CN" sz="2800" b="1" dirty="0">
                <a:solidFill>
                  <a:srgbClr val="000000"/>
                </a:solidFill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</a:rPr>
              <a:t>lại</a:t>
            </a:r>
            <a:r>
              <a:rPr lang="en-US" altLang="zh-CN" sz="2800" b="1" dirty="0">
                <a:solidFill>
                  <a:srgbClr val="000000"/>
                </a:solidFill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</a:rPr>
              <a:t>nghe</a:t>
            </a:r>
            <a:r>
              <a:rPr lang="en-US" altLang="zh-CN" sz="2800" b="1" dirty="0">
                <a:solidFill>
                  <a:srgbClr val="000000"/>
                </a:solidFill>
              </a:rPr>
              <a:t> tin </a:t>
            </a:r>
            <a:r>
              <a:rPr lang="en-US" altLang="zh-CN" sz="2800" b="1" dirty="0" err="1">
                <a:solidFill>
                  <a:srgbClr val="000000"/>
                </a:solidFill>
              </a:rPr>
              <a:t>Liễu</a:t>
            </a:r>
            <a:r>
              <a:rPr lang="en-US" altLang="zh-CN" sz="2800" b="1" dirty="0">
                <a:solidFill>
                  <a:srgbClr val="000000"/>
                </a:solidFill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</a:rPr>
              <a:t>Thăng</a:t>
            </a:r>
            <a:r>
              <a:rPr lang="en-US" altLang="zh-CN" sz="2800" b="1" dirty="0">
                <a:solidFill>
                  <a:srgbClr val="000000"/>
                </a:solidFill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</a:rPr>
              <a:t>tử</a:t>
            </a:r>
            <a:r>
              <a:rPr lang="en-US" altLang="zh-CN" sz="2800" b="1" dirty="0">
                <a:solidFill>
                  <a:srgbClr val="000000"/>
                </a:solidFill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</a:rPr>
              <a:t>trận</a:t>
            </a:r>
            <a:r>
              <a:rPr lang="en-US" altLang="zh-CN" sz="2800" b="1" dirty="0">
                <a:solidFill>
                  <a:srgbClr val="000000"/>
                </a:solidFill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</a:rPr>
              <a:t>càng</a:t>
            </a:r>
            <a:r>
              <a:rPr lang="en-US" altLang="zh-CN" sz="2800" b="1" dirty="0">
                <a:solidFill>
                  <a:srgbClr val="000000"/>
                </a:solidFill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</a:rPr>
              <a:t>khiếp</a:t>
            </a:r>
            <a:r>
              <a:rPr lang="en-US" altLang="zh-CN" sz="2800" b="1" dirty="0">
                <a:solidFill>
                  <a:srgbClr val="000000"/>
                </a:solidFill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</a:rPr>
              <a:t>sợ</a:t>
            </a:r>
            <a:r>
              <a:rPr lang="en-US" altLang="zh-CN" sz="2800" b="1" dirty="0">
                <a:solidFill>
                  <a:srgbClr val="000000"/>
                </a:solidFill>
              </a:rPr>
              <a:t>. </a:t>
            </a:r>
            <a:r>
              <a:rPr lang="en-US" altLang="zh-CN" sz="2800" b="1" dirty="0" err="1">
                <a:solidFill>
                  <a:srgbClr val="000000"/>
                </a:solidFill>
              </a:rPr>
              <a:t>Hàng</a:t>
            </a:r>
            <a:r>
              <a:rPr lang="en-US" altLang="zh-CN" sz="2800" b="1" dirty="0">
                <a:solidFill>
                  <a:srgbClr val="000000"/>
                </a:solidFill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</a:rPr>
              <a:t>vạn</a:t>
            </a:r>
            <a:r>
              <a:rPr lang="en-US" altLang="zh-CN" sz="2800" b="1" dirty="0">
                <a:solidFill>
                  <a:srgbClr val="000000"/>
                </a:solidFill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</a:rPr>
              <a:t>quân</a:t>
            </a:r>
            <a:r>
              <a:rPr lang="en-US" altLang="zh-CN" sz="2800" b="1" dirty="0">
                <a:solidFill>
                  <a:srgbClr val="000000"/>
                </a:solidFill>
              </a:rPr>
              <a:t> Minh </a:t>
            </a:r>
            <a:r>
              <a:rPr lang="en-US" altLang="zh-CN" sz="2800" b="1" dirty="0" err="1">
                <a:solidFill>
                  <a:srgbClr val="000000"/>
                </a:solidFill>
              </a:rPr>
              <a:t>bị</a:t>
            </a:r>
            <a:r>
              <a:rPr lang="en-US" altLang="zh-CN" sz="2800" b="1" dirty="0">
                <a:solidFill>
                  <a:srgbClr val="000000"/>
                </a:solidFill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</a:rPr>
              <a:t>giết</a:t>
            </a:r>
            <a:r>
              <a:rPr lang="en-US" altLang="zh-CN" sz="2800" b="1" dirty="0">
                <a:solidFill>
                  <a:srgbClr val="000000"/>
                </a:solidFill>
              </a:rPr>
              <a:t>, </a:t>
            </a:r>
            <a:r>
              <a:rPr lang="en-US" altLang="zh-CN" sz="2800" b="1" dirty="0" err="1">
                <a:solidFill>
                  <a:srgbClr val="000000"/>
                </a:solidFill>
              </a:rPr>
              <a:t>số</a:t>
            </a:r>
            <a:r>
              <a:rPr lang="en-US" altLang="zh-CN" sz="2800" b="1" dirty="0">
                <a:solidFill>
                  <a:srgbClr val="000000"/>
                </a:solidFill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</a:rPr>
              <a:t>còn</a:t>
            </a:r>
            <a:r>
              <a:rPr lang="en-US" altLang="zh-CN" sz="2800" b="1" dirty="0">
                <a:solidFill>
                  <a:srgbClr val="000000"/>
                </a:solidFill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</a:rPr>
              <a:t>lại</a:t>
            </a:r>
            <a:r>
              <a:rPr lang="en-US" altLang="zh-CN" sz="2800" b="1" dirty="0">
                <a:solidFill>
                  <a:srgbClr val="000000"/>
                </a:solidFill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</a:rPr>
              <a:t>bị</a:t>
            </a:r>
            <a:r>
              <a:rPr lang="en-US" altLang="zh-CN" sz="2800" b="1" dirty="0">
                <a:solidFill>
                  <a:srgbClr val="000000"/>
                </a:solidFill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</a:rPr>
              <a:t>giết</a:t>
            </a:r>
            <a:r>
              <a:rPr lang="en-US" altLang="zh-CN" sz="2800" b="1" dirty="0">
                <a:solidFill>
                  <a:srgbClr val="000000"/>
                </a:solidFill>
              </a:rPr>
              <a:t>.</a:t>
            </a:r>
            <a:endParaRPr lang="zh-CN" altLang="en-US" sz="2800" b="1" dirty="0">
              <a:solidFill>
                <a:srgbClr val="000000"/>
              </a:solidFill>
            </a:endParaRPr>
          </a:p>
        </p:txBody>
      </p:sp>
      <p:sp>
        <p:nvSpPr>
          <p:cNvPr id="28" name="Rectangle 54"/>
          <p:cNvSpPr>
            <a:spLocks noChangeArrowheads="1"/>
          </p:cNvSpPr>
          <p:nvPr/>
        </p:nvSpPr>
        <p:spPr bwMode="auto">
          <a:xfrm>
            <a:off x="437930" y="3286338"/>
            <a:ext cx="5400163" cy="1398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8826" tIns="54412" rIns="108826" bIns="54412" anchor="ctr">
            <a:spAutoFit/>
          </a:bodyPr>
          <a:lstStyle>
            <a:lvl1pPr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815812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</a:rPr>
              <a:t>Mưu</a:t>
            </a:r>
            <a:r>
              <a:rPr lang="en-US" altLang="zh-CN" sz="2400" b="1" dirty="0">
                <a:solidFill>
                  <a:srgbClr val="000000"/>
                </a:solidFill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</a:rPr>
              <a:t>đồ</a:t>
            </a:r>
            <a:r>
              <a:rPr lang="en-US" altLang="zh-CN" sz="2400" b="1" dirty="0">
                <a:solidFill>
                  <a:srgbClr val="000000"/>
                </a:solidFill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</a:rPr>
              <a:t>cứu</a:t>
            </a:r>
            <a:r>
              <a:rPr lang="en-US" altLang="zh-CN" sz="2400" b="1" dirty="0">
                <a:solidFill>
                  <a:srgbClr val="000000"/>
                </a:solidFill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</a:rPr>
              <a:t>viện</a:t>
            </a:r>
            <a:r>
              <a:rPr lang="en-US" altLang="zh-CN" sz="2400" b="1" dirty="0">
                <a:solidFill>
                  <a:srgbClr val="000000"/>
                </a:solidFill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</a:rPr>
              <a:t>cho</a:t>
            </a:r>
            <a:r>
              <a:rPr lang="en-US" altLang="zh-CN" sz="2400" b="1" dirty="0">
                <a:solidFill>
                  <a:srgbClr val="000000"/>
                </a:solidFill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</a:rPr>
              <a:t>Đông</a:t>
            </a:r>
            <a:r>
              <a:rPr lang="en-US" altLang="zh-CN" sz="2400" b="1" dirty="0">
                <a:solidFill>
                  <a:srgbClr val="000000"/>
                </a:solidFill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</a:rPr>
              <a:t>Quan</a:t>
            </a:r>
            <a:r>
              <a:rPr lang="en-US" altLang="zh-CN" sz="2400" b="1" dirty="0">
                <a:solidFill>
                  <a:srgbClr val="000000"/>
                </a:solidFill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</a:rPr>
              <a:t>của</a:t>
            </a:r>
            <a:r>
              <a:rPr lang="en-US" altLang="zh-CN" sz="2400" b="1" dirty="0">
                <a:solidFill>
                  <a:srgbClr val="000000"/>
                </a:solidFill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</a:rPr>
              <a:t>nhà</a:t>
            </a:r>
            <a:r>
              <a:rPr lang="en-US" altLang="zh-CN" sz="2400" b="1" dirty="0">
                <a:solidFill>
                  <a:srgbClr val="000000"/>
                </a:solidFill>
              </a:rPr>
              <a:t> Minh tan </a:t>
            </a:r>
            <a:r>
              <a:rPr lang="en-US" altLang="zh-CN" sz="2400" b="1" dirty="0" err="1">
                <a:solidFill>
                  <a:srgbClr val="000000"/>
                </a:solidFill>
              </a:rPr>
              <a:t>vỡ</a:t>
            </a:r>
            <a:r>
              <a:rPr lang="en-US" altLang="zh-CN" sz="2400" b="1" dirty="0">
                <a:solidFill>
                  <a:srgbClr val="000000"/>
                </a:solidFill>
              </a:rPr>
              <a:t>. </a:t>
            </a:r>
            <a:r>
              <a:rPr lang="en-US" altLang="zh-CN" sz="2400" b="1" dirty="0" err="1">
                <a:solidFill>
                  <a:srgbClr val="000000"/>
                </a:solidFill>
              </a:rPr>
              <a:t>Quân</a:t>
            </a:r>
            <a:r>
              <a:rPr lang="en-US" altLang="zh-CN" sz="2400" b="1" dirty="0">
                <a:solidFill>
                  <a:srgbClr val="000000"/>
                </a:solidFill>
              </a:rPr>
              <a:t> Minh </a:t>
            </a:r>
            <a:r>
              <a:rPr lang="en-US" altLang="zh-CN" sz="2400" b="1" dirty="0" err="1">
                <a:solidFill>
                  <a:srgbClr val="000000"/>
                </a:solidFill>
              </a:rPr>
              <a:t>phải</a:t>
            </a:r>
            <a:r>
              <a:rPr lang="en-US" altLang="zh-CN" sz="2400" b="1" dirty="0">
                <a:solidFill>
                  <a:srgbClr val="000000"/>
                </a:solidFill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</a:rPr>
              <a:t>xin</a:t>
            </a:r>
            <a:r>
              <a:rPr lang="en-US" altLang="zh-CN" sz="2400" b="1" dirty="0">
                <a:solidFill>
                  <a:srgbClr val="000000"/>
                </a:solidFill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</a:rPr>
              <a:t>hàng</a:t>
            </a:r>
            <a:r>
              <a:rPr lang="en-US" altLang="zh-CN" sz="2400" b="1" dirty="0">
                <a:solidFill>
                  <a:srgbClr val="000000"/>
                </a:solidFill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</a:rPr>
              <a:t>và</a:t>
            </a:r>
            <a:r>
              <a:rPr lang="en-US" altLang="zh-CN" sz="2400" b="1" dirty="0">
                <a:solidFill>
                  <a:srgbClr val="000000"/>
                </a:solidFill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</a:rPr>
              <a:t>rút</a:t>
            </a:r>
            <a:r>
              <a:rPr lang="en-US" altLang="zh-CN" sz="2400" b="1" dirty="0">
                <a:solidFill>
                  <a:srgbClr val="000000"/>
                </a:solidFill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</a:rPr>
              <a:t>về</a:t>
            </a:r>
            <a:r>
              <a:rPr lang="en-US" altLang="zh-CN" sz="2400" b="1" dirty="0">
                <a:solidFill>
                  <a:srgbClr val="000000"/>
                </a:solidFill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</a:rPr>
              <a:t>nước</a:t>
            </a:r>
            <a:r>
              <a:rPr lang="en-US" altLang="zh-CN" sz="2400" b="1" dirty="0">
                <a:solidFill>
                  <a:srgbClr val="000000"/>
                </a:solidFill>
              </a:rPr>
              <a:t>. </a:t>
            </a:r>
            <a:endParaRPr lang="zh-CN" altLang="en-US" sz="2400" b="1" dirty="0">
              <a:solidFill>
                <a:srgbClr val="000000"/>
              </a:solidFill>
            </a:endParaRPr>
          </a:p>
        </p:txBody>
      </p:sp>
      <p:sp>
        <p:nvSpPr>
          <p:cNvPr id="30" name="Rectangle 56"/>
          <p:cNvSpPr>
            <a:spLocks noChangeArrowheads="1"/>
          </p:cNvSpPr>
          <p:nvPr/>
        </p:nvSpPr>
        <p:spPr bwMode="auto">
          <a:xfrm>
            <a:off x="511821" y="4816524"/>
            <a:ext cx="4986924" cy="1661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8826" tIns="54412" rIns="108826" bIns="54412" anchor="ctr">
            <a:spAutoFit/>
          </a:bodyPr>
          <a:lstStyle>
            <a:lvl1pPr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815812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>
                <a:solidFill>
                  <a:srgbClr val="C20827"/>
                </a:solidFill>
              </a:rPr>
              <a:t>Lê</a:t>
            </a:r>
            <a:r>
              <a:rPr lang="en-US" altLang="zh-CN" sz="2800" b="1" dirty="0">
                <a:solidFill>
                  <a:srgbClr val="C20827"/>
                </a:solidFill>
              </a:rPr>
              <a:t> </a:t>
            </a:r>
            <a:r>
              <a:rPr lang="en-US" altLang="zh-CN" sz="2800" b="1" dirty="0" err="1">
                <a:solidFill>
                  <a:srgbClr val="C20827"/>
                </a:solidFill>
              </a:rPr>
              <a:t>Lợi</a:t>
            </a:r>
            <a:r>
              <a:rPr lang="en-US" altLang="zh-CN" sz="2800" b="1" dirty="0">
                <a:solidFill>
                  <a:srgbClr val="C20827"/>
                </a:solidFill>
              </a:rPr>
              <a:t> </a:t>
            </a:r>
            <a:r>
              <a:rPr lang="en-US" altLang="zh-CN" sz="2800" b="1" dirty="0" err="1">
                <a:solidFill>
                  <a:srgbClr val="C20827"/>
                </a:solidFill>
              </a:rPr>
              <a:t>lên</a:t>
            </a:r>
            <a:r>
              <a:rPr lang="en-US" altLang="zh-CN" sz="2800" b="1" dirty="0">
                <a:solidFill>
                  <a:srgbClr val="C20827"/>
                </a:solidFill>
              </a:rPr>
              <a:t> </a:t>
            </a:r>
            <a:r>
              <a:rPr lang="en-US" altLang="zh-CN" sz="2800" b="1" dirty="0" err="1">
                <a:solidFill>
                  <a:srgbClr val="C20827"/>
                </a:solidFill>
              </a:rPr>
              <a:t>ngôi</a:t>
            </a:r>
            <a:r>
              <a:rPr lang="en-US" altLang="zh-CN" sz="2800" b="1" dirty="0">
                <a:solidFill>
                  <a:srgbClr val="C20827"/>
                </a:solidFill>
              </a:rPr>
              <a:t> </a:t>
            </a:r>
            <a:r>
              <a:rPr lang="en-US" altLang="zh-CN" sz="2800" b="1" dirty="0" err="1">
                <a:solidFill>
                  <a:srgbClr val="C20827"/>
                </a:solidFill>
              </a:rPr>
              <a:t>hoàng</a:t>
            </a:r>
            <a:r>
              <a:rPr lang="en-US" altLang="zh-CN" sz="2800" b="1" dirty="0">
                <a:solidFill>
                  <a:srgbClr val="C20827"/>
                </a:solidFill>
              </a:rPr>
              <a:t> </a:t>
            </a:r>
            <a:r>
              <a:rPr lang="en-US" altLang="zh-CN" sz="2800" b="1" dirty="0" err="1">
                <a:solidFill>
                  <a:srgbClr val="C20827"/>
                </a:solidFill>
              </a:rPr>
              <a:t>đế</a:t>
            </a:r>
            <a:r>
              <a:rPr lang="en-US" altLang="zh-CN" sz="2800" b="1" dirty="0">
                <a:solidFill>
                  <a:srgbClr val="C20827"/>
                </a:solidFill>
              </a:rPr>
              <a:t> (</a:t>
            </a:r>
            <a:r>
              <a:rPr lang="en-US" altLang="zh-CN" sz="2800" b="1" dirty="0" err="1">
                <a:solidFill>
                  <a:srgbClr val="C20827"/>
                </a:solidFill>
              </a:rPr>
              <a:t>Lê</a:t>
            </a:r>
            <a:r>
              <a:rPr lang="en-US" altLang="zh-CN" sz="2800" b="1" dirty="0">
                <a:solidFill>
                  <a:srgbClr val="C20827"/>
                </a:solidFill>
              </a:rPr>
              <a:t> </a:t>
            </a:r>
            <a:r>
              <a:rPr lang="en-US" altLang="zh-CN" sz="2800" b="1" dirty="0" err="1">
                <a:solidFill>
                  <a:srgbClr val="C20827"/>
                </a:solidFill>
              </a:rPr>
              <a:t>Thái</a:t>
            </a:r>
            <a:r>
              <a:rPr lang="en-US" altLang="zh-CN" sz="2800" b="1" dirty="0">
                <a:solidFill>
                  <a:srgbClr val="C20827"/>
                </a:solidFill>
              </a:rPr>
              <a:t> </a:t>
            </a:r>
            <a:r>
              <a:rPr lang="en-US" altLang="zh-CN" sz="2800" b="1" dirty="0" err="1">
                <a:solidFill>
                  <a:srgbClr val="C20827"/>
                </a:solidFill>
              </a:rPr>
              <a:t>Tổ</a:t>
            </a:r>
            <a:r>
              <a:rPr lang="en-US" altLang="zh-CN" sz="2800" b="1" dirty="0">
                <a:solidFill>
                  <a:srgbClr val="C20827"/>
                </a:solidFill>
              </a:rPr>
              <a:t>). </a:t>
            </a:r>
            <a:r>
              <a:rPr lang="en-US" altLang="zh-CN" sz="2800" b="1" dirty="0" err="1">
                <a:solidFill>
                  <a:srgbClr val="C20827"/>
                </a:solidFill>
              </a:rPr>
              <a:t>Nhà</a:t>
            </a:r>
            <a:r>
              <a:rPr lang="en-US" altLang="zh-CN" sz="2800" b="1" dirty="0">
                <a:solidFill>
                  <a:srgbClr val="C20827"/>
                </a:solidFill>
              </a:rPr>
              <a:t> </a:t>
            </a:r>
            <a:r>
              <a:rPr lang="en-US" altLang="zh-CN" sz="2800" b="1" dirty="0" err="1">
                <a:solidFill>
                  <a:srgbClr val="C20827"/>
                </a:solidFill>
              </a:rPr>
              <a:t>Hậu</a:t>
            </a:r>
            <a:r>
              <a:rPr lang="en-US" altLang="zh-CN" sz="2800" b="1" dirty="0">
                <a:solidFill>
                  <a:srgbClr val="C20827"/>
                </a:solidFill>
              </a:rPr>
              <a:t> </a:t>
            </a:r>
            <a:r>
              <a:rPr lang="en-US" altLang="zh-CN" sz="2800" b="1" dirty="0" err="1">
                <a:solidFill>
                  <a:srgbClr val="C20827"/>
                </a:solidFill>
              </a:rPr>
              <a:t>Lê</a:t>
            </a:r>
            <a:r>
              <a:rPr lang="en-US" altLang="zh-CN" sz="2800" b="1" dirty="0">
                <a:solidFill>
                  <a:srgbClr val="C20827"/>
                </a:solidFill>
              </a:rPr>
              <a:t> </a:t>
            </a:r>
            <a:r>
              <a:rPr lang="en-US" altLang="zh-CN" sz="2800" b="1" dirty="0" err="1">
                <a:solidFill>
                  <a:srgbClr val="C20827"/>
                </a:solidFill>
              </a:rPr>
              <a:t>bắt</a:t>
            </a:r>
            <a:r>
              <a:rPr lang="en-US" altLang="zh-CN" sz="2800" b="1" dirty="0">
                <a:solidFill>
                  <a:srgbClr val="C20827"/>
                </a:solidFill>
              </a:rPr>
              <a:t> </a:t>
            </a:r>
            <a:r>
              <a:rPr lang="en-US" altLang="zh-CN" sz="2800" b="1" dirty="0" err="1">
                <a:solidFill>
                  <a:srgbClr val="C20827"/>
                </a:solidFill>
              </a:rPr>
              <a:t>đầu</a:t>
            </a:r>
            <a:r>
              <a:rPr lang="en-US" altLang="zh-CN" sz="2800" b="1" dirty="0">
                <a:solidFill>
                  <a:srgbClr val="C20827"/>
                </a:solidFill>
              </a:rPr>
              <a:t> </a:t>
            </a:r>
            <a:r>
              <a:rPr lang="en-US" altLang="zh-CN" sz="2800" b="1" dirty="0" err="1">
                <a:solidFill>
                  <a:srgbClr val="C20827"/>
                </a:solidFill>
              </a:rPr>
              <a:t>từ</a:t>
            </a:r>
            <a:r>
              <a:rPr lang="en-US" altLang="zh-CN" sz="2800" b="1" dirty="0">
                <a:solidFill>
                  <a:srgbClr val="C20827"/>
                </a:solidFill>
              </a:rPr>
              <a:t> </a:t>
            </a:r>
            <a:r>
              <a:rPr lang="en-US" altLang="zh-CN" sz="2800" b="1" dirty="0" err="1">
                <a:solidFill>
                  <a:srgbClr val="C20827"/>
                </a:solidFill>
              </a:rPr>
              <a:t>đây</a:t>
            </a:r>
            <a:endParaRPr lang="zh-CN" altLang="en-US" sz="2800" b="1" dirty="0">
              <a:solidFill>
                <a:srgbClr val="C20827"/>
              </a:solidFill>
            </a:endParaRPr>
          </a:p>
        </p:txBody>
      </p:sp>
      <p:pic>
        <p:nvPicPr>
          <p:cNvPr id="47106" name="Picture 2" descr="Có trong tay 7 vạn quân, Minh triều vẫn thua đau Đại Việt vì điều nà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303" y="3286338"/>
            <a:ext cx="4077005" cy="3191267"/>
          </a:xfrm>
          <a:prstGeom prst="rect">
            <a:avLst/>
          </a:prstGeom>
          <a:ln w="127000" cap="sq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Người cung cấp tin tình báo giúp Lê Lợi đánh chiếm thành Đông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303" y="3207037"/>
            <a:ext cx="4252851" cy="348612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 descr="Vua Lê Lợi – tiểu sử và sự nghiệ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5" y="3160863"/>
            <a:ext cx="4386629" cy="357847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54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26" grpId="0"/>
      <p:bldP spid="27" grpId="0"/>
      <p:bldP spid="28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783578" y="230465"/>
            <a:ext cx="11165168" cy="73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89" tIns="60944" rIns="121889" bIns="60944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rgbClr val="7E2440"/>
                </a:solidFill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srgbClr val="7E2440"/>
                </a:solidFill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E2440"/>
                </a:solidFill>
                <a:cs typeface="Arial" panose="020B0604020202020204" pitchFamily="34" charset="0"/>
              </a:rPr>
              <a:t>sao</a:t>
            </a:r>
            <a:r>
              <a:rPr lang="en-US" sz="4000" dirty="0">
                <a:solidFill>
                  <a:srgbClr val="7E2440"/>
                </a:solidFill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E2440"/>
                </a:solidFill>
                <a:cs typeface="Arial" panose="020B0604020202020204" pitchFamily="34" charset="0"/>
              </a:rPr>
              <a:t>quân</a:t>
            </a:r>
            <a:r>
              <a:rPr lang="en-US" sz="4000" dirty="0">
                <a:solidFill>
                  <a:srgbClr val="7E2440"/>
                </a:solidFill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7E2440"/>
                </a:solidFill>
                <a:cs typeface="Arial" panose="020B0604020202020204" pitchFamily="34" charset="0"/>
              </a:rPr>
              <a:t>giành</a:t>
            </a:r>
            <a:r>
              <a:rPr lang="en-US" sz="4000" dirty="0">
                <a:solidFill>
                  <a:srgbClr val="7E2440"/>
                </a:solidFill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E2440"/>
                </a:solidFill>
                <a:cs typeface="Arial" panose="020B0604020202020204" pitchFamily="34" charset="0"/>
              </a:rPr>
              <a:t>thắng</a:t>
            </a:r>
            <a:r>
              <a:rPr lang="en-US" sz="4000" dirty="0">
                <a:solidFill>
                  <a:srgbClr val="7E2440"/>
                </a:solidFill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E2440"/>
                </a:solidFill>
                <a:cs typeface="Arial" panose="020B0604020202020204" pitchFamily="34" charset="0"/>
              </a:rPr>
              <a:t>lợi</a:t>
            </a:r>
            <a:r>
              <a:rPr lang="en-US" sz="4000" dirty="0">
                <a:solidFill>
                  <a:srgbClr val="7E2440"/>
                </a:solidFill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7E2440"/>
                </a:solidFill>
                <a:cs typeface="Arial" panose="020B0604020202020204" pitchFamily="34" charset="0"/>
              </a:rPr>
              <a:t>trận</a:t>
            </a:r>
            <a:r>
              <a:rPr lang="en-US" sz="4000" dirty="0">
                <a:solidFill>
                  <a:srgbClr val="7E2440"/>
                </a:solidFill>
                <a:cs typeface="Arial" panose="020B0604020202020204" pitchFamily="34" charset="0"/>
              </a:rPr>
              <a:t> Chi </a:t>
            </a:r>
            <a:r>
              <a:rPr lang="en-US" sz="4000" dirty="0" err="1">
                <a:solidFill>
                  <a:srgbClr val="7E2440"/>
                </a:solidFill>
                <a:cs typeface="Arial" panose="020B0604020202020204" pitchFamily="34" charset="0"/>
              </a:rPr>
              <a:t>Lăng</a:t>
            </a:r>
            <a:r>
              <a:rPr lang="en-US" sz="4000" dirty="0">
                <a:solidFill>
                  <a:srgbClr val="7E2440"/>
                </a:solidFill>
                <a:cs typeface="Arial" panose="020B0604020202020204" pitchFamily="34" charset="0"/>
              </a:rPr>
              <a:t>?</a:t>
            </a:r>
            <a:endParaRPr lang="vi-VN" sz="4000" dirty="0">
              <a:solidFill>
                <a:srgbClr val="7E2440"/>
              </a:solidFill>
              <a:cs typeface="Arial" panose="020B0604020202020204" pitchFamily="34" charset="0"/>
            </a:endParaRPr>
          </a:p>
        </p:txBody>
      </p:sp>
      <p:pic>
        <p:nvPicPr>
          <p:cNvPr id="23" name="Picture 12" descr="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371" y="2353848"/>
            <a:ext cx="4411655" cy="277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7633615" y="3363158"/>
            <a:ext cx="2473488" cy="121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26" tIns="54412" rIns="108826" bIns="54412">
            <a:spAutoFit/>
          </a:bodyPr>
          <a:lstStyle>
            <a:lvl1pPr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815812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3599" b="1" dirty="0" err="1">
                <a:ln>
                  <a:solidFill>
                    <a:schemeClr val="tx1"/>
                  </a:solidFill>
                </a:ln>
                <a:solidFill>
                  <a:srgbClr val="C20827"/>
                </a:solidFill>
                <a:ea typeface="楷体" pitchFamily="49" charset="-122"/>
              </a:rPr>
              <a:t>Nguyên</a:t>
            </a:r>
            <a:r>
              <a:rPr lang="en-US" altLang="zh-CN" sz="3599" b="1" dirty="0">
                <a:ln>
                  <a:solidFill>
                    <a:schemeClr val="tx1"/>
                  </a:solidFill>
                </a:ln>
                <a:solidFill>
                  <a:srgbClr val="C20827"/>
                </a:solidFill>
                <a:ea typeface="楷体" pitchFamily="49" charset="-122"/>
              </a:rPr>
              <a:t> </a:t>
            </a:r>
            <a:r>
              <a:rPr lang="en-US" altLang="zh-CN" sz="3599" b="1" dirty="0" err="1">
                <a:ln>
                  <a:solidFill>
                    <a:schemeClr val="tx1"/>
                  </a:solidFill>
                </a:ln>
                <a:solidFill>
                  <a:srgbClr val="C20827"/>
                </a:solidFill>
                <a:ea typeface="楷体" pitchFamily="49" charset="-122"/>
              </a:rPr>
              <a:t>nhân</a:t>
            </a:r>
            <a:endParaRPr lang="zh-CN" altLang="en-US" sz="3599" b="1" dirty="0">
              <a:ln>
                <a:solidFill>
                  <a:schemeClr val="tx1"/>
                </a:solidFill>
              </a:ln>
              <a:solidFill>
                <a:srgbClr val="C20827"/>
              </a:solidFill>
              <a:ea typeface="楷体" pitchFamily="49" charset="-122"/>
            </a:endParaRPr>
          </a:p>
        </p:txBody>
      </p:sp>
      <p:pic>
        <p:nvPicPr>
          <p:cNvPr id="25" name="Picture 4" descr="6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131" y="1079404"/>
            <a:ext cx="3666391" cy="220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 descr="6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793" y="3550190"/>
            <a:ext cx="2742208" cy="220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6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014" y="3475894"/>
            <a:ext cx="2742208" cy="220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7912001" y="1628993"/>
            <a:ext cx="1997264" cy="940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26" tIns="54412" rIns="108826" bIns="54412">
            <a:spAutoFit/>
          </a:bodyPr>
          <a:lstStyle>
            <a:lvl1pPr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Quân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ta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rất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anh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dũng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mưu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trí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đánh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giặc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vi-VN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5799036" y="4182743"/>
            <a:ext cx="1625012" cy="940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26" tIns="54412" rIns="108826" bIns="54412">
            <a:spAutoFit/>
          </a:bodyPr>
          <a:lstStyle>
            <a:lvl1pPr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Địa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thế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ải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Chi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Lăng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lợi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cho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ta.</a:t>
            </a:r>
            <a:endParaRPr lang="vi-VN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10188062" y="4108447"/>
            <a:ext cx="1625012" cy="940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26" tIns="54412" rIns="108826" bIns="54412">
            <a:spAutoFit/>
          </a:bodyPr>
          <a:lstStyle>
            <a:lvl1pPr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815812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dirty="0" err="1">
                <a:solidFill>
                  <a:srgbClr val="FFFFFF"/>
                </a:solidFill>
                <a:ea typeface="楷体" pitchFamily="49" charset="-122"/>
              </a:rPr>
              <a:t>Sự</a:t>
            </a:r>
            <a:r>
              <a:rPr lang="en-US" altLang="zh-CN" dirty="0">
                <a:solidFill>
                  <a:srgbClr val="FFFFFF"/>
                </a:solidFill>
                <a:ea typeface="楷体" pitchFamily="49" charset="-122"/>
              </a:rPr>
              <a:t> </a:t>
            </a:r>
            <a:r>
              <a:rPr lang="en-US" altLang="zh-CN" dirty="0" err="1">
                <a:solidFill>
                  <a:srgbClr val="FFFFFF"/>
                </a:solidFill>
                <a:ea typeface="楷体" pitchFamily="49" charset="-122"/>
              </a:rPr>
              <a:t>lãnh</a:t>
            </a:r>
            <a:r>
              <a:rPr lang="en-US" altLang="zh-CN" dirty="0">
                <a:solidFill>
                  <a:srgbClr val="FFFFFF"/>
                </a:solidFill>
                <a:ea typeface="楷体" pitchFamily="49" charset="-122"/>
              </a:rPr>
              <a:t> </a:t>
            </a:r>
            <a:r>
              <a:rPr lang="en-US" altLang="zh-CN" dirty="0" err="1">
                <a:solidFill>
                  <a:srgbClr val="FFFFFF"/>
                </a:solidFill>
                <a:ea typeface="楷体" pitchFamily="49" charset="-122"/>
              </a:rPr>
              <a:t>đạo</a:t>
            </a:r>
            <a:r>
              <a:rPr lang="en-US" altLang="zh-CN" dirty="0">
                <a:solidFill>
                  <a:srgbClr val="FFFFFF"/>
                </a:solidFill>
                <a:ea typeface="楷体" pitchFamily="49" charset="-122"/>
              </a:rPr>
              <a:t> </a:t>
            </a:r>
            <a:r>
              <a:rPr lang="en-US" altLang="zh-CN" dirty="0" err="1">
                <a:solidFill>
                  <a:srgbClr val="FFFFFF"/>
                </a:solidFill>
                <a:ea typeface="楷体" pitchFamily="49" charset="-122"/>
              </a:rPr>
              <a:t>tài</a:t>
            </a:r>
            <a:r>
              <a:rPr lang="en-US" altLang="zh-CN" dirty="0">
                <a:solidFill>
                  <a:srgbClr val="FFFFFF"/>
                </a:solidFill>
                <a:ea typeface="楷体" pitchFamily="49" charset="-122"/>
              </a:rPr>
              <a:t> </a:t>
            </a:r>
            <a:r>
              <a:rPr lang="en-US" altLang="zh-CN" dirty="0" err="1">
                <a:solidFill>
                  <a:srgbClr val="FFFFFF"/>
                </a:solidFill>
                <a:ea typeface="楷体" pitchFamily="49" charset="-122"/>
              </a:rPr>
              <a:t>tình</a:t>
            </a:r>
            <a:r>
              <a:rPr lang="en-US" altLang="zh-CN" dirty="0">
                <a:solidFill>
                  <a:srgbClr val="FFFFFF"/>
                </a:solidFill>
                <a:ea typeface="楷体" pitchFamily="49" charset="-122"/>
              </a:rPr>
              <a:t> </a:t>
            </a:r>
            <a:r>
              <a:rPr lang="en-US" altLang="zh-CN" dirty="0" err="1">
                <a:solidFill>
                  <a:srgbClr val="FFFFFF"/>
                </a:solidFill>
                <a:ea typeface="楷体" pitchFamily="49" charset="-122"/>
              </a:rPr>
              <a:t>của</a:t>
            </a:r>
            <a:r>
              <a:rPr lang="en-US" altLang="zh-CN" dirty="0">
                <a:solidFill>
                  <a:srgbClr val="FFFFFF"/>
                </a:solidFill>
                <a:ea typeface="楷体" pitchFamily="49" charset="-122"/>
              </a:rPr>
              <a:t> </a:t>
            </a:r>
            <a:r>
              <a:rPr lang="en-US" altLang="zh-CN" dirty="0" err="1">
                <a:solidFill>
                  <a:srgbClr val="FFFFFF"/>
                </a:solidFill>
                <a:ea typeface="楷体" pitchFamily="49" charset="-122"/>
              </a:rPr>
              <a:t>Lê</a:t>
            </a:r>
            <a:r>
              <a:rPr lang="en-US" altLang="zh-CN" dirty="0">
                <a:solidFill>
                  <a:srgbClr val="FFFFFF"/>
                </a:solidFill>
                <a:ea typeface="楷体" pitchFamily="49" charset="-122"/>
              </a:rPr>
              <a:t> </a:t>
            </a:r>
            <a:r>
              <a:rPr lang="en-US" altLang="zh-CN" dirty="0" err="1">
                <a:solidFill>
                  <a:srgbClr val="FFFFFF"/>
                </a:solidFill>
                <a:ea typeface="楷体" pitchFamily="49" charset="-122"/>
              </a:rPr>
              <a:t>Lợi</a:t>
            </a:r>
            <a:endParaRPr lang="zh-CN" altLang="en-US" dirty="0">
              <a:solidFill>
                <a:srgbClr val="FFFFFF"/>
              </a:solidFill>
              <a:ea typeface="楷体" pitchFamily="49" charset="-122"/>
            </a:endParaRPr>
          </a:p>
        </p:txBody>
      </p:sp>
      <p:pic>
        <p:nvPicPr>
          <p:cNvPr id="32" name="Picture 8" descr="4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15808">
            <a:off x="6626310" y="2830090"/>
            <a:ext cx="1562100" cy="112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07313">
            <a:off x="7914116" y="4405533"/>
            <a:ext cx="1737156" cy="101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4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0783">
            <a:off x="9285282" y="2783190"/>
            <a:ext cx="1434465" cy="103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 descr="Lê Lợi lên ngôi vua, khôi phục quốc hiệu Đại Việt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29" y="1259938"/>
            <a:ext cx="4882155" cy="49446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49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24" grpId="0"/>
      <p:bldP spid="28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738554" y="236220"/>
            <a:ext cx="10541977" cy="135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89" tIns="60944" rIns="121889" bIns="60944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i="0" dirty="0" err="1">
                <a:solidFill>
                  <a:srgbClr val="C20827"/>
                </a:solidFill>
                <a:cs typeface="Arial" panose="020B0604020202020204" pitchFamily="34" charset="0"/>
              </a:rPr>
              <a:t>Chiến</a:t>
            </a:r>
            <a:r>
              <a:rPr lang="en-US" sz="4000" i="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sz="4000" i="0" dirty="0" err="1">
                <a:solidFill>
                  <a:srgbClr val="C20827"/>
                </a:solidFill>
                <a:cs typeface="Arial" panose="020B0604020202020204" pitchFamily="34" charset="0"/>
              </a:rPr>
              <a:t>thắng</a:t>
            </a:r>
            <a:r>
              <a:rPr lang="en-US" sz="4000" i="0" dirty="0">
                <a:solidFill>
                  <a:srgbClr val="C20827"/>
                </a:solidFill>
                <a:cs typeface="Arial" panose="020B0604020202020204" pitchFamily="34" charset="0"/>
              </a:rPr>
              <a:t> Chi </a:t>
            </a:r>
            <a:r>
              <a:rPr lang="en-US" sz="4000" i="0" dirty="0" err="1">
                <a:solidFill>
                  <a:srgbClr val="C20827"/>
                </a:solidFill>
                <a:cs typeface="Arial" panose="020B0604020202020204" pitchFamily="34" charset="0"/>
              </a:rPr>
              <a:t>Lăng</a:t>
            </a:r>
            <a:r>
              <a:rPr lang="en-US" sz="4000" i="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sz="4000" i="0" dirty="0" err="1">
                <a:solidFill>
                  <a:srgbClr val="C20827"/>
                </a:solidFill>
                <a:cs typeface="Arial" panose="020B0604020202020204" pitchFamily="34" charset="0"/>
              </a:rPr>
              <a:t>có</a:t>
            </a:r>
            <a:r>
              <a:rPr lang="en-US" sz="4000" i="0" dirty="0">
                <a:solidFill>
                  <a:srgbClr val="C20827"/>
                </a:solidFill>
                <a:cs typeface="Arial" panose="020B0604020202020204" pitchFamily="34" charset="0"/>
              </a:rPr>
              <a:t> ý </a:t>
            </a:r>
            <a:r>
              <a:rPr lang="en-US" sz="4000" i="0" dirty="0" err="1">
                <a:solidFill>
                  <a:srgbClr val="C20827"/>
                </a:solidFill>
                <a:cs typeface="Arial" panose="020B0604020202020204" pitchFamily="34" charset="0"/>
              </a:rPr>
              <a:t>nghĩa</a:t>
            </a:r>
            <a:r>
              <a:rPr lang="en-US" sz="4000" i="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i="0" dirty="0" err="1">
                <a:solidFill>
                  <a:srgbClr val="C20827"/>
                </a:solidFill>
                <a:cs typeface="Arial" panose="020B0604020202020204" pitchFamily="34" charset="0"/>
              </a:rPr>
              <a:t>thế</a:t>
            </a:r>
            <a:r>
              <a:rPr lang="en-US" sz="4000" i="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sz="4000" i="0" dirty="0" err="1">
                <a:solidFill>
                  <a:srgbClr val="C20827"/>
                </a:solidFill>
                <a:cs typeface="Arial" panose="020B0604020202020204" pitchFamily="34" charset="0"/>
              </a:rPr>
              <a:t>nào</a:t>
            </a:r>
            <a:r>
              <a:rPr lang="en-US" sz="4000" i="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sz="4000" i="0" dirty="0" err="1">
                <a:solidFill>
                  <a:srgbClr val="C20827"/>
                </a:solidFill>
                <a:cs typeface="Arial" panose="020B0604020202020204" pitchFamily="34" charset="0"/>
              </a:rPr>
              <a:t>đối</a:t>
            </a:r>
            <a:r>
              <a:rPr lang="en-US" sz="4000" i="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sz="4000" i="0" dirty="0" err="1">
                <a:solidFill>
                  <a:srgbClr val="C20827"/>
                </a:solidFill>
                <a:cs typeface="Arial" panose="020B0604020202020204" pitchFamily="34" charset="0"/>
              </a:rPr>
              <a:t>với</a:t>
            </a:r>
            <a:r>
              <a:rPr lang="en-US" sz="4000" i="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sz="4000" i="0" dirty="0" err="1">
                <a:solidFill>
                  <a:srgbClr val="C20827"/>
                </a:solidFill>
                <a:cs typeface="Arial" panose="020B0604020202020204" pitchFamily="34" charset="0"/>
              </a:rPr>
              <a:t>lịch</a:t>
            </a:r>
            <a:r>
              <a:rPr lang="en-US" sz="4000" i="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sz="4000" i="0" dirty="0" err="1">
                <a:solidFill>
                  <a:srgbClr val="C20827"/>
                </a:solidFill>
                <a:cs typeface="Arial" panose="020B0604020202020204" pitchFamily="34" charset="0"/>
              </a:rPr>
              <a:t>sử</a:t>
            </a:r>
            <a:r>
              <a:rPr lang="en-US" sz="4000" i="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sz="4000" i="0" dirty="0" err="1">
                <a:solidFill>
                  <a:srgbClr val="C20827"/>
                </a:solidFill>
                <a:cs typeface="Arial" panose="020B0604020202020204" pitchFamily="34" charset="0"/>
              </a:rPr>
              <a:t>dân</a:t>
            </a:r>
            <a:r>
              <a:rPr lang="en-US" sz="4000" i="0" dirty="0">
                <a:solidFill>
                  <a:srgbClr val="C20827"/>
                </a:solidFill>
                <a:cs typeface="Arial" panose="020B0604020202020204" pitchFamily="34" charset="0"/>
              </a:rPr>
              <a:t> </a:t>
            </a:r>
            <a:r>
              <a:rPr lang="en-US" sz="4000" i="0" dirty="0" err="1">
                <a:solidFill>
                  <a:srgbClr val="C20827"/>
                </a:solidFill>
                <a:cs typeface="Arial" panose="020B0604020202020204" pitchFamily="34" charset="0"/>
              </a:rPr>
              <a:t>tộc</a:t>
            </a:r>
            <a:r>
              <a:rPr lang="en-US" sz="4000" i="0" dirty="0">
                <a:solidFill>
                  <a:srgbClr val="C20827"/>
                </a:solidFill>
                <a:cs typeface="Arial" panose="020B0604020202020204" pitchFamily="34" charset="0"/>
              </a:rPr>
              <a:t> ta?</a:t>
            </a:r>
            <a:endParaRPr lang="vi-VN" sz="4000" i="0" dirty="0">
              <a:solidFill>
                <a:srgbClr val="C20827"/>
              </a:solidFill>
              <a:cs typeface="Arial" panose="020B0604020202020204" pitchFamily="34" charset="0"/>
            </a:endParaRPr>
          </a:p>
        </p:txBody>
      </p:sp>
      <p:grpSp>
        <p:nvGrpSpPr>
          <p:cNvPr id="32" name="Group 4"/>
          <p:cNvGrpSpPr>
            <a:grpSpLocks/>
          </p:cNvGrpSpPr>
          <p:nvPr/>
        </p:nvGrpSpPr>
        <p:grpSpPr bwMode="auto">
          <a:xfrm>
            <a:off x="0" y="4932047"/>
            <a:ext cx="4168417" cy="2111643"/>
            <a:chOff x="0" y="0"/>
            <a:chExt cx="1701800" cy="1758659"/>
          </a:xfrm>
        </p:grpSpPr>
        <p:sp>
          <p:nvSpPr>
            <p:cNvPr id="10268" name="Line 58"/>
            <p:cNvSpPr>
              <a:spLocks noChangeShapeType="1"/>
            </p:cNvSpPr>
            <p:nvPr/>
          </p:nvSpPr>
          <p:spPr bwMode="auto">
            <a:xfrm>
              <a:off x="868362" y="0"/>
              <a:ext cx="0" cy="3349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21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i="1">
                <a:solidFill>
                  <a:srgbClr val="0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269" name="Line 59"/>
            <p:cNvSpPr>
              <a:spLocks noChangeShapeType="1"/>
            </p:cNvSpPr>
            <p:nvPr/>
          </p:nvSpPr>
          <p:spPr bwMode="auto">
            <a:xfrm flipH="1">
              <a:off x="112712" y="344488"/>
              <a:ext cx="14954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21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i="1">
                <a:solidFill>
                  <a:srgbClr val="0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270" name="Text Box 60"/>
            <p:cNvSpPr txBox="1">
              <a:spLocks noChangeArrowheads="1"/>
            </p:cNvSpPr>
            <p:nvPr/>
          </p:nvSpPr>
          <p:spPr bwMode="auto">
            <a:xfrm>
              <a:off x="0" y="398463"/>
              <a:ext cx="1701800" cy="1360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defTabSz="914217"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5B94E1"/>
                </a:buClr>
              </a:pPr>
              <a:r>
                <a:rPr lang="vi-VN" altLang="en-US" sz="2000" dirty="0">
                  <a:solidFill>
                    <a:prstClr val="black"/>
                  </a:solidFill>
                  <a:cs typeface="Arial" panose="020B0604020202020204" pitchFamily="34" charset="0"/>
                </a:rPr>
                <a:t>Đập tan mưu đồ cứu viện thành Đông Quan của </a:t>
              </a:r>
              <a:r>
                <a:rPr lang="en-US" altLang="en-US" sz="20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nhà</a:t>
              </a:r>
              <a:r>
                <a:rPr lang="vi-VN" altLang="en-US" sz="2000" dirty="0">
                  <a:solidFill>
                    <a:prstClr val="black"/>
                  </a:solidFill>
                  <a:cs typeface="Arial" panose="020B0604020202020204" pitchFamily="34" charset="0"/>
                </a:rPr>
                <a:t> Minh. Quân Minh đầu hàng và xin rút về nước.</a:t>
              </a:r>
            </a:p>
            <a:p>
              <a:pPr algn="ctr" defTabSz="914217"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5B94E1"/>
                </a:buClr>
                <a:buFont typeface="Wingdings" pitchFamily="2" charset="2"/>
                <a:buChar char="§"/>
              </a:pPr>
              <a:endParaRPr lang="en-US" altLang="zh-CN" sz="19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8"/>
          <p:cNvGrpSpPr>
            <a:grpSpLocks/>
          </p:cNvGrpSpPr>
          <p:nvPr/>
        </p:nvGrpSpPr>
        <p:grpSpPr bwMode="auto">
          <a:xfrm>
            <a:off x="8666822" y="1943885"/>
            <a:ext cx="2268246" cy="1140311"/>
            <a:chOff x="0" y="663348"/>
            <a:chExt cx="1701800" cy="949552"/>
          </a:xfrm>
        </p:grpSpPr>
        <p:sp>
          <p:nvSpPr>
            <p:cNvPr id="10265" name="Line 65"/>
            <p:cNvSpPr>
              <a:spLocks noChangeShapeType="1"/>
            </p:cNvSpPr>
            <p:nvPr/>
          </p:nvSpPr>
          <p:spPr bwMode="auto">
            <a:xfrm>
              <a:off x="863600" y="1277937"/>
              <a:ext cx="0" cy="3349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21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i="1">
                <a:solidFill>
                  <a:srgbClr val="0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266" name="Line 66"/>
            <p:cNvSpPr>
              <a:spLocks noChangeShapeType="1"/>
            </p:cNvSpPr>
            <p:nvPr/>
          </p:nvSpPr>
          <p:spPr bwMode="auto">
            <a:xfrm flipH="1">
              <a:off x="0" y="1276350"/>
              <a:ext cx="16319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21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i="1">
                <a:solidFill>
                  <a:srgbClr val="0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267" name="Text Box 67"/>
            <p:cNvSpPr txBox="1">
              <a:spLocks noChangeArrowheads="1"/>
            </p:cNvSpPr>
            <p:nvPr/>
          </p:nvSpPr>
          <p:spPr bwMode="auto">
            <a:xfrm>
              <a:off x="0" y="663348"/>
              <a:ext cx="1701800" cy="589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2000" dirty="0">
                  <a:solidFill>
                    <a:prstClr val="black"/>
                  </a:solidFill>
                  <a:cs typeface="Arial" panose="020B0604020202020204" pitchFamily="34" charset="0"/>
                </a:rPr>
                <a:t>Nhà hậu Lê bắt đầu từ đây</a:t>
              </a:r>
              <a:r>
                <a:rPr lang="en-US" altLang="en-US" sz="2000" dirty="0">
                  <a:solidFill>
                    <a:prstClr val="black"/>
                  </a:solidFill>
                  <a:cs typeface="Arial" panose="020B0604020202020204" pitchFamily="34" charset="0"/>
                </a:rPr>
                <a:t>.</a:t>
              </a:r>
              <a:endParaRPr lang="vi-VN" altLang="en-US" sz="20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12"/>
          <p:cNvGrpSpPr>
            <a:grpSpLocks/>
          </p:cNvGrpSpPr>
          <p:nvPr/>
        </p:nvGrpSpPr>
        <p:grpSpPr bwMode="auto">
          <a:xfrm>
            <a:off x="3067506" y="1884708"/>
            <a:ext cx="2986896" cy="1102334"/>
            <a:chOff x="-237015" y="693659"/>
            <a:chExt cx="2240950" cy="919241"/>
          </a:xfrm>
        </p:grpSpPr>
        <p:sp>
          <p:nvSpPr>
            <p:cNvPr id="10262" name="Line 68"/>
            <p:cNvSpPr>
              <a:spLocks noChangeShapeType="1"/>
            </p:cNvSpPr>
            <p:nvPr/>
          </p:nvSpPr>
          <p:spPr bwMode="auto">
            <a:xfrm>
              <a:off x="923925" y="1277937"/>
              <a:ext cx="0" cy="3349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21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i="1">
                <a:solidFill>
                  <a:srgbClr val="0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263" name="Line 69"/>
            <p:cNvSpPr>
              <a:spLocks noChangeShapeType="1"/>
            </p:cNvSpPr>
            <p:nvPr/>
          </p:nvSpPr>
          <p:spPr bwMode="auto">
            <a:xfrm flipH="1">
              <a:off x="0" y="1276350"/>
              <a:ext cx="17716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21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i="1">
                <a:solidFill>
                  <a:srgbClr val="0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264" name="Text Box 70"/>
            <p:cNvSpPr txBox="1">
              <a:spLocks noChangeArrowheads="1"/>
            </p:cNvSpPr>
            <p:nvPr/>
          </p:nvSpPr>
          <p:spPr bwMode="auto">
            <a:xfrm>
              <a:off x="-237015" y="693659"/>
              <a:ext cx="2240950" cy="590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2000" dirty="0">
                  <a:solidFill>
                    <a:prstClr val="black"/>
                  </a:solidFill>
                  <a:cs typeface="Arial" panose="020B0604020202020204" pitchFamily="34" charset="0"/>
                </a:rPr>
                <a:t>Đây là lần đầu tiên nước ta giành được độc lập</a:t>
              </a:r>
              <a:r>
                <a:rPr lang="en-US" altLang="en-US" sz="2000" dirty="0">
                  <a:solidFill>
                    <a:prstClr val="black"/>
                  </a:solidFill>
                  <a:cs typeface="Arial" panose="020B0604020202020204" pitchFamily="34" charset="0"/>
                </a:rPr>
                <a:t>.</a:t>
              </a:r>
              <a:endParaRPr lang="vi-VN" altLang="en-US" sz="20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35" name="组合 10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949" y="2987040"/>
            <a:ext cx="12805435" cy="211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7" name="Group 42"/>
          <p:cNvGrpSpPr>
            <a:grpSpLocks/>
          </p:cNvGrpSpPr>
          <p:nvPr/>
        </p:nvGrpSpPr>
        <p:grpSpPr bwMode="auto">
          <a:xfrm>
            <a:off x="5916152" y="4922520"/>
            <a:ext cx="3289393" cy="1503629"/>
            <a:chOff x="-206374" y="0"/>
            <a:chExt cx="2467938" cy="1253051"/>
          </a:xfrm>
        </p:grpSpPr>
        <p:sp>
          <p:nvSpPr>
            <p:cNvPr id="10259" name="Line 72"/>
            <p:cNvSpPr>
              <a:spLocks noChangeShapeType="1"/>
            </p:cNvSpPr>
            <p:nvPr/>
          </p:nvSpPr>
          <p:spPr bwMode="auto">
            <a:xfrm flipH="1">
              <a:off x="34925" y="342900"/>
              <a:ext cx="15875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21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i="1">
                <a:solidFill>
                  <a:srgbClr val="0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260" name="Text Box 73"/>
            <p:cNvSpPr txBox="1">
              <a:spLocks noChangeArrowheads="1"/>
            </p:cNvSpPr>
            <p:nvPr/>
          </p:nvSpPr>
          <p:spPr bwMode="auto">
            <a:xfrm>
              <a:off x="-206374" y="406647"/>
              <a:ext cx="2467938" cy="846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2000" dirty="0">
                  <a:solidFill>
                    <a:prstClr val="black"/>
                  </a:solidFill>
                  <a:cs typeface="Arial" panose="020B0604020202020204" pitchFamily="34" charset="0"/>
                </a:rPr>
                <a:t>Nước ta giành được độc lập Lê Lợi lên ngôi hoàng đế ( hiệu là Lê Thái Tổ)</a:t>
              </a:r>
              <a:r>
                <a:rPr lang="en-US" altLang="en-US" sz="2000" dirty="0">
                  <a:solidFill>
                    <a:prstClr val="black"/>
                  </a:solidFill>
                  <a:cs typeface="Arial" panose="020B0604020202020204" pitchFamily="34" charset="0"/>
                </a:rPr>
                <a:t>.</a:t>
              </a:r>
              <a:endParaRPr lang="vi-VN" altLang="en-US" sz="20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261" name="Line 68"/>
            <p:cNvSpPr>
              <a:spLocks noChangeShapeType="1"/>
            </p:cNvSpPr>
            <p:nvPr/>
          </p:nvSpPr>
          <p:spPr bwMode="auto">
            <a:xfrm>
              <a:off x="850900" y="0"/>
              <a:ext cx="0" cy="3349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21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i="1">
                <a:solidFill>
                  <a:srgbClr val="0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74" name="Picture 15" descr="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78" y="3337561"/>
            <a:ext cx="2359229" cy="173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xt Box 23"/>
          <p:cNvSpPr txBox="1">
            <a:spLocks noChangeArrowheads="1"/>
          </p:cNvSpPr>
          <p:nvPr/>
        </p:nvSpPr>
        <p:spPr bwMode="auto">
          <a:xfrm>
            <a:off x="1584899" y="3773805"/>
            <a:ext cx="958504" cy="68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1889" tIns="60944" rIns="121889" bIns="60944" anchor="ctr"/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dist" defTabSz="914217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800" dirty="0">
                <a:solidFill>
                  <a:srgbClr val="FFFFFF"/>
                </a:solidFill>
                <a:ea typeface="微软雅黑" pitchFamily="34" charset="-122"/>
                <a:cs typeface="Arial" panose="020B0604020202020204" pitchFamily="34" charset="0"/>
              </a:rPr>
              <a:t>A</a:t>
            </a:r>
            <a:endParaRPr lang="zh-CN" altLang="en-US" sz="4800" dirty="0">
              <a:solidFill>
                <a:srgbClr val="FFFFFF"/>
              </a:solidFill>
              <a:ea typeface="微软雅黑" pitchFamily="34" charset="-122"/>
              <a:cs typeface="Arial" panose="020B0604020202020204" pitchFamily="34" charset="0"/>
            </a:endParaRPr>
          </a:p>
        </p:txBody>
      </p:sp>
      <p:pic>
        <p:nvPicPr>
          <p:cNvPr id="75" name="Picture 15" descr="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921" y="2874646"/>
            <a:ext cx="2359231" cy="173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5" descr="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390" y="3337561"/>
            <a:ext cx="2359229" cy="173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15" descr="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197" y="2874646"/>
            <a:ext cx="2359231" cy="173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Text Box 23"/>
          <p:cNvSpPr txBox="1">
            <a:spLocks noChangeArrowheads="1"/>
          </p:cNvSpPr>
          <p:nvPr/>
        </p:nvSpPr>
        <p:spPr bwMode="auto">
          <a:xfrm>
            <a:off x="4168418" y="3333751"/>
            <a:ext cx="958503" cy="69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1889" tIns="60944" rIns="121889" bIns="60944" anchor="ctr"/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dist" defTabSz="914217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400" dirty="0">
                <a:solidFill>
                  <a:srgbClr val="FFFFFF"/>
                </a:solidFill>
                <a:ea typeface="微软雅黑" pitchFamily="34" charset="-122"/>
                <a:cs typeface="Arial" panose="020B0604020202020204" pitchFamily="34" charset="0"/>
              </a:rPr>
              <a:t>B</a:t>
            </a:r>
            <a:endParaRPr lang="zh-CN" altLang="en-US" sz="4400" dirty="0">
              <a:solidFill>
                <a:srgbClr val="FFFFFF"/>
              </a:solidFill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80" name="Text Box 23"/>
          <p:cNvSpPr txBox="1">
            <a:spLocks noChangeArrowheads="1"/>
          </p:cNvSpPr>
          <p:nvPr/>
        </p:nvSpPr>
        <p:spPr bwMode="auto">
          <a:xfrm>
            <a:off x="9483561" y="3333751"/>
            <a:ext cx="958503" cy="69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1889" tIns="60944" rIns="121889" bIns="60944" anchor="ctr"/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dist" defTabSz="914217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400" dirty="0">
                <a:solidFill>
                  <a:srgbClr val="FFFFFF"/>
                </a:solidFill>
                <a:ea typeface="微软雅黑" pitchFamily="34" charset="-122"/>
                <a:cs typeface="Arial" panose="020B0604020202020204" pitchFamily="34" charset="0"/>
              </a:rPr>
              <a:t>D</a:t>
            </a:r>
            <a:endParaRPr lang="zh-CN" altLang="en-US" sz="4400" dirty="0">
              <a:solidFill>
                <a:srgbClr val="FFFFFF"/>
              </a:solidFill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81" name="Text Box 23"/>
          <p:cNvSpPr txBox="1">
            <a:spLocks noChangeArrowheads="1"/>
          </p:cNvSpPr>
          <p:nvPr/>
        </p:nvSpPr>
        <p:spPr bwMode="auto">
          <a:xfrm>
            <a:off x="6819639" y="3777617"/>
            <a:ext cx="956388" cy="691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1889" tIns="60944" rIns="121889" bIns="60944" anchor="ctr"/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dist" defTabSz="914217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400" dirty="0">
                <a:solidFill>
                  <a:srgbClr val="FFFFFF"/>
                </a:solidFill>
                <a:ea typeface="微软雅黑" pitchFamily="34" charset="-122"/>
                <a:cs typeface="Arial" panose="020B0604020202020204" pitchFamily="34" charset="0"/>
              </a:rPr>
              <a:t>C</a:t>
            </a:r>
            <a:endParaRPr lang="zh-CN" altLang="en-US" sz="4400" dirty="0">
              <a:solidFill>
                <a:srgbClr val="FFFFFF"/>
              </a:solidFill>
              <a:ea typeface="微软雅黑" pitchFamily="34" charset="-122"/>
              <a:cs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58" y="70061"/>
            <a:ext cx="3840360" cy="224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431" y="3947160"/>
            <a:ext cx="4231802" cy="4493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26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4" grpId="0"/>
      <p:bldP spid="79" grpId="0"/>
      <p:bldP spid="79" grpId="1"/>
      <p:bldP spid="80" grpId="0"/>
      <p:bldP spid="8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528184" y="1812754"/>
            <a:ext cx="7041378" cy="2264830"/>
            <a:chOff x="1394596" y="2573351"/>
            <a:chExt cx="5282944" cy="1698622"/>
          </a:xfrm>
        </p:grpSpPr>
        <p:pic>
          <p:nvPicPr>
            <p:cNvPr id="5" name="Picture 4" descr="I:\我的模板\中国风模板\中国风模板05\宽版\页面4\切片\花窗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94596" y="2573351"/>
              <a:ext cx="2353986" cy="1698622"/>
            </a:xfrm>
            <a:prstGeom prst="rect">
              <a:avLst/>
            </a:prstGeom>
            <a:noFill/>
          </p:spPr>
        </p:pic>
        <p:pic>
          <p:nvPicPr>
            <p:cNvPr id="6" name="Picture 4" descr="I:\我的模板\中国风模板\中国风模板05\宽版\页面4\切片\花窗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23554" y="2573351"/>
              <a:ext cx="2353986" cy="1698622"/>
            </a:xfrm>
            <a:prstGeom prst="rect">
              <a:avLst/>
            </a:prstGeom>
            <a:noFill/>
          </p:spPr>
        </p:pic>
      </p:grpSp>
      <p:grpSp>
        <p:nvGrpSpPr>
          <p:cNvPr id="7" name="组合 6"/>
          <p:cNvGrpSpPr/>
          <p:nvPr/>
        </p:nvGrpSpPr>
        <p:grpSpPr>
          <a:xfrm>
            <a:off x="1297204" y="2166767"/>
            <a:ext cx="2090618" cy="2016223"/>
            <a:chOff x="1133646" y="1856676"/>
            <a:chExt cx="1568531" cy="1512168"/>
          </a:xfrm>
        </p:grpSpPr>
        <p:pic>
          <p:nvPicPr>
            <p:cNvPr id="8" name="Picture 2" descr="C:\Users\zjd\Desktop\Nipic_3702205_20091124134507402850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646" y="1856676"/>
              <a:ext cx="1568531" cy="151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202914" y="2203753"/>
              <a:ext cx="1368152" cy="1038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i="1" dirty="0">
                  <a:latin typeface="UTM Netmuc KT" panose="02040603050506020204" pitchFamily="18" charset="0"/>
                  <a:ea typeface="华文隶书" pitchFamily="2" charset="-122"/>
                  <a:cs typeface="Arial" panose="020B0604020202020204" pitchFamily="34" charset="0"/>
                </a:rPr>
                <a:t>KHỞI ĐỘNG	</a:t>
              </a:r>
              <a:endParaRPr lang="zh-CN" altLang="en-US" sz="2800" i="1" dirty="0">
                <a:latin typeface="UTM Netmuc KT" panose="02040603050506020204" pitchFamily="18" charset="0"/>
                <a:ea typeface="华文隶书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166561" y="3012091"/>
            <a:ext cx="2805267" cy="2705442"/>
            <a:chOff x="3375606" y="1550781"/>
            <a:chExt cx="2104711" cy="2029081"/>
          </a:xfrm>
        </p:grpSpPr>
        <p:pic>
          <p:nvPicPr>
            <p:cNvPr id="11" name="Picture 2" descr="C:\Users\zjd\Desktop\Nipic_3702205_20091124134507402850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606" y="1550781"/>
              <a:ext cx="2104711" cy="2029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734123" y="2034503"/>
              <a:ext cx="1368152" cy="10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299" i="1" dirty="0">
                  <a:latin typeface="UTM Netmuc KT" panose="02040603050506020204" pitchFamily="18" charset="0"/>
                  <a:ea typeface="华文隶书" pitchFamily="2" charset="-122"/>
                  <a:cs typeface="Arial" panose="020B0604020202020204" pitchFamily="34" charset="0"/>
                </a:rPr>
                <a:t>KHÁM PHÁ</a:t>
              </a:r>
              <a:endParaRPr lang="zh-CN" altLang="en-US" sz="4299" i="1" dirty="0">
                <a:latin typeface="UTM Netmuc KT" panose="02040603050506020204" pitchFamily="18" charset="0"/>
                <a:ea typeface="华文隶书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903605" y="1279076"/>
            <a:ext cx="3455134" cy="3332185"/>
            <a:chOff x="5796136" y="1363191"/>
            <a:chExt cx="2592288" cy="2499138"/>
          </a:xfrm>
        </p:grpSpPr>
        <p:pic>
          <p:nvPicPr>
            <p:cNvPr id="14" name="Picture 2" descr="C:\Users\zjd\Desktop\Nipic_3702205_20091124134507402850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363191"/>
              <a:ext cx="2592288" cy="2499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6324381" y="2034504"/>
              <a:ext cx="1572894" cy="108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400" i="1" dirty="0">
                  <a:latin typeface="UTM Netmuc KT" panose="02040603050506020204" pitchFamily="18" charset="0"/>
                  <a:ea typeface="华文隶书" pitchFamily="2" charset="-122"/>
                  <a:cs typeface="Arial" panose="020B0604020202020204" pitchFamily="34" charset="0"/>
                </a:rPr>
                <a:t>CỦNG</a:t>
              </a:r>
            </a:p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400" i="1" dirty="0">
                  <a:latin typeface="UTM Netmuc KT" panose="02040603050506020204" pitchFamily="18" charset="0"/>
                  <a:ea typeface="华文隶书" pitchFamily="2" charset="-122"/>
                  <a:cs typeface="Arial" panose="020B0604020202020204" pitchFamily="34" charset="0"/>
                </a:rPr>
                <a:t>CỐ</a:t>
              </a:r>
              <a:endParaRPr lang="zh-CN" altLang="en-US" sz="4400" i="1" dirty="0">
                <a:latin typeface="UTM Netmuc KT" panose="02040603050506020204" pitchFamily="18" charset="0"/>
                <a:ea typeface="华文隶书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2" descr="C:\Users\zjd\Desktop\Nipic_2979770_20091213080916990658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887641" flipV="1">
            <a:off x="3028006" y="3175487"/>
            <a:ext cx="1383272" cy="13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zjd\Desktop\Nipic_2979770_20091213080916990658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463943" flipV="1">
            <a:off x="6847467" y="3058058"/>
            <a:ext cx="1383272" cy="13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4"/>
          <p:cNvSpPr txBox="1">
            <a:spLocks noChangeArrowheads="1"/>
          </p:cNvSpPr>
          <p:nvPr/>
        </p:nvSpPr>
        <p:spPr bwMode="auto">
          <a:xfrm>
            <a:off x="530709" y="533033"/>
            <a:ext cx="4381814" cy="8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9" tIns="60944" rIns="121889" bIns="60944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91421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i="0" dirty="0" err="1">
                <a:ln>
                  <a:solidFill>
                    <a:sysClr val="windowText" lastClr="000000"/>
                  </a:solidFill>
                </a:ln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Netmuc KT" panose="02040603050506020204" pitchFamily="18" charset="0"/>
                <a:ea typeface="方正黑体简体" pitchFamily="2" charset="-122"/>
                <a:cs typeface="Arial" panose="020B0604020202020204" pitchFamily="34" charset="0"/>
              </a:rPr>
              <a:t>Các</a:t>
            </a:r>
            <a:r>
              <a:rPr lang="en-US" altLang="zh-CN" sz="4400" i="0" dirty="0">
                <a:ln>
                  <a:solidFill>
                    <a:sysClr val="windowText" lastClr="000000"/>
                  </a:solidFill>
                </a:ln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Netmuc KT" panose="02040603050506020204" pitchFamily="18" charset="0"/>
                <a:ea typeface="方正黑体简体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i="0" dirty="0" err="1">
                <a:ln>
                  <a:solidFill>
                    <a:sysClr val="windowText" lastClr="000000"/>
                  </a:solidFill>
                </a:ln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Netmuc KT" panose="02040603050506020204" pitchFamily="18" charset="0"/>
                <a:ea typeface="方正黑体简体" pitchFamily="2" charset="-122"/>
                <a:cs typeface="Arial" panose="020B0604020202020204" pitchFamily="34" charset="0"/>
              </a:rPr>
              <a:t>hoạt</a:t>
            </a:r>
            <a:r>
              <a:rPr lang="en-US" altLang="zh-CN" sz="4400" i="0" dirty="0">
                <a:ln>
                  <a:solidFill>
                    <a:sysClr val="windowText" lastClr="000000"/>
                  </a:solidFill>
                </a:ln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Netmuc KT" panose="02040603050506020204" pitchFamily="18" charset="0"/>
                <a:ea typeface="方正黑体简体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i="0" dirty="0" err="1">
                <a:ln>
                  <a:solidFill>
                    <a:sysClr val="windowText" lastClr="000000"/>
                  </a:solidFill>
                </a:ln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Netmuc KT" panose="02040603050506020204" pitchFamily="18" charset="0"/>
                <a:ea typeface="方正黑体简体" pitchFamily="2" charset="-122"/>
                <a:cs typeface="Arial" panose="020B0604020202020204" pitchFamily="34" charset="0"/>
              </a:rPr>
              <a:t>động</a:t>
            </a:r>
            <a:endParaRPr lang="zh-CN" altLang="en-US" sz="4400" i="0" dirty="0">
              <a:ln>
                <a:solidFill>
                  <a:sysClr val="windowText" lastClr="000000"/>
                </a:solidFill>
              </a:ln>
              <a:solidFill>
                <a:srgbClr val="C2082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UTM Netmuc KT" panose="02040603050506020204" pitchFamily="18" charset="0"/>
              <a:ea typeface="方正黑体简体" pitchFamily="2" charset="-122"/>
              <a:cs typeface="Arial" panose="020B0604020202020204" pitchFamily="34" charset="0"/>
            </a:endParaRPr>
          </a:p>
        </p:txBody>
      </p:sp>
      <p:pic>
        <p:nvPicPr>
          <p:cNvPr id="1026" name="Picture 2" descr="Magnifying Glass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196" y="4473941"/>
            <a:ext cx="3086481" cy="164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52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0.31692 -0.191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46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528184" y="1812754"/>
            <a:ext cx="7041378" cy="2264830"/>
            <a:chOff x="1394596" y="2573351"/>
            <a:chExt cx="5282944" cy="1698622"/>
          </a:xfrm>
        </p:grpSpPr>
        <p:pic>
          <p:nvPicPr>
            <p:cNvPr id="5" name="Picture 4" descr="I:\我的模板\中国风模板\中国风模板05\宽版\页面4\切片\花窗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94596" y="2573351"/>
              <a:ext cx="2353986" cy="1698622"/>
            </a:xfrm>
            <a:prstGeom prst="rect">
              <a:avLst/>
            </a:prstGeom>
            <a:noFill/>
          </p:spPr>
        </p:pic>
        <p:pic>
          <p:nvPicPr>
            <p:cNvPr id="6" name="Picture 4" descr="I:\我的模板\中国风模板\中国风模板05\宽版\页面4\切片\花窗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23554" y="2573351"/>
              <a:ext cx="2353986" cy="1698622"/>
            </a:xfrm>
            <a:prstGeom prst="rect">
              <a:avLst/>
            </a:prstGeom>
            <a:noFill/>
          </p:spPr>
        </p:pic>
      </p:grpSp>
      <p:grpSp>
        <p:nvGrpSpPr>
          <p:cNvPr id="7" name="组合 6"/>
          <p:cNvGrpSpPr/>
          <p:nvPr/>
        </p:nvGrpSpPr>
        <p:grpSpPr>
          <a:xfrm>
            <a:off x="1297204" y="2166767"/>
            <a:ext cx="2090618" cy="2016223"/>
            <a:chOff x="1133646" y="1856676"/>
            <a:chExt cx="1568531" cy="1512168"/>
          </a:xfrm>
        </p:grpSpPr>
        <p:pic>
          <p:nvPicPr>
            <p:cNvPr id="8" name="Picture 2" descr="C:\Users\zjd\Desktop\Nipic_3702205_20091124134507402850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646" y="1856676"/>
              <a:ext cx="1568531" cy="151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202914" y="2203753"/>
              <a:ext cx="1368152" cy="1038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i="1" dirty="0">
                  <a:latin typeface="UTM Netmuc KT" panose="02040603050506020204" pitchFamily="18" charset="0"/>
                  <a:ea typeface="华文隶书" pitchFamily="2" charset="-122"/>
                  <a:cs typeface="Arial" panose="020B0604020202020204" pitchFamily="34" charset="0"/>
                </a:rPr>
                <a:t>KHỞI ĐỘNG	</a:t>
              </a:r>
              <a:endParaRPr lang="zh-CN" altLang="en-US" sz="2800" i="1" dirty="0">
                <a:latin typeface="UTM Netmuc KT" panose="02040603050506020204" pitchFamily="18" charset="0"/>
                <a:ea typeface="华文隶书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166561" y="3012091"/>
            <a:ext cx="2805267" cy="2705442"/>
            <a:chOff x="3375606" y="1550781"/>
            <a:chExt cx="2104711" cy="2029081"/>
          </a:xfrm>
        </p:grpSpPr>
        <p:pic>
          <p:nvPicPr>
            <p:cNvPr id="11" name="Picture 2" descr="C:\Users\zjd\Desktop\Nipic_3702205_20091124134507402850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606" y="1550781"/>
              <a:ext cx="2104711" cy="2029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734123" y="2034503"/>
              <a:ext cx="1368152" cy="10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299" i="1" dirty="0">
                  <a:latin typeface="UTM Netmuc KT" panose="02040603050506020204" pitchFamily="18" charset="0"/>
                  <a:ea typeface="华文隶书" pitchFamily="2" charset="-122"/>
                  <a:cs typeface="Arial" panose="020B0604020202020204" pitchFamily="34" charset="0"/>
                </a:rPr>
                <a:t>KHÁM PHÁ</a:t>
              </a:r>
              <a:endParaRPr lang="zh-CN" altLang="en-US" sz="4299" i="1" dirty="0">
                <a:latin typeface="UTM Netmuc KT" panose="02040603050506020204" pitchFamily="18" charset="0"/>
                <a:ea typeface="华文隶书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903605" y="1279076"/>
            <a:ext cx="3455134" cy="3332185"/>
            <a:chOff x="5796136" y="1363191"/>
            <a:chExt cx="2592288" cy="2499138"/>
          </a:xfrm>
        </p:grpSpPr>
        <p:pic>
          <p:nvPicPr>
            <p:cNvPr id="14" name="Picture 2" descr="C:\Users\zjd\Desktop\Nipic_3702205_20091124134507402850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363191"/>
              <a:ext cx="2592288" cy="2499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6324381" y="2034504"/>
              <a:ext cx="1572894" cy="108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400" i="1" dirty="0">
                  <a:latin typeface="UTM Netmuc KT" panose="02040603050506020204" pitchFamily="18" charset="0"/>
                  <a:ea typeface="华文隶书" pitchFamily="2" charset="-122"/>
                  <a:cs typeface="Arial" panose="020B0604020202020204" pitchFamily="34" charset="0"/>
                </a:rPr>
                <a:t>VẬN </a:t>
              </a:r>
            </a:p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400" i="1" dirty="0">
                  <a:latin typeface="UTM Netmuc KT" panose="02040603050506020204" pitchFamily="18" charset="0"/>
                  <a:ea typeface="华文隶书" pitchFamily="2" charset="-122"/>
                  <a:cs typeface="Arial" panose="020B0604020202020204" pitchFamily="34" charset="0"/>
                </a:rPr>
                <a:t>DỤNG</a:t>
              </a:r>
              <a:endParaRPr lang="zh-CN" altLang="en-US" sz="4400" i="1" dirty="0">
                <a:latin typeface="UTM Netmuc KT" panose="02040603050506020204" pitchFamily="18" charset="0"/>
                <a:ea typeface="华文隶书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2" descr="C:\Users\zjd\Desktop\Nipic_2979770_20091213080916990658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887641" flipV="1">
            <a:off x="3028006" y="3175487"/>
            <a:ext cx="1383272" cy="13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zjd\Desktop\Nipic_2979770_20091213080916990658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463943" flipV="1">
            <a:off x="6847467" y="3058058"/>
            <a:ext cx="1383272" cy="13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530709" y="146958"/>
            <a:ext cx="6135524" cy="1646123"/>
            <a:chOff x="530709" y="146958"/>
            <a:chExt cx="6135524" cy="1646123"/>
          </a:xfrm>
        </p:grpSpPr>
        <p:sp>
          <p:nvSpPr>
            <p:cNvPr id="2" name="Text Box 34"/>
            <p:cNvSpPr txBox="1">
              <a:spLocks noChangeArrowheads="1"/>
            </p:cNvSpPr>
            <p:nvPr/>
          </p:nvSpPr>
          <p:spPr bwMode="auto">
            <a:xfrm>
              <a:off x="530709" y="533033"/>
              <a:ext cx="4381814" cy="800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1889" tIns="60944" rIns="121889" bIns="60944"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defTabSz="91421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4400" i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C2082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UTM Netmuc KT" panose="02040603050506020204" pitchFamily="18" charset="0"/>
                  <a:ea typeface="方正黑体简体" pitchFamily="2" charset="-122"/>
                  <a:cs typeface="Arial" panose="020B0604020202020204" pitchFamily="34" charset="0"/>
                </a:rPr>
                <a:t>Các</a:t>
              </a:r>
              <a:r>
                <a:rPr lang="en-US" altLang="zh-CN" sz="4400" i="0" dirty="0">
                  <a:ln>
                    <a:solidFill>
                      <a:sysClr val="windowText" lastClr="000000"/>
                    </a:solidFill>
                  </a:ln>
                  <a:solidFill>
                    <a:srgbClr val="C2082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UTM Netmuc KT" panose="02040603050506020204" pitchFamily="18" charset="0"/>
                  <a:ea typeface="方正黑体简体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400" i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C2082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UTM Netmuc KT" panose="02040603050506020204" pitchFamily="18" charset="0"/>
                  <a:ea typeface="方正黑体简体" pitchFamily="2" charset="-122"/>
                  <a:cs typeface="Arial" panose="020B0604020202020204" pitchFamily="34" charset="0"/>
                </a:rPr>
                <a:t>hoạt</a:t>
              </a:r>
              <a:r>
                <a:rPr lang="en-US" altLang="zh-CN" sz="4400" i="0" dirty="0">
                  <a:ln>
                    <a:solidFill>
                      <a:sysClr val="windowText" lastClr="000000"/>
                    </a:solidFill>
                  </a:ln>
                  <a:solidFill>
                    <a:srgbClr val="C2082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UTM Netmuc KT" panose="02040603050506020204" pitchFamily="18" charset="0"/>
                  <a:ea typeface="方正黑体简体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400" i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C2082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UTM Netmuc KT" panose="02040603050506020204" pitchFamily="18" charset="0"/>
                  <a:ea typeface="方正黑体简体" pitchFamily="2" charset="-122"/>
                  <a:cs typeface="Arial" panose="020B0604020202020204" pitchFamily="34" charset="0"/>
                </a:rPr>
                <a:t>động</a:t>
              </a:r>
              <a:endParaRPr lang="zh-CN" altLang="en-US" sz="4400" i="0" dirty="0">
                <a:ln>
                  <a:solidFill>
                    <a:sysClr val="windowText" lastClr="000000"/>
                  </a:solidFill>
                </a:ln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Netmuc KT" panose="02040603050506020204" pitchFamily="18" charset="0"/>
                <a:ea typeface="方正黑体简体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026" name="Picture 2" descr="Magnifying Glass Lo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752" y="146958"/>
              <a:ext cx="3086481" cy="1646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7883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6546392" y="3637011"/>
            <a:ext cx="4431756" cy="86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89" tIns="60944" rIns="121889" bIns="60944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91421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800" i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GHI NHỚ</a:t>
            </a:r>
            <a:endParaRPr lang="zh-CN" altLang="en-US" sz="4800" i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方正黑体简体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909" y="3344008"/>
            <a:ext cx="6622771" cy="367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512883" y="386226"/>
            <a:ext cx="10143393" cy="31242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prstDash val="sysDash"/>
            <a:round/>
            <a:headEnd/>
            <a:tailEnd/>
          </a:ln>
          <a:effectLst>
            <a:innerShdw blurRad="63500" dist="50800" dir="5400000">
              <a:srgbClr val="FF99FF">
                <a:alpha val="50000"/>
              </a:srgbClr>
            </a:inn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địa hình hiểm trở của ải Chi Lăng, nghĩa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quân Lam Sơn do Lê Lợi chỉ huy đã đánh tan quân Minh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Chi Lăng 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Thua trận ở Chi Lăng và một số trận khác, quân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 xâm lược phải đầu hàng, rút về nước. Lê Lợi lên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Hoàng đế ( 1428) mở đầu thời Hậu Lê.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73" b="99464" l="0" r="90000">
                        <a14:foregroundMark x1="50781" y1="21314" x2="49375" y2="30161"/>
                        <a14:foregroundMark x1="45625" y1="17292" x2="45000" y2="19705"/>
                        <a14:foregroundMark x1="51094" y1="17560" x2="51875" y2="19035"/>
                        <a14:foregroundMark x1="44063" y1="67024" x2="59062" y2="65416"/>
                        <a14:foregroundMark x1="20938" y1="95308" x2="21563" y2="97989"/>
                        <a14:foregroundMark x1="71563" y1="84584" x2="85625" y2="84584"/>
                        <a14:foregroundMark x1="77500" y1="79223" x2="87031" y2="84450"/>
                        <a14:foregroundMark x1="75781" y1="87936" x2="75781" y2="90080"/>
                        <a14:foregroundMark x1="13125" y1="64075" x2="18594" y2="67962"/>
                        <a14:backgroundMark x1="22188" y1="13271" x2="11406" y2="32842"/>
                        <a14:backgroundMark x1="64063" y1="21180" x2="72656" y2="37534"/>
                        <a14:backgroundMark x1="13438" y1="92493" x2="15781" y2="78820"/>
                        <a14:backgroundMark x1="16563" y1="58445" x2="18125" y2="63271"/>
                        <a14:backgroundMark x1="4219" y1="26139" x2="2500" y2="38606"/>
                        <a14:backgroundMark x1="1719" y1="48257" x2="3281" y2="43834"/>
                        <a14:backgroundMark x1="2188" y1="67694" x2="4219" y2="80831"/>
                        <a14:backgroundMark x1="18750" y1="60724" x2="18750" y2="61662"/>
                        <a14:backgroundMark x1="15937" y1="58043" x2="14844" y2="60054"/>
                        <a14:backgroundMark x1="15781" y1="62466" x2="19219" y2="65147"/>
                        <a14:backgroundMark x1="18438" y1="58311" x2="17344" y2="55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52848" y="1608675"/>
            <a:ext cx="3709974" cy="4918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297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696477" y="549902"/>
            <a:ext cx="4364047" cy="1138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89" tIns="60944" rIns="121889" bIns="60944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91421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600" i="0" dirty="0">
                <a:solidFill>
                  <a:srgbClr val="014D7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黑体简体" pitchFamily="2" charset="-122"/>
              </a:rPr>
              <a:t>DẶN DÒ</a:t>
            </a:r>
            <a:endParaRPr lang="zh-CN" altLang="en-US" sz="6600" i="0" dirty="0">
              <a:solidFill>
                <a:srgbClr val="014D75"/>
              </a:solidFill>
              <a:effectLst>
                <a:outerShdw blurRad="38100" dist="38100" dir="2700000" algn="tl">
                  <a:srgbClr val="C0C0C0"/>
                </a:outerShdw>
              </a:effectLst>
              <a:ea typeface="方正黑体简体" pitchFamily="2" charset="-122"/>
            </a:endParaRPr>
          </a:p>
        </p:txBody>
      </p:sp>
      <p:pic>
        <p:nvPicPr>
          <p:cNvPr id="32" name="Picture 13" descr="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586" y="3432396"/>
            <a:ext cx="1117196" cy="73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5" descr="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914" y="2097845"/>
            <a:ext cx="1117196" cy="73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26"/>
          <p:cNvSpPr>
            <a:spLocks noChangeArrowheads="1"/>
          </p:cNvSpPr>
          <p:nvPr/>
        </p:nvSpPr>
        <p:spPr bwMode="auto">
          <a:xfrm>
            <a:off x="6997993" y="3509389"/>
            <a:ext cx="4062531" cy="579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26" tIns="54412" rIns="108826" bIns="54412" anchor="ctr">
            <a:spAutoFit/>
          </a:bodyPr>
          <a:lstStyle>
            <a:lvl1pPr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815812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>
                <a:solidFill>
                  <a:srgbClr val="000000"/>
                </a:solidFill>
                <a:ea typeface="楷体" pitchFamily="49" charset="-122"/>
              </a:rPr>
              <a:t>Chuẩn</a:t>
            </a:r>
            <a:r>
              <a:rPr lang="en-US" altLang="zh-CN" sz="2800" b="1" dirty="0">
                <a:solidFill>
                  <a:srgbClr val="000000"/>
                </a:solidFill>
                <a:ea typeface="楷体" pitchFamily="49" charset="-122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ea typeface="楷体" pitchFamily="49" charset="-122"/>
              </a:rPr>
              <a:t>bị</a:t>
            </a:r>
            <a:r>
              <a:rPr lang="en-US" altLang="zh-CN" sz="2800" b="1" dirty="0">
                <a:solidFill>
                  <a:srgbClr val="000000"/>
                </a:solidFill>
                <a:ea typeface="楷体" pitchFamily="49" charset="-122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ea typeface="楷体" pitchFamily="49" charset="-122"/>
              </a:rPr>
              <a:t>bài</a:t>
            </a:r>
            <a:r>
              <a:rPr lang="en-US" altLang="zh-CN" sz="2800" b="1" dirty="0">
                <a:solidFill>
                  <a:srgbClr val="000000"/>
                </a:solidFill>
                <a:ea typeface="楷体" pitchFamily="49" charset="-122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ea typeface="楷体" pitchFamily="49" charset="-122"/>
              </a:rPr>
              <a:t>sau</a:t>
            </a:r>
            <a:endParaRPr lang="zh-CN" altLang="en-US" sz="2800" b="1" dirty="0">
              <a:solidFill>
                <a:srgbClr val="000000"/>
              </a:solidFill>
              <a:ea typeface="楷体" pitchFamily="49" charset="-122"/>
            </a:endParaRPr>
          </a:p>
        </p:txBody>
      </p:sp>
      <p:sp>
        <p:nvSpPr>
          <p:cNvPr id="48" name="Rectangle 26"/>
          <p:cNvSpPr>
            <a:spLocks noChangeArrowheads="1"/>
          </p:cNvSpPr>
          <p:nvPr/>
        </p:nvSpPr>
        <p:spPr bwMode="auto">
          <a:xfrm>
            <a:off x="6997993" y="2111547"/>
            <a:ext cx="4062531" cy="579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26" tIns="54412" rIns="108826" bIns="54412" anchor="ctr">
            <a:spAutoFit/>
          </a:bodyPr>
          <a:lstStyle>
            <a:lvl1pPr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815812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>
                <a:solidFill>
                  <a:srgbClr val="000000"/>
                </a:solidFill>
                <a:ea typeface="楷体" pitchFamily="49" charset="-122"/>
              </a:rPr>
              <a:t>Học</a:t>
            </a:r>
            <a:r>
              <a:rPr lang="en-US" altLang="zh-CN" sz="2800" b="1" dirty="0">
                <a:solidFill>
                  <a:srgbClr val="000000"/>
                </a:solidFill>
                <a:ea typeface="楷体" pitchFamily="49" charset="-122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ea typeface="楷体" pitchFamily="49" charset="-122"/>
              </a:rPr>
              <a:t>thuộc</a:t>
            </a:r>
            <a:r>
              <a:rPr lang="en-US" altLang="zh-CN" sz="2800" b="1" dirty="0">
                <a:solidFill>
                  <a:srgbClr val="000000"/>
                </a:solidFill>
                <a:ea typeface="楷体" pitchFamily="49" charset="-122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ea typeface="楷体" pitchFamily="49" charset="-122"/>
              </a:rPr>
              <a:t>ghi</a:t>
            </a:r>
            <a:r>
              <a:rPr lang="en-US" altLang="zh-CN" sz="2800" b="1" dirty="0">
                <a:solidFill>
                  <a:srgbClr val="000000"/>
                </a:solidFill>
                <a:ea typeface="楷体" pitchFamily="49" charset="-122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ea typeface="楷体" pitchFamily="49" charset="-122"/>
              </a:rPr>
              <a:t>nhớ</a:t>
            </a:r>
            <a:endParaRPr lang="zh-CN" altLang="en-US" sz="2800" b="1" dirty="0">
              <a:solidFill>
                <a:srgbClr val="000000"/>
              </a:solidFill>
              <a:ea typeface="楷体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439" y="828676"/>
            <a:ext cx="6283171" cy="604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51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43" grpId="0"/>
      <p:bldP spid="4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026064" y="1204175"/>
            <a:ext cx="8515912" cy="2585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89" tIns="60944" rIns="121889" bIns="60944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91421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8000" i="0" dirty="0" err="1">
                <a:solidFill>
                  <a:srgbClr val="C208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ea typeface="隶书" pitchFamily="49" charset="-122"/>
                <a:cs typeface="Arial" panose="020B0604020202020204" pitchFamily="34" charset="0"/>
              </a:rPr>
              <a:t>Chúc</a:t>
            </a:r>
            <a:r>
              <a:rPr lang="en-US" altLang="zh-CN" sz="8000" i="0" dirty="0">
                <a:solidFill>
                  <a:srgbClr val="C208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ea typeface="隶书" pitchFamily="49" charset="-122"/>
                <a:cs typeface="Arial" panose="020B0604020202020204" pitchFamily="34" charset="0"/>
              </a:rPr>
              <a:t> </a:t>
            </a:r>
            <a:r>
              <a:rPr lang="en-US" altLang="zh-CN" sz="8000" i="0" dirty="0" err="1">
                <a:solidFill>
                  <a:srgbClr val="C208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ea typeface="隶书" pitchFamily="49" charset="-122"/>
                <a:cs typeface="Arial" panose="020B0604020202020204" pitchFamily="34" charset="0"/>
              </a:rPr>
              <a:t>các</a:t>
            </a:r>
            <a:r>
              <a:rPr lang="en-US" altLang="zh-CN" sz="8000" i="0" dirty="0">
                <a:solidFill>
                  <a:srgbClr val="C208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ea typeface="隶书" pitchFamily="49" charset="-122"/>
                <a:cs typeface="Arial" panose="020B0604020202020204" pitchFamily="34" charset="0"/>
              </a:rPr>
              <a:t> </a:t>
            </a:r>
            <a:r>
              <a:rPr lang="en-US" altLang="zh-CN" sz="8000" i="0" dirty="0" err="1">
                <a:solidFill>
                  <a:srgbClr val="C208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ea typeface="隶书" pitchFamily="49" charset="-122"/>
                <a:cs typeface="Arial" panose="020B0604020202020204" pitchFamily="34" charset="0"/>
              </a:rPr>
              <a:t>em</a:t>
            </a:r>
            <a:r>
              <a:rPr lang="en-US" altLang="zh-CN" sz="8000" i="0" dirty="0">
                <a:solidFill>
                  <a:srgbClr val="C208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ea typeface="隶书" pitchFamily="49" charset="-122"/>
                <a:cs typeface="Arial" panose="020B0604020202020204" pitchFamily="34" charset="0"/>
              </a:rPr>
              <a:t> </a:t>
            </a:r>
          </a:p>
          <a:p>
            <a:pPr algn="ctr" defTabSz="91421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8000" i="0" dirty="0" err="1">
                <a:solidFill>
                  <a:srgbClr val="C208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ea typeface="隶书" pitchFamily="49" charset="-122"/>
                <a:cs typeface="Arial" panose="020B0604020202020204" pitchFamily="34" charset="0"/>
              </a:rPr>
              <a:t>học</a:t>
            </a:r>
            <a:r>
              <a:rPr lang="en-US" altLang="zh-CN" sz="8000" i="0" dirty="0">
                <a:solidFill>
                  <a:srgbClr val="C208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ea typeface="隶书" pitchFamily="49" charset="-122"/>
                <a:cs typeface="Arial" panose="020B0604020202020204" pitchFamily="34" charset="0"/>
              </a:rPr>
              <a:t> </a:t>
            </a:r>
            <a:r>
              <a:rPr lang="en-US" altLang="zh-CN" sz="8000" i="0" dirty="0" err="1">
                <a:solidFill>
                  <a:srgbClr val="C208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ea typeface="隶书" pitchFamily="49" charset="-122"/>
                <a:cs typeface="Arial" panose="020B0604020202020204" pitchFamily="34" charset="0"/>
              </a:rPr>
              <a:t>tốt</a:t>
            </a:r>
            <a:endParaRPr lang="zh-CN" altLang="en-US" sz="8000" i="0" dirty="0">
              <a:solidFill>
                <a:srgbClr val="C208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brose" panose="02040603050506020204" pitchFamily="18" charset="0"/>
              <a:ea typeface="隶书" pitchFamily="49" charset="-122"/>
              <a:cs typeface="Arial" panose="020B060402020202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2185387" y="0"/>
            <a:ext cx="24378655" cy="438912"/>
            <a:chOff x="-9144000" y="0"/>
            <a:chExt cx="18290604" cy="32918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" y="0"/>
              <a:ext cx="9144000" cy="32918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44000" y="0"/>
              <a:ext cx="9144000" cy="329184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15751" y="6579616"/>
            <a:ext cx="24375184" cy="288544"/>
            <a:chOff x="10164" y="4934712"/>
            <a:chExt cx="18288000" cy="216408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4" y="4934712"/>
              <a:ext cx="9144000" cy="21640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4164" y="4934712"/>
              <a:ext cx="9144000" cy="216408"/>
            </a:xfrm>
            <a:prstGeom prst="rect">
              <a:avLst/>
            </a:prstGeom>
          </p:spPr>
        </p:pic>
      </p:grpSp>
      <p:sp>
        <p:nvSpPr>
          <p:cNvPr id="17" name="矩形 16"/>
          <p:cNvSpPr/>
          <p:nvPr/>
        </p:nvSpPr>
        <p:spPr>
          <a:xfrm>
            <a:off x="4368434" y="4586179"/>
            <a:ext cx="246223" cy="400012"/>
          </a:xfrm>
          <a:prstGeom prst="rect">
            <a:avLst/>
          </a:prstGeom>
        </p:spPr>
        <p:txBody>
          <a:bodyPr wrap="none" lIns="121889" tIns="60944" rIns="121889" bIns="60944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</a:pPr>
            <a:endParaRPr lang="zh-CN" altLang="en-US" i="1" dirty="0">
              <a:solidFill>
                <a:srgbClr val="000000"/>
              </a:solidFill>
              <a:latin typeface="Verdana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64584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4.13964E-7 L 0.99983 4.13964E-7 " pathEditMode="relative" rAng="0" ptsTypes="AA">
                                      <p:cBhvr>
                                        <p:cTn id="13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983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4.60921E-6 L -1.00104 4.60921E-6 " pathEditMode="relative" rAng="0" ptsTypes="AA">
                                      <p:cBhvr>
                                        <p:cTn id="15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5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528184" y="1812754"/>
            <a:ext cx="7041378" cy="2264830"/>
            <a:chOff x="1394596" y="2573351"/>
            <a:chExt cx="5282944" cy="1698622"/>
          </a:xfrm>
        </p:grpSpPr>
        <p:pic>
          <p:nvPicPr>
            <p:cNvPr id="5" name="Picture 4" descr="I:\我的模板\中国风模板\中国风模板05\宽版\页面4\切片\花窗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94596" y="2573351"/>
              <a:ext cx="2353986" cy="1698622"/>
            </a:xfrm>
            <a:prstGeom prst="rect">
              <a:avLst/>
            </a:prstGeom>
            <a:noFill/>
          </p:spPr>
        </p:pic>
        <p:pic>
          <p:nvPicPr>
            <p:cNvPr id="6" name="Picture 4" descr="I:\我的模板\中国风模板\中国风模板05\宽版\页面4\切片\花窗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23554" y="2573351"/>
              <a:ext cx="2353986" cy="1698622"/>
            </a:xfrm>
            <a:prstGeom prst="rect">
              <a:avLst/>
            </a:prstGeom>
            <a:noFill/>
          </p:spPr>
        </p:pic>
      </p:grpSp>
      <p:grpSp>
        <p:nvGrpSpPr>
          <p:cNvPr id="7" name="组合 6"/>
          <p:cNvGrpSpPr/>
          <p:nvPr/>
        </p:nvGrpSpPr>
        <p:grpSpPr>
          <a:xfrm>
            <a:off x="1297204" y="2166767"/>
            <a:ext cx="2090618" cy="2016223"/>
            <a:chOff x="1133646" y="1856676"/>
            <a:chExt cx="1568531" cy="1512168"/>
          </a:xfrm>
        </p:grpSpPr>
        <p:pic>
          <p:nvPicPr>
            <p:cNvPr id="8" name="Picture 2" descr="C:\Users\zjd\Desktop\Nipic_3702205_20091124134507402850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646" y="1856676"/>
              <a:ext cx="1568531" cy="151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202914" y="2203753"/>
              <a:ext cx="1368152" cy="1038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i="1" dirty="0">
                  <a:latin typeface="UTM Netmuc KT" panose="02040603050506020204" pitchFamily="18" charset="0"/>
                  <a:ea typeface="华文隶书" pitchFamily="2" charset="-122"/>
                  <a:cs typeface="Arial" panose="020B0604020202020204" pitchFamily="34" charset="0"/>
                </a:rPr>
                <a:t>KHỞI ĐỘNG	</a:t>
              </a:r>
              <a:endParaRPr lang="zh-CN" altLang="en-US" sz="2800" i="1" dirty="0">
                <a:latin typeface="UTM Netmuc KT" panose="02040603050506020204" pitchFamily="18" charset="0"/>
                <a:ea typeface="华文隶书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166561" y="3012091"/>
            <a:ext cx="2805267" cy="2705442"/>
            <a:chOff x="3375606" y="1550781"/>
            <a:chExt cx="2104711" cy="2029081"/>
          </a:xfrm>
        </p:grpSpPr>
        <p:pic>
          <p:nvPicPr>
            <p:cNvPr id="11" name="Picture 2" descr="C:\Users\zjd\Desktop\Nipic_3702205_20091124134507402850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606" y="1550781"/>
              <a:ext cx="2104711" cy="2029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734123" y="2034503"/>
              <a:ext cx="1368152" cy="10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299" i="1" dirty="0">
                  <a:latin typeface="UTM Netmuc KT" panose="02040603050506020204" pitchFamily="18" charset="0"/>
                  <a:ea typeface="华文隶书" pitchFamily="2" charset="-122"/>
                  <a:cs typeface="Arial" panose="020B0604020202020204" pitchFamily="34" charset="0"/>
                </a:rPr>
                <a:t>KHÁM PHÁ</a:t>
              </a:r>
              <a:endParaRPr lang="zh-CN" altLang="en-US" sz="4299" i="1" dirty="0">
                <a:latin typeface="UTM Netmuc KT" panose="02040603050506020204" pitchFamily="18" charset="0"/>
                <a:ea typeface="华文隶书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903605" y="1279076"/>
            <a:ext cx="3455134" cy="3332185"/>
            <a:chOff x="5796136" y="1363191"/>
            <a:chExt cx="2592288" cy="2499138"/>
          </a:xfrm>
        </p:grpSpPr>
        <p:pic>
          <p:nvPicPr>
            <p:cNvPr id="14" name="Picture 2" descr="C:\Users\zjd\Desktop\Nipic_3702205_20091124134507402850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363191"/>
              <a:ext cx="2592288" cy="2499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6324381" y="2034504"/>
              <a:ext cx="1572894" cy="108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400" i="1" dirty="0">
                  <a:latin typeface="UTM Netmuc KT" panose="02040603050506020204" pitchFamily="18" charset="0"/>
                  <a:ea typeface="华文隶书" pitchFamily="2" charset="-122"/>
                  <a:cs typeface="Arial" panose="020B0604020202020204" pitchFamily="34" charset="0"/>
                </a:rPr>
                <a:t>VẬN </a:t>
              </a:r>
            </a:p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400" i="1" dirty="0">
                  <a:latin typeface="UTM Netmuc KT" panose="02040603050506020204" pitchFamily="18" charset="0"/>
                  <a:ea typeface="华文隶书" pitchFamily="2" charset="-122"/>
                  <a:cs typeface="Arial" panose="020B0604020202020204" pitchFamily="34" charset="0"/>
                </a:rPr>
                <a:t>DỤNG</a:t>
              </a:r>
              <a:endParaRPr lang="zh-CN" altLang="en-US" sz="4400" i="1" dirty="0">
                <a:latin typeface="UTM Netmuc KT" panose="02040603050506020204" pitchFamily="18" charset="0"/>
                <a:ea typeface="华文隶书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2" descr="C:\Users\zjd\Desktop\Nipic_2979770_20091213080916990658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887641" flipV="1">
            <a:off x="3028006" y="3175487"/>
            <a:ext cx="1383272" cy="13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zjd\Desktop\Nipic_2979770_20091213080916990658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463943" flipV="1">
            <a:off x="6847467" y="3058058"/>
            <a:ext cx="1383272" cy="13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4"/>
          <p:cNvSpPr txBox="1">
            <a:spLocks noChangeArrowheads="1"/>
          </p:cNvSpPr>
          <p:nvPr/>
        </p:nvSpPr>
        <p:spPr bwMode="auto">
          <a:xfrm>
            <a:off x="530709" y="533033"/>
            <a:ext cx="4381814" cy="8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9" tIns="60944" rIns="121889" bIns="60944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91421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i="0" dirty="0" err="1">
                <a:ln>
                  <a:solidFill>
                    <a:sysClr val="windowText" lastClr="000000"/>
                  </a:solidFill>
                </a:ln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Netmuc KT" panose="02040603050506020204" pitchFamily="18" charset="0"/>
                <a:ea typeface="方正黑体简体" pitchFamily="2" charset="-122"/>
                <a:cs typeface="Arial" panose="020B0604020202020204" pitchFamily="34" charset="0"/>
              </a:rPr>
              <a:t>Các</a:t>
            </a:r>
            <a:r>
              <a:rPr lang="en-US" altLang="zh-CN" sz="4400" i="0" dirty="0">
                <a:ln>
                  <a:solidFill>
                    <a:sysClr val="windowText" lastClr="000000"/>
                  </a:solidFill>
                </a:ln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Netmuc KT" panose="02040603050506020204" pitchFamily="18" charset="0"/>
                <a:ea typeface="方正黑体简体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i="0" dirty="0" err="1">
                <a:ln>
                  <a:solidFill>
                    <a:sysClr val="windowText" lastClr="000000"/>
                  </a:solidFill>
                </a:ln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Netmuc KT" panose="02040603050506020204" pitchFamily="18" charset="0"/>
                <a:ea typeface="方正黑体简体" pitchFamily="2" charset="-122"/>
                <a:cs typeface="Arial" panose="020B0604020202020204" pitchFamily="34" charset="0"/>
              </a:rPr>
              <a:t>hoạt</a:t>
            </a:r>
            <a:r>
              <a:rPr lang="en-US" altLang="zh-CN" sz="4400" i="0" dirty="0">
                <a:ln>
                  <a:solidFill>
                    <a:sysClr val="windowText" lastClr="000000"/>
                  </a:solidFill>
                </a:ln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Netmuc KT" panose="02040603050506020204" pitchFamily="18" charset="0"/>
                <a:ea typeface="方正黑体简体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i="0" dirty="0" err="1">
                <a:ln>
                  <a:solidFill>
                    <a:sysClr val="windowText" lastClr="000000"/>
                  </a:solidFill>
                </a:ln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Netmuc KT" panose="02040603050506020204" pitchFamily="18" charset="0"/>
                <a:ea typeface="方正黑体简体" pitchFamily="2" charset="-122"/>
                <a:cs typeface="Arial" panose="020B0604020202020204" pitchFamily="34" charset="0"/>
              </a:rPr>
              <a:t>động</a:t>
            </a:r>
            <a:endParaRPr lang="zh-CN" altLang="en-US" sz="4400" i="0" dirty="0">
              <a:ln>
                <a:solidFill>
                  <a:sysClr val="windowText" lastClr="000000"/>
                </a:solidFill>
              </a:ln>
              <a:solidFill>
                <a:srgbClr val="C2082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UTM Netmuc KT" panose="02040603050506020204" pitchFamily="18" charset="0"/>
              <a:ea typeface="方正黑体简体" pitchFamily="2" charset="-122"/>
              <a:cs typeface="Arial" panose="020B0604020202020204" pitchFamily="34" charset="0"/>
            </a:endParaRPr>
          </a:p>
        </p:txBody>
      </p:sp>
      <p:pic>
        <p:nvPicPr>
          <p:cNvPr id="1026" name="Picture 2" descr="Magnifying Glass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52" y="146958"/>
            <a:ext cx="3086481" cy="164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29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-0.09857 0.227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5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:\我的模板\中国风模板\中国风模板05\宽版\页面2\切片\竹子.png"/>
          <p:cNvPicPr>
            <a:picLocks noChangeAspect="1" noChangeArrowheads="1"/>
          </p:cNvPicPr>
          <p:nvPr/>
        </p:nvPicPr>
        <p:blipFill>
          <a:blip r:embed="rId4"/>
          <a:srcRect b="32238"/>
          <a:stretch>
            <a:fillRect/>
          </a:stretch>
        </p:blipFill>
        <p:spPr bwMode="auto">
          <a:xfrm>
            <a:off x="-8374" y="1981189"/>
            <a:ext cx="4093197" cy="259084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97204" y="824619"/>
            <a:ext cx="9843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i="1" dirty="0">
                <a:solidFill>
                  <a:srgbClr val="C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1. </a:t>
            </a:r>
            <a:r>
              <a:rPr lang="en-US" altLang="zh-CN" sz="44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Nhà</a:t>
            </a:r>
            <a:r>
              <a:rPr lang="en-US" altLang="zh-CN" sz="4400" b="1" i="1" dirty="0">
                <a:solidFill>
                  <a:srgbClr val="C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Hồ</a:t>
            </a:r>
            <a:r>
              <a:rPr lang="en-US" altLang="zh-CN" sz="4400" b="1" i="1" dirty="0">
                <a:solidFill>
                  <a:srgbClr val="C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thành</a:t>
            </a:r>
            <a:r>
              <a:rPr lang="en-US" altLang="zh-CN" sz="4400" b="1" i="1" dirty="0">
                <a:solidFill>
                  <a:srgbClr val="C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lập</a:t>
            </a:r>
            <a:r>
              <a:rPr lang="en-US" altLang="zh-CN" sz="4400" b="1" i="1" dirty="0">
                <a:solidFill>
                  <a:srgbClr val="C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vào</a:t>
            </a:r>
            <a:r>
              <a:rPr lang="en-US" altLang="zh-CN" sz="4400" b="1" i="1" dirty="0">
                <a:solidFill>
                  <a:srgbClr val="C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năm</a:t>
            </a:r>
            <a:r>
              <a:rPr lang="en-US" altLang="zh-CN" sz="4400" b="1" i="1" dirty="0">
                <a:solidFill>
                  <a:srgbClr val="C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nào</a:t>
            </a:r>
            <a:r>
              <a:rPr lang="en-US" altLang="zh-CN" sz="4400" b="1" i="1" dirty="0">
                <a:solidFill>
                  <a:srgbClr val="C00000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?</a:t>
            </a:r>
            <a:endParaRPr lang="zh-CN" altLang="en-US" sz="4400" b="1" i="1" dirty="0">
              <a:solidFill>
                <a:srgbClr val="C00000"/>
              </a:solidFill>
              <a:latin typeface="Arial" panose="020B0604020202020204" pitchFamily="34" charset="0"/>
              <a:ea typeface="华文隶书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94660" y="1485901"/>
            <a:ext cx="2778602" cy="1443144"/>
            <a:chOff x="1331640" y="1337214"/>
            <a:chExt cx="1512168" cy="677295"/>
          </a:xfrm>
        </p:grpSpPr>
        <p:pic>
          <p:nvPicPr>
            <p:cNvPr id="8" name="Picture 3" descr="C:\Users\zjd\Desktop\未标题-1.pn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1640" y="1337214"/>
              <a:ext cx="1512168" cy="677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588902" y="1536123"/>
              <a:ext cx="883900" cy="2768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1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b="1" i="1" dirty="0" err="1">
                  <a:solidFill>
                    <a:srgbClr val="17440C"/>
                  </a:solidFill>
                  <a:latin typeface="Arial" panose="020B0604020202020204" pitchFamily="34" charset="0"/>
                  <a:ea typeface="华文隶书" pitchFamily="2" charset="-122"/>
                  <a:cs typeface="Arial" panose="020B0604020202020204" pitchFamily="34" charset="0"/>
                </a:rPr>
                <a:t>Năm</a:t>
              </a:r>
              <a:r>
                <a:rPr lang="en-US" altLang="zh-CN" sz="2400" b="1" i="1" dirty="0">
                  <a:solidFill>
                    <a:srgbClr val="17440C"/>
                  </a:solidFill>
                  <a:latin typeface="Arial" panose="020B0604020202020204" pitchFamily="34" charset="0"/>
                  <a:ea typeface="华文隶书" pitchFamily="2" charset="-122"/>
                  <a:cs typeface="Arial" panose="020B0604020202020204" pitchFamily="34" charset="0"/>
                </a:rPr>
                <a:t> 1398</a:t>
              </a:r>
              <a:endParaRPr lang="zh-CN" altLang="en-US" sz="2400" b="1" i="1" dirty="0">
                <a:solidFill>
                  <a:srgbClr val="17440C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094659" y="4894941"/>
            <a:ext cx="2778602" cy="1443144"/>
            <a:chOff x="3425366" y="1337213"/>
            <a:chExt cx="1512168" cy="677295"/>
          </a:xfrm>
        </p:grpSpPr>
        <p:pic>
          <p:nvPicPr>
            <p:cNvPr id="11" name="Picture 3" descr="C:\Users\zjd\Desktop\未标题-1.pn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25366" y="1337213"/>
              <a:ext cx="1512168" cy="677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663973" y="1511636"/>
              <a:ext cx="883900" cy="2768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1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b="1" i="1" dirty="0" err="1">
                  <a:solidFill>
                    <a:srgbClr val="17440C"/>
                  </a:solidFill>
                  <a:latin typeface="Arial" panose="020B0604020202020204" pitchFamily="34" charset="0"/>
                  <a:ea typeface="华文隶书" pitchFamily="2" charset="-122"/>
                  <a:cs typeface="Arial" panose="020B0604020202020204" pitchFamily="34" charset="0"/>
                </a:rPr>
                <a:t>Năm</a:t>
              </a:r>
              <a:r>
                <a:rPr lang="en-US" altLang="zh-CN" sz="2400" b="1" i="1" dirty="0">
                  <a:solidFill>
                    <a:srgbClr val="17440C"/>
                  </a:solidFill>
                  <a:latin typeface="Arial" panose="020B0604020202020204" pitchFamily="34" charset="0"/>
                  <a:ea typeface="华文隶书" pitchFamily="2" charset="-122"/>
                  <a:cs typeface="Arial" panose="020B0604020202020204" pitchFamily="34" charset="0"/>
                </a:rPr>
                <a:t> 1406</a:t>
              </a:r>
              <a:endParaRPr lang="zh-CN" altLang="en-US" sz="2400" b="1" i="1" dirty="0">
                <a:solidFill>
                  <a:srgbClr val="17440C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094660" y="2651895"/>
            <a:ext cx="2778602" cy="1443144"/>
            <a:chOff x="1979712" y="2311934"/>
            <a:chExt cx="1512168" cy="677295"/>
          </a:xfrm>
        </p:grpSpPr>
        <p:pic>
          <p:nvPicPr>
            <p:cNvPr id="29" name="Picture 3" descr="C:\Users\zjd\Desktop\未标题-1.pn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79712" y="2311934"/>
              <a:ext cx="1512168" cy="677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2236974" y="2495762"/>
              <a:ext cx="883900" cy="2768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1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b="1" i="1" dirty="0" err="1">
                  <a:solidFill>
                    <a:srgbClr val="17440C"/>
                  </a:solidFill>
                  <a:latin typeface="Arial" panose="020B0604020202020204" pitchFamily="34" charset="0"/>
                  <a:ea typeface="华文隶书" pitchFamily="2" charset="-122"/>
                  <a:cs typeface="Arial" panose="020B0604020202020204" pitchFamily="34" charset="0"/>
                </a:rPr>
                <a:t>Năm</a:t>
              </a:r>
              <a:r>
                <a:rPr lang="en-US" altLang="zh-CN" sz="2400" b="1" i="1" dirty="0">
                  <a:solidFill>
                    <a:srgbClr val="17440C"/>
                  </a:solidFill>
                  <a:latin typeface="Arial" panose="020B0604020202020204" pitchFamily="34" charset="0"/>
                  <a:ea typeface="华文隶书" pitchFamily="2" charset="-122"/>
                  <a:cs typeface="Arial" panose="020B0604020202020204" pitchFamily="34" charset="0"/>
                </a:rPr>
                <a:t> 1400</a:t>
              </a:r>
              <a:endParaRPr lang="zh-CN" altLang="en-US" sz="2400" b="1" i="1" dirty="0">
                <a:solidFill>
                  <a:srgbClr val="17440C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094660" y="3823449"/>
            <a:ext cx="2778602" cy="1443144"/>
            <a:chOff x="1331640" y="3090375"/>
            <a:chExt cx="1512168" cy="677295"/>
          </a:xfrm>
        </p:grpSpPr>
        <p:pic>
          <p:nvPicPr>
            <p:cNvPr id="32" name="Picture 3" descr="C:\Users\zjd\Desktop\未标题-1.pn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1640" y="3090375"/>
              <a:ext cx="1512168" cy="677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1588902" y="3266980"/>
              <a:ext cx="883900" cy="2768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1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b="1" i="1" dirty="0" err="1">
                  <a:solidFill>
                    <a:srgbClr val="17440C"/>
                  </a:solidFill>
                  <a:latin typeface="Arial" panose="020B0604020202020204" pitchFamily="34" charset="0"/>
                  <a:ea typeface="华文隶书" pitchFamily="2" charset="-122"/>
                  <a:cs typeface="Arial" panose="020B0604020202020204" pitchFamily="34" charset="0"/>
                </a:rPr>
                <a:t>Năm</a:t>
              </a:r>
              <a:r>
                <a:rPr lang="en-US" altLang="zh-CN" sz="2400" b="1" i="1" dirty="0">
                  <a:solidFill>
                    <a:srgbClr val="17440C"/>
                  </a:solidFill>
                  <a:latin typeface="Arial" panose="020B0604020202020204" pitchFamily="34" charset="0"/>
                  <a:ea typeface="华文隶书" pitchFamily="2" charset="-122"/>
                  <a:cs typeface="Arial" panose="020B0604020202020204" pitchFamily="34" charset="0"/>
                </a:rPr>
                <a:t> 1402</a:t>
              </a:r>
              <a:endParaRPr lang="zh-CN" altLang="en-US" sz="2400" b="1" i="1" dirty="0">
                <a:solidFill>
                  <a:srgbClr val="17440C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2" descr="Đông Đô thời nhà Hồ và Đông Quan thời thuộc Minh – Hoàng Thành Thăng Lo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 descr="Những giai thoại tình ái ly kỳ của Hồ Quý L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406" y="1727943"/>
            <a:ext cx="4959777" cy="41910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3B56D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7596554" y="6014919"/>
            <a:ext cx="3165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UTM Netmuc KT" panose="02040603050506020204" pitchFamily="18" charset="0"/>
              </a:rPr>
              <a:t>Hồ</a:t>
            </a:r>
            <a:r>
              <a:rPr lang="en-US" sz="3600" dirty="0">
                <a:latin typeface="UTM Netmuc KT" panose="02040603050506020204" pitchFamily="18" charset="0"/>
              </a:rPr>
              <a:t> </a:t>
            </a:r>
            <a:r>
              <a:rPr lang="en-US" sz="3600" dirty="0" err="1">
                <a:latin typeface="UTM Netmuc KT" panose="02040603050506020204" pitchFamily="18" charset="0"/>
              </a:rPr>
              <a:t>Quý</a:t>
            </a:r>
            <a:r>
              <a:rPr lang="en-US" sz="3600" dirty="0">
                <a:latin typeface="UTM Netmuc KT" panose="02040603050506020204" pitchFamily="18" charset="0"/>
              </a:rPr>
              <a:t> Ly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038224" y="1640516"/>
            <a:ext cx="1000527" cy="964923"/>
            <a:chOff x="2038224" y="1640516"/>
            <a:chExt cx="1000527" cy="964923"/>
          </a:xfrm>
        </p:grpSpPr>
        <p:pic>
          <p:nvPicPr>
            <p:cNvPr id="24" name="Picture 2" descr="C:\Users\zjd\Desktop\Nipic_3702205_20091124134507402850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224" y="1640516"/>
              <a:ext cx="1000527" cy="964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264446" y="1772754"/>
              <a:ext cx="414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UTM Netmuc KT" panose="02040603050506020204" pitchFamily="18" charset="0"/>
                </a:rPr>
                <a:t>A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032981" y="4012255"/>
            <a:ext cx="1000527" cy="964923"/>
            <a:chOff x="2038224" y="1640516"/>
            <a:chExt cx="1000527" cy="964923"/>
          </a:xfrm>
        </p:grpSpPr>
        <p:pic>
          <p:nvPicPr>
            <p:cNvPr id="35" name="Picture 2" descr="C:\Users\zjd\Desktop\Nipic_3702205_20091124134507402850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224" y="1640516"/>
              <a:ext cx="1000527" cy="964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2264446" y="1772754"/>
              <a:ext cx="414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UTM Netmuc KT" panose="02040603050506020204" pitchFamily="18" charset="0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032980" y="2826385"/>
            <a:ext cx="1000527" cy="964923"/>
            <a:chOff x="2038224" y="1640516"/>
            <a:chExt cx="1000527" cy="964923"/>
          </a:xfrm>
        </p:grpSpPr>
        <p:pic>
          <p:nvPicPr>
            <p:cNvPr id="38" name="Picture 2" descr="C:\Users\zjd\Desktop\Nipic_3702205_20091124134507402850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224" y="1640516"/>
              <a:ext cx="1000527" cy="964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2264446" y="1772754"/>
              <a:ext cx="414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UTM Netmuc KT" panose="02040603050506020204" pitchFamily="18" charset="0"/>
                </a:rPr>
                <a:t>B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966008" y="5134051"/>
            <a:ext cx="1000527" cy="964923"/>
            <a:chOff x="2038224" y="1640516"/>
            <a:chExt cx="1000527" cy="964923"/>
          </a:xfrm>
        </p:grpSpPr>
        <p:pic>
          <p:nvPicPr>
            <p:cNvPr id="41" name="Picture 2" descr="C:\Users\zjd\Desktop\Nipic_3702205_20091124134507402850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224" y="1640516"/>
              <a:ext cx="1000527" cy="964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2264446" y="1772754"/>
              <a:ext cx="414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UTM Netmuc KT" panose="02040603050506020204" pitchFamily="18" charset="0"/>
                </a:rPr>
                <a:t>D</a:t>
              </a:r>
            </a:p>
          </p:txBody>
        </p:sp>
      </p:grpSp>
      <p:sp>
        <p:nvSpPr>
          <p:cNvPr id="16" name="AutoShape 6" descr="✔️ Check Mark - Royalty-Free GIF - Animated Sticker - Free PNG - Animated  Ico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63" y="2579216"/>
            <a:ext cx="1330569" cy="13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:\我的模板\中国风模板\中国风模板05\宽版\页面2\切片\竹子.png"/>
          <p:cNvPicPr>
            <a:picLocks noChangeAspect="1" noChangeArrowheads="1"/>
          </p:cNvPicPr>
          <p:nvPr/>
        </p:nvPicPr>
        <p:blipFill>
          <a:blip r:embed="rId4"/>
          <a:srcRect b="32238"/>
          <a:stretch>
            <a:fillRect/>
          </a:stretch>
        </p:blipFill>
        <p:spPr bwMode="auto">
          <a:xfrm>
            <a:off x="-8374" y="1981189"/>
            <a:ext cx="4093197" cy="259084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38767" y="535722"/>
            <a:ext cx="9843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i="1" dirty="0">
                <a:solidFill>
                  <a:srgbClr val="014D75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2. </a:t>
            </a:r>
            <a:r>
              <a:rPr lang="en-US" altLang="zh-CN" sz="4400" b="1" i="1" dirty="0" err="1">
                <a:solidFill>
                  <a:srgbClr val="014D75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Kinh</a:t>
            </a:r>
            <a:r>
              <a:rPr lang="en-US" altLang="zh-CN" sz="4400" b="1" i="1" dirty="0">
                <a:solidFill>
                  <a:srgbClr val="014D75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i="1" dirty="0" err="1">
                <a:solidFill>
                  <a:srgbClr val="014D75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đô</a:t>
            </a:r>
            <a:r>
              <a:rPr lang="en-US" altLang="zh-CN" sz="4400" b="1" i="1" dirty="0">
                <a:solidFill>
                  <a:srgbClr val="014D75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i="1" dirty="0" err="1">
                <a:solidFill>
                  <a:srgbClr val="014D75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nhà</a:t>
            </a:r>
            <a:r>
              <a:rPr lang="en-US" altLang="zh-CN" sz="4400" b="1" i="1" dirty="0">
                <a:solidFill>
                  <a:srgbClr val="014D75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i="1" dirty="0" err="1">
                <a:solidFill>
                  <a:srgbClr val="014D75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Hồ</a:t>
            </a:r>
            <a:r>
              <a:rPr lang="en-US" altLang="zh-CN" sz="4400" b="1" i="1" dirty="0">
                <a:solidFill>
                  <a:srgbClr val="014D75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i="1" dirty="0" err="1">
                <a:solidFill>
                  <a:srgbClr val="014D75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có</a:t>
            </a:r>
            <a:r>
              <a:rPr lang="en-US" altLang="zh-CN" sz="4400" b="1" i="1" dirty="0">
                <a:solidFill>
                  <a:srgbClr val="014D75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i="1" dirty="0" err="1">
                <a:solidFill>
                  <a:srgbClr val="014D75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tên</a:t>
            </a:r>
            <a:r>
              <a:rPr lang="en-US" altLang="zh-CN" sz="4400" b="1" i="1" dirty="0">
                <a:solidFill>
                  <a:srgbClr val="014D75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i="1" dirty="0" err="1">
                <a:solidFill>
                  <a:srgbClr val="014D75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gọi</a:t>
            </a:r>
            <a:r>
              <a:rPr lang="en-US" altLang="zh-CN" sz="4400" b="1" i="1" dirty="0">
                <a:solidFill>
                  <a:srgbClr val="014D75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i="1" dirty="0" err="1">
                <a:solidFill>
                  <a:srgbClr val="014D75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là</a:t>
            </a:r>
            <a:r>
              <a:rPr lang="en-US" altLang="zh-CN" sz="4400" b="1" i="1" dirty="0">
                <a:solidFill>
                  <a:srgbClr val="014D75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i="1" dirty="0" err="1">
                <a:solidFill>
                  <a:srgbClr val="014D75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gì</a:t>
            </a:r>
            <a:r>
              <a:rPr lang="en-US" altLang="zh-CN" sz="4400" b="1" i="1" dirty="0">
                <a:solidFill>
                  <a:srgbClr val="014D75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?</a:t>
            </a:r>
            <a:endParaRPr lang="zh-CN" altLang="en-US" sz="4400" b="1" i="1" dirty="0">
              <a:solidFill>
                <a:srgbClr val="014D75"/>
              </a:solidFill>
              <a:latin typeface="Arial" panose="020B0604020202020204" pitchFamily="34" charset="0"/>
              <a:ea typeface="华文隶书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94660" y="1485901"/>
            <a:ext cx="2778602" cy="1443144"/>
            <a:chOff x="1331640" y="1337214"/>
            <a:chExt cx="1512168" cy="677295"/>
          </a:xfrm>
        </p:grpSpPr>
        <p:pic>
          <p:nvPicPr>
            <p:cNvPr id="8" name="Picture 3" descr="C:\Users\zjd\Desktop\未标题-1.pn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1640" y="1337214"/>
              <a:ext cx="1512168" cy="677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588902" y="1536123"/>
              <a:ext cx="1056632" cy="216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1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b="1" i="1" dirty="0" err="1">
                  <a:solidFill>
                    <a:srgbClr val="17440C"/>
                  </a:solidFill>
                  <a:latin typeface="Arial" panose="020B0604020202020204" pitchFamily="34" charset="0"/>
                  <a:ea typeface="华文隶书" pitchFamily="2" charset="-122"/>
                  <a:cs typeface="Arial" panose="020B0604020202020204" pitchFamily="34" charset="0"/>
                </a:rPr>
                <a:t>Thăng</a:t>
              </a:r>
              <a:r>
                <a:rPr lang="en-US" altLang="zh-CN" sz="2400" b="1" i="1" dirty="0">
                  <a:solidFill>
                    <a:srgbClr val="17440C"/>
                  </a:solidFill>
                  <a:latin typeface="Arial" panose="020B0604020202020204" pitchFamily="34" charset="0"/>
                  <a:ea typeface="华文隶书" pitchFamily="2" charset="-122"/>
                  <a:cs typeface="Arial" panose="020B0604020202020204" pitchFamily="34" charset="0"/>
                </a:rPr>
                <a:t> Long</a:t>
              </a:r>
              <a:endParaRPr lang="zh-CN" altLang="en-US" sz="2400" b="1" i="1" dirty="0">
                <a:solidFill>
                  <a:srgbClr val="17440C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094659" y="4894941"/>
            <a:ext cx="2778602" cy="1443144"/>
            <a:chOff x="3425366" y="1337213"/>
            <a:chExt cx="1512168" cy="677295"/>
          </a:xfrm>
        </p:grpSpPr>
        <p:pic>
          <p:nvPicPr>
            <p:cNvPr id="11" name="Picture 3" descr="C:\Users\zjd\Desktop\未标题-1.pn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25366" y="1337213"/>
              <a:ext cx="1512168" cy="677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663973" y="1511636"/>
              <a:ext cx="797534" cy="216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1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b="1" i="1" dirty="0" err="1">
                  <a:solidFill>
                    <a:srgbClr val="17440C"/>
                  </a:solidFill>
                  <a:latin typeface="Arial" panose="020B0604020202020204" pitchFamily="34" charset="0"/>
                  <a:ea typeface="华文隶书" pitchFamily="2" charset="-122"/>
                  <a:cs typeface="Arial" panose="020B0604020202020204" pitchFamily="34" charset="0"/>
                </a:rPr>
                <a:t>Đông</a:t>
              </a:r>
              <a:r>
                <a:rPr lang="en-US" altLang="zh-CN" sz="2400" b="1" i="1" dirty="0">
                  <a:solidFill>
                    <a:srgbClr val="17440C"/>
                  </a:solidFill>
                  <a:latin typeface="Arial" panose="020B0604020202020204" pitchFamily="34" charset="0"/>
                  <a:ea typeface="华文隶书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i="1" dirty="0" err="1">
                  <a:solidFill>
                    <a:srgbClr val="17440C"/>
                  </a:solidFill>
                  <a:latin typeface="Arial" panose="020B0604020202020204" pitchFamily="34" charset="0"/>
                  <a:ea typeface="华文隶书" pitchFamily="2" charset="-122"/>
                  <a:cs typeface="Arial" panose="020B0604020202020204" pitchFamily="34" charset="0"/>
                </a:rPr>
                <a:t>Đô</a:t>
              </a:r>
              <a:endParaRPr lang="zh-CN" altLang="en-US" sz="2400" b="1" i="1" dirty="0">
                <a:solidFill>
                  <a:srgbClr val="17440C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094660" y="2651895"/>
            <a:ext cx="2778602" cy="1443144"/>
            <a:chOff x="1979712" y="2311934"/>
            <a:chExt cx="1512168" cy="677295"/>
          </a:xfrm>
        </p:grpSpPr>
        <p:pic>
          <p:nvPicPr>
            <p:cNvPr id="29" name="Picture 3" descr="C:\Users\zjd\Desktop\未标题-1.pn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79712" y="2311934"/>
              <a:ext cx="1512168" cy="677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2236974" y="2495762"/>
              <a:ext cx="684996" cy="216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1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b="1" i="1" dirty="0" err="1">
                  <a:solidFill>
                    <a:srgbClr val="17440C"/>
                  </a:solidFill>
                  <a:latin typeface="Arial" panose="020B0604020202020204" pitchFamily="34" charset="0"/>
                  <a:ea typeface="华文隶书" pitchFamily="2" charset="-122"/>
                  <a:cs typeface="Arial" panose="020B0604020202020204" pitchFamily="34" charset="0"/>
                </a:rPr>
                <a:t>Hoa</a:t>
              </a:r>
              <a:r>
                <a:rPr lang="en-US" altLang="zh-CN" sz="2400" b="1" i="1" dirty="0">
                  <a:solidFill>
                    <a:srgbClr val="17440C"/>
                  </a:solidFill>
                  <a:latin typeface="Arial" panose="020B0604020202020204" pitchFamily="34" charset="0"/>
                  <a:ea typeface="华文隶书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i="1" dirty="0" err="1">
                  <a:solidFill>
                    <a:srgbClr val="17440C"/>
                  </a:solidFill>
                  <a:latin typeface="Arial" panose="020B0604020202020204" pitchFamily="34" charset="0"/>
                  <a:ea typeface="华文隶书" pitchFamily="2" charset="-122"/>
                  <a:cs typeface="Arial" panose="020B0604020202020204" pitchFamily="34" charset="0"/>
                </a:rPr>
                <a:t>Lư</a:t>
              </a:r>
              <a:endParaRPr lang="zh-CN" altLang="en-US" sz="2400" b="1" i="1" dirty="0">
                <a:solidFill>
                  <a:srgbClr val="17440C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094660" y="3823449"/>
            <a:ext cx="2778602" cy="1443144"/>
            <a:chOff x="1331640" y="3090375"/>
            <a:chExt cx="1512168" cy="677295"/>
          </a:xfrm>
        </p:grpSpPr>
        <p:pic>
          <p:nvPicPr>
            <p:cNvPr id="32" name="Picture 3" descr="C:\Users\zjd\Desktop\未标题-1.pn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1640" y="3090375"/>
              <a:ext cx="1512168" cy="677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1588902" y="3266980"/>
              <a:ext cx="658825" cy="216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1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b="1" i="1" dirty="0" err="1">
                  <a:solidFill>
                    <a:srgbClr val="17440C"/>
                  </a:solidFill>
                  <a:latin typeface="Arial" panose="020B0604020202020204" pitchFamily="34" charset="0"/>
                  <a:ea typeface="华文隶书" pitchFamily="2" charset="-122"/>
                  <a:cs typeface="Arial" panose="020B0604020202020204" pitchFamily="34" charset="0"/>
                </a:rPr>
                <a:t>Tây</a:t>
              </a:r>
              <a:r>
                <a:rPr lang="en-US" altLang="zh-CN" sz="2400" b="1" i="1" dirty="0">
                  <a:solidFill>
                    <a:srgbClr val="17440C"/>
                  </a:solidFill>
                  <a:latin typeface="Arial" panose="020B0604020202020204" pitchFamily="34" charset="0"/>
                  <a:ea typeface="华文隶书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i="1" dirty="0" err="1">
                  <a:solidFill>
                    <a:srgbClr val="17440C"/>
                  </a:solidFill>
                  <a:latin typeface="Arial" panose="020B0604020202020204" pitchFamily="34" charset="0"/>
                  <a:ea typeface="华文隶书" pitchFamily="2" charset="-122"/>
                  <a:cs typeface="Arial" panose="020B0604020202020204" pitchFamily="34" charset="0"/>
                </a:rPr>
                <a:t>Đô</a:t>
              </a:r>
              <a:endParaRPr lang="zh-CN" altLang="en-US" sz="2400" b="1" i="1" dirty="0">
                <a:solidFill>
                  <a:srgbClr val="17440C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2" descr="Đông Đô thời nhà Hồ và Đông Quan thời thuộc Minh – Hoàng Thành Thăng Lo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96554" y="6014919"/>
            <a:ext cx="3165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UTM Netmuc KT" panose="02040603050506020204" pitchFamily="18" charset="0"/>
              </a:rPr>
              <a:t>Thành</a:t>
            </a:r>
            <a:r>
              <a:rPr lang="en-US" sz="3600" dirty="0">
                <a:latin typeface="UTM Netmuc KT" panose="02040603050506020204" pitchFamily="18" charset="0"/>
              </a:rPr>
              <a:t> </a:t>
            </a:r>
            <a:r>
              <a:rPr lang="en-US" sz="3600" dirty="0" err="1">
                <a:latin typeface="UTM Netmuc KT" panose="02040603050506020204" pitchFamily="18" charset="0"/>
              </a:rPr>
              <a:t>Tây</a:t>
            </a:r>
            <a:r>
              <a:rPr lang="en-US" sz="3600" dirty="0">
                <a:latin typeface="UTM Netmuc KT" panose="02040603050506020204" pitchFamily="18" charset="0"/>
              </a:rPr>
              <a:t> </a:t>
            </a:r>
            <a:r>
              <a:rPr lang="en-US" sz="3600" dirty="0" err="1">
                <a:latin typeface="UTM Netmuc KT" panose="02040603050506020204" pitchFamily="18" charset="0"/>
              </a:rPr>
              <a:t>Đô</a:t>
            </a:r>
            <a:endParaRPr lang="en-US" sz="3600" dirty="0">
              <a:latin typeface="UTM Netmuc KT" panose="020406030505060202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038224" y="1640516"/>
            <a:ext cx="1000527" cy="964923"/>
            <a:chOff x="2038224" y="1640516"/>
            <a:chExt cx="1000527" cy="964923"/>
          </a:xfrm>
        </p:grpSpPr>
        <p:pic>
          <p:nvPicPr>
            <p:cNvPr id="24" name="Picture 2" descr="C:\Users\zjd\Desktop\Nipic_3702205_20091124134507402850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224" y="1640516"/>
              <a:ext cx="1000527" cy="964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264446" y="1772754"/>
              <a:ext cx="414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UTM Netmuc KT" panose="02040603050506020204" pitchFamily="18" charset="0"/>
                </a:rPr>
                <a:t>A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032981" y="4012255"/>
            <a:ext cx="1000527" cy="964923"/>
            <a:chOff x="2038224" y="1640516"/>
            <a:chExt cx="1000527" cy="964923"/>
          </a:xfrm>
        </p:grpSpPr>
        <p:pic>
          <p:nvPicPr>
            <p:cNvPr id="35" name="Picture 2" descr="C:\Users\zjd\Desktop\Nipic_3702205_20091124134507402850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224" y="1640516"/>
              <a:ext cx="1000527" cy="964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2264446" y="1772754"/>
              <a:ext cx="414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UTM Netmuc KT" panose="02040603050506020204" pitchFamily="18" charset="0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032980" y="2826385"/>
            <a:ext cx="1000527" cy="964923"/>
            <a:chOff x="2038224" y="1640516"/>
            <a:chExt cx="1000527" cy="964923"/>
          </a:xfrm>
        </p:grpSpPr>
        <p:pic>
          <p:nvPicPr>
            <p:cNvPr id="38" name="Picture 2" descr="C:\Users\zjd\Desktop\Nipic_3702205_20091124134507402850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224" y="1640516"/>
              <a:ext cx="1000527" cy="964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2264446" y="1772754"/>
              <a:ext cx="414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UTM Netmuc KT" panose="02040603050506020204" pitchFamily="18" charset="0"/>
                </a:rPr>
                <a:t>B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966008" y="5134051"/>
            <a:ext cx="1000527" cy="964923"/>
            <a:chOff x="2038224" y="1640516"/>
            <a:chExt cx="1000527" cy="964923"/>
          </a:xfrm>
        </p:grpSpPr>
        <p:pic>
          <p:nvPicPr>
            <p:cNvPr id="41" name="Picture 2" descr="C:\Users\zjd\Desktop\Nipic_3702205_20091124134507402850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224" y="1640516"/>
              <a:ext cx="1000527" cy="964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2264446" y="1772754"/>
              <a:ext cx="414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UTM Netmuc KT" panose="02040603050506020204" pitchFamily="18" charset="0"/>
                </a:rPr>
                <a:t>D</a:t>
              </a:r>
            </a:p>
          </p:txBody>
        </p:sp>
      </p:grpSp>
      <p:sp>
        <p:nvSpPr>
          <p:cNvPr id="16" name="AutoShape 6" descr="✔️ Check Mark - Royalty-Free GIF - Animated Sticker - Free PNG - Animated  Ico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82" y="3737363"/>
            <a:ext cx="1330569" cy="1330569"/>
          </a:xfrm>
          <a:prstGeom prst="rect">
            <a:avLst/>
          </a:prstGeom>
        </p:spPr>
      </p:pic>
      <p:pic>
        <p:nvPicPr>
          <p:cNvPr id="34" name="Picture 4" descr="Di sản Văn hóa thế giới Thành Nhà Hồ được trùng tu những hạng mục nào?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089" y="1640516"/>
            <a:ext cx="5316788" cy="42721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38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:\我的模板\中国风模板\中国风模板05\宽版\页面2\切片\竹子.png"/>
          <p:cNvPicPr>
            <a:picLocks noChangeAspect="1" noChangeArrowheads="1"/>
          </p:cNvPicPr>
          <p:nvPr/>
        </p:nvPicPr>
        <p:blipFill>
          <a:blip r:embed="rId4"/>
          <a:srcRect b="32238"/>
          <a:stretch>
            <a:fillRect/>
          </a:stretch>
        </p:blipFill>
        <p:spPr bwMode="auto">
          <a:xfrm>
            <a:off x="-8374" y="1981189"/>
            <a:ext cx="4093197" cy="259084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32040" y="276822"/>
            <a:ext cx="1230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i="1" dirty="0">
                <a:solidFill>
                  <a:srgbClr val="C20827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3. </a:t>
            </a:r>
            <a:r>
              <a:rPr lang="en-US" altLang="zh-CN" sz="4000" b="1" i="1" dirty="0" err="1">
                <a:solidFill>
                  <a:srgbClr val="C20827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Giặc</a:t>
            </a:r>
            <a:r>
              <a:rPr lang="en-US" altLang="zh-CN" sz="4000" b="1" i="1" dirty="0">
                <a:solidFill>
                  <a:srgbClr val="C20827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Minh </a:t>
            </a:r>
            <a:r>
              <a:rPr lang="en-US" altLang="zh-CN" sz="4000" b="1" i="1" dirty="0" err="1">
                <a:solidFill>
                  <a:srgbClr val="C20827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xâm</a:t>
            </a:r>
            <a:r>
              <a:rPr lang="en-US" altLang="zh-CN" sz="4000" b="1" i="1" dirty="0">
                <a:solidFill>
                  <a:srgbClr val="C20827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20827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lược</a:t>
            </a:r>
            <a:r>
              <a:rPr lang="en-US" altLang="zh-CN" sz="4000" b="1" i="1" dirty="0">
                <a:solidFill>
                  <a:srgbClr val="C20827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20827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nước</a:t>
            </a:r>
            <a:r>
              <a:rPr lang="en-US" altLang="zh-CN" sz="4000" b="1" i="1" dirty="0">
                <a:solidFill>
                  <a:srgbClr val="C20827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ta </a:t>
            </a:r>
            <a:r>
              <a:rPr lang="en-US" altLang="zh-CN" sz="4000" b="1" i="1" dirty="0" err="1">
                <a:solidFill>
                  <a:srgbClr val="C20827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vào</a:t>
            </a:r>
            <a:r>
              <a:rPr lang="en-US" altLang="zh-CN" sz="4000" b="1" i="1" dirty="0">
                <a:solidFill>
                  <a:srgbClr val="C20827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20827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năm</a:t>
            </a:r>
            <a:r>
              <a:rPr lang="en-US" altLang="zh-CN" sz="4000" b="1" i="1" dirty="0">
                <a:solidFill>
                  <a:srgbClr val="C20827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20827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nào</a:t>
            </a:r>
            <a:r>
              <a:rPr lang="en-US" altLang="zh-CN" sz="4000" b="1" i="1" dirty="0">
                <a:solidFill>
                  <a:srgbClr val="C20827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rPr>
              <a:t>?</a:t>
            </a:r>
            <a:endParaRPr lang="zh-CN" altLang="en-US" sz="4000" b="1" i="1" dirty="0">
              <a:solidFill>
                <a:srgbClr val="C20827"/>
              </a:solidFill>
              <a:latin typeface="Arial" panose="020B0604020202020204" pitchFamily="34" charset="0"/>
              <a:ea typeface="华文隶书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346514" y="1544090"/>
            <a:ext cx="2778602" cy="1443144"/>
            <a:chOff x="1331640" y="1337214"/>
            <a:chExt cx="1512168" cy="677295"/>
          </a:xfrm>
        </p:grpSpPr>
        <p:pic>
          <p:nvPicPr>
            <p:cNvPr id="8" name="Picture 3" descr="C:\Users\zjd\Desktop\未标题-1.pn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1640" y="1337214"/>
              <a:ext cx="1512168" cy="677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588902" y="1536123"/>
              <a:ext cx="596013" cy="2744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1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200" b="1" i="1" dirty="0">
                  <a:solidFill>
                    <a:srgbClr val="17440C"/>
                  </a:solidFill>
                  <a:latin typeface="Arial" panose="020B0604020202020204" pitchFamily="34" charset="0"/>
                  <a:ea typeface="华文隶书" pitchFamily="2" charset="-122"/>
                  <a:cs typeface="Arial" panose="020B0604020202020204" pitchFamily="34" charset="0"/>
                </a:rPr>
                <a:t>1398</a:t>
              </a:r>
              <a:endParaRPr lang="zh-CN" altLang="en-US" sz="3200" b="1" i="1" dirty="0">
                <a:solidFill>
                  <a:srgbClr val="17440C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346513" y="4953130"/>
            <a:ext cx="2778602" cy="1443144"/>
            <a:chOff x="3425366" y="1337213"/>
            <a:chExt cx="1512168" cy="677295"/>
          </a:xfrm>
        </p:grpSpPr>
        <p:pic>
          <p:nvPicPr>
            <p:cNvPr id="11" name="Picture 3" descr="C:\Users\zjd\Desktop\未标题-1.pn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25366" y="1337213"/>
              <a:ext cx="1512168" cy="677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663973" y="1511636"/>
              <a:ext cx="596013" cy="2744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1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200" b="1" i="1" dirty="0">
                  <a:solidFill>
                    <a:srgbClr val="17440C"/>
                  </a:solidFill>
                  <a:latin typeface="Arial" panose="020B0604020202020204" pitchFamily="34" charset="0"/>
                  <a:ea typeface="华文隶书" pitchFamily="2" charset="-122"/>
                  <a:cs typeface="Arial" panose="020B0604020202020204" pitchFamily="34" charset="0"/>
                </a:rPr>
                <a:t>1406</a:t>
              </a:r>
              <a:endParaRPr lang="zh-CN" altLang="en-US" sz="3200" b="1" i="1" dirty="0">
                <a:solidFill>
                  <a:srgbClr val="17440C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346514" y="2710084"/>
            <a:ext cx="2778602" cy="1443144"/>
            <a:chOff x="1979712" y="2311934"/>
            <a:chExt cx="1512168" cy="677295"/>
          </a:xfrm>
        </p:grpSpPr>
        <p:pic>
          <p:nvPicPr>
            <p:cNvPr id="29" name="Picture 3" descr="C:\Users\zjd\Desktop\未标题-1.pn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79712" y="2311934"/>
              <a:ext cx="1512168" cy="677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2236974" y="2495762"/>
              <a:ext cx="596013" cy="2744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1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200" b="1" i="1" dirty="0">
                  <a:solidFill>
                    <a:srgbClr val="17440C"/>
                  </a:solidFill>
                  <a:latin typeface="Arial" panose="020B0604020202020204" pitchFamily="34" charset="0"/>
                  <a:ea typeface="华文隶书" pitchFamily="2" charset="-122"/>
                  <a:cs typeface="Arial" panose="020B0604020202020204" pitchFamily="34" charset="0"/>
                </a:rPr>
                <a:t>1400</a:t>
              </a:r>
              <a:endParaRPr lang="zh-CN" altLang="en-US" sz="3200" b="1" i="1" dirty="0">
                <a:solidFill>
                  <a:srgbClr val="17440C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2346514" y="3881638"/>
            <a:ext cx="2778602" cy="1443144"/>
            <a:chOff x="1331640" y="3090375"/>
            <a:chExt cx="1512168" cy="677295"/>
          </a:xfrm>
        </p:grpSpPr>
        <p:pic>
          <p:nvPicPr>
            <p:cNvPr id="32" name="Picture 3" descr="C:\Users\zjd\Desktop\未标题-1.pn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1640" y="3090375"/>
              <a:ext cx="1512168" cy="677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1588902" y="3266980"/>
              <a:ext cx="596013" cy="2744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1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200" b="1" i="1" dirty="0">
                  <a:solidFill>
                    <a:srgbClr val="17440C"/>
                  </a:solidFill>
                  <a:latin typeface="Arial" panose="020B0604020202020204" pitchFamily="34" charset="0"/>
                  <a:ea typeface="华文隶书" pitchFamily="2" charset="-122"/>
                  <a:cs typeface="Arial" panose="020B0604020202020204" pitchFamily="34" charset="0"/>
                </a:rPr>
                <a:t>1402</a:t>
              </a:r>
              <a:endParaRPr lang="zh-CN" altLang="en-US" sz="3200" b="1" i="1" dirty="0">
                <a:solidFill>
                  <a:srgbClr val="17440C"/>
                </a:solidFill>
                <a:latin typeface="Arial" panose="020B0604020202020204" pitchFamily="34" charset="0"/>
                <a:ea typeface="华文隶书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2" descr="Đông Đô thời nhà Hồ và Đông Quan thời thuộc Minh – Hoàng Thành Thăng Long"/>
          <p:cNvSpPr>
            <a:spLocks noChangeAspect="1" noChangeArrowheads="1"/>
          </p:cNvSpPr>
          <p:nvPr/>
        </p:nvSpPr>
        <p:spPr bwMode="auto">
          <a:xfrm>
            <a:off x="-592571" y="-8627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290078" y="1698705"/>
            <a:ext cx="1000527" cy="964923"/>
            <a:chOff x="2038224" y="1640516"/>
            <a:chExt cx="1000527" cy="964923"/>
          </a:xfrm>
        </p:grpSpPr>
        <p:pic>
          <p:nvPicPr>
            <p:cNvPr id="24" name="Picture 2" descr="C:\Users\zjd\Desktop\Nipic_3702205_20091124134507402850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224" y="1640516"/>
              <a:ext cx="1000527" cy="964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264446" y="1772754"/>
              <a:ext cx="414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UTM Netmuc KT" panose="02040603050506020204" pitchFamily="18" charset="0"/>
                </a:rPr>
                <a:t>A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84835" y="4070444"/>
            <a:ext cx="1000527" cy="964923"/>
            <a:chOff x="2038224" y="1640516"/>
            <a:chExt cx="1000527" cy="964923"/>
          </a:xfrm>
        </p:grpSpPr>
        <p:pic>
          <p:nvPicPr>
            <p:cNvPr id="35" name="Picture 2" descr="C:\Users\zjd\Desktop\Nipic_3702205_20091124134507402850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224" y="1640516"/>
              <a:ext cx="1000527" cy="964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2264446" y="1772754"/>
              <a:ext cx="414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UTM Netmuc KT" panose="02040603050506020204" pitchFamily="18" charset="0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284834" y="2884574"/>
            <a:ext cx="1000527" cy="964923"/>
            <a:chOff x="2038224" y="1640516"/>
            <a:chExt cx="1000527" cy="964923"/>
          </a:xfrm>
        </p:grpSpPr>
        <p:pic>
          <p:nvPicPr>
            <p:cNvPr id="38" name="Picture 2" descr="C:\Users\zjd\Desktop\Nipic_3702205_20091124134507402850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224" y="1640516"/>
              <a:ext cx="1000527" cy="964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2264446" y="1772754"/>
              <a:ext cx="414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UTM Netmuc KT" panose="02040603050506020204" pitchFamily="18" charset="0"/>
                </a:rPr>
                <a:t>B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217862" y="5192240"/>
            <a:ext cx="1000527" cy="964923"/>
            <a:chOff x="2038224" y="1640516"/>
            <a:chExt cx="1000527" cy="964923"/>
          </a:xfrm>
        </p:grpSpPr>
        <p:pic>
          <p:nvPicPr>
            <p:cNvPr id="41" name="Picture 2" descr="C:\Users\zjd\Desktop\Nipic_3702205_20091124134507402850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224" y="1640516"/>
              <a:ext cx="1000527" cy="964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2264446" y="1772754"/>
              <a:ext cx="414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UTM Netmuc KT" panose="02040603050506020204" pitchFamily="18" charset="0"/>
                </a:rPr>
                <a:t>D</a:t>
              </a:r>
            </a:p>
          </p:txBody>
        </p:sp>
      </p:grpSp>
      <p:sp>
        <p:nvSpPr>
          <p:cNvPr id="16" name="AutoShape 6" descr="✔️ Check Mark - Royalty-Free GIF - Animated Sticker - Free PNG - Animated  Icon"/>
          <p:cNvSpPr>
            <a:spLocks noChangeAspect="1" noChangeArrowheads="1"/>
          </p:cNvSpPr>
          <p:nvPr/>
        </p:nvSpPr>
        <p:spPr bwMode="auto">
          <a:xfrm>
            <a:off x="-684646" y="-7833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1" y="4849013"/>
            <a:ext cx="1330569" cy="1330569"/>
          </a:xfrm>
          <a:prstGeom prst="rect">
            <a:avLst/>
          </a:prstGeom>
        </p:spPr>
      </p:pic>
      <p:pic>
        <p:nvPicPr>
          <p:cNvPr id="43" name="Picture 2" descr="Giặc Minh sa lầy khi lộ rõ bộ mặt thật trên đất Việ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667" y="1615596"/>
            <a:ext cx="5746461" cy="4293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11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528184" y="1812754"/>
            <a:ext cx="7041378" cy="2264830"/>
            <a:chOff x="1394596" y="2573351"/>
            <a:chExt cx="5282944" cy="1698622"/>
          </a:xfrm>
        </p:grpSpPr>
        <p:pic>
          <p:nvPicPr>
            <p:cNvPr id="5" name="Picture 4" descr="I:\我的模板\中国风模板\中国风模板05\宽版\页面4\切片\花窗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94596" y="2573351"/>
              <a:ext cx="2353986" cy="1698622"/>
            </a:xfrm>
            <a:prstGeom prst="rect">
              <a:avLst/>
            </a:prstGeom>
            <a:noFill/>
          </p:spPr>
        </p:pic>
        <p:pic>
          <p:nvPicPr>
            <p:cNvPr id="6" name="Picture 4" descr="I:\我的模板\中国风模板\中国风模板05\宽版\页面4\切片\花窗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23554" y="2573351"/>
              <a:ext cx="2353986" cy="1698622"/>
            </a:xfrm>
            <a:prstGeom prst="rect">
              <a:avLst/>
            </a:prstGeom>
            <a:noFill/>
          </p:spPr>
        </p:pic>
      </p:grpSp>
      <p:grpSp>
        <p:nvGrpSpPr>
          <p:cNvPr id="7" name="组合 6"/>
          <p:cNvGrpSpPr/>
          <p:nvPr/>
        </p:nvGrpSpPr>
        <p:grpSpPr>
          <a:xfrm>
            <a:off x="1297204" y="2166767"/>
            <a:ext cx="2090618" cy="2016223"/>
            <a:chOff x="1133646" y="1856676"/>
            <a:chExt cx="1568531" cy="1512168"/>
          </a:xfrm>
        </p:grpSpPr>
        <p:pic>
          <p:nvPicPr>
            <p:cNvPr id="8" name="Picture 2" descr="C:\Users\zjd\Desktop\Nipic_3702205_20091124134507402850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646" y="1856676"/>
              <a:ext cx="1568531" cy="151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202914" y="2203753"/>
              <a:ext cx="1368152" cy="1038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i="1" dirty="0">
                  <a:latin typeface="UTM Netmuc KT" panose="02040603050506020204" pitchFamily="18" charset="0"/>
                  <a:ea typeface="华文隶书" pitchFamily="2" charset="-122"/>
                  <a:cs typeface="Arial" panose="020B0604020202020204" pitchFamily="34" charset="0"/>
                </a:rPr>
                <a:t>KHỞI ĐỘNG	</a:t>
              </a:r>
              <a:endParaRPr lang="zh-CN" altLang="en-US" sz="2800" i="1" dirty="0">
                <a:latin typeface="UTM Netmuc KT" panose="02040603050506020204" pitchFamily="18" charset="0"/>
                <a:ea typeface="华文隶书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166561" y="3012091"/>
            <a:ext cx="2805267" cy="2705442"/>
            <a:chOff x="3375606" y="1550781"/>
            <a:chExt cx="2104711" cy="2029081"/>
          </a:xfrm>
        </p:grpSpPr>
        <p:pic>
          <p:nvPicPr>
            <p:cNvPr id="11" name="Picture 2" descr="C:\Users\zjd\Desktop\Nipic_3702205_20091124134507402850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606" y="1550781"/>
              <a:ext cx="2104711" cy="2029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734123" y="2034503"/>
              <a:ext cx="1368152" cy="10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299" i="1" dirty="0">
                  <a:latin typeface="UTM Netmuc KT" panose="02040603050506020204" pitchFamily="18" charset="0"/>
                  <a:ea typeface="华文隶书" pitchFamily="2" charset="-122"/>
                  <a:cs typeface="Arial" panose="020B0604020202020204" pitchFamily="34" charset="0"/>
                </a:rPr>
                <a:t>KHÁM PHÁ</a:t>
              </a:r>
              <a:endParaRPr lang="zh-CN" altLang="en-US" sz="4299" i="1" dirty="0">
                <a:latin typeface="UTM Netmuc KT" panose="02040603050506020204" pitchFamily="18" charset="0"/>
                <a:ea typeface="华文隶书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903605" y="1279076"/>
            <a:ext cx="3455134" cy="3332185"/>
            <a:chOff x="5796136" y="1363191"/>
            <a:chExt cx="2592288" cy="2499138"/>
          </a:xfrm>
        </p:grpSpPr>
        <p:pic>
          <p:nvPicPr>
            <p:cNvPr id="14" name="Picture 2" descr="C:\Users\zjd\Desktop\Nipic_3702205_20091124134507402850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363191"/>
              <a:ext cx="2592288" cy="2499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6324381" y="2034504"/>
              <a:ext cx="1572894" cy="108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400" i="1" dirty="0">
                  <a:latin typeface="UTM Netmuc KT" panose="02040603050506020204" pitchFamily="18" charset="0"/>
                  <a:ea typeface="华文隶书" pitchFamily="2" charset="-122"/>
                  <a:cs typeface="Arial" panose="020B0604020202020204" pitchFamily="34" charset="0"/>
                </a:rPr>
                <a:t>CỦNG</a:t>
              </a:r>
            </a:p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400" i="1" dirty="0">
                  <a:latin typeface="UTM Netmuc KT" panose="02040603050506020204" pitchFamily="18" charset="0"/>
                  <a:ea typeface="华文隶书" pitchFamily="2" charset="-122"/>
                  <a:cs typeface="Arial" panose="020B0604020202020204" pitchFamily="34" charset="0"/>
                </a:rPr>
                <a:t>CỐ</a:t>
              </a:r>
              <a:endParaRPr lang="zh-CN" altLang="en-US" sz="4400" i="1" dirty="0">
                <a:latin typeface="UTM Netmuc KT" panose="02040603050506020204" pitchFamily="18" charset="0"/>
                <a:ea typeface="华文隶书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2" descr="C:\Users\zjd\Desktop\Nipic_2979770_20091213080916990658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887641" flipV="1">
            <a:off x="3028006" y="3175487"/>
            <a:ext cx="1383272" cy="13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zjd\Desktop\Nipic_2979770_20091213080916990658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463943" flipV="1">
            <a:off x="6847467" y="3058058"/>
            <a:ext cx="1383272" cy="13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4"/>
          <p:cNvSpPr txBox="1">
            <a:spLocks noChangeArrowheads="1"/>
          </p:cNvSpPr>
          <p:nvPr/>
        </p:nvSpPr>
        <p:spPr bwMode="auto">
          <a:xfrm>
            <a:off x="530709" y="533033"/>
            <a:ext cx="4381814" cy="8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9" tIns="60944" rIns="121889" bIns="60944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91421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i="0" dirty="0" err="1">
                <a:ln>
                  <a:solidFill>
                    <a:sysClr val="windowText" lastClr="000000"/>
                  </a:solidFill>
                </a:ln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Netmuc KT" panose="02040603050506020204" pitchFamily="18" charset="0"/>
                <a:ea typeface="方正黑体简体" pitchFamily="2" charset="-122"/>
                <a:cs typeface="Arial" panose="020B0604020202020204" pitchFamily="34" charset="0"/>
              </a:rPr>
              <a:t>Các</a:t>
            </a:r>
            <a:r>
              <a:rPr lang="en-US" altLang="zh-CN" sz="4400" i="0" dirty="0">
                <a:ln>
                  <a:solidFill>
                    <a:sysClr val="windowText" lastClr="000000"/>
                  </a:solidFill>
                </a:ln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Netmuc KT" panose="02040603050506020204" pitchFamily="18" charset="0"/>
                <a:ea typeface="方正黑体简体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i="0" dirty="0" err="1">
                <a:ln>
                  <a:solidFill>
                    <a:sysClr val="windowText" lastClr="000000"/>
                  </a:solidFill>
                </a:ln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Netmuc KT" panose="02040603050506020204" pitchFamily="18" charset="0"/>
                <a:ea typeface="方正黑体简体" pitchFamily="2" charset="-122"/>
                <a:cs typeface="Arial" panose="020B0604020202020204" pitchFamily="34" charset="0"/>
              </a:rPr>
              <a:t>hoạt</a:t>
            </a:r>
            <a:r>
              <a:rPr lang="en-US" altLang="zh-CN" sz="4400" i="0" dirty="0">
                <a:ln>
                  <a:solidFill>
                    <a:sysClr val="windowText" lastClr="000000"/>
                  </a:solidFill>
                </a:ln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Netmuc KT" panose="02040603050506020204" pitchFamily="18" charset="0"/>
                <a:ea typeface="方正黑体简体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i="0" dirty="0" err="1">
                <a:ln>
                  <a:solidFill>
                    <a:sysClr val="windowText" lastClr="000000"/>
                  </a:solidFill>
                </a:ln>
                <a:solidFill>
                  <a:srgbClr val="C208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Netmuc KT" panose="02040603050506020204" pitchFamily="18" charset="0"/>
                <a:ea typeface="方正黑体简体" pitchFamily="2" charset="-122"/>
                <a:cs typeface="Arial" panose="020B0604020202020204" pitchFamily="34" charset="0"/>
              </a:rPr>
              <a:t>động</a:t>
            </a:r>
            <a:endParaRPr lang="zh-CN" altLang="en-US" sz="4400" i="0" dirty="0">
              <a:ln>
                <a:solidFill>
                  <a:sysClr val="windowText" lastClr="000000"/>
                </a:solidFill>
              </a:ln>
              <a:solidFill>
                <a:srgbClr val="C2082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UTM Netmuc KT" panose="02040603050506020204" pitchFamily="18" charset="0"/>
              <a:ea typeface="方正黑体简体" pitchFamily="2" charset="-122"/>
              <a:cs typeface="Arial" panose="020B0604020202020204" pitchFamily="34" charset="0"/>
            </a:endParaRPr>
          </a:p>
        </p:txBody>
      </p:sp>
      <p:pic>
        <p:nvPicPr>
          <p:cNvPr id="1026" name="Picture 2" descr="Magnifying Glass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99" y="1528755"/>
            <a:ext cx="3086481" cy="164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42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30769 0.477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Box 190"/>
          <p:cNvSpPr txBox="1">
            <a:spLocks noChangeArrowheads="1"/>
          </p:cNvSpPr>
          <p:nvPr/>
        </p:nvSpPr>
        <p:spPr bwMode="auto">
          <a:xfrm>
            <a:off x="0" y="643920"/>
            <a:ext cx="6071028" cy="177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26" tIns="54412" rIns="108826" bIns="54412">
            <a:spAutoFit/>
          </a:bodyPr>
          <a:lstStyle>
            <a:lvl1pPr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815812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C20827"/>
                </a:solidFill>
                <a:ea typeface="楷体" pitchFamily="49" charset="-122"/>
              </a:rPr>
              <a:t>NƯỚC ĐẠI VIỆT BUỔI ĐẦU THỜI HẬU LÊ           (THẾ KỈ XV)</a:t>
            </a:r>
            <a:endParaRPr lang="zh-CN" altLang="en-US" sz="3600" b="1" dirty="0">
              <a:solidFill>
                <a:srgbClr val="C20827"/>
              </a:solidFill>
              <a:ea typeface="楷体" pitchFamily="49" charset="-122"/>
            </a:endParaRPr>
          </a:p>
        </p:txBody>
      </p:sp>
      <p:pic>
        <p:nvPicPr>
          <p:cNvPr id="41988" name="Picture 4" descr="https://upload.wikimedia.org/wikipedia/commons/thumb/b/be/Vietnam_%281500%29.png/400px-Vietnam_%281500%29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484" y="1230923"/>
            <a:ext cx="5713678" cy="47566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1990" name="Picture 6" descr="Giải Lịch Sử 4 NƯỚC ĐẠI VIỆT BUỔI ĐẦU THỜI HẬU LÊ ( Thế kỉ XV) | Dạy Học Tố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7613">
            <a:off x="1656410" y="2623163"/>
            <a:ext cx="2930318" cy="3955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321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:\我的模板\中国风模板\中国风模板05\宽版\页面4\切片\屋檐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11" y="872491"/>
            <a:ext cx="11675543" cy="683683"/>
          </a:xfrm>
          <a:prstGeom prst="rect">
            <a:avLst/>
          </a:prstGeom>
          <a:noFill/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424060" y="243840"/>
            <a:ext cx="4904398" cy="6446520"/>
            <a:chOff x="0" y="0"/>
            <a:chExt cx="3536" cy="4320"/>
          </a:xfrm>
        </p:grpSpPr>
        <p:pic>
          <p:nvPicPr>
            <p:cNvPr id="15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53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324"/>
              <a:ext cx="1872" cy="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Freeform 27"/>
          <p:cNvSpPr>
            <a:spLocks/>
          </p:cNvSpPr>
          <p:nvPr/>
        </p:nvSpPr>
        <p:spPr bwMode="auto">
          <a:xfrm>
            <a:off x="2258505" y="2644987"/>
            <a:ext cx="908643" cy="1087428"/>
          </a:xfrm>
          <a:custGeom>
            <a:avLst/>
            <a:gdLst>
              <a:gd name="T0" fmla="*/ 2147483647 w 687"/>
              <a:gd name="T1" fmla="*/ 2147483647 h 738"/>
              <a:gd name="T2" fmla="*/ 2147483647 w 687"/>
              <a:gd name="T3" fmla="*/ 2147483647 h 738"/>
              <a:gd name="T4" fmla="*/ 2147483647 w 687"/>
              <a:gd name="T5" fmla="*/ 2147483647 h 738"/>
              <a:gd name="T6" fmla="*/ 2147483647 w 687"/>
              <a:gd name="T7" fmla="*/ 2147483647 h 738"/>
              <a:gd name="T8" fmla="*/ 2147483647 w 687"/>
              <a:gd name="T9" fmla="*/ 2147483647 h 738"/>
              <a:gd name="T10" fmla="*/ 2147483647 w 687"/>
              <a:gd name="T11" fmla="*/ 2147483647 h 738"/>
              <a:gd name="T12" fmla="*/ 2147483647 w 687"/>
              <a:gd name="T13" fmla="*/ 2147483647 h 738"/>
              <a:gd name="T14" fmla="*/ 2147483647 w 687"/>
              <a:gd name="T15" fmla="*/ 2147483647 h 738"/>
              <a:gd name="T16" fmla="*/ 2147483647 w 687"/>
              <a:gd name="T17" fmla="*/ 2147483647 h 738"/>
              <a:gd name="T18" fmla="*/ 2147483647 w 687"/>
              <a:gd name="T19" fmla="*/ 2147483647 h 738"/>
              <a:gd name="T20" fmla="*/ 2147483647 w 687"/>
              <a:gd name="T21" fmla="*/ 2147483647 h 738"/>
              <a:gd name="T22" fmla="*/ 2147483647 w 687"/>
              <a:gd name="T23" fmla="*/ 2147483647 h 738"/>
              <a:gd name="T24" fmla="*/ 2147483647 w 687"/>
              <a:gd name="T25" fmla="*/ 2147483647 h 738"/>
              <a:gd name="T26" fmla="*/ 2147483647 w 687"/>
              <a:gd name="T27" fmla="*/ 2147483647 h 738"/>
              <a:gd name="T28" fmla="*/ 2147483647 w 687"/>
              <a:gd name="T29" fmla="*/ 2147483647 h 738"/>
              <a:gd name="T30" fmla="*/ 2147483647 w 687"/>
              <a:gd name="T31" fmla="*/ 2147483647 h 738"/>
              <a:gd name="T32" fmla="*/ 2147483647 w 687"/>
              <a:gd name="T33" fmla="*/ 2147483647 h 738"/>
              <a:gd name="T34" fmla="*/ 2147483647 w 687"/>
              <a:gd name="T35" fmla="*/ 2147483647 h 738"/>
              <a:gd name="T36" fmla="*/ 2147483647 w 687"/>
              <a:gd name="T37" fmla="*/ 2147483647 h 738"/>
              <a:gd name="T38" fmla="*/ 2147483647 w 687"/>
              <a:gd name="T39" fmla="*/ 2147483647 h 738"/>
              <a:gd name="T40" fmla="*/ 2147483647 w 687"/>
              <a:gd name="T41" fmla="*/ 2147483647 h 738"/>
              <a:gd name="T42" fmla="*/ 2147483647 w 687"/>
              <a:gd name="T43" fmla="*/ 2147483647 h 738"/>
              <a:gd name="T44" fmla="*/ 2147483647 w 687"/>
              <a:gd name="T45" fmla="*/ 2147483647 h 738"/>
              <a:gd name="T46" fmla="*/ 2147483647 w 687"/>
              <a:gd name="T47" fmla="*/ 2147483647 h 738"/>
              <a:gd name="T48" fmla="*/ 2147483647 w 687"/>
              <a:gd name="T49" fmla="*/ 2147483647 h 738"/>
              <a:gd name="T50" fmla="*/ 2147483647 w 687"/>
              <a:gd name="T51" fmla="*/ 2147483647 h 738"/>
              <a:gd name="T52" fmla="*/ 2147483647 w 687"/>
              <a:gd name="T53" fmla="*/ 2147483647 h 738"/>
              <a:gd name="T54" fmla="*/ 2147483647 w 687"/>
              <a:gd name="T55" fmla="*/ 2147483647 h 738"/>
              <a:gd name="T56" fmla="*/ 2147483647 w 687"/>
              <a:gd name="T57" fmla="*/ 2147483647 h 738"/>
              <a:gd name="T58" fmla="*/ 2147483647 w 687"/>
              <a:gd name="T59" fmla="*/ 2147483647 h 738"/>
              <a:gd name="T60" fmla="*/ 2147483647 w 687"/>
              <a:gd name="T61" fmla="*/ 2147483647 h 738"/>
              <a:gd name="T62" fmla="*/ 2147483647 w 687"/>
              <a:gd name="T63" fmla="*/ 2147483647 h 738"/>
              <a:gd name="T64" fmla="*/ 2147483647 w 687"/>
              <a:gd name="T65" fmla="*/ 2147483647 h 738"/>
              <a:gd name="T66" fmla="*/ 2147483647 w 687"/>
              <a:gd name="T67" fmla="*/ 2147483647 h 738"/>
              <a:gd name="T68" fmla="*/ 2147483647 w 687"/>
              <a:gd name="T69" fmla="*/ 2147483647 h 738"/>
              <a:gd name="T70" fmla="*/ 2147483647 w 687"/>
              <a:gd name="T71" fmla="*/ 2147483647 h 738"/>
              <a:gd name="T72" fmla="*/ 2147483647 w 687"/>
              <a:gd name="T73" fmla="*/ 2147483647 h 738"/>
              <a:gd name="T74" fmla="*/ 2147483647 w 687"/>
              <a:gd name="T75" fmla="*/ 2147483647 h 738"/>
              <a:gd name="T76" fmla="*/ 2147483647 w 687"/>
              <a:gd name="T77" fmla="*/ 2147483647 h 738"/>
              <a:gd name="T78" fmla="*/ 2147483647 w 687"/>
              <a:gd name="T79" fmla="*/ 2147483647 h 738"/>
              <a:gd name="T80" fmla="*/ 2147483647 w 687"/>
              <a:gd name="T81" fmla="*/ 2147483647 h 738"/>
              <a:gd name="T82" fmla="*/ 2147483647 w 687"/>
              <a:gd name="T83" fmla="*/ 2147483647 h 738"/>
              <a:gd name="T84" fmla="*/ 2147483647 w 687"/>
              <a:gd name="T85" fmla="*/ 2147483647 h 738"/>
              <a:gd name="T86" fmla="*/ 2147483647 w 687"/>
              <a:gd name="T87" fmla="*/ 2147483647 h 738"/>
              <a:gd name="T88" fmla="*/ 2147483647 w 687"/>
              <a:gd name="T89" fmla="*/ 2147483647 h 738"/>
              <a:gd name="T90" fmla="*/ 2147483647 w 687"/>
              <a:gd name="T91" fmla="*/ 2147483647 h 738"/>
              <a:gd name="T92" fmla="*/ 2147483647 w 687"/>
              <a:gd name="T93" fmla="*/ 2147483647 h 738"/>
              <a:gd name="T94" fmla="*/ 2147483647 w 687"/>
              <a:gd name="T95" fmla="*/ 2147483647 h 738"/>
              <a:gd name="T96" fmla="*/ 2147483647 w 687"/>
              <a:gd name="T97" fmla="*/ 2147483647 h 738"/>
              <a:gd name="T98" fmla="*/ 2147483647 w 687"/>
              <a:gd name="T99" fmla="*/ 2147483647 h 738"/>
              <a:gd name="T100" fmla="*/ 2147483647 w 687"/>
              <a:gd name="T101" fmla="*/ 2147483647 h 73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687"/>
              <a:gd name="T154" fmla="*/ 0 h 738"/>
              <a:gd name="T155" fmla="*/ 687 w 687"/>
              <a:gd name="T156" fmla="*/ 738 h 738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687" h="738">
                <a:moveTo>
                  <a:pt x="279" y="18"/>
                </a:moveTo>
                <a:cubicBezTo>
                  <a:pt x="286" y="14"/>
                  <a:pt x="291" y="8"/>
                  <a:pt x="299" y="6"/>
                </a:cubicBezTo>
                <a:cubicBezTo>
                  <a:pt x="329" y="0"/>
                  <a:pt x="311" y="12"/>
                  <a:pt x="327" y="22"/>
                </a:cubicBezTo>
                <a:cubicBezTo>
                  <a:pt x="344" y="33"/>
                  <a:pt x="372" y="40"/>
                  <a:pt x="391" y="46"/>
                </a:cubicBezTo>
                <a:cubicBezTo>
                  <a:pt x="406" y="68"/>
                  <a:pt x="407" y="85"/>
                  <a:pt x="435" y="94"/>
                </a:cubicBezTo>
                <a:cubicBezTo>
                  <a:pt x="436" y="98"/>
                  <a:pt x="436" y="104"/>
                  <a:pt x="439" y="106"/>
                </a:cubicBezTo>
                <a:cubicBezTo>
                  <a:pt x="446" y="111"/>
                  <a:pt x="463" y="114"/>
                  <a:pt x="463" y="114"/>
                </a:cubicBezTo>
                <a:cubicBezTo>
                  <a:pt x="473" y="129"/>
                  <a:pt x="473" y="150"/>
                  <a:pt x="487" y="162"/>
                </a:cubicBezTo>
                <a:cubicBezTo>
                  <a:pt x="525" y="195"/>
                  <a:pt x="561" y="201"/>
                  <a:pt x="603" y="222"/>
                </a:cubicBezTo>
                <a:cubicBezTo>
                  <a:pt x="616" y="228"/>
                  <a:pt x="630" y="228"/>
                  <a:pt x="643" y="234"/>
                </a:cubicBezTo>
                <a:cubicBezTo>
                  <a:pt x="650" y="242"/>
                  <a:pt x="653" y="255"/>
                  <a:pt x="663" y="258"/>
                </a:cubicBezTo>
                <a:cubicBezTo>
                  <a:pt x="677" y="261"/>
                  <a:pt x="642" y="212"/>
                  <a:pt x="667" y="250"/>
                </a:cubicBezTo>
                <a:cubicBezTo>
                  <a:pt x="674" y="299"/>
                  <a:pt x="679" y="262"/>
                  <a:pt x="687" y="302"/>
                </a:cubicBezTo>
                <a:cubicBezTo>
                  <a:pt x="682" y="310"/>
                  <a:pt x="676" y="318"/>
                  <a:pt x="671" y="326"/>
                </a:cubicBezTo>
                <a:cubicBezTo>
                  <a:pt x="656" y="348"/>
                  <a:pt x="676" y="367"/>
                  <a:pt x="647" y="386"/>
                </a:cubicBezTo>
                <a:cubicBezTo>
                  <a:pt x="642" y="406"/>
                  <a:pt x="628" y="422"/>
                  <a:pt x="611" y="434"/>
                </a:cubicBezTo>
                <a:cubicBezTo>
                  <a:pt x="605" y="443"/>
                  <a:pt x="596" y="449"/>
                  <a:pt x="591" y="458"/>
                </a:cubicBezTo>
                <a:cubicBezTo>
                  <a:pt x="577" y="482"/>
                  <a:pt x="583" y="510"/>
                  <a:pt x="567" y="534"/>
                </a:cubicBezTo>
                <a:cubicBezTo>
                  <a:pt x="563" y="597"/>
                  <a:pt x="564" y="579"/>
                  <a:pt x="551" y="618"/>
                </a:cubicBezTo>
                <a:cubicBezTo>
                  <a:pt x="546" y="658"/>
                  <a:pt x="550" y="640"/>
                  <a:pt x="539" y="674"/>
                </a:cubicBezTo>
                <a:cubicBezTo>
                  <a:pt x="538" y="678"/>
                  <a:pt x="535" y="686"/>
                  <a:pt x="535" y="686"/>
                </a:cubicBezTo>
                <a:cubicBezTo>
                  <a:pt x="528" y="738"/>
                  <a:pt x="498" y="733"/>
                  <a:pt x="451" y="738"/>
                </a:cubicBezTo>
                <a:cubicBezTo>
                  <a:pt x="434" y="737"/>
                  <a:pt x="416" y="737"/>
                  <a:pt x="399" y="734"/>
                </a:cubicBezTo>
                <a:cubicBezTo>
                  <a:pt x="384" y="731"/>
                  <a:pt x="388" y="722"/>
                  <a:pt x="379" y="714"/>
                </a:cubicBezTo>
                <a:cubicBezTo>
                  <a:pt x="371" y="707"/>
                  <a:pt x="343" y="684"/>
                  <a:pt x="331" y="678"/>
                </a:cubicBezTo>
                <a:cubicBezTo>
                  <a:pt x="285" y="653"/>
                  <a:pt x="216" y="656"/>
                  <a:pt x="171" y="654"/>
                </a:cubicBezTo>
                <a:cubicBezTo>
                  <a:pt x="160" y="637"/>
                  <a:pt x="146" y="626"/>
                  <a:pt x="139" y="606"/>
                </a:cubicBezTo>
                <a:cubicBezTo>
                  <a:pt x="147" y="601"/>
                  <a:pt x="155" y="595"/>
                  <a:pt x="163" y="590"/>
                </a:cubicBezTo>
                <a:cubicBezTo>
                  <a:pt x="180" y="579"/>
                  <a:pt x="167" y="538"/>
                  <a:pt x="195" y="530"/>
                </a:cubicBezTo>
                <a:cubicBezTo>
                  <a:pt x="209" y="526"/>
                  <a:pt x="224" y="527"/>
                  <a:pt x="239" y="526"/>
                </a:cubicBezTo>
                <a:cubicBezTo>
                  <a:pt x="267" y="498"/>
                  <a:pt x="243" y="528"/>
                  <a:pt x="255" y="458"/>
                </a:cubicBezTo>
                <a:cubicBezTo>
                  <a:pt x="256" y="451"/>
                  <a:pt x="268" y="425"/>
                  <a:pt x="271" y="418"/>
                </a:cubicBezTo>
                <a:cubicBezTo>
                  <a:pt x="276" y="406"/>
                  <a:pt x="303" y="398"/>
                  <a:pt x="303" y="398"/>
                </a:cubicBezTo>
                <a:cubicBezTo>
                  <a:pt x="326" y="364"/>
                  <a:pt x="313" y="338"/>
                  <a:pt x="283" y="318"/>
                </a:cubicBezTo>
                <a:cubicBezTo>
                  <a:pt x="257" y="301"/>
                  <a:pt x="249" y="298"/>
                  <a:pt x="215" y="294"/>
                </a:cubicBezTo>
                <a:cubicBezTo>
                  <a:pt x="187" y="275"/>
                  <a:pt x="147" y="278"/>
                  <a:pt x="123" y="254"/>
                </a:cubicBezTo>
                <a:cubicBezTo>
                  <a:pt x="127" y="255"/>
                  <a:pt x="134" y="262"/>
                  <a:pt x="135" y="258"/>
                </a:cubicBezTo>
                <a:cubicBezTo>
                  <a:pt x="137" y="248"/>
                  <a:pt x="128" y="240"/>
                  <a:pt x="127" y="230"/>
                </a:cubicBezTo>
                <a:cubicBezTo>
                  <a:pt x="124" y="191"/>
                  <a:pt x="134" y="191"/>
                  <a:pt x="159" y="174"/>
                </a:cubicBezTo>
                <a:cubicBezTo>
                  <a:pt x="176" y="148"/>
                  <a:pt x="161" y="150"/>
                  <a:pt x="135" y="154"/>
                </a:cubicBezTo>
                <a:cubicBezTo>
                  <a:pt x="96" y="180"/>
                  <a:pt x="127" y="164"/>
                  <a:pt x="87" y="174"/>
                </a:cubicBezTo>
                <a:cubicBezTo>
                  <a:pt x="79" y="176"/>
                  <a:pt x="71" y="179"/>
                  <a:pt x="63" y="182"/>
                </a:cubicBezTo>
                <a:cubicBezTo>
                  <a:pt x="59" y="183"/>
                  <a:pt x="51" y="186"/>
                  <a:pt x="51" y="186"/>
                </a:cubicBezTo>
                <a:cubicBezTo>
                  <a:pt x="42" y="185"/>
                  <a:pt x="32" y="186"/>
                  <a:pt x="23" y="182"/>
                </a:cubicBezTo>
                <a:cubicBezTo>
                  <a:pt x="0" y="173"/>
                  <a:pt x="6" y="141"/>
                  <a:pt x="27" y="134"/>
                </a:cubicBezTo>
                <a:cubicBezTo>
                  <a:pt x="34" y="123"/>
                  <a:pt x="55" y="106"/>
                  <a:pt x="67" y="102"/>
                </a:cubicBezTo>
                <a:cubicBezTo>
                  <a:pt x="78" y="85"/>
                  <a:pt x="92" y="76"/>
                  <a:pt x="111" y="70"/>
                </a:cubicBezTo>
                <a:cubicBezTo>
                  <a:pt x="125" y="49"/>
                  <a:pt x="151" y="43"/>
                  <a:pt x="175" y="38"/>
                </a:cubicBezTo>
                <a:cubicBezTo>
                  <a:pt x="196" y="24"/>
                  <a:pt x="227" y="12"/>
                  <a:pt x="251" y="10"/>
                </a:cubicBezTo>
                <a:cubicBezTo>
                  <a:pt x="271" y="8"/>
                  <a:pt x="311" y="6"/>
                  <a:pt x="311" y="6"/>
                </a:cubicBezTo>
                <a:lnTo>
                  <a:pt x="279" y="18"/>
                </a:lnTo>
                <a:close/>
              </a:path>
            </a:pathLst>
          </a:custGeom>
          <a:noFill/>
          <a:ln w="38100">
            <a:solidFill>
              <a:srgbClr val="C2082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5670665" y="4858905"/>
            <a:ext cx="4419600" cy="1016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(1385 - 1433)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pic>
        <p:nvPicPr>
          <p:cNvPr id="19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380" y="243839"/>
            <a:ext cx="6200499" cy="449441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/>
          <p:cNvCxnSpPr/>
          <p:nvPr/>
        </p:nvCxnSpPr>
        <p:spPr bwMode="auto">
          <a:xfrm flipH="1">
            <a:off x="3020506" y="3068937"/>
            <a:ext cx="685107" cy="1197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sp>
        <p:nvSpPr>
          <p:cNvPr id="23" name="TextBox 22"/>
          <p:cNvSpPr txBox="1"/>
          <p:nvPr/>
        </p:nvSpPr>
        <p:spPr>
          <a:xfrm>
            <a:off x="4023359" y="2784764"/>
            <a:ext cx="1647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Lam </a:t>
            </a:r>
            <a:r>
              <a:rPr lang="en-US" dirty="0" err="1"/>
              <a:t>Sơn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Hoá</a:t>
            </a:r>
            <a:r>
              <a:rPr lang="en-US" dirty="0"/>
              <a:t>)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73" b="99464" l="0" r="90000">
                        <a14:foregroundMark x1="50781" y1="21314" x2="49375" y2="30161"/>
                        <a14:foregroundMark x1="45625" y1="17292" x2="45000" y2="19705"/>
                        <a14:foregroundMark x1="51094" y1="17560" x2="51875" y2="19035"/>
                        <a14:foregroundMark x1="44063" y1="67024" x2="59062" y2="65416"/>
                        <a14:foregroundMark x1="20938" y1="95308" x2="21563" y2="97989"/>
                        <a14:foregroundMark x1="71563" y1="84584" x2="85625" y2="84584"/>
                        <a14:foregroundMark x1="77500" y1="79223" x2="87031" y2="84450"/>
                        <a14:foregroundMark x1="75781" y1="87936" x2="75781" y2="90080"/>
                        <a14:foregroundMark x1="13125" y1="64075" x2="18594" y2="67962"/>
                        <a14:backgroundMark x1="22188" y1="13271" x2="11406" y2="32842"/>
                        <a14:backgroundMark x1="64063" y1="21180" x2="72656" y2="37534"/>
                        <a14:backgroundMark x1="13438" y1="92493" x2="15781" y2="78820"/>
                        <a14:backgroundMark x1="16563" y1="58445" x2="18125" y2="63271"/>
                        <a14:backgroundMark x1="4219" y1="26139" x2="2500" y2="38606"/>
                        <a14:backgroundMark x1="1719" y1="48257" x2="3281" y2="43834"/>
                        <a14:backgroundMark x1="2188" y1="67694" x2="4219" y2="80831"/>
                        <a14:backgroundMark x1="18750" y1="60724" x2="18750" y2="61662"/>
                        <a14:backgroundMark x1="15937" y1="58043" x2="14844" y2="60054"/>
                        <a14:backgroundMark x1="15781" y1="62466" x2="19219" y2="65147"/>
                        <a14:backgroundMark x1="18438" y1="58311" x2="17344" y2="55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46572" y="3708093"/>
            <a:ext cx="2345428" cy="3109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881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7" presetClass="emph" presetSubtype="2" repeatCount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906</Words>
  <Application>Microsoft Office PowerPoint</Application>
  <PresentationFormat>Widescreen</PresentationFormat>
  <Paragraphs>161</Paragraphs>
  <Slides>22</Slides>
  <Notes>22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UTM Ambrose</vt:lpstr>
      <vt:lpstr>UTM Deutsch Gothic</vt:lpstr>
      <vt:lpstr>UTM Netmuc KT</vt:lpstr>
      <vt:lpstr>Verdana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 Thu</dc:creator>
  <cp:lastModifiedBy>Ha Thu</cp:lastModifiedBy>
  <cp:revision>1</cp:revision>
  <dcterms:created xsi:type="dcterms:W3CDTF">2022-01-19T15:27:53Z</dcterms:created>
  <dcterms:modified xsi:type="dcterms:W3CDTF">2022-01-19T15:29:23Z</dcterms:modified>
</cp:coreProperties>
</file>