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4"/>
  </p:notesMasterIdLst>
  <p:sldIdLst>
    <p:sldId id="318" r:id="rId2"/>
    <p:sldId id="378" r:id="rId3"/>
    <p:sldId id="377" r:id="rId4"/>
    <p:sldId id="333" r:id="rId5"/>
    <p:sldId id="335" r:id="rId6"/>
    <p:sldId id="337" r:id="rId7"/>
    <p:sldId id="339" r:id="rId8"/>
    <p:sldId id="341" r:id="rId9"/>
    <p:sldId id="293" r:id="rId10"/>
    <p:sldId id="281" r:id="rId11"/>
    <p:sldId id="321" r:id="rId12"/>
    <p:sldId id="280" r:id="rId13"/>
    <p:sldId id="351" r:id="rId14"/>
    <p:sldId id="297" r:id="rId15"/>
    <p:sldId id="287" r:id="rId16"/>
    <p:sldId id="343" r:id="rId17"/>
    <p:sldId id="345" r:id="rId18"/>
    <p:sldId id="347" r:id="rId19"/>
    <p:sldId id="349" r:id="rId20"/>
    <p:sldId id="323" r:id="rId21"/>
    <p:sldId id="326" r:id="rId22"/>
    <p:sldId id="327" r:id="rId23"/>
    <p:sldId id="370" r:id="rId24"/>
    <p:sldId id="329" r:id="rId25"/>
    <p:sldId id="355" r:id="rId26"/>
    <p:sldId id="357" r:id="rId27"/>
    <p:sldId id="359" r:id="rId28"/>
    <p:sldId id="374" r:id="rId29"/>
    <p:sldId id="361" r:id="rId30"/>
    <p:sldId id="363" r:id="rId31"/>
    <p:sldId id="376" r:id="rId32"/>
    <p:sldId id="285"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0000"/>
    <a:srgbClr val="990000"/>
    <a:srgbClr val="EDB0EE"/>
    <a:srgbClr val="669900"/>
    <a:srgbClr val="0033CC"/>
    <a:srgbClr val="F6F4A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3153" autoAdjust="0"/>
  </p:normalViewPr>
  <p:slideViewPr>
    <p:cSldViewPr>
      <p:cViewPr varScale="1">
        <p:scale>
          <a:sx n="55" d="100"/>
          <a:sy n="55" d="100"/>
        </p:scale>
        <p:origin x="166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2902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vi-VN"/>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12903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vi-VN"/>
          </a:p>
        </p:txBody>
      </p:sp>
      <p:sp>
        <p:nvSpPr>
          <p:cNvPr id="12903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989B973-0CCB-4829-9633-9D00FFFD0F6F}" type="slidenum">
              <a:rPr lang="en-US" altLang="vi-VN"/>
              <a:pPr/>
              <a:t>‹#›</a:t>
            </a:fld>
            <a:endParaRPr lang="en-US" altLang="vi-VN"/>
          </a:p>
        </p:txBody>
      </p:sp>
    </p:spTree>
    <p:extLst>
      <p:ext uri="{BB962C8B-B14F-4D97-AF65-F5344CB8AC3E}">
        <p14:creationId xmlns:p14="http://schemas.microsoft.com/office/powerpoint/2010/main" val="2879946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1F9709-499A-4C04-9D73-804A4B6ADC36}" type="slidenum">
              <a:rPr lang="en-US" altLang="vi-VN">
                <a:latin typeface="Arial" panose="020B0604020202020204" pitchFamily="34" charset="0"/>
              </a:rPr>
              <a:pPr/>
              <a:t>14</a:t>
            </a:fld>
            <a:endParaRPr lang="en-US" altLang="vi-VN">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E924211D-4915-4D74-BB36-FB8758232D45}" type="slidenum">
              <a:rPr lang="en-US" altLang="vi-VN"/>
              <a:pPr/>
              <a:t>‹#›</a:t>
            </a:fld>
            <a:endParaRPr lang="en-US" altLang="vi-VN"/>
          </a:p>
        </p:txBody>
      </p:sp>
    </p:spTree>
    <p:extLst>
      <p:ext uri="{BB962C8B-B14F-4D97-AF65-F5344CB8AC3E}">
        <p14:creationId xmlns:p14="http://schemas.microsoft.com/office/powerpoint/2010/main" val="271128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F555683F-80A9-4F19-82CF-CDAD20D01A68}" type="slidenum">
              <a:rPr lang="en-US" altLang="vi-VN"/>
              <a:pPr/>
              <a:t>‹#›</a:t>
            </a:fld>
            <a:endParaRPr lang="en-US" altLang="vi-VN"/>
          </a:p>
        </p:txBody>
      </p:sp>
    </p:spTree>
    <p:extLst>
      <p:ext uri="{BB962C8B-B14F-4D97-AF65-F5344CB8AC3E}">
        <p14:creationId xmlns:p14="http://schemas.microsoft.com/office/powerpoint/2010/main" val="135374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87516CF3-4327-43E7-AECA-80BD6BD0E3D0}" type="slidenum">
              <a:rPr lang="en-US" altLang="vi-VN"/>
              <a:pPr/>
              <a:t>‹#›</a:t>
            </a:fld>
            <a:endParaRPr lang="en-US" altLang="vi-VN"/>
          </a:p>
        </p:txBody>
      </p:sp>
    </p:spTree>
    <p:extLst>
      <p:ext uri="{BB962C8B-B14F-4D97-AF65-F5344CB8AC3E}">
        <p14:creationId xmlns:p14="http://schemas.microsoft.com/office/powerpoint/2010/main" val="268135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A8C7945-7BBA-493F-A011-2D2C8388FE61}" type="slidenum">
              <a:rPr lang="en-US" altLang="vi-VN"/>
              <a:pPr/>
              <a:t>‹#›</a:t>
            </a:fld>
            <a:endParaRPr lang="en-US" altLang="vi-VN"/>
          </a:p>
        </p:txBody>
      </p:sp>
    </p:spTree>
    <p:extLst>
      <p:ext uri="{BB962C8B-B14F-4D97-AF65-F5344CB8AC3E}">
        <p14:creationId xmlns:p14="http://schemas.microsoft.com/office/powerpoint/2010/main" val="371178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364D65F7-37F5-49F3-9BF6-25EADA19A731}" type="slidenum">
              <a:rPr lang="en-US" altLang="vi-VN"/>
              <a:pPr/>
              <a:t>‹#›</a:t>
            </a:fld>
            <a:endParaRPr lang="en-US" altLang="vi-VN"/>
          </a:p>
        </p:txBody>
      </p:sp>
    </p:spTree>
    <p:extLst>
      <p:ext uri="{BB962C8B-B14F-4D97-AF65-F5344CB8AC3E}">
        <p14:creationId xmlns:p14="http://schemas.microsoft.com/office/powerpoint/2010/main" val="256120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78519516-295F-4748-81EA-2570986F30FB}" type="slidenum">
              <a:rPr lang="en-US" altLang="vi-VN"/>
              <a:pPr/>
              <a:t>‹#›</a:t>
            </a:fld>
            <a:endParaRPr lang="en-US" altLang="vi-VN"/>
          </a:p>
        </p:txBody>
      </p:sp>
    </p:spTree>
    <p:extLst>
      <p:ext uri="{BB962C8B-B14F-4D97-AF65-F5344CB8AC3E}">
        <p14:creationId xmlns:p14="http://schemas.microsoft.com/office/powerpoint/2010/main" val="323654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758F94A7-095F-402D-9DB2-D3BA667DB080}" type="slidenum">
              <a:rPr lang="en-US" altLang="vi-VN"/>
              <a:pPr/>
              <a:t>‹#›</a:t>
            </a:fld>
            <a:endParaRPr lang="en-US" altLang="vi-VN"/>
          </a:p>
        </p:txBody>
      </p:sp>
    </p:spTree>
    <p:extLst>
      <p:ext uri="{BB962C8B-B14F-4D97-AF65-F5344CB8AC3E}">
        <p14:creationId xmlns:p14="http://schemas.microsoft.com/office/powerpoint/2010/main" val="153629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FFC42CE2-A41F-4B27-97A6-2D62EFE59717}" type="slidenum">
              <a:rPr lang="en-US" altLang="vi-VN"/>
              <a:pPr/>
              <a:t>‹#›</a:t>
            </a:fld>
            <a:endParaRPr lang="en-US" altLang="vi-VN"/>
          </a:p>
        </p:txBody>
      </p:sp>
    </p:spTree>
    <p:extLst>
      <p:ext uri="{BB962C8B-B14F-4D97-AF65-F5344CB8AC3E}">
        <p14:creationId xmlns:p14="http://schemas.microsoft.com/office/powerpoint/2010/main" val="316094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25E23781-AD01-4C85-ADDF-231144C3499D}" type="slidenum">
              <a:rPr lang="en-US" altLang="vi-VN"/>
              <a:pPr/>
              <a:t>‹#›</a:t>
            </a:fld>
            <a:endParaRPr lang="en-US" altLang="vi-VN"/>
          </a:p>
        </p:txBody>
      </p:sp>
    </p:spTree>
    <p:extLst>
      <p:ext uri="{BB962C8B-B14F-4D97-AF65-F5344CB8AC3E}">
        <p14:creationId xmlns:p14="http://schemas.microsoft.com/office/powerpoint/2010/main" val="424000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48B4593F-F033-4D41-9EBA-37B340399DBB}" type="slidenum">
              <a:rPr lang="en-US" altLang="vi-VN"/>
              <a:pPr/>
              <a:t>‹#›</a:t>
            </a:fld>
            <a:endParaRPr lang="en-US" altLang="vi-VN"/>
          </a:p>
        </p:txBody>
      </p:sp>
    </p:spTree>
    <p:extLst>
      <p:ext uri="{BB962C8B-B14F-4D97-AF65-F5344CB8AC3E}">
        <p14:creationId xmlns:p14="http://schemas.microsoft.com/office/powerpoint/2010/main" val="33528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666A1C47-E635-4CFB-BBB7-2C03061CA3A1}" type="slidenum">
              <a:rPr lang="en-US" altLang="vi-VN"/>
              <a:pPr/>
              <a:t>‹#›</a:t>
            </a:fld>
            <a:endParaRPr lang="en-US" altLang="vi-VN"/>
          </a:p>
        </p:txBody>
      </p:sp>
    </p:spTree>
    <p:extLst>
      <p:ext uri="{BB962C8B-B14F-4D97-AF65-F5344CB8AC3E}">
        <p14:creationId xmlns:p14="http://schemas.microsoft.com/office/powerpoint/2010/main" val="412417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vi-VN"/>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vi-VN"/>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8B235417-6289-43DF-AB40-92FDA3F29D1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8.jpeg"/><Relationship Id="rId7" Type="http://schemas.openxmlformats.org/officeDocument/2006/relationships/image" Target="../media/image19.jpeg"/><Relationship Id="rId2" Type="http://schemas.openxmlformats.org/officeDocument/2006/relationships/hyperlink" Target="http://images.google.com.vn/imgres?imgurl=http://www.flowersdirect.co.il/var/103/2035-tb-mint.gif&amp;imgrefurl=http://hatnang.net/showthread.php?p=335394&amp;usg=__Gg6Qk0TAx_S4Xl54pYza6l9NHyM=&amp;h=400&amp;w=300&amp;sz=68&amp;hl=vi&amp;start=61&amp;um=1&amp;tbnid=Tt9uulqpJj1d8M:&amp;tbnh=124&amp;tbnw=93&amp;prev=/images?q=cac+mon+an+tu+rau,+hoa&amp;start=54&amp;ndsp=18&amp;um=1&amp;hl=vi&amp;sa=N"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images.google.com.vn/imgres?imgurl=http://www.khoahoc.com.vn/photos/Image/2007/11/02/cabbage_bapcai.jpg&amp;imgrefurl=http://hoalinhthoai.com/forum/showthread.php?t=440&amp;usg=__HQPx51xvnsmKpi5IWEAfW5O5iRc=&amp;h=298&amp;w=288&amp;sz=24&amp;hl=vi&amp;start=157&amp;um=1&amp;tbnid=821S6fqqUWILTM:&amp;tbnh=116&amp;tbnw=112&amp;prev=/images?q=cac+mon+an+tu+rau,+hoa&amp;start=144&amp;ndsp=18&amp;um=1&amp;hl=vi&amp;sa=N" TargetMode="External"/><Relationship Id="rId9"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http://tbn2.google.com/images?q=tbn:7bwGM6-Wp_Ti7M:http://ngoisao.net/News/Lam-dep/2007/12/3B9C29B2/xlach.jpg"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images.google.com.vn/imgres?imgurl=http://www.khoahoc.com.vn/photos/Image/2007/11/02/cabbage_bapcai.jpg&amp;imgrefurl=http://hoalinhthoai.com/forum/showthread.php?t=440&amp;usg=__HQPx51xvnsmKpi5IWEAfW5O5iRc=&amp;h=298&amp;w=288&amp;sz=24&amp;hl=vi&amp;start=157&amp;um=1&amp;tbnid=821S6fqqUWILTM:&amp;tbnh=116&amp;tbnw=112&amp;prev=/images?q=cac+mon+an+tu+rau,+hoa&amp;start=144&amp;ndsp=18&amp;um=1&amp;hl=vi&amp;sa=N"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5"/>
          <p:cNvSpPr>
            <a:spLocks noChangeArrowheads="1" noChangeShapeType="1" noTextEdit="1"/>
          </p:cNvSpPr>
          <p:nvPr/>
        </p:nvSpPr>
        <p:spPr bwMode="auto">
          <a:xfrm>
            <a:off x="1143000" y="457200"/>
            <a:ext cx="6829425" cy="5562600"/>
          </a:xfrm>
          <a:prstGeom prst="rect">
            <a:avLst/>
          </a:prstGeom>
        </p:spPr>
        <p:txBody>
          <a:bodyPr spcFirstLastPara="1" wrap="none" fromWordArt="1">
            <a:prstTxWarp prst="textArchUp">
              <a:avLst>
                <a:gd name="adj" fmla="val 10800004"/>
              </a:avLst>
            </a:prstTxWarp>
          </a:bodyPr>
          <a:lstStyle/>
          <a:p>
            <a:pPr algn="ctr"/>
            <a:endParaRPr lang="en-US" kern="10">
              <a:ln w="9525">
                <a:solidFill>
                  <a:srgbClr val="CC3300"/>
                </a:solidFill>
                <a:round/>
                <a:headEnd/>
                <a:tailEnd/>
              </a:ln>
              <a:solidFill>
                <a:srgbClr val="FF0000"/>
              </a:solidFill>
              <a:effectLst>
                <a:outerShdw dist="45791" dir="2021404" algn="ctr" rotWithShape="0">
                  <a:srgbClr val="B2B2B2">
                    <a:alpha val="79999"/>
                  </a:srgbClr>
                </a:outerShdw>
              </a:effectLst>
              <a:cs typeface="Times New Roman" panose="02020603050405020304" pitchFamily="18" charset="0"/>
            </a:endParaRPr>
          </a:p>
        </p:txBody>
      </p:sp>
      <p:sp>
        <p:nvSpPr>
          <p:cNvPr id="10" name="WordArt 8"/>
          <p:cNvSpPr>
            <a:spLocks noChangeArrowheads="1" noChangeShapeType="1" noTextEdit="1"/>
          </p:cNvSpPr>
          <p:nvPr/>
        </p:nvSpPr>
        <p:spPr bwMode="auto">
          <a:xfrm>
            <a:off x="2562664" y="1150750"/>
            <a:ext cx="3962400" cy="9334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dirty="0">
                <a:solidFill>
                  <a:srgbClr val="FF6600"/>
                </a:solidFill>
                <a:effectLst>
                  <a:outerShdw dist="45791" dir="2021404" algn="ctr" rotWithShape="0">
                    <a:srgbClr val="B2B2B2">
                      <a:alpha val="79999"/>
                    </a:srgbClr>
                  </a:outerShdw>
                </a:effectLst>
                <a:cs typeface="Times New Roman" panose="02020603050405020304" pitchFamily="18" charset="0"/>
              </a:rPr>
              <a:t> Kĩ Thuật</a:t>
            </a:r>
          </a:p>
        </p:txBody>
      </p:sp>
      <p:pic>
        <p:nvPicPr>
          <p:cNvPr id="9" name="Picture 2" descr="tulips_yellow_md_clr"/>
          <p:cNvPicPr>
            <a:picLocks noChangeAspect="1" noChangeArrowheads="1" noCrop="1"/>
          </p:cNvPicPr>
          <p:nvPr/>
        </p:nvPicPr>
        <p:blipFill>
          <a:blip r:embed="rId2"/>
          <a:srcRect/>
          <a:stretch>
            <a:fillRect/>
          </a:stretch>
        </p:blipFill>
        <p:spPr bwMode="auto">
          <a:xfrm>
            <a:off x="4038600" y="5713413"/>
            <a:ext cx="1027113" cy="1144587"/>
          </a:xfrm>
          <a:prstGeom prst="rect">
            <a:avLst/>
          </a:prstGeom>
          <a:noFill/>
          <a:ln w="9525">
            <a:noFill/>
            <a:miter lim="800000"/>
            <a:headEnd/>
            <a:tailEnd/>
          </a:ln>
        </p:spPr>
      </p:pic>
      <p:pic>
        <p:nvPicPr>
          <p:cNvPr id="12" name="Picture 5" descr="clip0006"/>
          <p:cNvPicPr>
            <a:picLocks noChangeAspect="1" noChangeArrowheads="1"/>
          </p:cNvPicPr>
          <p:nvPr/>
        </p:nvPicPr>
        <p:blipFill>
          <a:blip r:embed="rId3"/>
          <a:srcRect/>
          <a:stretch>
            <a:fillRect/>
          </a:stretch>
        </p:blipFill>
        <p:spPr bwMode="auto">
          <a:xfrm>
            <a:off x="6767133" y="761018"/>
            <a:ext cx="2438400" cy="1712913"/>
          </a:xfrm>
          <a:prstGeom prst="rect">
            <a:avLst/>
          </a:prstGeom>
          <a:noFill/>
          <a:ln w="9525">
            <a:noFill/>
            <a:miter lim="800000"/>
            <a:headEnd/>
            <a:tailEnd/>
          </a:ln>
        </p:spPr>
      </p:pic>
      <p:pic>
        <p:nvPicPr>
          <p:cNvPr id="13" name="Picture 7" descr="tulips_yellow_md_clr"/>
          <p:cNvPicPr>
            <a:picLocks noChangeAspect="1" noChangeArrowheads="1" noCrop="1"/>
          </p:cNvPicPr>
          <p:nvPr/>
        </p:nvPicPr>
        <p:blipFill>
          <a:blip r:embed="rId2"/>
          <a:srcRect/>
          <a:stretch>
            <a:fillRect/>
          </a:stretch>
        </p:blipFill>
        <p:spPr bwMode="auto">
          <a:xfrm>
            <a:off x="1294457" y="5533427"/>
            <a:ext cx="1027113" cy="1144588"/>
          </a:xfrm>
          <a:prstGeom prst="rect">
            <a:avLst/>
          </a:prstGeom>
          <a:noFill/>
          <a:ln w="9525">
            <a:noFill/>
            <a:miter lim="800000"/>
            <a:headEnd/>
            <a:tailEnd/>
          </a:ln>
        </p:spPr>
      </p:pic>
      <p:pic>
        <p:nvPicPr>
          <p:cNvPr id="14" name="Picture 8" descr="tulips_yellow_md_clr"/>
          <p:cNvPicPr>
            <a:picLocks noChangeAspect="1" noChangeArrowheads="1" noCrop="1"/>
          </p:cNvPicPr>
          <p:nvPr/>
        </p:nvPicPr>
        <p:blipFill>
          <a:blip r:embed="rId2"/>
          <a:srcRect/>
          <a:stretch>
            <a:fillRect/>
          </a:stretch>
        </p:blipFill>
        <p:spPr bwMode="auto">
          <a:xfrm>
            <a:off x="2514600" y="5713413"/>
            <a:ext cx="1027113" cy="1144587"/>
          </a:xfrm>
          <a:prstGeom prst="rect">
            <a:avLst/>
          </a:prstGeom>
          <a:noFill/>
          <a:ln w="9525">
            <a:noFill/>
            <a:miter lim="800000"/>
            <a:headEnd/>
            <a:tailEnd/>
          </a:ln>
        </p:spPr>
      </p:pic>
      <p:pic>
        <p:nvPicPr>
          <p:cNvPr id="15" name="Picture 9" descr="tulips_yellow_md_clr"/>
          <p:cNvPicPr>
            <a:picLocks noChangeAspect="1" noChangeArrowheads="1" noCrop="1"/>
          </p:cNvPicPr>
          <p:nvPr/>
        </p:nvPicPr>
        <p:blipFill>
          <a:blip r:embed="rId2"/>
          <a:srcRect/>
          <a:stretch>
            <a:fillRect/>
          </a:stretch>
        </p:blipFill>
        <p:spPr bwMode="auto">
          <a:xfrm>
            <a:off x="5638800" y="5713413"/>
            <a:ext cx="1027113" cy="1144587"/>
          </a:xfrm>
          <a:prstGeom prst="rect">
            <a:avLst/>
          </a:prstGeom>
          <a:noFill/>
          <a:ln w="9525">
            <a:noFill/>
            <a:miter lim="800000"/>
            <a:headEnd/>
            <a:tailEnd/>
          </a:ln>
        </p:spPr>
      </p:pic>
      <p:pic>
        <p:nvPicPr>
          <p:cNvPr id="16" name="Picture 10" descr="tulips_yellow_md_clr"/>
          <p:cNvPicPr>
            <a:picLocks noChangeAspect="1" noChangeArrowheads="1" noCrop="1"/>
          </p:cNvPicPr>
          <p:nvPr/>
        </p:nvPicPr>
        <p:blipFill>
          <a:blip r:embed="rId2"/>
          <a:srcRect/>
          <a:stretch>
            <a:fillRect/>
          </a:stretch>
        </p:blipFill>
        <p:spPr bwMode="auto">
          <a:xfrm>
            <a:off x="6934200" y="5533427"/>
            <a:ext cx="1027113" cy="1144588"/>
          </a:xfrm>
          <a:prstGeom prst="rect">
            <a:avLst/>
          </a:prstGeom>
          <a:noFill/>
          <a:ln w="9525">
            <a:noFill/>
            <a:miter lim="800000"/>
            <a:headEnd/>
            <a:tailEnd/>
          </a:ln>
        </p:spPr>
      </p:pic>
      <p:pic>
        <p:nvPicPr>
          <p:cNvPr id="17" name="Picture 11" descr="tulips_yellow_md_clr"/>
          <p:cNvPicPr>
            <a:picLocks noChangeAspect="1" noChangeArrowheads="1" noCrop="1"/>
          </p:cNvPicPr>
          <p:nvPr/>
        </p:nvPicPr>
        <p:blipFill>
          <a:blip r:embed="rId2"/>
          <a:srcRect/>
          <a:stretch>
            <a:fillRect/>
          </a:stretch>
        </p:blipFill>
        <p:spPr bwMode="auto">
          <a:xfrm>
            <a:off x="7583487" y="4637442"/>
            <a:ext cx="1027113" cy="1144588"/>
          </a:xfrm>
          <a:prstGeom prst="rect">
            <a:avLst/>
          </a:prstGeom>
          <a:noFill/>
          <a:ln w="9525">
            <a:noFill/>
            <a:miter lim="800000"/>
            <a:headEnd/>
            <a:tailEnd/>
          </a:ln>
        </p:spPr>
      </p:pic>
      <p:pic>
        <p:nvPicPr>
          <p:cNvPr id="18" name="Picture 12" descr="tulips_yellow_md_clr"/>
          <p:cNvPicPr>
            <a:picLocks noChangeAspect="1" noChangeArrowheads="1" noCrop="1"/>
          </p:cNvPicPr>
          <p:nvPr/>
        </p:nvPicPr>
        <p:blipFill>
          <a:blip r:embed="rId2"/>
          <a:srcRect/>
          <a:stretch>
            <a:fillRect/>
          </a:stretch>
        </p:blipFill>
        <p:spPr bwMode="auto">
          <a:xfrm>
            <a:off x="491827" y="4721297"/>
            <a:ext cx="1027113" cy="1144588"/>
          </a:xfrm>
          <a:prstGeom prst="rect">
            <a:avLst/>
          </a:prstGeom>
          <a:noFill/>
          <a:ln w="9525">
            <a:noFill/>
            <a:miter lim="800000"/>
            <a:headEnd/>
            <a:tailEnd/>
          </a:ln>
        </p:spPr>
      </p:pic>
      <p:pic>
        <p:nvPicPr>
          <p:cNvPr id="19" name="Picture 13" descr="tulips_yellow_md_clr"/>
          <p:cNvPicPr>
            <a:picLocks noChangeAspect="1" noChangeArrowheads="1" noCrop="1"/>
          </p:cNvPicPr>
          <p:nvPr/>
        </p:nvPicPr>
        <p:blipFill>
          <a:blip r:embed="rId2"/>
          <a:srcRect/>
          <a:stretch>
            <a:fillRect/>
          </a:stretch>
        </p:blipFill>
        <p:spPr bwMode="auto">
          <a:xfrm>
            <a:off x="-36513" y="3657600"/>
            <a:ext cx="1027113" cy="1144588"/>
          </a:xfrm>
          <a:prstGeom prst="rect">
            <a:avLst/>
          </a:prstGeom>
          <a:noFill/>
          <a:ln w="9525">
            <a:noFill/>
            <a:miter lim="800000"/>
            <a:headEnd/>
            <a:tailEnd/>
          </a:ln>
        </p:spPr>
      </p:pic>
      <p:pic>
        <p:nvPicPr>
          <p:cNvPr id="20" name="Picture 14" descr="tulips_yellow_md_clr"/>
          <p:cNvPicPr>
            <a:picLocks noChangeAspect="1" noChangeArrowheads="1" noCrop="1"/>
          </p:cNvPicPr>
          <p:nvPr/>
        </p:nvPicPr>
        <p:blipFill>
          <a:blip r:embed="rId2"/>
          <a:srcRect/>
          <a:stretch>
            <a:fillRect/>
          </a:stretch>
        </p:blipFill>
        <p:spPr bwMode="auto">
          <a:xfrm>
            <a:off x="8110041" y="3569848"/>
            <a:ext cx="1095492" cy="1220788"/>
          </a:xfrm>
          <a:prstGeom prst="rect">
            <a:avLst/>
          </a:prstGeom>
          <a:noFill/>
          <a:ln w="9525">
            <a:noFill/>
            <a:miter lim="800000"/>
            <a:headEnd/>
            <a:tailEnd/>
          </a:ln>
        </p:spPr>
      </p:pic>
      <p:sp>
        <p:nvSpPr>
          <p:cNvPr id="2" name="Rectangle 1"/>
          <p:cNvSpPr/>
          <p:nvPr/>
        </p:nvSpPr>
        <p:spPr>
          <a:xfrm>
            <a:off x="843888" y="2451150"/>
            <a:ext cx="6897687" cy="1323439"/>
          </a:xfrm>
          <a:prstGeom prst="rect">
            <a:avLst/>
          </a:prstGeom>
        </p:spPr>
        <p:txBody>
          <a:bodyPr wrap="square">
            <a:spAutoFit/>
          </a:bodyPr>
          <a:lstStyle/>
          <a:p>
            <a:pPr algn="ctr" eaLnBrk="1" hangingPunct="1">
              <a:spcBef>
                <a:spcPct val="50000"/>
              </a:spcBef>
              <a:buFontTx/>
              <a:buNone/>
            </a:pPr>
            <a:r>
              <a:rPr lang="en-US" altLang="vi-VN" sz="4000" b="1" dirty="0">
                <a:solidFill>
                  <a:srgbClr val="FF0000"/>
                </a:solidFill>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333" fill="hold" nodeType="withEffect">
                                  <p:stCondLst>
                                    <p:cond delay="0"/>
                                  </p:stCondLst>
                                  <p:childTnLst>
                                    <p:animClr clrSpc="hsl" dir="cw">
                                      <p:cBhvr override="childStyle">
                                        <p:cTn id="6" dur="19" fill="hold"/>
                                        <p:tgtEl>
                                          <p:spTgt spid="7"/>
                                        </p:tgtEl>
                                        <p:attrNameLst>
                                          <p:attrName>style.color</p:attrName>
                                        </p:attrNameLst>
                                      </p:cBhvr>
                                      <p:by>
                                        <p:hsl h="-7200000" s="0" l="0"/>
                                      </p:by>
                                    </p:animClr>
                                    <p:animClr clrSpc="hsl" dir="cw">
                                      <p:cBhvr>
                                        <p:cTn id="7" dur="19" fill="hold"/>
                                        <p:tgtEl>
                                          <p:spTgt spid="7"/>
                                        </p:tgtEl>
                                        <p:attrNameLst>
                                          <p:attrName>fillcolor</p:attrName>
                                        </p:attrNameLst>
                                      </p:cBhvr>
                                      <p:by>
                                        <p:hsl h="-7200000" s="0" l="0"/>
                                      </p:by>
                                    </p:animClr>
                                    <p:animClr clrSpc="hsl" dir="cw">
                                      <p:cBhvr>
                                        <p:cTn id="8" dur="19" fill="hold"/>
                                        <p:tgtEl>
                                          <p:spTgt spid="7"/>
                                        </p:tgtEl>
                                        <p:attrNameLst>
                                          <p:attrName>stroke.color</p:attrName>
                                        </p:attrNameLst>
                                      </p:cBhvr>
                                      <p:by>
                                        <p:hsl h="-7200000" s="0" l="0"/>
                                      </p:by>
                                    </p:animClr>
                                    <p:set>
                                      <p:cBhvr>
                                        <p:cTn id="9" dur="19" fill="hold"/>
                                        <p:tgtEl>
                                          <p:spTgt spid="7"/>
                                        </p:tgtEl>
                                        <p:attrNameLst>
                                          <p:attrName>fill.type</p:attrName>
                                        </p:attrNameLst>
                                      </p:cBhvr>
                                      <p:to>
                                        <p:strVal val="solid"/>
                                      </p:to>
                                    </p:set>
                                  </p:childTnLst>
                                </p:cTn>
                              </p:par>
                              <p:par>
                                <p:cTn id="10" presetID="22" presetClass="emph" presetSubtype="0" repeatCount="250" fill="hold" nodeType="withEffect">
                                  <p:stCondLst>
                                    <p:cond delay="0"/>
                                  </p:stCondLst>
                                  <p:childTnLst>
                                    <p:animClr clrSpc="hsl" dir="cw">
                                      <p:cBhvr override="childStyle">
                                        <p:cTn id="11" dur="400" fill="hold"/>
                                        <p:tgtEl>
                                          <p:spTgt spid="10"/>
                                        </p:tgtEl>
                                        <p:attrNameLst>
                                          <p:attrName>style.color</p:attrName>
                                        </p:attrNameLst>
                                      </p:cBhvr>
                                      <p:by>
                                        <p:hsl h="-7200000" s="0" l="0"/>
                                      </p:by>
                                    </p:animClr>
                                    <p:animClr clrSpc="hsl" dir="cw">
                                      <p:cBhvr>
                                        <p:cTn id="12" dur="400" fill="hold"/>
                                        <p:tgtEl>
                                          <p:spTgt spid="10"/>
                                        </p:tgtEl>
                                        <p:attrNameLst>
                                          <p:attrName>fillcolor</p:attrName>
                                        </p:attrNameLst>
                                      </p:cBhvr>
                                      <p:by>
                                        <p:hsl h="-7200000" s="0" l="0"/>
                                      </p:by>
                                    </p:animClr>
                                    <p:animClr clrSpc="hsl" dir="cw">
                                      <p:cBhvr>
                                        <p:cTn id="13" dur="400" fill="hold"/>
                                        <p:tgtEl>
                                          <p:spTgt spid="10"/>
                                        </p:tgtEl>
                                        <p:attrNameLst>
                                          <p:attrName>stroke.color</p:attrName>
                                        </p:attrNameLst>
                                      </p:cBhvr>
                                      <p:by>
                                        <p:hsl h="-7200000" s="0" l="0"/>
                                      </p:by>
                                    </p:animClr>
                                    <p:set>
                                      <p:cBhvr>
                                        <p:cTn id="14" dur="4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a:xfrm>
            <a:off x="152400" y="279743"/>
            <a:ext cx="8948225" cy="1090613"/>
          </a:xfrm>
        </p:spPr>
        <p:txBody>
          <a:bodyPr/>
          <a:lstStyle/>
          <a:p>
            <a:pPr algn="l" eaLnBrk="1" hangingPunct="1"/>
            <a:r>
              <a:rPr lang="en-US" altLang="vi-VN" sz="3200" b="1" dirty="0">
                <a:solidFill>
                  <a:srgbClr val="C00000"/>
                </a:solidFill>
                <a:latin typeface="Times New Roman" panose="02020603050405020304" pitchFamily="18" charset="0"/>
              </a:rPr>
              <a:t>- Gia đình em thường sử dụng những loại rau nào làm thức ăn?</a:t>
            </a:r>
          </a:p>
        </p:txBody>
      </p:sp>
      <p:sp>
        <p:nvSpPr>
          <p:cNvPr id="10243" name="Text Box 5"/>
          <p:cNvSpPr txBox="1">
            <a:spLocks noChangeArrowheads="1"/>
          </p:cNvSpPr>
          <p:nvPr/>
        </p:nvSpPr>
        <p:spPr bwMode="auto">
          <a:xfrm>
            <a:off x="381000" y="1981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latin typeface="VNI-Times" pitchFamily="2" charset="0"/>
            </a:endParaRPr>
          </a:p>
        </p:txBody>
      </p:sp>
      <p:pic>
        <p:nvPicPr>
          <p:cNvPr id="106504" name="Picture 8" descr="2035-tb-m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2514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cabbage_bapca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8"/>
          <p:cNvSpPr txBox="1">
            <a:spLocks noChangeArrowheads="1"/>
          </p:cNvSpPr>
          <p:nvPr/>
        </p:nvSpPr>
        <p:spPr bwMode="auto">
          <a:xfrm>
            <a:off x="-914400" y="3810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7" name="Text Box 20"/>
          <p:cNvSpPr txBox="1">
            <a:spLocks noChangeArrowheads="1"/>
          </p:cNvSpPr>
          <p:nvPr/>
        </p:nvSpPr>
        <p:spPr bwMode="auto">
          <a:xfrm>
            <a:off x="63849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8" name="Text Box 22"/>
          <p:cNvSpPr txBox="1">
            <a:spLocks noChangeArrowheads="1"/>
          </p:cNvSpPr>
          <p:nvPr/>
        </p:nvSpPr>
        <p:spPr bwMode="auto">
          <a:xfrm>
            <a:off x="1905000" y="4114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49" name="Text Box 28"/>
          <p:cNvSpPr txBox="1">
            <a:spLocks noChangeArrowheads="1"/>
          </p:cNvSpPr>
          <p:nvPr/>
        </p:nvSpPr>
        <p:spPr bwMode="auto">
          <a:xfrm>
            <a:off x="3717925" y="2095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0" name="Text Box 30"/>
          <p:cNvSpPr txBox="1">
            <a:spLocks noChangeArrowheads="1"/>
          </p:cNvSpPr>
          <p:nvPr/>
        </p:nvSpPr>
        <p:spPr bwMode="auto">
          <a:xfrm>
            <a:off x="7146925" y="2171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1" name="Text Box 32"/>
          <p:cNvSpPr txBox="1">
            <a:spLocks noChangeArrowheads="1"/>
          </p:cNvSpPr>
          <p:nvPr/>
        </p:nvSpPr>
        <p:spPr bwMode="auto">
          <a:xfrm flipV="1">
            <a:off x="7908925" y="32004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0252" name="Text Box 34"/>
          <p:cNvSpPr txBox="1">
            <a:spLocks noChangeArrowheads="1"/>
          </p:cNvSpPr>
          <p:nvPr/>
        </p:nvSpPr>
        <p:spPr bwMode="auto">
          <a:xfrm>
            <a:off x="7756525" y="5143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1" name="Picture 35" descr="kce12641489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1910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36"/>
          <p:cNvSpPr txBox="1">
            <a:spLocks noChangeArrowheads="1"/>
          </p:cNvSpPr>
          <p:nvPr/>
        </p:nvSpPr>
        <p:spPr bwMode="auto">
          <a:xfrm>
            <a:off x="58515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3" name="Picture 37" descr="rau c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524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Text Box 38"/>
          <p:cNvSpPr txBox="1">
            <a:spLocks noChangeArrowheads="1"/>
          </p:cNvSpPr>
          <p:nvPr/>
        </p:nvSpPr>
        <p:spPr bwMode="auto">
          <a:xfrm>
            <a:off x="2879725" y="1943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5" name="Picture 39" descr="rau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1524000"/>
            <a:ext cx="213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40"/>
          <p:cNvSpPr txBox="1">
            <a:spLocks noChangeArrowheads="1"/>
          </p:cNvSpPr>
          <p:nvPr/>
        </p:nvSpPr>
        <p:spPr bwMode="auto">
          <a:xfrm>
            <a:off x="288925" y="1866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7" name="Picture 41" descr="sup_lo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240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 Box 42"/>
          <p:cNvSpPr txBox="1">
            <a:spLocks noChangeArrowheads="1"/>
          </p:cNvSpPr>
          <p:nvPr/>
        </p:nvSpPr>
        <p:spPr bwMode="auto">
          <a:xfrm>
            <a:off x="7680325" y="2324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06539" name="Picture 43" descr="rau-muong_8-91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15240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6537"/>
                                        </p:tgtEl>
                                        <p:attrNameLst>
                                          <p:attrName>style.visibility</p:attrName>
                                        </p:attrNameLst>
                                      </p:cBhvr>
                                      <p:to>
                                        <p:strVal val="visible"/>
                                      </p:to>
                                    </p:set>
                                    <p:animEffect transition="in" filter="checkerboard(across)">
                                      <p:cBhvr>
                                        <p:cTn id="12" dur="500"/>
                                        <p:tgtEl>
                                          <p:spTgt spid="106537"/>
                                        </p:tgtEl>
                                      </p:cBhvr>
                                    </p:animEffect>
                                  </p:childTnLst>
                                </p:cTn>
                              </p:par>
                              <p:par>
                                <p:cTn id="13" presetID="5" presetClass="entr" presetSubtype="10" fill="hold" nodeType="withEffect">
                                  <p:stCondLst>
                                    <p:cond delay="0"/>
                                  </p:stCondLst>
                                  <p:childTnLst>
                                    <p:set>
                                      <p:cBhvr>
                                        <p:cTn id="14" dur="1" fill="hold">
                                          <p:stCondLst>
                                            <p:cond delay="0"/>
                                          </p:stCondLst>
                                        </p:cTn>
                                        <p:tgtEl>
                                          <p:spTgt spid="106535"/>
                                        </p:tgtEl>
                                        <p:attrNameLst>
                                          <p:attrName>style.visibility</p:attrName>
                                        </p:attrNameLst>
                                      </p:cBhvr>
                                      <p:to>
                                        <p:strVal val="visible"/>
                                      </p:to>
                                    </p:set>
                                    <p:animEffect transition="in" filter="checkerboard(across)">
                                      <p:cBhvr>
                                        <p:cTn id="15" dur="500"/>
                                        <p:tgtEl>
                                          <p:spTgt spid="106535"/>
                                        </p:tgtEl>
                                      </p:cBhvr>
                                    </p:animEffect>
                                  </p:childTnLst>
                                </p:cTn>
                              </p:par>
                              <p:par>
                                <p:cTn id="16" presetID="5" presetClass="entr" presetSubtype="10" fill="hold" nodeType="withEffect">
                                  <p:stCondLst>
                                    <p:cond delay="0"/>
                                  </p:stCondLst>
                                  <p:childTnLst>
                                    <p:set>
                                      <p:cBhvr>
                                        <p:cTn id="17" dur="1" fill="hold">
                                          <p:stCondLst>
                                            <p:cond delay="0"/>
                                          </p:stCondLst>
                                        </p:cTn>
                                        <p:tgtEl>
                                          <p:spTgt spid="106533"/>
                                        </p:tgtEl>
                                        <p:attrNameLst>
                                          <p:attrName>style.visibility</p:attrName>
                                        </p:attrNameLst>
                                      </p:cBhvr>
                                      <p:to>
                                        <p:strVal val="visible"/>
                                      </p:to>
                                    </p:set>
                                    <p:animEffect transition="in" filter="checkerboard(across)">
                                      <p:cBhvr>
                                        <p:cTn id="18" dur="500"/>
                                        <p:tgtEl>
                                          <p:spTgt spid="106533"/>
                                        </p:tgtEl>
                                      </p:cBhvr>
                                    </p:animEffect>
                                  </p:childTnLst>
                                </p:cTn>
                              </p:par>
                              <p:par>
                                <p:cTn id="19" presetID="5" presetClass="entr" presetSubtype="10" fill="hold" nodeType="withEffect">
                                  <p:stCondLst>
                                    <p:cond delay="0"/>
                                  </p:stCondLst>
                                  <p:childTnLst>
                                    <p:set>
                                      <p:cBhvr>
                                        <p:cTn id="20" dur="1" fill="hold">
                                          <p:stCondLst>
                                            <p:cond delay="0"/>
                                          </p:stCondLst>
                                        </p:cTn>
                                        <p:tgtEl>
                                          <p:spTgt spid="106539"/>
                                        </p:tgtEl>
                                        <p:attrNameLst>
                                          <p:attrName>style.visibility</p:attrName>
                                        </p:attrNameLst>
                                      </p:cBhvr>
                                      <p:to>
                                        <p:strVal val="visible"/>
                                      </p:to>
                                    </p:set>
                                    <p:animEffect transition="in" filter="checkerboard(across)">
                                      <p:cBhvr>
                                        <p:cTn id="21" dur="500"/>
                                        <p:tgtEl>
                                          <p:spTgt spid="106539"/>
                                        </p:tgtEl>
                                      </p:cBhvr>
                                    </p:animEffect>
                                  </p:childTnLst>
                                </p:cTn>
                              </p:par>
                              <p:par>
                                <p:cTn id="22" presetID="5" presetClass="entr" presetSubtype="10" fill="hold" nodeType="withEffect">
                                  <p:stCondLst>
                                    <p:cond delay="0"/>
                                  </p:stCondLst>
                                  <p:childTnLst>
                                    <p:set>
                                      <p:cBhvr>
                                        <p:cTn id="23" dur="1" fill="hold">
                                          <p:stCondLst>
                                            <p:cond delay="0"/>
                                          </p:stCondLst>
                                        </p:cTn>
                                        <p:tgtEl>
                                          <p:spTgt spid="106504"/>
                                        </p:tgtEl>
                                        <p:attrNameLst>
                                          <p:attrName>style.visibility</p:attrName>
                                        </p:attrNameLst>
                                      </p:cBhvr>
                                      <p:to>
                                        <p:strVal val="visible"/>
                                      </p:to>
                                    </p:set>
                                    <p:animEffect transition="in" filter="checkerboard(across)">
                                      <p:cBhvr>
                                        <p:cTn id="24" dur="500"/>
                                        <p:tgtEl>
                                          <p:spTgt spid="106504"/>
                                        </p:tgtEl>
                                      </p:cBhvr>
                                    </p:animEffect>
                                  </p:childTnLst>
                                </p:cTn>
                              </p:par>
                              <p:par>
                                <p:cTn id="25" presetID="5" presetClass="entr" presetSubtype="10" fill="hold" nodeType="withEffect">
                                  <p:stCondLst>
                                    <p:cond delay="0"/>
                                  </p:stCondLst>
                                  <p:childTnLst>
                                    <p:set>
                                      <p:cBhvr>
                                        <p:cTn id="26" dur="1" fill="hold">
                                          <p:stCondLst>
                                            <p:cond delay="0"/>
                                          </p:stCondLst>
                                        </p:cTn>
                                        <p:tgtEl>
                                          <p:spTgt spid="106506"/>
                                        </p:tgtEl>
                                        <p:attrNameLst>
                                          <p:attrName>style.visibility</p:attrName>
                                        </p:attrNameLst>
                                      </p:cBhvr>
                                      <p:to>
                                        <p:strVal val="visible"/>
                                      </p:to>
                                    </p:set>
                                    <p:animEffect transition="in" filter="checkerboard(across)">
                                      <p:cBhvr>
                                        <p:cTn id="27" dur="500"/>
                                        <p:tgtEl>
                                          <p:spTgt spid="106506"/>
                                        </p:tgtEl>
                                      </p:cBhvr>
                                    </p:animEffect>
                                  </p:childTnLst>
                                </p:cTn>
                              </p:par>
                              <p:par>
                                <p:cTn id="28" presetID="5" presetClass="entr" presetSubtype="10" fill="hold" nodeType="withEffect">
                                  <p:stCondLst>
                                    <p:cond delay="0"/>
                                  </p:stCondLst>
                                  <p:childTnLst>
                                    <p:set>
                                      <p:cBhvr>
                                        <p:cTn id="29" dur="1" fill="hold">
                                          <p:stCondLst>
                                            <p:cond delay="0"/>
                                          </p:stCondLst>
                                        </p:cTn>
                                        <p:tgtEl>
                                          <p:spTgt spid="106531"/>
                                        </p:tgtEl>
                                        <p:attrNameLst>
                                          <p:attrName>style.visibility</p:attrName>
                                        </p:attrNameLst>
                                      </p:cBhvr>
                                      <p:to>
                                        <p:strVal val="visible"/>
                                      </p:to>
                                    </p:set>
                                    <p:animEffect transition="in" filter="checkerboard(across)">
                                      <p:cBhvr>
                                        <p:cTn id="30" dur="500"/>
                                        <p:tgtEl>
                                          <p:spTgt spid="1065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106500"/>
                                        </p:tgtEl>
                                      </p:cBhvr>
                                    </p:animEffect>
                                    <p:set>
                                      <p:cBhvr>
                                        <p:cTn id="35" dur="1" fill="hold">
                                          <p:stCondLst>
                                            <p:cond delay="499"/>
                                          </p:stCondLst>
                                        </p:cTn>
                                        <p:tgtEl>
                                          <p:spTgt spid="106500"/>
                                        </p:tgtEl>
                                        <p:attrNameLst>
                                          <p:attrName>style.visibility</p:attrName>
                                        </p:attrNameLst>
                                      </p:cBhvr>
                                      <p:to>
                                        <p:strVal val="hidden"/>
                                      </p:to>
                                    </p:set>
                                  </p:childTnLst>
                                </p:cTn>
                              </p:par>
                              <p:par>
                                <p:cTn id="36" presetID="5" presetClass="exit" presetSubtype="10" fill="hold" nodeType="withEffect">
                                  <p:stCondLst>
                                    <p:cond delay="0"/>
                                  </p:stCondLst>
                                  <p:childTnLst>
                                    <p:animEffect transition="out" filter="checkerboard(across)">
                                      <p:cBhvr>
                                        <p:cTn id="37" dur="500"/>
                                        <p:tgtEl>
                                          <p:spTgt spid="106537"/>
                                        </p:tgtEl>
                                      </p:cBhvr>
                                    </p:animEffect>
                                    <p:set>
                                      <p:cBhvr>
                                        <p:cTn id="38" dur="1" fill="hold">
                                          <p:stCondLst>
                                            <p:cond delay="499"/>
                                          </p:stCondLst>
                                        </p:cTn>
                                        <p:tgtEl>
                                          <p:spTgt spid="106537"/>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106535"/>
                                        </p:tgtEl>
                                      </p:cBhvr>
                                    </p:animEffect>
                                    <p:set>
                                      <p:cBhvr>
                                        <p:cTn id="41" dur="1" fill="hold">
                                          <p:stCondLst>
                                            <p:cond delay="499"/>
                                          </p:stCondLst>
                                        </p:cTn>
                                        <p:tgtEl>
                                          <p:spTgt spid="106535"/>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106533"/>
                                        </p:tgtEl>
                                      </p:cBhvr>
                                    </p:animEffect>
                                    <p:set>
                                      <p:cBhvr>
                                        <p:cTn id="44" dur="1" fill="hold">
                                          <p:stCondLst>
                                            <p:cond delay="499"/>
                                          </p:stCondLst>
                                        </p:cTn>
                                        <p:tgtEl>
                                          <p:spTgt spid="106533"/>
                                        </p:tgtEl>
                                        <p:attrNameLst>
                                          <p:attrName>style.visibility</p:attrName>
                                        </p:attrNameLst>
                                      </p:cBhvr>
                                      <p:to>
                                        <p:strVal val="hidden"/>
                                      </p:to>
                                    </p:set>
                                  </p:childTnLst>
                                </p:cTn>
                              </p:par>
                              <p:par>
                                <p:cTn id="45" presetID="5" presetClass="exit" presetSubtype="10" fill="hold" nodeType="withEffect">
                                  <p:stCondLst>
                                    <p:cond delay="0"/>
                                  </p:stCondLst>
                                  <p:childTnLst>
                                    <p:animEffect transition="out" filter="checkerboard(across)">
                                      <p:cBhvr>
                                        <p:cTn id="46" dur="500"/>
                                        <p:tgtEl>
                                          <p:spTgt spid="106539"/>
                                        </p:tgtEl>
                                      </p:cBhvr>
                                    </p:animEffect>
                                    <p:set>
                                      <p:cBhvr>
                                        <p:cTn id="47" dur="1" fill="hold">
                                          <p:stCondLst>
                                            <p:cond delay="499"/>
                                          </p:stCondLst>
                                        </p:cTn>
                                        <p:tgtEl>
                                          <p:spTgt spid="106539"/>
                                        </p:tgtEl>
                                        <p:attrNameLst>
                                          <p:attrName>style.visibility</p:attrName>
                                        </p:attrNameLst>
                                      </p:cBhvr>
                                      <p:to>
                                        <p:strVal val="hidden"/>
                                      </p:to>
                                    </p:set>
                                  </p:childTnLst>
                                </p:cTn>
                              </p:par>
                              <p:par>
                                <p:cTn id="48" presetID="5" presetClass="exit" presetSubtype="10" fill="hold" nodeType="withEffect">
                                  <p:stCondLst>
                                    <p:cond delay="0"/>
                                  </p:stCondLst>
                                  <p:childTnLst>
                                    <p:animEffect transition="out" filter="checkerboard(across)">
                                      <p:cBhvr>
                                        <p:cTn id="49" dur="500"/>
                                        <p:tgtEl>
                                          <p:spTgt spid="106504"/>
                                        </p:tgtEl>
                                      </p:cBhvr>
                                    </p:animEffect>
                                    <p:set>
                                      <p:cBhvr>
                                        <p:cTn id="50" dur="1" fill="hold">
                                          <p:stCondLst>
                                            <p:cond delay="499"/>
                                          </p:stCondLst>
                                        </p:cTn>
                                        <p:tgtEl>
                                          <p:spTgt spid="106504"/>
                                        </p:tgtEl>
                                        <p:attrNameLst>
                                          <p:attrName>style.visibility</p:attrName>
                                        </p:attrNameLst>
                                      </p:cBhvr>
                                      <p:to>
                                        <p:strVal val="hidden"/>
                                      </p:to>
                                    </p:set>
                                  </p:childTnLst>
                                </p:cTn>
                              </p:par>
                              <p:par>
                                <p:cTn id="51" presetID="5" presetClass="exit" presetSubtype="10" fill="hold" nodeType="withEffect">
                                  <p:stCondLst>
                                    <p:cond delay="0"/>
                                  </p:stCondLst>
                                  <p:childTnLst>
                                    <p:animEffect transition="out" filter="checkerboard(across)">
                                      <p:cBhvr>
                                        <p:cTn id="52" dur="500"/>
                                        <p:tgtEl>
                                          <p:spTgt spid="106506"/>
                                        </p:tgtEl>
                                      </p:cBhvr>
                                    </p:animEffect>
                                    <p:set>
                                      <p:cBhvr>
                                        <p:cTn id="53" dur="1" fill="hold">
                                          <p:stCondLst>
                                            <p:cond delay="499"/>
                                          </p:stCondLst>
                                        </p:cTn>
                                        <p:tgtEl>
                                          <p:spTgt spid="106506"/>
                                        </p:tgtEl>
                                        <p:attrNameLst>
                                          <p:attrName>style.visibility</p:attrName>
                                        </p:attrNameLst>
                                      </p:cBhvr>
                                      <p:to>
                                        <p:strVal val="hidden"/>
                                      </p:to>
                                    </p:set>
                                  </p:childTnLst>
                                </p:cTn>
                              </p:par>
                              <p:par>
                                <p:cTn id="54" presetID="5" presetClass="exit" presetSubtype="10" fill="hold" nodeType="withEffect">
                                  <p:stCondLst>
                                    <p:cond delay="0"/>
                                  </p:stCondLst>
                                  <p:childTnLst>
                                    <p:animEffect transition="out" filter="checkerboard(across)">
                                      <p:cBhvr>
                                        <p:cTn id="55" dur="500"/>
                                        <p:tgtEl>
                                          <p:spTgt spid="106531"/>
                                        </p:tgtEl>
                                      </p:cBhvr>
                                    </p:animEffect>
                                    <p:set>
                                      <p:cBhvr>
                                        <p:cTn id="56" dur="1" fill="hold">
                                          <p:stCondLst>
                                            <p:cond delay="499"/>
                                          </p:stCondLst>
                                        </p:cTn>
                                        <p:tgtEl>
                                          <p:spTgt spid="1065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idx="4294967295"/>
          </p:nvPr>
        </p:nvSpPr>
        <p:spPr>
          <a:xfrm>
            <a:off x="533400" y="152400"/>
            <a:ext cx="8229600" cy="1143000"/>
          </a:xfrm>
        </p:spPr>
        <p:txBody>
          <a:bodyPr/>
          <a:lstStyle/>
          <a:p>
            <a:pPr eaLnBrk="1" hangingPunct="1"/>
            <a:r>
              <a:rPr lang="en-US" altLang="vi-VN" sz="2800" b="1" i="1">
                <a:latin typeface="Times New Roman" panose="02020603050405020304" pitchFamily="18" charset="0"/>
                <a:cs typeface="Times New Roman" panose="02020603050405020304" pitchFamily="18" charset="0"/>
              </a:rPr>
              <a:t>Rau được sử dụng như thế nào trong bữa ăn hằng ngày ở gia đình em?</a:t>
            </a:r>
          </a:p>
        </p:txBody>
      </p:sp>
      <p:pic>
        <p:nvPicPr>
          <p:cNvPr id="4" name="Picture 2" descr="Rau luo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295400"/>
            <a:ext cx="4572000" cy="2284413"/>
          </a:xfrm>
        </p:spPr>
      </p:pic>
      <p:pic>
        <p:nvPicPr>
          <p:cNvPr id="7" name="Picture 4" descr="rau-muong-l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672" y="3884881"/>
            <a:ext cx="4114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676400" y="35052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C00000"/>
                </a:solidFill>
                <a:latin typeface="Times New Roman" panose="02020603050405020304" pitchFamily="18" charset="0"/>
                <a:cs typeface="Times New Roman" panose="02020603050405020304" pitchFamily="18" charset="0"/>
              </a:rPr>
              <a:t>Xào</a:t>
            </a:r>
          </a:p>
        </p:txBody>
      </p:sp>
      <p:pic>
        <p:nvPicPr>
          <p:cNvPr id="9" name="Picture 8" descr="http://tbn2.google.com/images?q=tbn:7bwGM6-Wp_Ti7M:http://ngoisao.net/News/Lam-dep/2007/12/3B9C29B2/xlach.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876800" y="12954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638800" y="3352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C00000"/>
                </a:solidFill>
                <a:latin typeface="Times New Roman" panose="02020603050405020304" pitchFamily="18" charset="0"/>
                <a:cs typeface="Times New Roman" panose="02020603050405020304" pitchFamily="18" charset="0"/>
              </a:rPr>
              <a:t>Rau trộn</a:t>
            </a:r>
          </a:p>
        </p:txBody>
      </p:sp>
      <p:sp>
        <p:nvSpPr>
          <p:cNvPr id="12" name="TextBox 11"/>
          <p:cNvSpPr txBox="1">
            <a:spLocks noChangeArrowheads="1"/>
          </p:cNvSpPr>
          <p:nvPr/>
        </p:nvSpPr>
        <p:spPr bwMode="auto">
          <a:xfrm>
            <a:off x="6400800" y="6313023"/>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Luộc</a:t>
            </a:r>
          </a:p>
        </p:txBody>
      </p:sp>
      <p:pic>
        <p:nvPicPr>
          <p:cNvPr id="11" name="Picture 10"/>
          <p:cNvPicPr>
            <a:picLocks noChangeAspect="1"/>
          </p:cNvPicPr>
          <p:nvPr/>
        </p:nvPicPr>
        <p:blipFill>
          <a:blip r:embed="rId6"/>
          <a:stretch>
            <a:fillRect/>
          </a:stretch>
        </p:blipFill>
        <p:spPr>
          <a:xfrm>
            <a:off x="520995" y="4114800"/>
            <a:ext cx="2926080" cy="19415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TextBox 12"/>
          <p:cNvSpPr txBox="1">
            <a:spLocks noChangeArrowheads="1"/>
          </p:cNvSpPr>
          <p:nvPr/>
        </p:nvSpPr>
        <p:spPr bwMode="auto">
          <a:xfrm>
            <a:off x="1524000" y="6238875"/>
            <a:ext cx="116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Lẩu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0"/>
            <a:ext cx="9144000" cy="1600200"/>
          </a:xfrm>
        </p:spPr>
        <p:txBody>
          <a:bodyPr/>
          <a:lstStyle/>
          <a:p>
            <a:pPr algn="l" eaLnBrk="1" hangingPunct="1"/>
            <a:r>
              <a:rPr lang="en-US" altLang="vi-VN" sz="3200" b="1" i="1">
                <a:latin typeface="Times New Roman" panose="02020603050405020304" pitchFamily="18" charset="0"/>
                <a:cs typeface="Times New Roman" panose="02020603050405020304" pitchFamily="18" charset="0"/>
              </a:rPr>
              <a:t> Rau được sử dụng như thế nào trong bữa ăn hằng ngày ở gia đình em?</a:t>
            </a:r>
          </a:p>
        </p:txBody>
      </p:sp>
      <p:pic>
        <p:nvPicPr>
          <p:cNvPr id="12291" name="Picture 13"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274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5" descr="images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8956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2" descr="tải xuố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3"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526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4" descr="images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191000"/>
            <a:ext cx="4191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fill="hold"/>
                                        <p:tgtEl>
                                          <p:spTgt spid="104450"/>
                                        </p:tgtEl>
                                        <p:attrNameLst>
                                          <p:attrName>ppt_w</p:attrName>
                                        </p:attrNameLst>
                                      </p:cBhvr>
                                      <p:tavLst>
                                        <p:tav tm="0">
                                          <p:val>
                                            <p:fltVal val="0"/>
                                          </p:val>
                                        </p:tav>
                                        <p:tav tm="100000">
                                          <p:val>
                                            <p:strVal val="#ppt_w"/>
                                          </p:val>
                                        </p:tav>
                                      </p:tavLst>
                                    </p:anim>
                                    <p:anim calcmode="lin" valueType="num">
                                      <p:cBhvr>
                                        <p:cTn id="8" dur="500" fill="hold"/>
                                        <p:tgtEl>
                                          <p:spTgt spid="104450"/>
                                        </p:tgtEl>
                                        <p:attrNameLst>
                                          <p:attrName>ppt_h</p:attrName>
                                        </p:attrNameLst>
                                      </p:cBhvr>
                                      <p:tavLst>
                                        <p:tav tm="0">
                                          <p:val>
                                            <p:fltVal val="0"/>
                                          </p:val>
                                        </p:tav>
                                        <p:tav tm="100000">
                                          <p:val>
                                            <p:strVal val="#ppt_h"/>
                                          </p:val>
                                        </p:tav>
                                      </p:tavLst>
                                    </p:anim>
                                    <p:animEffect transition="in" filter="fade">
                                      <p:cBhvr>
                                        <p:cTn id="9"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idx="1"/>
          </p:nvPr>
        </p:nvSpPr>
        <p:spPr>
          <a:xfrm>
            <a:off x="99219" y="2689591"/>
            <a:ext cx="8229600" cy="3635009"/>
          </a:xfrm>
        </p:spPr>
        <p:txBody>
          <a:bodyPr/>
          <a:lstStyle/>
          <a:p>
            <a:pPr eaLnBrk="1" hangingPunct="1"/>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Rau có nhiều loại khác nhau, có loại lấy lá, có loại lấy củ, có loại lấy quả,…</a:t>
            </a:r>
          </a:p>
          <a:p>
            <a:pPr eaLnBrk="1" hangingPunct="1"/>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Trong rau có nhiều vitamin và chất xơ, có tác dụng tốt cho cơ thể và giúp cho việc tiêu hoá được dễ dàng. Vì vậy rau là thực phẩm quen thuộc và không thể thiếu được trong bữa ăn hằng ngày của chúng ta.</a:t>
            </a:r>
          </a:p>
        </p:txBody>
      </p:sp>
      <p:sp>
        <p:nvSpPr>
          <p:cNvPr id="210947" name="Text Box 3"/>
          <p:cNvSpPr txBox="1">
            <a:spLocks noChangeArrowheads="1"/>
          </p:cNvSpPr>
          <p:nvPr/>
        </p:nvSpPr>
        <p:spPr bwMode="auto">
          <a:xfrm>
            <a:off x="301820" y="1618193"/>
            <a:ext cx="80269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 Vì sao rau được sử dụng hằng ngày trong bữa ăn ở gia đình em?</a:t>
            </a:r>
          </a:p>
        </p:txBody>
      </p:sp>
      <p:sp>
        <p:nvSpPr>
          <p:cNvPr id="13316" name="Text Box 4"/>
          <p:cNvSpPr txBox="1">
            <a:spLocks noChangeArrowheads="1"/>
          </p:cNvSpPr>
          <p:nvPr/>
        </p:nvSpPr>
        <p:spPr bwMode="auto">
          <a:xfrm>
            <a:off x="288925" y="876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 name="Rectangle 1"/>
          <p:cNvSpPr/>
          <p:nvPr/>
        </p:nvSpPr>
        <p:spPr>
          <a:xfrm>
            <a:off x="2260600" y="276135"/>
            <a:ext cx="4572000" cy="1200329"/>
          </a:xfrm>
          <a:prstGeom prst="rect">
            <a:avLst/>
          </a:prstGeom>
        </p:spPr>
        <p:txBody>
          <a:bodyPr>
            <a:spAutoFit/>
          </a:bodyPr>
          <a:lstStyle/>
          <a:p>
            <a:pPr algn="ctr" eaLnBrk="1" hangingPunct="1">
              <a:spcBef>
                <a:spcPct val="50000"/>
              </a:spcBef>
              <a:buNone/>
            </a:pPr>
            <a:r>
              <a:rPr lang="en-US" altLang="en-US" b="1" dirty="0">
                <a:solidFill>
                  <a:srgbClr val="000000"/>
                </a:solidFill>
              </a:rPr>
              <a:t> </a:t>
            </a:r>
          </a:p>
          <a:p>
            <a:pPr algn="ctr" eaLnBrk="1" hangingPunct="1">
              <a:spcBef>
                <a:spcPct val="50000"/>
              </a:spcBef>
              <a:buNone/>
            </a:pPr>
            <a:r>
              <a:rPr lang="en-US" altLang="vi-VN" b="1" u="sng" dirty="0"/>
              <a:t>Kĩ thuật</a:t>
            </a:r>
            <a:r>
              <a:rPr lang="en-US" altLang="vi-VN" b="1" dirty="0"/>
              <a:t>: </a:t>
            </a:r>
          </a:p>
          <a:p>
            <a:pPr algn="ctr" eaLnBrk="1" hangingPunct="1">
              <a:spcBef>
                <a:spcPct val="50000"/>
              </a:spcBef>
              <a:buNone/>
            </a:pPr>
            <a:r>
              <a:rPr lang="en-US" altLang="vi-VN" b="1" dirty="0">
                <a:solidFill>
                  <a:srgbClr val="FF0000"/>
                </a:solidFill>
              </a:rPr>
              <a:t>LỢI ÍCH CỦA VIỆC TRỒNG RAU, HOA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checkerboard(across)">
                                      <p:cBhvr>
                                        <p:cTn id="7" dur="500"/>
                                        <p:tgtEl>
                                          <p:spTgt spid="210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0946">
                                            <p:txEl>
                                              <p:pRg st="0" end="0"/>
                                            </p:txEl>
                                          </p:spTgt>
                                        </p:tgtEl>
                                        <p:attrNameLst>
                                          <p:attrName>style.visibility</p:attrName>
                                        </p:attrNameLst>
                                      </p:cBhvr>
                                      <p:to>
                                        <p:strVal val="visible"/>
                                      </p:to>
                                    </p:set>
                                    <p:anim calcmode="lin" valueType="num">
                                      <p:cBhvr additive="base">
                                        <p:cTn id="12" dur="500" fill="hold"/>
                                        <p:tgtEl>
                                          <p:spTgt spid="21094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09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0946">
                                            <p:txEl>
                                              <p:pRg st="1" end="1"/>
                                            </p:txEl>
                                          </p:spTgt>
                                        </p:tgtEl>
                                        <p:attrNameLst>
                                          <p:attrName>style.visibility</p:attrName>
                                        </p:attrNameLst>
                                      </p:cBhvr>
                                      <p:to>
                                        <p:strVal val="visible"/>
                                      </p:to>
                                    </p:set>
                                    <p:anim calcmode="lin" valueType="num">
                                      <p:cBhvr additive="base">
                                        <p:cTn id="18"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09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210947"/>
                                        </p:tgtEl>
                                      </p:cBhvr>
                                    </p:animEffect>
                                    <p:set>
                                      <p:cBhvr>
                                        <p:cTn id="24" dur="1" fill="hold">
                                          <p:stCondLst>
                                            <p:cond delay="499"/>
                                          </p:stCondLst>
                                        </p:cTn>
                                        <p:tgtEl>
                                          <p:spTgt spid="210947"/>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210946">
                                            <p:txEl>
                                              <p:pRg st="0" end="0"/>
                                            </p:txEl>
                                          </p:spTgt>
                                        </p:tgtEl>
                                      </p:cBhvr>
                                    </p:animEffect>
                                    <p:set>
                                      <p:cBhvr>
                                        <p:cTn id="27" dur="1" fill="hold">
                                          <p:stCondLst>
                                            <p:cond delay="499"/>
                                          </p:stCondLst>
                                        </p:cTn>
                                        <p:tgtEl>
                                          <p:spTgt spid="210946">
                                            <p:txEl>
                                              <p:pRg st="0" end="0"/>
                                            </p:txEl>
                                          </p:spTgt>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210946">
                                            <p:txEl>
                                              <p:pRg st="1" end="1"/>
                                            </p:txEl>
                                          </p:spTgt>
                                        </p:tgtEl>
                                      </p:cBhvr>
                                    </p:animEffect>
                                    <p:set>
                                      <p:cBhvr>
                                        <p:cTn id="32" dur="1" fill="hold">
                                          <p:stCondLst>
                                            <p:cond delay="499"/>
                                          </p:stCondLst>
                                        </p:cTn>
                                        <p:tgtEl>
                                          <p:spTgt spid="21094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p:bldP spid="210946" grpId="1" build="p"/>
      <p:bldP spid="210947" grpId="0"/>
      <p:bldP spid="21094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Loi ich cua viec trong rau 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0" y="1600200"/>
            <a:ext cx="5105400" cy="3505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340" name="Rectangle 6"/>
          <p:cNvSpPr>
            <a:spLocks noChangeArrowheads="1"/>
          </p:cNvSpPr>
          <p:nvPr/>
        </p:nvSpPr>
        <p:spPr bwMode="auto">
          <a:xfrm>
            <a:off x="5334000" y="381000"/>
            <a:ext cx="3505200" cy="2895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0296" name="AutoShape 8"/>
          <p:cNvSpPr>
            <a:spLocks noChangeArrowheads="1"/>
          </p:cNvSpPr>
          <p:nvPr/>
        </p:nvSpPr>
        <p:spPr bwMode="auto">
          <a:xfrm>
            <a:off x="324729" y="204567"/>
            <a:ext cx="5542671" cy="2538633"/>
          </a:xfrm>
          <a:prstGeom prst="wedgeEllipseCallout">
            <a:avLst>
              <a:gd name="adj1" fmla="val 42769"/>
              <a:gd name="adj2" fmla="val 112019"/>
            </a:avLst>
          </a:prstGeom>
          <a:solidFill>
            <a:srgbClr val="F6F4A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vi-VN" b="1" dirty="0">
                <a:solidFill>
                  <a:srgbClr val="FF0000"/>
                </a:solidFill>
                <a:latin typeface="Times New Roman" panose="02020603050405020304" pitchFamily="18" charset="0"/>
              </a:rPr>
              <a:t>Những loại rau nào thường dùng làm thức ăn cho vật nuôi?</a:t>
            </a:r>
          </a:p>
          <a:p>
            <a:pPr algn="ctr" eaLnBrk="1" hangingPunct="1">
              <a:spcBef>
                <a:spcPct val="0"/>
              </a:spcBef>
              <a:buFontTx/>
              <a:buNone/>
            </a:pPr>
            <a:endParaRPr lang="en-US" altLang="vi-VN" sz="3600" dirty="0">
              <a:solidFill>
                <a:srgbClr val="FF0000"/>
              </a:solidFill>
              <a:latin typeface="Times New Roman" panose="02020603050405020304" pitchFamily="18" charset="0"/>
            </a:endParaRPr>
          </a:p>
        </p:txBody>
      </p:sp>
      <p:sp>
        <p:nvSpPr>
          <p:cNvPr id="140297" name="AutoShape 9"/>
          <p:cNvSpPr>
            <a:spLocks noChangeArrowheads="1"/>
          </p:cNvSpPr>
          <p:nvPr/>
        </p:nvSpPr>
        <p:spPr bwMode="auto">
          <a:xfrm>
            <a:off x="266700" y="3755781"/>
            <a:ext cx="4953000" cy="2286000"/>
          </a:xfrm>
          <a:prstGeom prst="cloudCallout">
            <a:avLst>
              <a:gd name="adj1" fmla="val 51731"/>
              <a:gd name="adj2" fmla="val 22361"/>
            </a:avLst>
          </a:prstGeom>
          <a:solidFill>
            <a:srgbClr val="F6F4A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vi-VN" sz="3600" b="1" dirty="0">
                <a:solidFill>
                  <a:srgbClr val="0033CC"/>
                </a:solidFill>
                <a:latin typeface="Times New Roman" panose="02020603050405020304" pitchFamily="18" charset="0"/>
              </a:rPr>
              <a:t>Rau </a:t>
            </a:r>
            <a:r>
              <a:rPr lang="en-US" altLang="vi-VN" b="1" dirty="0">
                <a:solidFill>
                  <a:srgbClr val="0033CC"/>
                </a:solidFill>
                <a:latin typeface="Times New Roman" panose="02020603050405020304" pitchFamily="18" charset="0"/>
              </a:rPr>
              <a:t>mu</a:t>
            </a:r>
            <a:r>
              <a:rPr lang="en-US" altLang="vi-VN" b="1" dirty="0">
                <a:solidFill>
                  <a:srgbClr val="0033CC"/>
                </a:solidFill>
                <a:latin typeface="VNI-Times" pitchFamily="2" charset="0"/>
              </a:rPr>
              <a:t>ống</a:t>
            </a:r>
            <a:r>
              <a:rPr lang="en-US" altLang="vi-VN" sz="3600" b="1" dirty="0">
                <a:solidFill>
                  <a:srgbClr val="0033CC"/>
                </a:solidFill>
                <a:latin typeface="Times New Roman" panose="02020603050405020304" pitchFamily="18" charset="0"/>
              </a:rPr>
              <a:t>,rau lang, rau khoai môn, …</a:t>
            </a:r>
          </a:p>
          <a:p>
            <a:pPr algn="ctr" eaLnBrk="1" hangingPunct="1">
              <a:spcBef>
                <a:spcPct val="0"/>
              </a:spcBef>
              <a:buFontTx/>
              <a:buNone/>
            </a:pPr>
            <a:endParaRPr lang="en-US" altLang="vi-VN" sz="3600" dirty="0">
              <a:solidFill>
                <a:srgbClr val="0033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6"/>
                                        </p:tgtEl>
                                        <p:attrNameLst>
                                          <p:attrName>style.visibility</p:attrName>
                                        </p:attrNameLst>
                                      </p:cBhvr>
                                      <p:to>
                                        <p:strVal val="visible"/>
                                      </p:to>
                                    </p:set>
                                    <p:animEffect transition="in" filter="blinds(horizontal)">
                                      <p:cBhvr>
                                        <p:cTn id="7" dur="500"/>
                                        <p:tgtEl>
                                          <p:spTgt spid="140296"/>
                                        </p:tgtEl>
                                      </p:cBhvr>
                                    </p:animEffect>
                                  </p:childTnLst>
                                </p:cTn>
                              </p:par>
                              <p:par>
                                <p:cTn id="8" presetID="3" presetClass="entr" presetSubtype="10" fill="hold" nodeType="withEffect">
                                  <p:stCondLst>
                                    <p:cond delay="0"/>
                                  </p:stCondLst>
                                  <p:childTnLst>
                                    <p:set>
                                      <p:cBhvr>
                                        <p:cTn id="9" dur="1" fill="hold">
                                          <p:stCondLst>
                                            <p:cond delay="0"/>
                                          </p:stCondLst>
                                        </p:cTn>
                                        <p:tgtEl>
                                          <p:spTgt spid="140290"/>
                                        </p:tgtEl>
                                        <p:attrNameLst>
                                          <p:attrName>style.visibility</p:attrName>
                                        </p:attrNameLst>
                                      </p:cBhvr>
                                      <p:to>
                                        <p:strVal val="visible"/>
                                      </p:to>
                                    </p:set>
                                    <p:animEffect transition="in" filter="blinds(horizontal)">
                                      <p:cBhvr>
                                        <p:cTn id="10" dur="500"/>
                                        <p:tgtEl>
                                          <p:spTgt spid="1402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0297"/>
                                        </p:tgtEl>
                                        <p:attrNameLst>
                                          <p:attrName>style.visibility</p:attrName>
                                        </p:attrNameLst>
                                      </p:cBhvr>
                                      <p:to>
                                        <p:strVal val="visible"/>
                                      </p:to>
                                    </p:set>
                                    <p:animEffect transition="in" filter="checkerboard(across)">
                                      <p:cBhvr>
                                        <p:cTn id="15"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animBg="1"/>
      <p:bldP spid="1402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0" y="0"/>
            <a:ext cx="9220200" cy="1219200"/>
          </a:xfrm>
        </p:spPr>
        <p:txBody>
          <a:bodyPr/>
          <a:lstStyle/>
          <a:p>
            <a:pPr eaLnBrk="1" hangingPunct="1">
              <a:buFontTx/>
              <a:buNone/>
            </a:pPr>
            <a:r>
              <a:rPr lang="en-US" altLang="vi-VN" sz="2800" b="1">
                <a:solidFill>
                  <a:srgbClr val="FF0000"/>
                </a:solidFill>
                <a:latin typeface="VNI-Times" pitchFamily="2" charset="0"/>
              </a:rPr>
              <a:t>- Ngo</a:t>
            </a:r>
            <a:r>
              <a:rPr lang="en-US" altLang="vi-VN" sz="2800" b="1">
                <a:solidFill>
                  <a:srgbClr val="FF0000"/>
                </a:solidFill>
              </a:rPr>
              <a:t>ài lợi ích làm thực phẩm cho người, làm thức ăn cho vật nuôi, rau còn được sử dụng để làm gì?</a:t>
            </a:r>
            <a:endParaRPr lang="en-US" altLang="vi-VN" sz="2800" b="1">
              <a:solidFill>
                <a:srgbClr val="FF0000"/>
              </a:solidFill>
              <a:latin typeface="VNI-Times" pitchFamily="2" charset="0"/>
            </a:endParaRPr>
          </a:p>
          <a:p>
            <a:pPr eaLnBrk="1" hangingPunct="1">
              <a:buFontTx/>
              <a:buNone/>
            </a:pPr>
            <a:endParaRPr lang="en-US" altLang="vi-VN" sz="2800" b="1">
              <a:solidFill>
                <a:srgbClr val="FF0000"/>
              </a:solidFill>
              <a:latin typeface="VNI-Times" pitchFamily="2" charset="0"/>
            </a:endParaRPr>
          </a:p>
          <a:p>
            <a:pPr eaLnBrk="1" hangingPunct="1">
              <a:buFontTx/>
              <a:buNone/>
            </a:pPr>
            <a:endParaRPr lang="en-US" altLang="vi-VN" b="1">
              <a:solidFill>
                <a:schemeClr val="hlink"/>
              </a:solidFill>
              <a:latin typeface="VNI-Times" pitchFamily="2" charset="0"/>
            </a:endParaRPr>
          </a:p>
          <a:p>
            <a:pPr eaLnBrk="1" hangingPunct="1">
              <a:buFontTx/>
              <a:buNone/>
            </a:pPr>
            <a:endParaRPr lang="en-US" altLang="vi-VN">
              <a:solidFill>
                <a:srgbClr val="009900"/>
              </a:solidFill>
              <a:latin typeface="VNI-Times" pitchFamily="2" charset="0"/>
            </a:endParaRPr>
          </a:p>
        </p:txBody>
      </p:sp>
      <p:sp>
        <p:nvSpPr>
          <p:cNvPr id="16387" name="Text Box 4"/>
          <p:cNvSpPr txBox="1">
            <a:spLocks noChangeArrowheads="1"/>
          </p:cNvSpPr>
          <p:nvPr/>
        </p:nvSpPr>
        <p:spPr bwMode="auto">
          <a:xfrm>
            <a:off x="762000" y="2971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rgbClr val="009900"/>
                </a:solidFill>
                <a:latin typeface="VNI-Times" pitchFamily="2" charset="0"/>
              </a:rPr>
              <a:t> </a:t>
            </a:r>
            <a:endParaRPr lang="en-US" altLang="vi-VN" b="1">
              <a:solidFill>
                <a:srgbClr val="009900"/>
              </a:solidFill>
              <a:latin typeface="VNI-Times" pitchFamily="2" charset="0"/>
            </a:endParaRPr>
          </a:p>
        </p:txBody>
      </p:sp>
      <p:pic>
        <p:nvPicPr>
          <p:cNvPr id="119813" name="Picture 5" descr="p6a126837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1430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Text Box 6"/>
          <p:cNvSpPr txBox="1">
            <a:spLocks noChangeArrowheads="1"/>
          </p:cNvSpPr>
          <p:nvPr/>
        </p:nvSpPr>
        <p:spPr bwMode="auto">
          <a:xfrm>
            <a:off x="0" y="5029200"/>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a:solidFill>
                  <a:srgbClr val="0000FF"/>
                </a:solidFill>
                <a:latin typeface="Times New Roman" panose="02020603050405020304" pitchFamily="18" charset="0"/>
              </a:rPr>
              <a:t>- Đem bán, xuất khẩu, chế biến thực phẩm, làm thuốc chữa bệnh như rau má, rau ngải cứu…</a:t>
            </a:r>
          </a:p>
          <a:p>
            <a:pPr eaLnBrk="1" hangingPunct="1">
              <a:spcBef>
                <a:spcPct val="0"/>
              </a:spcBef>
              <a:buFontTx/>
              <a:buNone/>
            </a:pPr>
            <a:r>
              <a:rPr lang="en-US" altLang="vi-VN" sz="2800" b="1">
                <a:solidFill>
                  <a:srgbClr val="0000FF"/>
                </a:solidFill>
                <a:latin typeface="Times New Roman" panose="02020603050405020304" pitchFamily="18" charset="0"/>
              </a:rPr>
              <a:t>- Làm cho môi trường xanh, sạch, đẹp.</a:t>
            </a:r>
          </a:p>
          <a:p>
            <a:pPr eaLnBrk="1" hangingPunct="1">
              <a:spcBef>
                <a:spcPct val="0"/>
              </a:spcBef>
              <a:buFontTx/>
              <a:buNone/>
            </a:pPr>
            <a:endParaRPr lang="en-US" altLang="vi-VN" sz="2800">
              <a:solidFill>
                <a:srgbClr val="0000FF"/>
              </a:solidFill>
              <a:latin typeface="Times New Roman" panose="02020603050405020304" pitchFamily="18" charset="0"/>
            </a:endParaRPr>
          </a:p>
        </p:txBody>
      </p:sp>
      <p:sp>
        <p:nvSpPr>
          <p:cNvPr id="16390" name="Text Box 7"/>
          <p:cNvSpPr txBox="1">
            <a:spLocks noChangeArrowheads="1"/>
          </p:cNvSpPr>
          <p:nvPr/>
        </p:nvSpPr>
        <p:spPr bwMode="auto">
          <a:xfrm>
            <a:off x="517525" y="14811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VNI-Times" pitchFamily="2" charset="0"/>
            </a:endParaRPr>
          </a:p>
        </p:txBody>
      </p:sp>
      <p:pic>
        <p:nvPicPr>
          <p:cNvPr id="119816" name="Picture 8" descr="cho-sa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7" name="Text Box 9"/>
          <p:cNvSpPr txBox="1">
            <a:spLocks noChangeArrowheads="1"/>
          </p:cNvSpPr>
          <p:nvPr/>
        </p:nvSpPr>
        <p:spPr bwMode="auto">
          <a:xfrm>
            <a:off x="0" y="0"/>
            <a:ext cx="87280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a:solidFill>
                  <a:srgbClr val="FF0000"/>
                </a:solidFill>
                <a:latin typeface="Times New Roman" panose="02020603050405020304" pitchFamily="18" charset="0"/>
              </a:rPr>
              <a:t>Muốn cho gia đình em luôn có vườn rau tươi tốt, </a:t>
            </a:r>
          </a:p>
          <a:p>
            <a:pPr eaLnBrk="1" hangingPunct="1">
              <a:spcBef>
                <a:spcPct val="0"/>
              </a:spcBef>
              <a:buFontTx/>
              <a:buNone/>
            </a:pPr>
            <a:r>
              <a:rPr lang="en-US" altLang="vi-VN" b="1">
                <a:solidFill>
                  <a:srgbClr val="FF0000"/>
                </a:solidFill>
                <a:latin typeface="Times New Roman" panose="02020603050405020304" pitchFamily="18" charset="0"/>
              </a:rPr>
              <a:t>đẹp mắt em phải làm gì?</a:t>
            </a:r>
          </a:p>
          <a:p>
            <a:pPr eaLnBrk="1" hangingPunct="1">
              <a:spcBef>
                <a:spcPct val="0"/>
              </a:spcBef>
              <a:buFontTx/>
              <a:buNone/>
            </a:pPr>
            <a:endParaRPr lang="en-US" altLang="vi-VN">
              <a:solidFill>
                <a:srgbClr val="FF0000"/>
              </a:solidFill>
              <a:latin typeface="Times New Roman" panose="02020603050405020304" pitchFamily="18" charset="0"/>
            </a:endParaRPr>
          </a:p>
        </p:txBody>
      </p:sp>
      <p:sp>
        <p:nvSpPr>
          <p:cNvPr id="16393" name="Text Box 10"/>
          <p:cNvSpPr txBox="1">
            <a:spLocks noChangeArrowheads="1"/>
          </p:cNvSpPr>
          <p:nvPr/>
        </p:nvSpPr>
        <p:spPr bwMode="auto">
          <a:xfrm>
            <a:off x="517525" y="2247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1198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95400"/>
            <a:ext cx="2819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295400"/>
            <a:ext cx="3276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2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431925"/>
            <a:ext cx="3048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22" name="Text Box 14"/>
          <p:cNvSpPr txBox="1">
            <a:spLocks noChangeArrowheads="1"/>
          </p:cNvSpPr>
          <p:nvPr/>
        </p:nvSpPr>
        <p:spPr bwMode="auto">
          <a:xfrm>
            <a:off x="228600" y="5334000"/>
            <a:ext cx="7308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a:solidFill>
                  <a:srgbClr val="0000FF"/>
                </a:solidFill>
                <a:latin typeface="Times New Roman" panose="02020603050405020304" pitchFamily="18" charset="0"/>
              </a:rPr>
              <a:t>Em sẽ tham gia trồng rau, chăm sóc,</a:t>
            </a:r>
          </a:p>
          <a:p>
            <a:pPr eaLnBrk="1" hangingPunct="1">
              <a:spcBef>
                <a:spcPct val="0"/>
              </a:spcBef>
              <a:buFontTx/>
              <a:buNone/>
            </a:pPr>
            <a:r>
              <a:rPr lang="en-US" altLang="vi-VN" sz="3600" b="1">
                <a:solidFill>
                  <a:srgbClr val="0000FF"/>
                </a:solidFill>
                <a:latin typeface="Times New Roman" panose="02020603050405020304" pitchFamily="18" charset="0"/>
              </a:rPr>
              <a:t> bảo vệ rau.</a:t>
            </a:r>
          </a:p>
          <a:p>
            <a:pPr eaLnBrk="1" hangingPunct="1">
              <a:spcBef>
                <a:spcPct val="0"/>
              </a:spcBef>
              <a:buFontTx/>
              <a:buNone/>
            </a:pPr>
            <a:endParaRPr lang="en-US" altLang="vi-VN" sz="3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checkerboard(across)">
                                      <p:cBhvr>
                                        <p:cTn id="7" dur="500"/>
                                        <p:tgtEl>
                                          <p:spTgt spid="11981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9816"/>
                                        </p:tgtEl>
                                        <p:attrNameLst>
                                          <p:attrName>style.visibility</p:attrName>
                                        </p:attrNameLst>
                                      </p:cBhvr>
                                      <p:to>
                                        <p:strVal val="visible"/>
                                      </p:to>
                                    </p:set>
                                    <p:animEffect transition="in" filter="checkerboard(across)">
                                      <p:cBhvr>
                                        <p:cTn id="10" dur="500"/>
                                        <p:tgtEl>
                                          <p:spTgt spid="119816"/>
                                        </p:tgtEl>
                                      </p:cBhvr>
                                    </p:animEffect>
                                  </p:childTnLst>
                                </p:cTn>
                              </p:par>
                              <p:par>
                                <p:cTn id="11" presetID="5" presetClass="entr" presetSubtype="10" fill="hold" nodeType="withEffect">
                                  <p:stCondLst>
                                    <p:cond delay="0"/>
                                  </p:stCondLst>
                                  <p:childTnLst>
                                    <p:set>
                                      <p:cBhvr>
                                        <p:cTn id="12" dur="1" fill="hold">
                                          <p:stCondLst>
                                            <p:cond delay="0"/>
                                          </p:stCondLst>
                                        </p:cTn>
                                        <p:tgtEl>
                                          <p:spTgt spid="119813"/>
                                        </p:tgtEl>
                                        <p:attrNameLst>
                                          <p:attrName>style.visibility</p:attrName>
                                        </p:attrNameLst>
                                      </p:cBhvr>
                                      <p:to>
                                        <p:strVal val="visible"/>
                                      </p:to>
                                    </p:set>
                                    <p:animEffect transition="in" filter="checkerboard(across)">
                                      <p:cBhvr>
                                        <p:cTn id="13" dur="500"/>
                                        <p:tgtEl>
                                          <p:spTgt spid="1198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19814"/>
                                        </p:tgtEl>
                                        <p:attrNameLst>
                                          <p:attrName>style.visibility</p:attrName>
                                        </p:attrNameLst>
                                      </p:cBhvr>
                                      <p:to>
                                        <p:strVal val="visible"/>
                                      </p:to>
                                    </p:set>
                                    <p:anim to="" calcmode="lin" valueType="num">
                                      <p:cBhvr>
                                        <p:cTn id="18" dur="1" fill="hold"/>
                                        <p:tgtEl>
                                          <p:spTgt spid="119814"/>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119811">
                                            <p:txEl>
                                              <p:pRg st="0" end="0"/>
                                            </p:txEl>
                                          </p:spTgt>
                                        </p:tgtEl>
                                      </p:cBhvr>
                                    </p:animEffect>
                                    <p:set>
                                      <p:cBhvr>
                                        <p:cTn id="23" dur="1" fill="hold">
                                          <p:stCondLst>
                                            <p:cond delay="499"/>
                                          </p:stCondLst>
                                        </p:cTn>
                                        <p:tgtEl>
                                          <p:spTgt spid="119811">
                                            <p:txEl>
                                              <p:pRg st="0" end="0"/>
                                            </p:txEl>
                                          </p:spTgt>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119816"/>
                                        </p:tgtEl>
                                      </p:cBhvr>
                                    </p:animEffect>
                                    <p:set>
                                      <p:cBhvr>
                                        <p:cTn id="26" dur="1" fill="hold">
                                          <p:stCondLst>
                                            <p:cond delay="499"/>
                                          </p:stCondLst>
                                        </p:cTn>
                                        <p:tgtEl>
                                          <p:spTgt spid="11981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119813"/>
                                        </p:tgtEl>
                                      </p:cBhvr>
                                    </p:animEffect>
                                    <p:set>
                                      <p:cBhvr>
                                        <p:cTn id="29" dur="1" fill="hold">
                                          <p:stCondLst>
                                            <p:cond delay="499"/>
                                          </p:stCondLst>
                                        </p:cTn>
                                        <p:tgtEl>
                                          <p:spTgt spid="119813"/>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119814"/>
                                        </p:tgtEl>
                                      </p:cBhvr>
                                    </p:animEffect>
                                    <p:set>
                                      <p:cBhvr>
                                        <p:cTn id="32" dur="1" fill="hold">
                                          <p:stCondLst>
                                            <p:cond delay="499"/>
                                          </p:stCondLst>
                                        </p:cTn>
                                        <p:tgtEl>
                                          <p:spTgt spid="11981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9817"/>
                                        </p:tgtEl>
                                        <p:attrNameLst>
                                          <p:attrName>style.visibility</p:attrName>
                                        </p:attrNameLst>
                                      </p:cBhvr>
                                      <p:to>
                                        <p:strVal val="visible"/>
                                      </p:to>
                                    </p:set>
                                    <p:animEffect transition="in" filter="blinds(horizontal)">
                                      <p:cBhvr>
                                        <p:cTn id="37" dur="500"/>
                                        <p:tgtEl>
                                          <p:spTgt spid="119817"/>
                                        </p:tgtEl>
                                      </p:cBhvr>
                                    </p:animEffect>
                                  </p:childTnLst>
                                </p:cTn>
                              </p:par>
                              <p:par>
                                <p:cTn id="38" presetID="3" presetClass="entr" presetSubtype="10" fill="hold" nodeType="withEffect">
                                  <p:stCondLst>
                                    <p:cond delay="0"/>
                                  </p:stCondLst>
                                  <p:childTnLst>
                                    <p:set>
                                      <p:cBhvr>
                                        <p:cTn id="39" dur="1" fill="hold">
                                          <p:stCondLst>
                                            <p:cond delay="0"/>
                                          </p:stCondLst>
                                        </p:cTn>
                                        <p:tgtEl>
                                          <p:spTgt spid="119821"/>
                                        </p:tgtEl>
                                        <p:attrNameLst>
                                          <p:attrName>style.visibility</p:attrName>
                                        </p:attrNameLst>
                                      </p:cBhvr>
                                      <p:to>
                                        <p:strVal val="visible"/>
                                      </p:to>
                                    </p:set>
                                    <p:animEffect transition="in" filter="blinds(horizontal)">
                                      <p:cBhvr>
                                        <p:cTn id="40" dur="500"/>
                                        <p:tgtEl>
                                          <p:spTgt spid="119821"/>
                                        </p:tgtEl>
                                      </p:cBhvr>
                                    </p:animEffect>
                                  </p:childTnLst>
                                </p:cTn>
                              </p:par>
                              <p:par>
                                <p:cTn id="41" presetID="3" presetClass="entr" presetSubtype="10" fill="hold" nodeType="withEffect">
                                  <p:stCondLst>
                                    <p:cond delay="0"/>
                                  </p:stCondLst>
                                  <p:childTnLst>
                                    <p:set>
                                      <p:cBhvr>
                                        <p:cTn id="42" dur="1" fill="hold">
                                          <p:stCondLst>
                                            <p:cond delay="0"/>
                                          </p:stCondLst>
                                        </p:cTn>
                                        <p:tgtEl>
                                          <p:spTgt spid="119820"/>
                                        </p:tgtEl>
                                        <p:attrNameLst>
                                          <p:attrName>style.visibility</p:attrName>
                                        </p:attrNameLst>
                                      </p:cBhvr>
                                      <p:to>
                                        <p:strVal val="visible"/>
                                      </p:to>
                                    </p:set>
                                    <p:animEffect transition="in" filter="blinds(horizontal)">
                                      <p:cBhvr>
                                        <p:cTn id="43" dur="500"/>
                                        <p:tgtEl>
                                          <p:spTgt spid="119820"/>
                                        </p:tgtEl>
                                      </p:cBhvr>
                                    </p:animEffect>
                                  </p:childTnLst>
                                </p:cTn>
                              </p:par>
                              <p:par>
                                <p:cTn id="44" presetID="3" presetClass="entr" presetSubtype="10" fill="hold" nodeType="withEffect">
                                  <p:stCondLst>
                                    <p:cond delay="0"/>
                                  </p:stCondLst>
                                  <p:childTnLst>
                                    <p:set>
                                      <p:cBhvr>
                                        <p:cTn id="45" dur="1" fill="hold">
                                          <p:stCondLst>
                                            <p:cond delay="0"/>
                                          </p:stCondLst>
                                        </p:cTn>
                                        <p:tgtEl>
                                          <p:spTgt spid="119819"/>
                                        </p:tgtEl>
                                        <p:attrNameLst>
                                          <p:attrName>style.visibility</p:attrName>
                                        </p:attrNameLst>
                                      </p:cBhvr>
                                      <p:to>
                                        <p:strVal val="visible"/>
                                      </p:to>
                                    </p:set>
                                    <p:animEffect transition="in" filter="blinds(horizontal)">
                                      <p:cBhvr>
                                        <p:cTn id="46" dur="500"/>
                                        <p:tgtEl>
                                          <p:spTgt spid="11981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19822"/>
                                        </p:tgtEl>
                                        <p:attrNameLst>
                                          <p:attrName>style.visibility</p:attrName>
                                        </p:attrNameLst>
                                      </p:cBhvr>
                                      <p:to>
                                        <p:strVal val="visible"/>
                                      </p:to>
                                    </p:set>
                                    <p:animEffect transition="in" filter="checkerboard(across)">
                                      <p:cBhvr>
                                        <p:cTn id="51" dur="500"/>
                                        <p:tgtEl>
                                          <p:spTgt spid="119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119811" grpId="1" build="p"/>
      <p:bldP spid="119814" grpId="0"/>
      <p:bldP spid="119814" grpId="1"/>
      <p:bldP spid="119817" grpId="0"/>
      <p:bldP spid="1198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p:txBody>
          <a:bodyPr/>
          <a:lstStyle/>
          <a:p>
            <a:pPr eaLnBrk="1" hangingPunct="1"/>
            <a:r>
              <a:rPr lang="en-US" altLang="vi-VN" sz="3200" b="1" dirty="0">
                <a:solidFill>
                  <a:srgbClr val="C00000"/>
                </a:solidFill>
                <a:latin typeface="Times New Roman" panose="02020603050405020304" pitchFamily="18" charset="0"/>
                <a:cs typeface="Times New Roman" panose="02020603050405020304" pitchFamily="18" charset="0"/>
              </a:rPr>
              <a:t>Quan sát hình 2 và cho biết hoa thường được sử dụng để làm gì?</a:t>
            </a:r>
          </a:p>
        </p:txBody>
      </p:sp>
      <p:pic>
        <p:nvPicPr>
          <p:cNvPr id="4" name="Picture 11" descr="Loi ich cua viec trong rau hoa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71600"/>
            <a:ext cx="9144000" cy="52117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s55335_hoaho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4572000" cy="6248400"/>
          </a:xfrm>
          <a:ln w="28575">
            <a:solidFill>
              <a:schemeClr val="tx1"/>
            </a:solidFill>
            <a:miter lim="800000"/>
            <a:headEnd/>
            <a:tailEnd/>
          </a:ln>
        </p:spPr>
      </p:pic>
      <p:pic>
        <p:nvPicPr>
          <p:cNvPr id="5" name="Picture 8" descr="hinh0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24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762000" y="6334125"/>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Trưng bày</a:t>
            </a:r>
          </a:p>
        </p:txBody>
      </p:sp>
      <p:sp>
        <p:nvSpPr>
          <p:cNvPr id="7" name="TextBox 6"/>
          <p:cNvSpPr txBox="1">
            <a:spLocks noChangeArrowheads="1"/>
          </p:cNvSpPr>
          <p:nvPr/>
        </p:nvSpPr>
        <p:spPr bwMode="auto">
          <a:xfrm>
            <a:off x="5943600" y="6334125"/>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Trang trí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36098" y="2184700"/>
            <a:ext cx="75402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i="1" dirty="0">
                <a:solidFill>
                  <a:schemeClr val="tx1">
                    <a:lumMod val="95000"/>
                    <a:lumOff val="5000"/>
                  </a:schemeClr>
                </a:solidFill>
                <a:latin typeface="Times New Roman" panose="02020603050405020304" pitchFamily="18" charset="0"/>
                <a:cs typeface="Times New Roman" panose="02020603050405020304" pitchFamily="18" charset="0"/>
              </a:rPr>
              <a:t> Hoa dùng để biếu, tặng thầy, cô; cha, mẹ, bạn bè,…</a:t>
            </a:r>
          </a:p>
        </p:txBody>
      </p:sp>
      <p:sp>
        <p:nvSpPr>
          <p:cNvPr id="4" name="Text Box 22"/>
          <p:cNvSpPr txBox="1">
            <a:spLocks noChangeArrowheads="1"/>
          </p:cNvSpPr>
          <p:nvPr/>
        </p:nvSpPr>
        <p:spPr bwMode="auto">
          <a:xfrm>
            <a:off x="1295400" y="-6210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p>
          <a:p>
            <a:pPr algn="ctr" eaLnBrk="1" hangingPunct="1">
              <a:spcBef>
                <a:spcPct val="50000"/>
              </a:spcBef>
              <a:buFontTx/>
              <a:buNone/>
            </a:pPr>
            <a:r>
              <a:rPr lang="en-US" altLang="vi-VN" sz="2800" b="1" dirty="0">
                <a:solidFill>
                  <a:srgbClr val="FF0000"/>
                </a:solidFill>
                <a:latin typeface="Times New Roman" panose="02020603050405020304" pitchFamily="18" charset="0"/>
              </a:rPr>
              <a:t>LỢI ÍCH CỦA VIỆC TRỒNG  RAU, HOA</a:t>
            </a:r>
          </a:p>
        </p:txBody>
      </p:sp>
      <p:sp>
        <p:nvSpPr>
          <p:cNvPr id="6" name="TextBox 5"/>
          <p:cNvSpPr txBox="1">
            <a:spLocks noChangeArrowheads="1"/>
          </p:cNvSpPr>
          <p:nvPr/>
        </p:nvSpPr>
        <p:spPr bwMode="auto">
          <a:xfrm>
            <a:off x="264942" y="1512938"/>
            <a:ext cx="8574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Tìm hiểu 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rtlCol="0">
            <a:normAutofit/>
          </a:bodyPr>
          <a:lstStyle/>
          <a:p>
            <a:pPr eaLnBrk="1" fontAlgn="auto" hangingPunct="1">
              <a:spcAft>
                <a:spcPts val="0"/>
              </a:spcAft>
              <a:defRPr/>
            </a:pPr>
            <a:r>
              <a:rPr lang="en-US" sz="3200" b="1" dirty="0">
                <a:solidFill>
                  <a:srgbClr val="C00000"/>
                </a:solidFill>
                <a:latin typeface="Times New Roman" pitchFamily="18" charset="0"/>
                <a:cs typeface="Times New Roman" pitchFamily="18" charset="0"/>
              </a:rPr>
              <a:t>Các em thường tặng hoa cho thầy, cô; cha, mẹ nhân dịp nào?</a:t>
            </a:r>
          </a:p>
        </p:txBody>
      </p:sp>
      <p:pic>
        <p:nvPicPr>
          <p:cNvPr id="4098" name="Picture 2" descr="C:\Users\Administrator\Desktop\index.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71600"/>
            <a:ext cx="8686800" cy="2895600"/>
          </a:xfrm>
        </p:spPr>
      </p:pic>
      <p:pic>
        <p:nvPicPr>
          <p:cNvPr id="4099"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02138"/>
            <a:ext cx="8915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19800" y="6096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FF0000"/>
                </a:solidFill>
                <a:latin typeface="Times New Roman" panose="02020603050405020304" pitchFamily="18" charset="0"/>
                <a:cs typeface="Times New Roman" panose="02020603050405020304" pitchFamily="18" charset="0"/>
              </a:rPr>
              <a:t>Ngày lễ vu 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ox(in)">
                                      <p:cBhvr>
                                        <p:cTn id="17" dur="500"/>
                                        <p:tgtEl>
                                          <p:spTgt spid="40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linds(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7"/>
          <p:cNvSpPr txBox="1">
            <a:spLocks noChangeArrowheads="1"/>
          </p:cNvSpPr>
          <p:nvPr/>
        </p:nvSpPr>
        <p:spPr bwMode="auto">
          <a:xfrm>
            <a:off x="-9067800" y="2819400"/>
            <a:ext cx="830011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b="1" dirty="0">
                <a:solidFill>
                  <a:srgbClr val="000000"/>
                </a:solidFill>
                <a:latin typeface="Times New Roman" panose="02020603050405020304" pitchFamily="18" charset="0"/>
              </a:rPr>
              <a:t>        Thứ hai ngày 17 tháng 01 năm 2022            </a:t>
            </a:r>
          </a:p>
          <a:p>
            <a:pPr algn="ctr" eaLnBrk="1" hangingPunct="1">
              <a:spcBef>
                <a:spcPct val="50000"/>
              </a:spcBef>
              <a:buNone/>
            </a:pPr>
            <a:r>
              <a:rPr lang="en-US" altLang="vi-VN" b="1" u="sng" dirty="0">
                <a:latin typeface="Times New Roman" panose="02020603050405020304" pitchFamily="18" charset="0"/>
              </a:rPr>
              <a:t>Kĩ thuật</a:t>
            </a:r>
            <a:r>
              <a:rPr lang="en-US" altLang="vi-VN" b="1" dirty="0">
                <a:latin typeface="Times New Roman" panose="02020603050405020304" pitchFamily="18" charset="0"/>
              </a:rPr>
              <a:t>: </a:t>
            </a:r>
          </a:p>
          <a:p>
            <a:pPr algn="ctr" eaLnBrk="1" hangingPunct="1">
              <a:spcBef>
                <a:spcPct val="50000"/>
              </a:spcBef>
              <a:buNone/>
            </a:pPr>
            <a:r>
              <a:rPr lang="en-US" altLang="vi-VN" b="1" dirty="0">
                <a:solidFill>
                  <a:srgbClr val="FF0000"/>
                </a:solidFill>
                <a:latin typeface="Times New Roman" panose="02020603050405020304" pitchFamily="18" charset="0"/>
              </a:rPr>
              <a:t>LỢI ÍCH CỦA VIỆC TRỒNG RAU, HOA</a:t>
            </a:r>
          </a:p>
        </p:txBody>
      </p:sp>
      <p:sp>
        <p:nvSpPr>
          <p:cNvPr id="2" name="Rectangle 1"/>
          <p:cNvSpPr/>
          <p:nvPr/>
        </p:nvSpPr>
        <p:spPr>
          <a:xfrm>
            <a:off x="256736" y="1730324"/>
            <a:ext cx="8734864" cy="4524315"/>
          </a:xfrm>
          <a:prstGeom prst="rect">
            <a:avLst/>
          </a:prstGeom>
        </p:spPr>
        <p:txBody>
          <a:bodyPr wrap="square">
            <a:spAutoFit/>
          </a:bodyPr>
          <a:lstStyle/>
          <a:p>
            <a:pPr>
              <a:spcAft>
                <a:spcPts val="0"/>
              </a:spcAft>
              <a:tabLst>
                <a:tab pos="2105025" algn="l"/>
              </a:tabLst>
            </a:pPr>
            <a:r>
              <a:rPr lang="nl-NL" sz="3200" b="1" dirty="0">
                <a:ea typeface="Times New Roman" panose="02020603050405020304" pitchFamily="18" charset="0"/>
                <a:cs typeface="Times New Roman" panose="02020603050405020304" pitchFamily="18" charset="0"/>
              </a:rPr>
              <a:t>     - HS biết được lợi ích của việc trồng rau, hoa.</a:t>
            </a:r>
            <a:endParaRPr lang="en-US" sz="3200" b="1" dirty="0">
              <a:effectLst/>
              <a:latin typeface="VNtimes new roman"/>
              <a:ea typeface="Times New Roman" panose="02020603050405020304" pitchFamily="18" charset="0"/>
              <a:cs typeface="Times New Roman" panose="02020603050405020304" pitchFamily="18" charset="0"/>
            </a:endParaRP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 Yêu thích công việc trồng rau, hoa.</a:t>
            </a:r>
            <a:endParaRPr lang="en-US" sz="3200" b="1" dirty="0">
              <a:effectLst/>
              <a:latin typeface="VNtimes new roman"/>
              <a:ea typeface="Times New Roman" panose="02020603050405020304" pitchFamily="18" charset="0"/>
              <a:cs typeface="Times New Roman" panose="02020603050405020304" pitchFamily="18" charset="0"/>
            </a:endParaRP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 </a:t>
            </a:r>
            <a:r>
              <a:rPr lang="en-US" altLang="vi-VN" sz="3200" b="1" dirty="0">
                <a:cs typeface="Times New Roman" panose="02020603050405020304" pitchFamily="18" charset="0"/>
              </a:rPr>
              <a:t>Tìm hiểu kĩ thuật trồng rau, hoa đạt kết quả cao. </a:t>
            </a:r>
          </a:p>
          <a:p>
            <a:pPr>
              <a:spcAft>
                <a:spcPts val="0"/>
              </a:spcAft>
              <a:tabLst>
                <a:tab pos="2105025" algn="l"/>
              </a:tabLst>
            </a:pPr>
            <a:r>
              <a:rPr lang="nl-NL" sz="3200" b="1" dirty="0">
                <a:ea typeface="Times New Roman" panose="02020603050405020304" pitchFamily="18" charset="0"/>
                <a:cs typeface="Times New Roman" panose="02020603050405020304" pitchFamily="18" charset="0"/>
              </a:rPr>
              <a:t>     - Giáo dục HS ý thức bảo vệ vườn rau, hoa ở gia đình và vườn trường.</a:t>
            </a:r>
            <a:endParaRPr lang="en-US" sz="3200" b="1" dirty="0">
              <a:effectLst/>
              <a:latin typeface="VNtimes new roman"/>
              <a:ea typeface="Times New Roman" panose="02020603050405020304" pitchFamily="18" charset="0"/>
              <a:cs typeface="Times New Roman" panose="02020603050405020304" pitchFamily="18" charset="0"/>
            </a:endParaRPr>
          </a:p>
          <a:p>
            <a:pPr indent="215900">
              <a:spcAft>
                <a:spcPts val="0"/>
              </a:spcAft>
            </a:pPr>
            <a:r>
              <a:rPr lang="nl-NL" sz="3200" b="1" dirty="0">
                <a:ea typeface="Times New Roman" panose="02020603050405020304" pitchFamily="18" charset="0"/>
                <a:cs typeface="Times New Roman" panose="02020603050405020304" pitchFamily="18" charset="0"/>
              </a:rPr>
              <a:t>   - Góp phần hình thành và phát triển các năng lực:</a:t>
            </a:r>
            <a:r>
              <a:rPr lang="nl-NL" sz="3200" b="1" dirty="0">
                <a:solidFill>
                  <a:srgbClr val="000000"/>
                </a:solidFill>
                <a:ea typeface="Times New Roman" panose="02020603050405020304" pitchFamily="18" charset="0"/>
                <a:cs typeface="Times New Roman" panose="02020603050405020304" pitchFamily="18" charset="0"/>
              </a:rPr>
              <a:t> tự chủ và tự học, giải quyết vấn đề và sáng tạo. </a:t>
            </a:r>
            <a:endParaRPr lang="en-US" sz="3200" b="1" dirty="0"/>
          </a:p>
        </p:txBody>
      </p:sp>
      <p:sp>
        <p:nvSpPr>
          <p:cNvPr id="7" name="TextBox 6"/>
          <p:cNvSpPr txBox="1"/>
          <p:nvPr/>
        </p:nvSpPr>
        <p:spPr>
          <a:xfrm>
            <a:off x="2590800" y="1059359"/>
            <a:ext cx="4191000" cy="769441"/>
          </a:xfrm>
          <a:prstGeom prst="rect">
            <a:avLst/>
          </a:prstGeom>
          <a:solidFill>
            <a:schemeClr val="accent6">
              <a:lumMod val="20000"/>
              <a:lumOff val="80000"/>
            </a:schemeClr>
          </a:solidFill>
        </p:spPr>
        <p:txBody>
          <a:bodyPr wrap="square" rtlCol="0">
            <a:spAutoFit/>
          </a:bodyPr>
          <a:lstStyle/>
          <a:p>
            <a:pPr algn="ctr"/>
            <a:r>
              <a:rPr lang="en-US" sz="4400" b="1" dirty="0">
                <a:solidFill>
                  <a:srgbClr val="C00000"/>
                </a:solidFill>
              </a:rPr>
              <a:t>Yêu cầu cần đạt </a:t>
            </a:r>
          </a:p>
        </p:txBody>
      </p:sp>
    </p:spTree>
    <p:extLst>
      <p:ext uri="{BB962C8B-B14F-4D97-AF65-F5344CB8AC3E}">
        <p14:creationId xmlns:p14="http://schemas.microsoft.com/office/powerpoint/2010/main" val="2825119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304800" y="274638"/>
            <a:ext cx="8743950" cy="1143000"/>
          </a:xfrm>
        </p:spPr>
        <p:txBody>
          <a:bodyPr/>
          <a:lstStyle/>
          <a:p>
            <a:pPr algn="l" eaLnBrk="1" hangingPunct="1"/>
            <a:r>
              <a:rPr lang="en-US" altLang="vi-VN" sz="3200" b="1" dirty="0">
                <a:solidFill>
                  <a:srgbClr val="C00000"/>
                </a:solidFill>
                <a:latin typeface="Times New Roman" panose="02020603050405020304" pitchFamily="18" charset="0"/>
                <a:cs typeface="Times New Roman" panose="02020603050405020304" pitchFamily="18" charset="0"/>
              </a:rPr>
              <a:t>Ngoài ra em còn biết hoa được sử dụng để làm gì nữa không?</a:t>
            </a:r>
          </a:p>
        </p:txBody>
      </p:sp>
      <p:sp>
        <p:nvSpPr>
          <p:cNvPr id="6" name="TextBox 5"/>
          <p:cNvSpPr txBox="1">
            <a:spLocks noChangeArrowheads="1"/>
          </p:cNvSpPr>
          <p:nvPr/>
        </p:nvSpPr>
        <p:spPr bwMode="auto">
          <a:xfrm>
            <a:off x="457200" y="58674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Hoa thiên lý xào thịt bò</a:t>
            </a:r>
          </a:p>
        </p:txBody>
      </p:sp>
      <p:pic>
        <p:nvPicPr>
          <p:cNvPr id="5124" name="Picture 4" descr="C:\Users\Administrator\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1600200"/>
            <a:ext cx="3543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658728" y="5841236"/>
            <a:ext cx="333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Hoa huệ xào thịt bò</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00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amond(in)">
                                      <p:cBhvr>
                                        <p:cTn id="10" dur="2000"/>
                                        <p:tgtEl>
                                          <p:spTgt spid="51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434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640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Administrator\Desktop\hoa h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72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62000" y="3352800"/>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a:solidFill>
                  <a:srgbClr val="0070C0"/>
                </a:solidFill>
                <a:latin typeface="Times New Roman" panose="02020603050405020304" pitchFamily="18" charset="0"/>
                <a:cs typeface="Times New Roman" panose="02020603050405020304" pitchFamily="18" charset="0"/>
              </a:rPr>
              <a:t>Hoa hồng</a:t>
            </a:r>
          </a:p>
        </p:txBody>
      </p:sp>
      <p:sp>
        <p:nvSpPr>
          <p:cNvPr id="8" name="TextBox 7"/>
          <p:cNvSpPr txBox="1">
            <a:spLocks noChangeArrowheads="1"/>
          </p:cNvSpPr>
          <p:nvPr/>
        </p:nvSpPr>
        <p:spPr bwMode="auto">
          <a:xfrm>
            <a:off x="5486400" y="57912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Nước hoa hồng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ox(in)">
                                      <p:cBhvr>
                                        <p:cTn id="12" dur="500"/>
                                        <p:tgtEl>
                                          <p:spTgt spid="61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diamond(in)">
                                      <p:cBhvr>
                                        <p:cTn id="17" dur="20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linds(horizontal)">
                                      <p:cBhvr>
                                        <p:cTn id="22" dur="500"/>
                                        <p:tgtEl>
                                          <p:spTgt spid="61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Users\Administrato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038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228600" y="27432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Hoa lài (hoa nhài)</a:t>
            </a:r>
          </a:p>
        </p:txBody>
      </p:sp>
      <p:sp>
        <p:nvSpPr>
          <p:cNvPr id="9" name="TextBox 8"/>
          <p:cNvSpPr txBox="1">
            <a:spLocks noChangeArrowheads="1"/>
          </p:cNvSpPr>
          <p:nvPr/>
        </p:nvSpPr>
        <p:spPr bwMode="auto">
          <a:xfrm>
            <a:off x="4572000" y="2205335"/>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Trà hoa lài (trà hoa nhài)</a:t>
            </a:r>
          </a:p>
        </p:txBody>
      </p:sp>
      <p:sp>
        <p:nvSpPr>
          <p:cNvPr id="10" name="TextBox 9"/>
          <p:cNvSpPr txBox="1">
            <a:spLocks noChangeArrowheads="1"/>
          </p:cNvSpPr>
          <p:nvPr/>
        </p:nvSpPr>
        <p:spPr bwMode="auto">
          <a:xfrm>
            <a:off x="914400" y="6324600"/>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rgbClr val="C00000"/>
                </a:solidFill>
                <a:latin typeface="Times New Roman" panose="02020603050405020304" pitchFamily="18" charset="0"/>
                <a:cs typeface="Times New Roman" panose="02020603050405020304" pitchFamily="18" charset="0"/>
              </a:rPr>
              <a:t>Hoa atiso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linds(horizontal)">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blinds(horizontal)">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type="title" idx="4294967295"/>
          </p:nvPr>
        </p:nvSpPr>
        <p:spPr>
          <a:xfrm>
            <a:off x="609600" y="1709031"/>
            <a:ext cx="7067961" cy="584775"/>
          </a:xfrm>
        </p:spPr>
        <p:txBody>
          <a:bodyPr wrap="none">
            <a:spAutoFit/>
          </a:bodyPr>
          <a:lstStyle/>
          <a:p>
            <a:pPr eaLnBrk="1" hangingPunct="1"/>
            <a:r>
              <a:rPr lang="en-US" altLang="vi-VN" sz="3200" b="1" dirty="0">
                <a:solidFill>
                  <a:srgbClr val="C00000"/>
                </a:solidFill>
                <a:latin typeface="Times New Roman" panose="02020603050405020304" pitchFamily="18" charset="0"/>
                <a:cs typeface="Times New Roman" panose="02020603050405020304" pitchFamily="18" charset="0"/>
              </a:rPr>
              <a:t>Vì sao nên trồng nhiều loại rau và hoa?</a:t>
            </a:r>
          </a:p>
        </p:txBody>
      </p:sp>
      <p:sp>
        <p:nvSpPr>
          <p:cNvPr id="5" name="Text Box 7"/>
          <p:cNvSpPr>
            <a:spLocks noGrp="1" noChangeArrowheads="1"/>
          </p:cNvSpPr>
          <p:nvPr>
            <p:ph idx="4294967295"/>
          </p:nvPr>
        </p:nvSpPr>
        <p:spPr>
          <a:xfrm>
            <a:off x="381000" y="2438400"/>
            <a:ext cx="8229600" cy="3207032"/>
          </a:xfrm>
        </p:spPr>
        <p:txBody>
          <a:bodyPr wrap="square">
            <a:spAutoFit/>
          </a:bodyPr>
          <a:lstStyle/>
          <a:p>
            <a:pPr eaLnBrk="1" hangingPunct="1">
              <a:buFontTx/>
              <a:buNone/>
            </a:pPr>
            <a:r>
              <a:rPr lang="en-US" altLang="vi-VN" sz="3600" b="1" dirty="0"/>
              <a:t>     	</a:t>
            </a:r>
            <a:r>
              <a:rPr lang="en-US" altLang="vi-VN" b="1" dirty="0">
                <a:latin typeface="Times New Roman" panose="02020603050405020304" pitchFamily="18" charset="0"/>
                <a:cs typeface="Times New Roman" panose="02020603050405020304" pitchFamily="18" charset="0"/>
              </a:rPr>
              <a:t>Trồng rau, hoa đem  lại lợi ích cho con người.Rau dùng làm thực phẩm cho người, thức ăn cho vật nuôi.Hoa dùng để trang trí, làm quà tặng, thăm viếng. </a:t>
            </a:r>
          </a:p>
          <a:p>
            <a:pPr eaLnBrk="1" hangingPunct="1">
              <a:buFontTx/>
              <a:buNone/>
            </a:pPr>
            <a:r>
              <a:rPr lang="en-US" altLang="vi-VN" b="1" dirty="0">
                <a:latin typeface="Times New Roman" panose="02020603050405020304" pitchFamily="18" charset="0"/>
                <a:cs typeface="Times New Roman" panose="02020603050405020304" pitchFamily="18" charset="0"/>
              </a:rPr>
              <a:t>   		Trồng rau, hoa còn có tác dụng làm cho môi trường xanh, sạch, đẹp.</a:t>
            </a:r>
            <a:endParaRPr lang="en-US" altLang="vi-VN" dirty="0">
              <a:latin typeface="Times New Roman" panose="02020603050405020304" pitchFamily="18" charset="0"/>
              <a:cs typeface="Times New Roman" panose="02020603050405020304" pitchFamily="18" charset="0"/>
            </a:endParaRPr>
          </a:p>
        </p:txBody>
      </p:sp>
      <p:sp>
        <p:nvSpPr>
          <p:cNvPr id="7"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clip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00600"/>
            <a:ext cx="2438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648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4"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7338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5"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53189">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362725">
            <a:off x="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28600" y="1543308"/>
            <a:ext cx="807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C00000"/>
                </a:solidFill>
                <a:latin typeface="Times New Roman" panose="02020603050405020304" pitchFamily="18" charset="0"/>
                <a:cs typeface="Times New Roman" panose="02020603050405020304" pitchFamily="18" charset="0"/>
              </a:rPr>
              <a:t>2. Tìm hiểu kĩ thuật trồng rau, hoa đạt kết quả cao </a:t>
            </a:r>
          </a:p>
        </p:txBody>
      </p:sp>
      <p:sp>
        <p:nvSpPr>
          <p:cNvPr id="19"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152400" y="1600200"/>
            <a:ext cx="5181600" cy="457200"/>
          </a:xfrm>
        </p:spPr>
        <p:txBody>
          <a:bodyPr/>
          <a:lstStyle/>
          <a:p>
            <a:pPr eaLnBrk="1" hangingPunct="1"/>
            <a:r>
              <a:rPr lang="en-US" altLang="vi-VN" sz="3200" b="1" dirty="0">
                <a:solidFill>
                  <a:srgbClr val="C00000"/>
                </a:solidFill>
                <a:latin typeface="Times New Roman" panose="02020603050405020304" pitchFamily="18" charset="0"/>
                <a:cs typeface="Times New Roman" panose="02020603050405020304" pitchFamily="18" charset="0"/>
              </a:rPr>
              <a:t>HS trả lời các câu hỏi sau:</a:t>
            </a:r>
          </a:p>
        </p:txBody>
      </p:sp>
      <p:sp>
        <p:nvSpPr>
          <p:cNvPr id="3" name="Content Placeholder 2"/>
          <p:cNvSpPr>
            <a:spLocks noGrp="1" noChangeArrowheads="1"/>
          </p:cNvSpPr>
          <p:nvPr>
            <p:ph idx="4294967295"/>
          </p:nvPr>
        </p:nvSpPr>
        <p:spPr>
          <a:xfrm>
            <a:off x="152400" y="2209800"/>
            <a:ext cx="8763000" cy="4495800"/>
          </a:xfrm>
        </p:spPr>
        <p:txBody>
          <a:bodyPr/>
          <a:lstStyle/>
          <a:p>
            <a:pPr eaLnBrk="1" hangingPunct="1">
              <a:buFontTx/>
              <a:buNone/>
            </a:pPr>
            <a:r>
              <a:rPr lang="en-US" altLang="vi-VN" b="1" dirty="0">
                <a:solidFill>
                  <a:srgbClr val="C00000"/>
                </a:solidFill>
                <a:latin typeface="Times New Roman" panose="02020603050405020304" pitchFamily="18" charset="0"/>
                <a:cs typeface="Times New Roman" panose="02020603050405020304" pitchFamily="18" charset="0"/>
              </a:rPr>
              <a:t>1/ Liên hệ với kiến thức môn Tự nhiên- Xã hội, Địa lí hãy cho biết: nước ta có khí hậu như thế nào? điều kiện đất đai, sông ngòi ra sao? </a:t>
            </a:r>
          </a:p>
          <a:p>
            <a:pPr eaLnBrk="1" hangingPunct="1">
              <a:buFontTx/>
              <a:buNone/>
            </a:pPr>
            <a:r>
              <a:rPr lang="en-US" altLang="vi-VN" b="1" dirty="0">
                <a:solidFill>
                  <a:srgbClr val="7030A0"/>
                </a:solidFill>
                <a:latin typeface="Times New Roman" panose="02020603050405020304" pitchFamily="18" charset="0"/>
                <a:cs typeface="Times New Roman" panose="02020603050405020304" pitchFamily="18" charset="0"/>
              </a:rPr>
              <a:t> 2/ Vì sao nước ta có thể trồng rau, hoa quanh năm và mọi nơi?</a:t>
            </a:r>
            <a:endParaRPr lang="en-US" altLang="vi-VN" b="1" dirty="0">
              <a:latin typeface="Times New Roman" panose="02020603050405020304" pitchFamily="18" charset="0"/>
              <a:cs typeface="Times New Roman" panose="02020603050405020304" pitchFamily="18" charset="0"/>
            </a:endParaRPr>
          </a:p>
          <a:p>
            <a:pPr eaLnBrk="1" hangingPunct="1">
              <a:buFontTx/>
              <a:buNone/>
            </a:pPr>
            <a:r>
              <a:rPr lang="en-US" altLang="vi-VN" b="1" dirty="0">
                <a:latin typeface="Times New Roman" panose="02020603050405020304" pitchFamily="18" charset="0"/>
                <a:cs typeface="Times New Roman" panose="02020603050405020304" pitchFamily="18" charset="0"/>
              </a:rPr>
              <a:t> 3/ Muốn trồng rau, hoa đạt kết quả chúng ta    cần có những hiểu biết nào ?</a:t>
            </a:r>
          </a:p>
          <a:p>
            <a:pPr eaLnBrk="1" hangingPunct="1">
              <a:buFontTx/>
              <a:buNone/>
            </a:pPr>
            <a:r>
              <a:rPr lang="en-US" altLang="vi-VN" b="1" dirty="0">
                <a:latin typeface="Times New Roman" panose="02020603050405020304" pitchFamily="18" charset="0"/>
                <a:cs typeface="Times New Roman" panose="02020603050405020304" pitchFamily="18" charset="0"/>
              </a:rPr>
              <a:t>    Kể tên một số vùng trồng rau, hoa mà em  biết.</a:t>
            </a:r>
          </a:p>
        </p:txBody>
      </p:sp>
      <p:sp>
        <p:nvSpPr>
          <p:cNvPr id="6"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21102" y="1515863"/>
            <a:ext cx="8915400" cy="3196869"/>
          </a:xfrm>
        </p:spPr>
        <p:txBody>
          <a:bodyPr/>
          <a:lstStyle/>
          <a:p>
            <a:pPr eaLnBrk="1" hangingPunct="1">
              <a:buFontTx/>
              <a:buNone/>
            </a:pPr>
            <a:r>
              <a:rPr lang="en-US" altLang="vi-VN" dirty="0"/>
              <a:t>        </a:t>
            </a:r>
            <a:r>
              <a:rPr lang="en-US" altLang="vi-VN" b="1" dirty="0">
                <a:solidFill>
                  <a:srgbClr val="C00000"/>
                </a:solidFill>
                <a:latin typeface="Times New Roman" panose="02020603050405020304" pitchFamily="18" charset="0"/>
                <a:cs typeface="Times New Roman" panose="02020603050405020304" pitchFamily="18" charset="0"/>
              </a:rPr>
              <a:t>1/ Liên hệ với kiến thức môn Tự nhiên - Xã hội, Địa lí hãy cho biết: nước ta có khí hậu như thế nào? điều kiện đất đai, sông ngòi ra sao?</a:t>
            </a:r>
          </a:p>
          <a:p>
            <a:pPr eaLnBrk="1" hangingPunct="1">
              <a:buFontTx/>
              <a:buNone/>
            </a:pP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Nước ta có khí hậu nhiệt đới ẩm gió mùa, đất đai màu mỡ cùng với hệ thống sông ngòi dày đặc, lượng nước dồi dào.</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533400" y="1143000"/>
            <a:ext cx="8229600" cy="5440363"/>
          </a:xfrm>
        </p:spPr>
        <p:txBody>
          <a:bodyPr/>
          <a:lstStyle/>
          <a:p>
            <a:pPr eaLnBrk="1" hangingPunct="1">
              <a:buFontTx/>
              <a:buNone/>
            </a:pPr>
            <a:r>
              <a:rPr lang="en-US" altLang="vi-VN" dirty="0"/>
              <a:t>             </a:t>
            </a:r>
          </a:p>
          <a:p>
            <a:pPr eaLnBrk="1" hangingPunct="1">
              <a:buFontTx/>
              <a:buNone/>
            </a:pPr>
            <a:r>
              <a:rPr lang="en-US" altLang="vi-VN" b="1" dirty="0">
                <a:solidFill>
                  <a:srgbClr val="C00000"/>
                </a:solidFill>
                <a:latin typeface="Times New Roman" panose="02020603050405020304" pitchFamily="18" charset="0"/>
                <a:cs typeface="Times New Roman" panose="02020603050405020304" pitchFamily="18" charset="0"/>
              </a:rPr>
              <a:t>		2/ Vì sao nước ta có thể trồng rau, hoa quanh năm và mọi nơi?</a:t>
            </a:r>
          </a:p>
          <a:p>
            <a:pPr eaLnBrk="1" hangingPunct="1">
              <a:buFontTx/>
              <a:buNone/>
            </a:pP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Nhờ điều kiện khí hậu, đất đai, sông ngòi thuận lợi, yêu cầu về đất trồng, dụng cụ,vật liệu trồng rau, hoa cũng đơn giản. Vì vậy, nước ta có thể trồng rau, hoa quanh năm và ở mọi nơi.</a:t>
            </a:r>
          </a:p>
          <a:p>
            <a:pPr eaLnBrk="1" hangingPunct="1">
              <a:buFontTx/>
              <a:buNone/>
            </a:pPr>
            <a:r>
              <a:rPr lang="en-US" altLang="vi-VN" dirty="0">
                <a:solidFill>
                  <a:srgbClr val="FF0000"/>
                </a:solidFill>
                <a:latin typeface="Times New Roman" panose="02020603050405020304" pitchFamily="18" charset="0"/>
                <a:cs typeface="Times New Roman" panose="02020603050405020304" pitchFamily="18" charset="0"/>
              </a:rPr>
              <a:t>              </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12725" y="1714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236548" name="Picture 4" descr="dung cu trong r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6764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2422525" y="2019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pic>
        <p:nvPicPr>
          <p:cNvPr id="236550" name="Picture 6" descr="vo dap d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1676400"/>
            <a:ext cx="3333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7"/>
          <p:cNvSpPr txBox="1">
            <a:spLocks noChangeArrowheads="1"/>
          </p:cNvSpPr>
          <p:nvPr/>
        </p:nvSpPr>
        <p:spPr bwMode="auto">
          <a:xfrm>
            <a:off x="6842125" y="2171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3" name="Text Box 9"/>
          <p:cNvSpPr txBox="1">
            <a:spLocks noChangeArrowheads="1"/>
          </p:cNvSpPr>
          <p:nvPr/>
        </p:nvSpPr>
        <p:spPr bwMode="auto">
          <a:xfrm>
            <a:off x="669925" y="5219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36555" name="Text Box 11"/>
          <p:cNvSpPr txBox="1">
            <a:spLocks noChangeArrowheads="1"/>
          </p:cNvSpPr>
          <p:nvPr/>
        </p:nvSpPr>
        <p:spPr bwMode="auto">
          <a:xfrm>
            <a:off x="385152" y="4991100"/>
            <a:ext cx="83016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chemeClr val="tx1">
                    <a:lumMod val="95000"/>
                    <a:lumOff val="5000"/>
                  </a:schemeClr>
                </a:solidFill>
                <a:latin typeface="Times New Roman" panose="02020603050405020304" pitchFamily="18" charset="0"/>
              </a:rPr>
              <a:t>	Người nông dân sử dụng các dụng cụ để trồng rau, hoa như: cuốc, cào, vồ đập đất, dầm xới, bình tưới…</a:t>
            </a:r>
          </a:p>
        </p:txBody>
      </p:sp>
      <p:sp>
        <p:nvSpPr>
          <p:cNvPr id="29705" name="Text Box 12"/>
          <p:cNvSpPr txBox="1">
            <a:spLocks noChangeArrowheads="1"/>
          </p:cNvSpPr>
          <p:nvPr/>
        </p:nvSpPr>
        <p:spPr bwMode="auto">
          <a:xfrm>
            <a:off x="746125" y="342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6" name="Text Box 13"/>
          <p:cNvSpPr txBox="1">
            <a:spLocks noChangeArrowheads="1"/>
          </p:cNvSpPr>
          <p:nvPr/>
        </p:nvSpPr>
        <p:spPr bwMode="auto">
          <a:xfrm>
            <a:off x="517525" y="114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29707" name="Text Box 15"/>
          <p:cNvSpPr txBox="1">
            <a:spLocks noChangeArrowheads="1"/>
          </p:cNvSpPr>
          <p:nvPr/>
        </p:nvSpPr>
        <p:spPr bwMode="auto">
          <a:xfrm>
            <a:off x="212725" y="190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14"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6548"/>
                                        </p:tgtEl>
                                        <p:attrNameLst>
                                          <p:attrName>style.visibility</p:attrName>
                                        </p:attrNameLst>
                                      </p:cBhvr>
                                      <p:to>
                                        <p:strVal val="visible"/>
                                      </p:to>
                                    </p:set>
                                    <p:animEffect transition="in" filter="circle(in)">
                                      <p:cBhvr>
                                        <p:cTn id="7" dur="2000"/>
                                        <p:tgtEl>
                                          <p:spTgt spid="236548"/>
                                        </p:tgtEl>
                                      </p:cBhvr>
                                    </p:animEffect>
                                  </p:childTnLst>
                                </p:cTn>
                              </p:par>
                              <p:par>
                                <p:cTn id="8" presetID="6" presetClass="entr" presetSubtype="16" fill="hold" nodeType="withEffect">
                                  <p:stCondLst>
                                    <p:cond delay="0"/>
                                  </p:stCondLst>
                                  <p:childTnLst>
                                    <p:set>
                                      <p:cBhvr>
                                        <p:cTn id="9" dur="1" fill="hold">
                                          <p:stCondLst>
                                            <p:cond delay="0"/>
                                          </p:stCondLst>
                                        </p:cTn>
                                        <p:tgtEl>
                                          <p:spTgt spid="236550"/>
                                        </p:tgtEl>
                                        <p:attrNameLst>
                                          <p:attrName>style.visibility</p:attrName>
                                        </p:attrNameLst>
                                      </p:cBhvr>
                                      <p:to>
                                        <p:strVal val="visible"/>
                                      </p:to>
                                    </p:set>
                                    <p:animEffect transition="in" filter="circle(in)">
                                      <p:cBhvr>
                                        <p:cTn id="10" dur="2000"/>
                                        <p:tgtEl>
                                          <p:spTgt spid="23655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36555"/>
                                        </p:tgtEl>
                                        <p:attrNameLst>
                                          <p:attrName>style.visibility</p:attrName>
                                        </p:attrNameLst>
                                      </p:cBhvr>
                                      <p:to>
                                        <p:strVal val="visible"/>
                                      </p:to>
                                    </p:set>
                                    <p:animEffect transition="in" filter="circle(in)">
                                      <p:cBhvr>
                                        <p:cTn id="13" dur="2000"/>
                                        <p:tgtEl>
                                          <p:spTgt spid="236555"/>
                                        </p:tgtEl>
                                      </p:cBhvr>
                                    </p:animEffect>
                                  </p:childTnLst>
                                </p:cTn>
                              </p:par>
                              <p:par>
                                <p:cTn id="14" presetID="5" presetClass="exit" presetSubtype="10" fill="hold" nodeType="withEffect">
                                  <p:stCondLst>
                                    <p:cond delay="0"/>
                                  </p:stCondLst>
                                  <p:childTnLst>
                                    <p:animEffect transition="out" filter="checkerboard(across)">
                                      <p:cBhvr>
                                        <p:cTn id="15" dur="500"/>
                                        <p:tgtEl>
                                          <p:spTgt spid="236548"/>
                                        </p:tgtEl>
                                      </p:cBhvr>
                                    </p:animEffect>
                                    <p:set>
                                      <p:cBhvr>
                                        <p:cTn id="16" dur="1" fill="hold">
                                          <p:stCondLst>
                                            <p:cond delay="499"/>
                                          </p:stCondLst>
                                        </p:cTn>
                                        <p:tgtEl>
                                          <p:spTgt spid="236548"/>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236550"/>
                                        </p:tgtEl>
                                      </p:cBhvr>
                                    </p:animEffect>
                                    <p:set>
                                      <p:cBhvr>
                                        <p:cTn id="19" dur="1" fill="hold">
                                          <p:stCondLst>
                                            <p:cond delay="499"/>
                                          </p:stCondLst>
                                        </p:cTn>
                                        <p:tgtEl>
                                          <p:spTgt spid="236550"/>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236555"/>
                                        </p:tgtEl>
                                      </p:cBhvr>
                                    </p:animEffect>
                                    <p:set>
                                      <p:cBhvr>
                                        <p:cTn id="22" dur="1" fill="hold">
                                          <p:stCondLst>
                                            <p:cond delay="499"/>
                                          </p:stCondLst>
                                        </p:cTn>
                                        <p:tgtEl>
                                          <p:spTgt spid="236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5" grpId="0"/>
      <p:bldP spid="23655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rrowheads="1"/>
          </p:cNvSpPr>
          <p:nvPr>
            <p:ph idx="4294967295"/>
          </p:nvPr>
        </p:nvSpPr>
        <p:spPr>
          <a:xfrm>
            <a:off x="152400" y="1524000"/>
            <a:ext cx="8763000" cy="4953000"/>
          </a:xfrm>
        </p:spPr>
        <p:txBody>
          <a:bodyPr/>
          <a:lstStyle/>
          <a:p>
            <a:pPr eaLnBrk="1" hangingPunct="1">
              <a:buFontTx/>
              <a:buNone/>
            </a:pPr>
            <a:r>
              <a:rPr lang="en-US" altLang="vi-VN" b="1" dirty="0">
                <a:solidFill>
                  <a:srgbClr val="C00000"/>
                </a:solidFill>
                <a:latin typeface="Times New Roman" panose="02020603050405020304" pitchFamily="18" charset="0"/>
                <a:cs typeface="Times New Roman" panose="02020603050405020304" pitchFamily="18" charset="0"/>
              </a:rPr>
              <a:t>3/ Muốn trồng rau, hoa đạt kết quả chúng ta    cần có những hiểu biết nào ?</a:t>
            </a:r>
          </a:p>
          <a:p>
            <a:pPr eaLnBrk="1" hangingPunct="1">
              <a:buFontTx/>
              <a:buNone/>
            </a:pPr>
            <a:r>
              <a:rPr lang="en-US" altLang="vi-VN" b="1" dirty="0">
                <a:solidFill>
                  <a:srgbClr val="C00000"/>
                </a:solidFill>
                <a:latin typeface="Times New Roman" panose="02020603050405020304" pitchFamily="18" charset="0"/>
                <a:cs typeface="Times New Roman" panose="02020603050405020304" pitchFamily="18" charset="0"/>
              </a:rPr>
              <a:t>    Kể tên một số vùng trồng rau, hoa mà em  biết.</a:t>
            </a:r>
            <a:endParaRPr lang="en-US" altLang="vi-VN" dirty="0">
              <a:solidFill>
                <a:srgbClr val="C00000"/>
              </a:solidFill>
              <a:latin typeface="Times New Roman" panose="02020603050405020304" pitchFamily="18" charset="0"/>
              <a:cs typeface="Times New Roman" panose="02020603050405020304" pitchFamily="18" charset="0"/>
            </a:endParaRPr>
          </a:p>
          <a:p>
            <a:pPr eaLnBrk="1" hangingPunct="1">
              <a:buFontTx/>
              <a:buNone/>
            </a:pPr>
            <a:r>
              <a:rPr lang="en-US" altLang="vi-VN" b="1" dirty="0">
                <a:solidFill>
                  <a:srgbClr val="C00000"/>
                </a:solidFill>
                <a:latin typeface="Times New Roman" panose="02020603050405020304" pitchFamily="18" charset="0"/>
                <a:cs typeface="Times New Roman" panose="02020603050405020304" pitchFamily="18" charset="0"/>
              </a:rPr>
              <a:t>		</a:t>
            </a: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Muốn trồng rau, hoa đạt kết quả chúng ta cần có những hiểu biết về kĩ thuật trồng, chăm sóc chúng.</a:t>
            </a:r>
          </a:p>
          <a:p>
            <a:pPr eaLnBrk="1" hangingPunct="1">
              <a:buFontTx/>
              <a:buNone/>
            </a:pPr>
            <a:r>
              <a:rPr lang="en-US" altLang="vi-VN" b="1" dirty="0">
                <a:solidFill>
                  <a:schemeClr val="tx1">
                    <a:lumMod val="95000"/>
                    <a:lumOff val="5000"/>
                  </a:schemeClr>
                </a:solidFill>
                <a:latin typeface="Times New Roman" panose="02020603050405020304" pitchFamily="18" charset="0"/>
                <a:cs typeface="Times New Roman" panose="02020603050405020304" pitchFamily="18" charset="0"/>
              </a:rPr>
              <a:t>		- Một số vùng trồng hoa là: Đà Lạt, Sapa, Hà Nội, Sa Đéc,...</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003094" y="3810000"/>
            <a:ext cx="5149188" cy="923330"/>
          </a:xfrm>
          <a:prstGeom prst="rect">
            <a:avLst/>
          </a:prstGeom>
          <a:noFill/>
          <a:ln w="9525">
            <a:noFill/>
            <a:miter lim="800000"/>
            <a:headEnd/>
            <a:tailEnd/>
          </a:ln>
        </p:spPr>
        <p:txBody>
          <a:bodyPr wrap="square">
            <a:spAutoFit/>
          </a:bodyPr>
          <a:lstStyle/>
          <a:p>
            <a:pPr algn="ctr" eaLnBrk="1" hangingPunct="1">
              <a:spcBef>
                <a:spcPct val="50000"/>
              </a:spcBef>
            </a:pPr>
            <a:r>
              <a:rPr lang="en-US" sz="5400" b="1" dirty="0">
                <a:solidFill>
                  <a:srgbClr val="C00000"/>
                </a:solidFill>
              </a:rPr>
              <a:t>KHỞI ĐỘNG</a:t>
            </a:r>
          </a:p>
        </p:txBody>
      </p:sp>
      <p:pic>
        <p:nvPicPr>
          <p:cNvPr id="3080" name="Picture 15" descr="AddEmoticons09760%5b1%5d%5b1%5d"/>
          <p:cNvPicPr>
            <a:picLocks noChangeAspect="1" noChangeArrowheads="1"/>
          </p:cNvPicPr>
          <p:nvPr/>
        </p:nvPicPr>
        <p:blipFill>
          <a:blip r:embed="rId2"/>
          <a:srcRect/>
          <a:stretch>
            <a:fillRect/>
          </a:stretch>
        </p:blipFill>
        <p:spPr bwMode="auto">
          <a:xfrm>
            <a:off x="152400" y="1066800"/>
            <a:ext cx="2101188" cy="2101188"/>
          </a:xfrm>
          <a:prstGeom prst="rect">
            <a:avLst/>
          </a:prstGeom>
          <a:noFill/>
          <a:ln w="9525">
            <a:noFill/>
            <a:miter lim="800000"/>
            <a:headEnd/>
            <a:tailEnd/>
          </a:ln>
        </p:spPr>
      </p:pic>
      <p:sp>
        <p:nvSpPr>
          <p:cNvPr id="10" name="Text Box 37"/>
          <p:cNvSpPr txBox="1">
            <a:spLocks noChangeArrowheads="1"/>
          </p:cNvSpPr>
          <p:nvPr/>
        </p:nvSpPr>
        <p:spPr bwMode="auto">
          <a:xfrm>
            <a:off x="843888" y="141982"/>
            <a:ext cx="7467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Times New Roman" panose="02020603050405020304" pitchFamily="18" charset="0"/>
              <a:buChar char="•"/>
              <a:defRPr sz="3200">
                <a:solidFill>
                  <a:schemeClr val="tx1"/>
                </a:solidFill>
                <a:latin typeface="Calibri" panose="020F0502020204030204" pitchFamily="34" charset="0"/>
              </a:defRPr>
            </a:lvl1pPr>
            <a:lvl2pPr marL="742950" indent="-285750">
              <a:spcBef>
                <a:spcPct val="20000"/>
              </a:spcBef>
              <a:buFont typeface="Times New Roman" panose="02020603050405020304" pitchFamily="18" charset="0"/>
              <a:buChar char="–"/>
              <a:defRPr sz="2800">
                <a:solidFill>
                  <a:schemeClr val="tx1"/>
                </a:solidFill>
                <a:latin typeface="Calibri" panose="020F0502020204030204" pitchFamily="34" charset="0"/>
              </a:defRPr>
            </a:lvl2pPr>
            <a:lvl3pPr marL="1143000" indent="-228600">
              <a:spcBef>
                <a:spcPct val="20000"/>
              </a:spcBef>
              <a:buFont typeface="Times New Roman" panose="02020603050405020304" pitchFamily="18" charset="0"/>
              <a:buChar char="•"/>
              <a:defRPr sz="2400">
                <a:solidFill>
                  <a:schemeClr val="tx1"/>
                </a:solidFill>
                <a:latin typeface="Calibri" panose="020F0502020204030204" pitchFamily="34" charset="0"/>
              </a:defRPr>
            </a:lvl3pPr>
            <a:lvl4pPr marL="16002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4pPr>
            <a:lvl5pPr marL="2057400" indent="-228600">
              <a:spcBef>
                <a:spcPct val="20000"/>
              </a:spcBef>
              <a:buFont typeface="Times New Roman" panose="02020603050405020304" pitchFamily="18"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b="1" dirty="0">
                <a:solidFill>
                  <a:srgbClr val="000000"/>
                </a:solidFill>
                <a:latin typeface="Times New Roman" panose="02020603050405020304" pitchFamily="18" charset="0"/>
              </a:rPr>
              <a:t>            </a:t>
            </a:r>
          </a:p>
          <a:p>
            <a:pPr algn="ctr" eaLnBrk="1" hangingPunct="1">
              <a:spcBef>
                <a:spcPct val="50000"/>
              </a:spcBef>
              <a:buNone/>
            </a:pPr>
            <a:r>
              <a:rPr lang="en-US" altLang="vi-VN" b="1" u="sng" dirty="0">
                <a:latin typeface="Times New Roman" panose="02020603050405020304" pitchFamily="18" charset="0"/>
              </a:rPr>
              <a:t>Kĩ thuật</a:t>
            </a:r>
            <a:r>
              <a:rPr lang="en-US" altLang="vi-VN" b="1" dirty="0">
                <a:latin typeface="Times New Roman" panose="02020603050405020304" pitchFamily="18" charset="0"/>
              </a:rPr>
              <a:t>: </a:t>
            </a:r>
          </a:p>
          <a:p>
            <a:pPr algn="ctr" eaLnBrk="1" hangingPunct="1">
              <a:spcBef>
                <a:spcPct val="50000"/>
              </a:spcBef>
              <a:buNone/>
            </a:pPr>
            <a:r>
              <a:rPr lang="en-US" altLang="vi-VN" b="1" dirty="0">
                <a:solidFill>
                  <a:srgbClr val="FF0000"/>
                </a:solidFill>
                <a:latin typeface="Times New Roman" panose="02020603050405020304" pitchFamily="18" charset="0"/>
              </a:rPr>
              <a:t>LỢI ÍCH CỦA VIỆC TRỒNG RAU, HOA</a:t>
            </a:r>
            <a:endParaRPr lang="en-US" altLang="en-US"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33380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Administrator\Desktop\tham_vuon_hoa_da_lat2012081009405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4800600" cy="5867400"/>
          </a:xfrm>
        </p:spPr>
      </p:pic>
      <p:pic>
        <p:nvPicPr>
          <p:cNvPr id="11266" name="Picture 2" descr="C:\Users\Administrator\Desktop\tham_vuon_hoa_da_lat2012081009403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743200" y="6019800"/>
            <a:ext cx="358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rgbClr val="C00000"/>
                </a:solidFill>
                <a:latin typeface="Times New Roman" panose="02020603050405020304" pitchFamily="18" charset="0"/>
                <a:cs typeface="Times New Roman" panose="02020603050405020304" pitchFamily="18" charset="0"/>
              </a:rPr>
              <a:t>Vườn hoa Đà Lạt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in)">
                                      <p:cBhvr>
                                        <p:cTn id="7" dur="500"/>
                                        <p:tgtEl>
                                          <p:spTgt spid="11265"/>
                                        </p:tgtEl>
                                      </p:cBhvr>
                                    </p:animEffect>
                                  </p:childTnLst>
                                </p:cTn>
                              </p:par>
                              <p:par>
                                <p:cTn id="8" presetID="4" presetClass="entr" presetSubtype="16"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ox(in)">
                                      <p:cBhvr>
                                        <p:cTn id="10" dur="500"/>
                                        <p:tgtEl>
                                          <p:spTgt spid="11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body" sz="half" idx="4294967295"/>
          </p:nvPr>
        </p:nvSpPr>
        <p:spPr>
          <a:xfrm>
            <a:off x="0" y="2160588"/>
            <a:ext cx="4724400" cy="4392612"/>
          </a:xfrm>
          <a:ln>
            <a:solidFill>
              <a:schemeClr val="tx1"/>
            </a:solidFill>
            <a:miter lim="800000"/>
            <a:headEnd/>
            <a:tailEnd/>
          </a:ln>
        </p:spPr>
        <p:txBody>
          <a:bodyPr/>
          <a:lstStyle/>
          <a:p>
            <a:pPr eaLnBrk="1" hangingPunct="1">
              <a:lnSpc>
                <a:spcPct val="90000"/>
              </a:lnSpc>
              <a:buFont typeface="Wingdings" panose="05000000000000000000" pitchFamily="2" charset="2"/>
              <a:buNone/>
            </a:pPr>
            <a:r>
              <a:rPr lang="pt-BR" altLang="vi-VN" sz="2800" b="1" dirty="0">
                <a:solidFill>
                  <a:srgbClr val="FF0000"/>
                </a:solidFill>
                <a:latin typeface="Times New Roman" panose="02020603050405020304" pitchFamily="18" charset="0"/>
                <a:cs typeface="Times New Roman" panose="02020603050405020304" pitchFamily="18" charset="0"/>
              </a:rPr>
              <a:t>Trồng rau có lợi ích gì</a:t>
            </a:r>
            <a:r>
              <a:rPr lang="pt-BR" altLang="vi-VN" sz="2400" b="1" dirty="0">
                <a:solidFill>
                  <a:srgbClr val="FF0000"/>
                </a:solidFill>
                <a:latin typeface="Times New Roman" panose="02020603050405020304" pitchFamily="18" charset="0"/>
                <a:cs typeface="Times New Roman" panose="02020603050405020304" pitchFamily="18" charset="0"/>
              </a:rPr>
              <a:t>?</a:t>
            </a:r>
            <a:endParaRPr lang="en-US" altLang="vi-VN" sz="2400" dirty="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a. Làm thực phẩm cho con người  </a:t>
            </a:r>
          </a:p>
          <a:p>
            <a:pPr eaLnBrk="1" hangingPunct="1">
              <a:lnSpc>
                <a:spcPct val="90000"/>
              </a:lnSpc>
              <a:buFont typeface="Wingdings" panose="05000000000000000000" pitchFamily="2" charset="2"/>
              <a:buNone/>
            </a:pPr>
            <a:endParaRPr lang="pt-BR" altLang="vi-VN" sz="20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b. Thức ăn cho vật nuôi  </a:t>
            </a:r>
            <a:r>
              <a:rPr lang="pt-BR" altLang="vi-VN" sz="2000" b="1" dirty="0">
                <a:latin typeface="Times New Roman" panose="02020603050405020304" pitchFamily="18" charset="0"/>
                <a:cs typeface="Times New Roman" panose="02020603050405020304" pitchFamily="18" charset="0"/>
              </a:rPr>
              <a:t>          </a:t>
            </a:r>
          </a:p>
          <a:p>
            <a:pPr eaLnBrk="1" hangingPunct="1">
              <a:lnSpc>
                <a:spcPct val="90000"/>
              </a:lnSpc>
              <a:buFont typeface="Wingdings" panose="05000000000000000000" pitchFamily="2" charset="2"/>
              <a:buNone/>
            </a:pPr>
            <a:endParaRPr lang="pt-BR" altLang="vi-VN" sz="20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c. Đem đi bán, xuất khẩu</a:t>
            </a:r>
          </a:p>
          <a:p>
            <a:pPr eaLnBrk="1" hangingPunct="1">
              <a:lnSpc>
                <a:spcPct val="90000"/>
              </a:lnSpc>
              <a:buFont typeface="Wingdings" panose="05000000000000000000" pitchFamily="2" charset="2"/>
              <a:buNone/>
            </a:pPr>
            <a:endParaRPr lang="pt-BR" altLang="vi-VN" sz="20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d. Để trưng bày</a:t>
            </a:r>
          </a:p>
          <a:p>
            <a:pPr eaLnBrk="1" hangingPunct="1">
              <a:lnSpc>
                <a:spcPct val="90000"/>
              </a:lnSpc>
              <a:buFont typeface="Wingdings" panose="05000000000000000000" pitchFamily="2" charset="2"/>
              <a:buNone/>
            </a:pPr>
            <a:endParaRPr lang="pt-BR" altLang="vi-VN" sz="2400" b="1" dirty="0">
              <a:latin typeface="Times New Roman" panose="02020603050405020304" pitchFamily="18" charset="0"/>
              <a:cs typeface="Times New Roman" panose="02020603050405020304" pitchFamily="18" charset="0"/>
            </a:endParaRPr>
          </a:p>
          <a:p>
            <a:pPr eaLnBrk="1" hangingPunct="1">
              <a:lnSpc>
                <a:spcPct val="90000"/>
              </a:lnSpc>
              <a:buNone/>
            </a:pPr>
            <a:r>
              <a:rPr lang="pt-BR" altLang="vi-VN" sz="2400" b="1" dirty="0">
                <a:latin typeface="Times New Roman" panose="02020603050405020304" pitchFamily="18" charset="0"/>
                <a:cs typeface="Times New Roman" panose="02020603050405020304" pitchFamily="18" charset="0"/>
              </a:rPr>
              <a:t>e. Địa điểm tham quan, du lịch    </a:t>
            </a:r>
            <a:endParaRPr lang="en-US"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t> </a:t>
            </a:r>
            <a:endParaRPr lang="en-US" altLang="vi-VN" sz="2400" b="1" dirty="0"/>
          </a:p>
        </p:txBody>
      </p:sp>
      <p:sp>
        <p:nvSpPr>
          <p:cNvPr id="32771" name="Rectangle 7"/>
          <p:cNvSpPr>
            <a:spLocks noGrp="1" noChangeArrowheads="1"/>
          </p:cNvSpPr>
          <p:nvPr>
            <p:ph type="body" sz="half" idx="4294967295"/>
          </p:nvPr>
        </p:nvSpPr>
        <p:spPr>
          <a:xfrm>
            <a:off x="4724400" y="2160588"/>
            <a:ext cx="4419600" cy="4392612"/>
          </a:xfrm>
          <a:ln>
            <a:solidFill>
              <a:schemeClr val="tx1"/>
            </a:solidFill>
            <a:miter lim="800000"/>
            <a:headEnd/>
            <a:tailEnd/>
          </a:ln>
        </p:spPr>
        <p:txBody>
          <a:bodyPr/>
          <a:lstStyle/>
          <a:p>
            <a:pPr eaLnBrk="1" hangingPunct="1">
              <a:lnSpc>
                <a:spcPct val="90000"/>
              </a:lnSpc>
              <a:buFont typeface="Wingdings" panose="05000000000000000000" pitchFamily="2" charset="2"/>
              <a:buNone/>
            </a:pPr>
            <a:r>
              <a:rPr lang="pt-BR" altLang="vi-VN" sz="2400" b="1" dirty="0">
                <a:solidFill>
                  <a:srgbClr val="FF0000"/>
                </a:solidFill>
                <a:latin typeface="Times New Roman" panose="02020603050405020304" pitchFamily="18" charset="0"/>
                <a:cs typeface="Times New Roman" panose="02020603050405020304" pitchFamily="18" charset="0"/>
              </a:rPr>
              <a:t>Trồng hoa có lợi ích gì?</a:t>
            </a:r>
            <a:endParaRPr lang="en-US" altLang="vi-VN" sz="2400" dirty="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a. Làm thức ăn cho </a:t>
            </a:r>
            <a:r>
              <a:rPr lang="en-US" altLang="vi-VN" sz="2400" b="1" dirty="0">
                <a:latin typeface="Times New Roman" panose="02020603050405020304" pitchFamily="18" charset="0"/>
                <a:cs typeface="Times New Roman" panose="02020603050405020304" pitchFamily="18" charset="0"/>
              </a:rPr>
              <a:t>vật nuôi</a:t>
            </a:r>
          </a:p>
          <a:p>
            <a:pPr eaLnBrk="1" hangingPunct="1">
              <a:lnSpc>
                <a:spcPct val="90000"/>
              </a:lnSpc>
              <a:buFont typeface="Wingdings" panose="05000000000000000000" pitchFamily="2" charset="2"/>
              <a:buNone/>
            </a:pPr>
            <a:endParaRPr lang="pt-BR"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b. Làm quà tặng, thăm </a:t>
            </a:r>
            <a:r>
              <a:rPr lang="en-US" altLang="vi-VN" sz="2400" b="1" dirty="0">
                <a:latin typeface="Times New Roman" panose="02020603050405020304" pitchFamily="18" charset="0"/>
                <a:cs typeface="Times New Roman" panose="02020603050405020304" pitchFamily="18" charset="0"/>
              </a:rPr>
              <a:t>viếng</a:t>
            </a:r>
          </a:p>
          <a:p>
            <a:pPr eaLnBrk="1" hangingPunct="1">
              <a:lnSpc>
                <a:spcPct val="90000"/>
              </a:lnSpc>
              <a:buFont typeface="Wingdings" panose="05000000000000000000" pitchFamily="2" charset="2"/>
              <a:buNone/>
            </a:pPr>
            <a:endParaRPr lang="pt-BR"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c. Trang trí                               </a:t>
            </a:r>
            <a:endParaRPr lang="en-US"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endParaRPr lang="pt-BR"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d. Đem đi bán, xuất khẩu  </a:t>
            </a:r>
          </a:p>
          <a:p>
            <a:pPr eaLnBrk="1" hangingPunct="1">
              <a:lnSpc>
                <a:spcPct val="90000"/>
              </a:lnSpc>
              <a:buFont typeface="Wingdings" panose="05000000000000000000" pitchFamily="2" charset="2"/>
              <a:buNone/>
            </a:pPr>
            <a:endParaRPr lang="pt-BR"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vi-VN" sz="2400" b="1" dirty="0">
                <a:latin typeface="Times New Roman" panose="02020603050405020304" pitchFamily="18" charset="0"/>
                <a:cs typeface="Times New Roman" panose="02020603050405020304" pitchFamily="18" charset="0"/>
              </a:rPr>
              <a:t>e. Nơi tham quan, du lịch    </a:t>
            </a:r>
            <a:endParaRPr lang="en-US" altLang="vi-VN" sz="2400" b="1"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endParaRPr lang="en-US" altLang="vi-VN" sz="2000" dirty="0">
              <a:latin typeface="Times New Roman" panose="02020603050405020304" pitchFamily="18" charset="0"/>
              <a:cs typeface="Times New Roman" panose="02020603050405020304" pitchFamily="18" charset="0"/>
            </a:endParaRPr>
          </a:p>
        </p:txBody>
      </p:sp>
      <p:sp>
        <p:nvSpPr>
          <p:cNvPr id="20488" name="Text Box 8"/>
          <p:cNvSpPr txBox="1">
            <a:spLocks noChangeArrowheads="1"/>
          </p:cNvSpPr>
          <p:nvPr/>
        </p:nvSpPr>
        <p:spPr bwMode="auto">
          <a:xfrm>
            <a:off x="304800" y="1371600"/>
            <a:ext cx="8229600" cy="588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pt-BR" altLang="vi-VN" b="1" dirty="0">
                <a:solidFill>
                  <a:srgbClr val="C00000"/>
                </a:solidFill>
                <a:latin typeface="Times New Roman" panose="02020603050405020304" pitchFamily="18" charset="0"/>
                <a:cs typeface="Times New Roman" panose="02020603050405020304" pitchFamily="18" charset="0"/>
              </a:rPr>
              <a:t>Các em hãy chọn những câu trả lời đúng</a:t>
            </a:r>
            <a:r>
              <a:rPr lang="pt-BR" altLang="vi-VN" b="1" dirty="0">
                <a:solidFill>
                  <a:srgbClr val="C00000"/>
                </a:solidFill>
                <a:cs typeface="Arial" panose="020B0604020202020204" pitchFamily="34" charset="0"/>
              </a:rPr>
              <a:t>:</a:t>
            </a:r>
            <a:endParaRPr lang="en-US" altLang="vi-VN" b="1" dirty="0">
              <a:solidFill>
                <a:srgbClr val="C00000"/>
              </a:solidFill>
              <a:cs typeface="Arial" panose="020B0604020202020204" pitchFamily="34" charset="0"/>
            </a:endParaRPr>
          </a:p>
        </p:txBody>
      </p:sp>
      <p:sp>
        <p:nvSpPr>
          <p:cNvPr id="15" name="Text Box 22"/>
          <p:cNvSpPr txBox="1">
            <a:spLocks noChangeArrowheads="1"/>
          </p:cNvSpPr>
          <p:nvPr/>
        </p:nvSpPr>
        <p:spPr bwMode="auto">
          <a:xfrm>
            <a:off x="1109004" y="100358"/>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
        <p:nvSpPr>
          <p:cNvPr id="2" name="TextBox 1"/>
          <p:cNvSpPr txBox="1"/>
          <p:nvPr/>
        </p:nvSpPr>
        <p:spPr>
          <a:xfrm>
            <a:off x="4309404" y="2544576"/>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9" name="TextBox 8"/>
          <p:cNvSpPr txBox="1"/>
          <p:nvPr/>
        </p:nvSpPr>
        <p:spPr>
          <a:xfrm>
            <a:off x="4267200" y="3267821"/>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0" name="TextBox 9"/>
          <p:cNvSpPr txBox="1"/>
          <p:nvPr/>
        </p:nvSpPr>
        <p:spPr>
          <a:xfrm>
            <a:off x="4219136" y="4138007"/>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1" name="TextBox 10"/>
          <p:cNvSpPr txBox="1"/>
          <p:nvPr/>
        </p:nvSpPr>
        <p:spPr>
          <a:xfrm>
            <a:off x="8580122" y="3280917"/>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2" name="TextBox 11"/>
          <p:cNvSpPr txBox="1"/>
          <p:nvPr/>
        </p:nvSpPr>
        <p:spPr>
          <a:xfrm>
            <a:off x="8585982" y="4080763"/>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3" name="TextBox 12"/>
          <p:cNvSpPr txBox="1"/>
          <p:nvPr/>
        </p:nvSpPr>
        <p:spPr>
          <a:xfrm>
            <a:off x="8600049" y="4921841"/>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7" name="TextBox 16"/>
          <p:cNvSpPr txBox="1"/>
          <p:nvPr/>
        </p:nvSpPr>
        <p:spPr>
          <a:xfrm>
            <a:off x="8611772" y="5737276"/>
            <a:ext cx="533400" cy="523220"/>
          </a:xfrm>
          <a:prstGeom prst="rect">
            <a:avLst/>
          </a:prstGeom>
          <a:noFill/>
        </p:spPr>
        <p:txBody>
          <a:bodyPr wrap="square" rtlCol="0">
            <a:spAutoFit/>
          </a:bodyPr>
          <a:lstStyle/>
          <a:p>
            <a:pPr algn="ctr"/>
            <a:r>
              <a:rPr lang="en-US" sz="2800" b="1" dirty="0">
                <a:solidFill>
                  <a:srgbClr val="FF0000"/>
                </a:solidFill>
              </a:rPr>
              <a:t>Đ</a:t>
            </a:r>
          </a:p>
        </p:txBody>
      </p:sp>
      <p:sp>
        <p:nvSpPr>
          <p:cNvPr id="18" name="TextBox 17"/>
          <p:cNvSpPr txBox="1"/>
          <p:nvPr/>
        </p:nvSpPr>
        <p:spPr>
          <a:xfrm>
            <a:off x="4203896" y="5564943"/>
            <a:ext cx="533400" cy="523220"/>
          </a:xfrm>
          <a:prstGeom prst="rect">
            <a:avLst/>
          </a:prstGeom>
          <a:noFill/>
        </p:spPr>
        <p:txBody>
          <a:bodyPr wrap="square" rtlCol="0">
            <a:spAutoFit/>
          </a:bodyPr>
          <a:lstStyle/>
          <a:p>
            <a:pPr algn="ctr"/>
            <a:r>
              <a:rPr lang="en-US" sz="2800" b="1" dirty="0">
                <a:solidFill>
                  <a:srgbClr val="FF0000"/>
                </a:solidFill>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blinds(horizontal)">
                                      <p:cBhvr>
                                        <p:cTn id="7" dur="500"/>
                                        <p:tgtEl>
                                          <p:spTgt spid="204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0">
                                            <p:bg/>
                                          </p:spTgt>
                                        </p:tgtEl>
                                        <p:attrNameLst>
                                          <p:attrName>style.visibility</p:attrName>
                                        </p:attrNameLst>
                                      </p:cBhvr>
                                      <p:to>
                                        <p:strVal val="visible"/>
                                      </p:to>
                                    </p:set>
                                    <p:animEffect transition="in" filter="wipe(down)">
                                      <p:cBhvr>
                                        <p:cTn id="12" dur="500"/>
                                        <p:tgtEl>
                                          <p:spTgt spid="3277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0">
                                            <p:txEl>
                                              <p:pRg st="0" end="0"/>
                                            </p:txEl>
                                          </p:spTgt>
                                        </p:tgtEl>
                                        <p:attrNameLst>
                                          <p:attrName>style.visibility</p:attrName>
                                        </p:attrNameLst>
                                      </p:cBhvr>
                                      <p:to>
                                        <p:strVal val="visible"/>
                                      </p:to>
                                    </p:set>
                                    <p:animEffect transition="in" filter="wipe(down)">
                                      <p:cBhvr>
                                        <p:cTn id="17" dur="500"/>
                                        <p:tgtEl>
                                          <p:spTgt spid="327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0">
                                            <p:txEl>
                                              <p:pRg st="1" end="1"/>
                                            </p:txEl>
                                          </p:spTgt>
                                        </p:tgtEl>
                                        <p:attrNameLst>
                                          <p:attrName>style.visibility</p:attrName>
                                        </p:attrNameLst>
                                      </p:cBhvr>
                                      <p:to>
                                        <p:strVal val="visible"/>
                                      </p:to>
                                    </p:set>
                                    <p:animEffect transition="in" filter="wipe(down)">
                                      <p:cBhvr>
                                        <p:cTn id="22" dur="500"/>
                                        <p:tgtEl>
                                          <p:spTgt spid="3277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70">
                                            <p:txEl>
                                              <p:pRg st="3" end="3"/>
                                            </p:txEl>
                                          </p:spTgt>
                                        </p:tgtEl>
                                        <p:attrNameLst>
                                          <p:attrName>style.visibility</p:attrName>
                                        </p:attrNameLst>
                                      </p:cBhvr>
                                      <p:to>
                                        <p:strVal val="visible"/>
                                      </p:to>
                                    </p:set>
                                    <p:animEffect transition="in" filter="wipe(down)">
                                      <p:cBhvr>
                                        <p:cTn id="27" dur="500"/>
                                        <p:tgtEl>
                                          <p:spTgt spid="327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70">
                                            <p:txEl>
                                              <p:pRg st="5" end="5"/>
                                            </p:txEl>
                                          </p:spTgt>
                                        </p:tgtEl>
                                        <p:attrNameLst>
                                          <p:attrName>style.visibility</p:attrName>
                                        </p:attrNameLst>
                                      </p:cBhvr>
                                      <p:to>
                                        <p:strVal val="visible"/>
                                      </p:to>
                                    </p:set>
                                    <p:animEffect transition="in" filter="wipe(down)">
                                      <p:cBhvr>
                                        <p:cTn id="32" dur="500"/>
                                        <p:tgtEl>
                                          <p:spTgt spid="327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770">
                                            <p:txEl>
                                              <p:pRg st="7" end="7"/>
                                            </p:txEl>
                                          </p:spTgt>
                                        </p:tgtEl>
                                        <p:attrNameLst>
                                          <p:attrName>style.visibility</p:attrName>
                                        </p:attrNameLst>
                                      </p:cBhvr>
                                      <p:to>
                                        <p:strVal val="visible"/>
                                      </p:to>
                                    </p:set>
                                    <p:animEffect transition="in" filter="wipe(down)">
                                      <p:cBhvr>
                                        <p:cTn id="37" dur="500"/>
                                        <p:tgtEl>
                                          <p:spTgt spid="3277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770">
                                            <p:txEl>
                                              <p:pRg st="9" end="9"/>
                                            </p:txEl>
                                          </p:spTgt>
                                        </p:tgtEl>
                                        <p:attrNameLst>
                                          <p:attrName>style.visibility</p:attrName>
                                        </p:attrNameLst>
                                      </p:cBhvr>
                                      <p:to>
                                        <p:strVal val="visible"/>
                                      </p:to>
                                    </p:set>
                                    <p:animEffect transition="in" filter="wipe(down)">
                                      <p:cBhvr>
                                        <p:cTn id="42" dur="500"/>
                                        <p:tgtEl>
                                          <p:spTgt spid="32770">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2770">
                                            <p:txEl>
                                              <p:pRg st="10" end="10"/>
                                            </p:txEl>
                                          </p:spTgt>
                                        </p:tgtEl>
                                        <p:attrNameLst>
                                          <p:attrName>style.visibility</p:attrName>
                                        </p:attrNameLst>
                                      </p:cBhvr>
                                      <p:to>
                                        <p:strVal val="visible"/>
                                      </p:to>
                                    </p:set>
                                    <p:animEffect transition="in" filter="wipe(down)">
                                      <p:cBhvr>
                                        <p:cTn id="47" dur="500"/>
                                        <p:tgtEl>
                                          <p:spTgt spid="32770">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771">
                                            <p:bg/>
                                          </p:spTgt>
                                        </p:tgtEl>
                                        <p:attrNameLst>
                                          <p:attrName>style.visibility</p:attrName>
                                        </p:attrNameLst>
                                      </p:cBhvr>
                                      <p:to>
                                        <p:strVal val="visible"/>
                                      </p:to>
                                    </p:set>
                                    <p:animEffect transition="in" filter="wipe(down)">
                                      <p:cBhvr>
                                        <p:cTn id="52" dur="500"/>
                                        <p:tgtEl>
                                          <p:spTgt spid="32771">
                                            <p:bg/>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771">
                                            <p:txEl>
                                              <p:pRg st="0" end="0"/>
                                            </p:txEl>
                                          </p:spTgt>
                                        </p:tgtEl>
                                        <p:attrNameLst>
                                          <p:attrName>style.visibility</p:attrName>
                                        </p:attrNameLst>
                                      </p:cBhvr>
                                      <p:to>
                                        <p:strVal val="visible"/>
                                      </p:to>
                                    </p:set>
                                    <p:animEffect transition="in" filter="wipe(down)">
                                      <p:cBhvr>
                                        <p:cTn id="57" dur="500"/>
                                        <p:tgtEl>
                                          <p:spTgt spid="3277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2771">
                                            <p:txEl>
                                              <p:pRg st="1" end="1"/>
                                            </p:txEl>
                                          </p:spTgt>
                                        </p:tgtEl>
                                        <p:attrNameLst>
                                          <p:attrName>style.visibility</p:attrName>
                                        </p:attrNameLst>
                                      </p:cBhvr>
                                      <p:to>
                                        <p:strVal val="visible"/>
                                      </p:to>
                                    </p:set>
                                    <p:animEffect transition="in" filter="wipe(down)">
                                      <p:cBhvr>
                                        <p:cTn id="62" dur="500"/>
                                        <p:tgtEl>
                                          <p:spTgt spid="3277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2771">
                                            <p:txEl>
                                              <p:pRg st="3" end="3"/>
                                            </p:txEl>
                                          </p:spTgt>
                                        </p:tgtEl>
                                        <p:attrNameLst>
                                          <p:attrName>style.visibility</p:attrName>
                                        </p:attrNameLst>
                                      </p:cBhvr>
                                      <p:to>
                                        <p:strVal val="visible"/>
                                      </p:to>
                                    </p:set>
                                    <p:animEffect transition="in" filter="wipe(down)">
                                      <p:cBhvr>
                                        <p:cTn id="67" dur="500"/>
                                        <p:tgtEl>
                                          <p:spTgt spid="32771">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2771">
                                            <p:txEl>
                                              <p:pRg st="5" end="5"/>
                                            </p:txEl>
                                          </p:spTgt>
                                        </p:tgtEl>
                                        <p:attrNameLst>
                                          <p:attrName>style.visibility</p:attrName>
                                        </p:attrNameLst>
                                      </p:cBhvr>
                                      <p:to>
                                        <p:strVal val="visible"/>
                                      </p:to>
                                    </p:set>
                                    <p:animEffect transition="in" filter="wipe(down)">
                                      <p:cBhvr>
                                        <p:cTn id="72" dur="500"/>
                                        <p:tgtEl>
                                          <p:spTgt spid="32771">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2771">
                                            <p:txEl>
                                              <p:pRg st="7" end="7"/>
                                            </p:txEl>
                                          </p:spTgt>
                                        </p:tgtEl>
                                        <p:attrNameLst>
                                          <p:attrName>style.visibility</p:attrName>
                                        </p:attrNameLst>
                                      </p:cBhvr>
                                      <p:to>
                                        <p:strVal val="visible"/>
                                      </p:to>
                                    </p:set>
                                    <p:animEffect transition="in" filter="wipe(down)">
                                      <p:cBhvr>
                                        <p:cTn id="77" dur="500"/>
                                        <p:tgtEl>
                                          <p:spTgt spid="32771">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771">
                                            <p:txEl>
                                              <p:pRg st="9" end="9"/>
                                            </p:txEl>
                                          </p:spTgt>
                                        </p:tgtEl>
                                        <p:attrNameLst>
                                          <p:attrName>style.visibility</p:attrName>
                                        </p:attrNameLst>
                                      </p:cBhvr>
                                      <p:to>
                                        <p:strVal val="visible"/>
                                      </p:to>
                                    </p:set>
                                    <p:animEffect transition="in" filter="wipe(down)">
                                      <p:cBhvr>
                                        <p:cTn id="82" dur="500"/>
                                        <p:tgtEl>
                                          <p:spTgt spid="32771">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ipe(down)">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500"/>
                                        <p:tgtEl>
                                          <p:spTgt spid="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down)">
                                      <p:cBhvr>
                                        <p:cTn id="107" dur="500"/>
                                        <p:tgtEl>
                                          <p:spTgt spid="1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00"/>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wipe(down)">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wipe(down)">
                                      <p:cBhvr>
                                        <p:cTn id="1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nimBg="1"/>
      <p:bldP spid="32771" grpId="0" uiExpand="1" build="p" animBg="1"/>
      <p:bldP spid="20488" grpId="0" animBg="1"/>
      <p:bldP spid="2" grpId="0"/>
      <p:bldP spid="9" grpId="0"/>
      <p:bldP spid="10" grpId="0"/>
      <p:bldP spid="11" grpId="0"/>
      <p:bldP spid="12" grpId="0"/>
      <p:bldP spid="13"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180536" y="1676400"/>
            <a:ext cx="8763000" cy="3970318"/>
          </a:xfrm>
          <a:prstGeom prst="rect">
            <a:avLst/>
          </a:prstGeom>
          <a:solidFill>
            <a:schemeClr val="accent5"/>
          </a:solidFill>
          <a:ln w="28575">
            <a:solidFill>
              <a:srgbClr val="FF0000"/>
            </a:solid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3600" b="1" dirty="0">
                <a:solidFill>
                  <a:srgbClr val="C00000"/>
                </a:solidFill>
                <a:latin typeface="Times New Roman" panose="02020603050405020304" pitchFamily="18" charset="0"/>
              </a:rPr>
              <a:t>                              </a:t>
            </a:r>
            <a:r>
              <a:rPr lang="en-US" altLang="vi-VN" sz="3600" b="1" u="sng" dirty="0">
                <a:solidFill>
                  <a:srgbClr val="C00000"/>
                </a:solidFill>
                <a:latin typeface="Times New Roman" panose="02020603050405020304" pitchFamily="18" charset="0"/>
              </a:rPr>
              <a:t>Ghi nhớ</a:t>
            </a:r>
          </a:p>
          <a:p>
            <a:pPr algn="just" eaLnBrk="1" hangingPunct="1">
              <a:spcBef>
                <a:spcPct val="0"/>
              </a:spcBef>
              <a:buFontTx/>
              <a:buNone/>
            </a:pPr>
            <a:r>
              <a:rPr lang="en-US" altLang="vi-VN" sz="3600" b="1" dirty="0">
                <a:solidFill>
                  <a:srgbClr val="C00000"/>
                </a:solidFill>
                <a:latin typeface="Times New Roman" panose="02020603050405020304" pitchFamily="18" charset="0"/>
              </a:rPr>
              <a:t>   Trồng rau, hoa đem lại lợi ích cho con người. Rau dùng làm thực phẩm cho người, thức ăn cho vật nuôi. Hoa dùng để trang trí, làm quà tặng, thăm viếng. Trồng rau, hoa còn có tác dụng làm cho môi trường xanh, sạch, đẹp.</a:t>
            </a:r>
          </a:p>
        </p:txBody>
      </p:sp>
      <p:sp>
        <p:nvSpPr>
          <p:cNvPr id="5" name="Text Box 22"/>
          <p:cNvSpPr txBox="1">
            <a:spLocks noChangeArrowheads="1"/>
          </p:cNvSpPr>
          <p:nvPr/>
        </p:nvSpPr>
        <p:spPr bwMode="auto">
          <a:xfrm>
            <a:off x="1066800" y="561756"/>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checkerboard(across)">
                                      <p:cBhvr>
                                        <p:cTn id="7" dur="5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16743"/>
                                        </p:tgtEl>
                                      </p:cBhvr>
                                    </p:animEffect>
                                    <p:set>
                                      <p:cBhvr>
                                        <p:cTn id="12" dur="1" fill="hold">
                                          <p:stCondLst>
                                            <p:cond delay="499"/>
                                          </p:stCondLst>
                                        </p:cTn>
                                        <p:tgtEl>
                                          <p:spTgt spid="116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idx="4294967295"/>
          </p:nvPr>
        </p:nvSpPr>
        <p:spPr>
          <a:xfrm>
            <a:off x="0" y="0"/>
            <a:ext cx="9144000" cy="685800"/>
          </a:xfrm>
        </p:spPr>
        <p:txBody>
          <a:bodyPr/>
          <a:lstStyle/>
          <a:p>
            <a:pPr algn="l" eaLnBrk="1" hangingPunct="1"/>
            <a:r>
              <a:rPr lang="en-US" altLang="vi-VN" sz="3600" b="1">
                <a:solidFill>
                  <a:srgbClr val="990000"/>
                </a:solidFill>
                <a:latin typeface="Times New Roman" panose="02020603050405020304" pitchFamily="18" charset="0"/>
              </a:rPr>
              <a:t>  </a:t>
            </a:r>
            <a:r>
              <a:rPr lang="en-US" altLang="vi-VN" sz="3200" b="1">
                <a:solidFill>
                  <a:srgbClr val="990000"/>
                </a:solidFill>
                <a:latin typeface="Times New Roman" panose="02020603050405020304" pitchFamily="18" charset="0"/>
              </a:rPr>
              <a:t>Hãy kể tên các loại rau có trong hình ?</a:t>
            </a:r>
          </a:p>
        </p:txBody>
      </p:sp>
      <p:sp>
        <p:nvSpPr>
          <p:cNvPr id="4099" name="Text Box 5"/>
          <p:cNvSpPr txBox="1">
            <a:spLocks noChangeArrowheads="1"/>
          </p:cNvSpPr>
          <p:nvPr/>
        </p:nvSpPr>
        <p:spPr bwMode="auto">
          <a:xfrm>
            <a:off x="381000" y="1981200"/>
            <a:ext cx="845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vi-VN" sz="1800">
              <a:latin typeface="VNI-Times" pitchFamily="2" charset="0"/>
              <a:cs typeface="Arial" panose="020B0604020202020204" pitchFamily="34" charset="0"/>
            </a:endParaRPr>
          </a:p>
        </p:txBody>
      </p:sp>
      <p:pic>
        <p:nvPicPr>
          <p:cNvPr id="106506" name="Picture 10" descr="cabbage_bapca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8"/>
          <p:cNvSpPr txBox="1">
            <a:spLocks noChangeArrowheads="1"/>
          </p:cNvSpPr>
          <p:nvPr/>
        </p:nvSpPr>
        <p:spPr bwMode="auto">
          <a:xfrm>
            <a:off x="-914400" y="381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2" name="Text Box 20"/>
          <p:cNvSpPr txBox="1">
            <a:spLocks noChangeArrowheads="1"/>
          </p:cNvSpPr>
          <p:nvPr/>
        </p:nvSpPr>
        <p:spPr bwMode="auto">
          <a:xfrm>
            <a:off x="6384925" y="2019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3" name="Text Box 22"/>
          <p:cNvSpPr txBox="1">
            <a:spLocks noChangeArrowheads="1"/>
          </p:cNvSpPr>
          <p:nvPr/>
        </p:nvSpPr>
        <p:spPr bwMode="auto">
          <a:xfrm>
            <a:off x="1905000" y="4114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4" name="Text Box 28"/>
          <p:cNvSpPr txBox="1">
            <a:spLocks noChangeArrowheads="1"/>
          </p:cNvSpPr>
          <p:nvPr/>
        </p:nvSpPr>
        <p:spPr bwMode="auto">
          <a:xfrm>
            <a:off x="3717925" y="2095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5" name="Text Box 30"/>
          <p:cNvSpPr txBox="1">
            <a:spLocks noChangeArrowheads="1"/>
          </p:cNvSpPr>
          <p:nvPr/>
        </p:nvSpPr>
        <p:spPr bwMode="auto">
          <a:xfrm>
            <a:off x="7146925" y="2171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6" name="Text Box 32"/>
          <p:cNvSpPr txBox="1">
            <a:spLocks noChangeArrowheads="1"/>
          </p:cNvSpPr>
          <p:nvPr/>
        </p:nvSpPr>
        <p:spPr bwMode="auto">
          <a:xfrm flipV="1">
            <a:off x="7908925" y="3200400"/>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07" name="Text Box 34"/>
          <p:cNvSpPr txBox="1">
            <a:spLocks noChangeArrowheads="1"/>
          </p:cNvSpPr>
          <p:nvPr/>
        </p:nvSpPr>
        <p:spPr bwMode="auto">
          <a:xfrm>
            <a:off x="7756525" y="5143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1" name="Picture 35" descr="kce12641489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85800"/>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36"/>
          <p:cNvSpPr txBox="1">
            <a:spLocks noChangeArrowheads="1"/>
          </p:cNvSpPr>
          <p:nvPr/>
        </p:nvSpPr>
        <p:spPr bwMode="auto">
          <a:xfrm>
            <a:off x="5851525" y="2019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10" name="Text Box 38"/>
          <p:cNvSpPr txBox="1">
            <a:spLocks noChangeArrowheads="1"/>
          </p:cNvSpPr>
          <p:nvPr/>
        </p:nvSpPr>
        <p:spPr bwMode="auto">
          <a:xfrm>
            <a:off x="2879725" y="194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sp>
        <p:nvSpPr>
          <p:cNvPr id="4111" name="Text Box 40"/>
          <p:cNvSpPr txBox="1">
            <a:spLocks noChangeArrowheads="1"/>
          </p:cNvSpPr>
          <p:nvPr/>
        </p:nvSpPr>
        <p:spPr bwMode="auto">
          <a:xfrm>
            <a:off x="288925" y="18669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7" name="Picture 41" descr="sup_lo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42"/>
          <p:cNvSpPr txBox="1">
            <a:spLocks noChangeArrowheads="1"/>
          </p:cNvSpPr>
          <p:nvPr/>
        </p:nvSpPr>
        <p:spPr bwMode="auto">
          <a:xfrm>
            <a:off x="7696200" y="236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Calibri" panose="020F0502020204030204" pitchFamily="34" charset="0"/>
              <a:cs typeface="Arial" panose="020B0604020202020204" pitchFamily="34" charset="0"/>
            </a:endParaRPr>
          </a:p>
        </p:txBody>
      </p:sp>
      <p:pic>
        <p:nvPicPr>
          <p:cNvPr id="106539" name="Picture 43" descr="rau-muong_8-91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6858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rau-ngo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6576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4" descr="mu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657600"/>
            <a:ext cx="3276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39"/>
          <p:cNvSpPr txBox="1">
            <a:spLocks noChangeArrowheads="1"/>
          </p:cNvSpPr>
          <p:nvPr/>
        </p:nvSpPr>
        <p:spPr bwMode="auto">
          <a:xfrm>
            <a:off x="381000" y="3276600"/>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Súp lơ</a:t>
            </a:r>
          </a:p>
        </p:txBody>
      </p:sp>
      <p:sp>
        <p:nvSpPr>
          <p:cNvPr id="26" name="Text Box 23"/>
          <p:cNvSpPr txBox="1">
            <a:spLocks noChangeArrowheads="1"/>
          </p:cNvSpPr>
          <p:nvPr/>
        </p:nvSpPr>
        <p:spPr bwMode="auto">
          <a:xfrm>
            <a:off x="3200400" y="3276600"/>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Rau muống</a:t>
            </a:r>
          </a:p>
        </p:txBody>
      </p:sp>
      <p:sp>
        <p:nvSpPr>
          <p:cNvPr id="27" name="Text Box 38"/>
          <p:cNvSpPr txBox="1">
            <a:spLocks noChangeArrowheads="1"/>
          </p:cNvSpPr>
          <p:nvPr/>
        </p:nvSpPr>
        <p:spPr bwMode="auto">
          <a:xfrm>
            <a:off x="6477000" y="3200400"/>
            <a:ext cx="160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Su hào</a:t>
            </a:r>
          </a:p>
        </p:txBody>
      </p:sp>
      <p:sp>
        <p:nvSpPr>
          <p:cNvPr id="28" name="Text Box 37"/>
          <p:cNvSpPr txBox="1">
            <a:spLocks noChangeArrowheads="1"/>
          </p:cNvSpPr>
          <p:nvPr/>
        </p:nvSpPr>
        <p:spPr bwMode="auto">
          <a:xfrm>
            <a:off x="519112" y="6366804"/>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latin typeface="Times New Roman" panose="02020603050405020304" pitchFamily="18" charset="0"/>
                <a:cs typeface="Times New Roman" panose="02020603050405020304" pitchFamily="18" charset="0"/>
              </a:rPr>
              <a:t>Bắp cải</a:t>
            </a:r>
          </a:p>
        </p:txBody>
      </p:sp>
      <p:sp>
        <p:nvSpPr>
          <p:cNvPr id="30" name="Text Box 21"/>
          <p:cNvSpPr txBox="1">
            <a:spLocks noChangeArrowheads="1"/>
          </p:cNvSpPr>
          <p:nvPr/>
        </p:nvSpPr>
        <p:spPr bwMode="auto">
          <a:xfrm>
            <a:off x="3573462" y="6400800"/>
            <a:ext cx="1379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Rau ngót</a:t>
            </a:r>
          </a:p>
        </p:txBody>
      </p:sp>
      <p:sp>
        <p:nvSpPr>
          <p:cNvPr id="31" name="Text Box 19"/>
          <p:cNvSpPr txBox="1">
            <a:spLocks noChangeArrowheads="1"/>
          </p:cNvSpPr>
          <p:nvPr/>
        </p:nvSpPr>
        <p:spPr bwMode="auto">
          <a:xfrm>
            <a:off x="6780212" y="6324600"/>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Mướp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blinds(horizontal)">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6539"/>
                                        </p:tgtEl>
                                        <p:attrNameLst>
                                          <p:attrName>style.visibility</p:attrName>
                                        </p:attrNameLst>
                                      </p:cBhvr>
                                      <p:to>
                                        <p:strVal val="visible"/>
                                      </p:to>
                                    </p:set>
                                    <p:animEffect transition="in" filter="box(in)">
                                      <p:cBhvr>
                                        <p:cTn id="12" dur="500"/>
                                        <p:tgtEl>
                                          <p:spTgt spid="106539"/>
                                        </p:tgtEl>
                                      </p:cBhvr>
                                    </p:animEffect>
                                  </p:childTnLst>
                                </p:cTn>
                              </p:par>
                              <p:par>
                                <p:cTn id="13" presetID="4" presetClass="entr" presetSubtype="16" fill="hold" nodeType="withEffect">
                                  <p:stCondLst>
                                    <p:cond delay="0"/>
                                  </p:stCondLst>
                                  <p:childTnLst>
                                    <p:set>
                                      <p:cBhvr>
                                        <p:cTn id="14" dur="1" fill="hold">
                                          <p:stCondLst>
                                            <p:cond delay="0"/>
                                          </p:stCondLst>
                                        </p:cTn>
                                        <p:tgtEl>
                                          <p:spTgt spid="106537"/>
                                        </p:tgtEl>
                                        <p:attrNameLst>
                                          <p:attrName>style.visibility</p:attrName>
                                        </p:attrNameLst>
                                      </p:cBhvr>
                                      <p:to>
                                        <p:strVal val="visible"/>
                                      </p:to>
                                    </p:set>
                                    <p:animEffect transition="in" filter="box(in)">
                                      <p:cBhvr>
                                        <p:cTn id="15" dur="500"/>
                                        <p:tgtEl>
                                          <p:spTgt spid="106537"/>
                                        </p:tgtEl>
                                      </p:cBhvr>
                                    </p:animEffect>
                                  </p:childTnLst>
                                </p:cTn>
                              </p:par>
                              <p:par>
                                <p:cTn id="16" presetID="4" presetClass="entr" presetSubtype="16" fill="hold" nodeType="withEffect">
                                  <p:stCondLst>
                                    <p:cond delay="0"/>
                                  </p:stCondLst>
                                  <p:childTnLst>
                                    <p:set>
                                      <p:cBhvr>
                                        <p:cTn id="17" dur="1" fill="hold">
                                          <p:stCondLst>
                                            <p:cond delay="0"/>
                                          </p:stCondLst>
                                        </p:cTn>
                                        <p:tgtEl>
                                          <p:spTgt spid="106531"/>
                                        </p:tgtEl>
                                        <p:attrNameLst>
                                          <p:attrName>style.visibility</p:attrName>
                                        </p:attrNameLst>
                                      </p:cBhvr>
                                      <p:to>
                                        <p:strVal val="visible"/>
                                      </p:to>
                                    </p:set>
                                    <p:animEffect transition="in" filter="box(in)">
                                      <p:cBhvr>
                                        <p:cTn id="18" dur="500"/>
                                        <p:tgtEl>
                                          <p:spTgt spid="106531"/>
                                        </p:tgtEl>
                                      </p:cBhvr>
                                    </p:animEffect>
                                  </p:childTnLst>
                                </p:cTn>
                              </p:par>
                              <p:par>
                                <p:cTn id="19" presetID="4"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ox(in)">
                                      <p:cBhvr>
                                        <p:cTn id="21" dur="500"/>
                                        <p:tgtEl>
                                          <p:spTgt spid="24"/>
                                        </p:tgtEl>
                                      </p:cBhvr>
                                    </p:animEffect>
                                  </p:childTnLst>
                                </p:cTn>
                              </p:par>
                              <p:par>
                                <p:cTn id="22" presetID="4"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ox(in)">
                                      <p:cBhvr>
                                        <p:cTn id="24" dur="500"/>
                                        <p:tgtEl>
                                          <p:spTgt spid="23"/>
                                        </p:tgtEl>
                                      </p:cBhvr>
                                    </p:animEffect>
                                  </p:childTnLst>
                                </p:cTn>
                              </p:par>
                              <p:par>
                                <p:cTn id="25" presetID="4" presetClass="entr" presetSubtype="16" fill="hold" nodeType="withEffect">
                                  <p:stCondLst>
                                    <p:cond delay="0"/>
                                  </p:stCondLst>
                                  <p:childTnLst>
                                    <p:set>
                                      <p:cBhvr>
                                        <p:cTn id="26" dur="1" fill="hold">
                                          <p:stCondLst>
                                            <p:cond delay="0"/>
                                          </p:stCondLst>
                                        </p:cTn>
                                        <p:tgtEl>
                                          <p:spTgt spid="106506"/>
                                        </p:tgtEl>
                                        <p:attrNameLst>
                                          <p:attrName>style.visibility</p:attrName>
                                        </p:attrNameLst>
                                      </p:cBhvr>
                                      <p:to>
                                        <p:strVal val="visible"/>
                                      </p:to>
                                    </p:set>
                                    <p:animEffect transition="in" filter="box(in)">
                                      <p:cBhvr>
                                        <p:cTn id="27" dur="500"/>
                                        <p:tgtEl>
                                          <p:spTgt spid="1065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25" grpId="0"/>
      <p:bldP spid="26" grpId="0"/>
      <p:bldP spid="27" grpId="0"/>
      <p:bldP spid="28"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p:txBody>
          <a:bodyPr/>
          <a:lstStyle/>
          <a:p>
            <a:pPr algn="l" eaLnBrk="1" hangingPunct="1"/>
            <a:r>
              <a:rPr lang="en-US" altLang="vi-VN" sz="3200" b="1" i="1" dirty="0">
                <a:latin typeface="Times New Roman" panose="02020603050405020304" pitchFamily="18" charset="0"/>
                <a:cs typeface="Times New Roman" panose="02020603050405020304" pitchFamily="18" charset="0"/>
              </a:rPr>
              <a:t>     Kể tên một số loại rau khác mà em biết ?</a:t>
            </a:r>
          </a:p>
        </p:txBody>
      </p:sp>
      <p:sp>
        <p:nvSpPr>
          <p:cNvPr id="3" name="Content Placeholder 2"/>
          <p:cNvSpPr>
            <a:spLocks noGrp="1" noChangeArrowheads="1"/>
          </p:cNvSpPr>
          <p:nvPr>
            <p:ph idx="4294967295"/>
          </p:nvPr>
        </p:nvSpPr>
        <p:spPr>
          <a:xfrm>
            <a:off x="0" y="1219200"/>
            <a:ext cx="9144000" cy="5638800"/>
          </a:xfrm>
        </p:spPr>
        <p:txBody>
          <a:bodyPr/>
          <a:lstStyle/>
          <a:p>
            <a:pPr eaLnBrk="1" hangingPunct="1">
              <a:buFontTx/>
              <a:buNone/>
            </a:pPr>
            <a:r>
              <a:rPr lang="en-US" altLang="vi-VN" b="1" dirty="0">
                <a:latin typeface="Times New Roman" panose="02020603050405020304" pitchFamily="18" charset="0"/>
                <a:cs typeface="Times New Roman" panose="02020603050405020304" pitchFamily="18" charset="0"/>
              </a:rPr>
              <a:t>          </a:t>
            </a:r>
            <a:r>
              <a:rPr lang="en-US" altLang="vi-VN" b="1" dirty="0">
                <a:solidFill>
                  <a:srgbClr val="FF0000"/>
                </a:solidFill>
                <a:latin typeface="Times New Roman" panose="02020603050405020304" pitchFamily="18" charset="0"/>
                <a:cs typeface="Times New Roman" panose="02020603050405020304" pitchFamily="18" charset="0"/>
              </a:rPr>
              <a:t>Em thường thấy các loại rau đó ở đâu?</a:t>
            </a:r>
          </a:p>
        </p:txBody>
      </p:sp>
      <p:pic>
        <p:nvPicPr>
          <p:cNvPr id="4" name="Picture 3" descr="ChoR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rong rau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52600"/>
            <a:ext cx="464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196924" y="6152272"/>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dirty="0">
                <a:latin typeface="Times New Roman" panose="02020603050405020304" pitchFamily="18" charset="0"/>
                <a:cs typeface="Times New Roman" panose="02020603050405020304" pitchFamily="18" charset="0"/>
              </a:rPr>
              <a:t>Chợ</a:t>
            </a:r>
          </a:p>
        </p:txBody>
      </p:sp>
      <p:sp>
        <p:nvSpPr>
          <p:cNvPr id="7" name="TextBox 6"/>
          <p:cNvSpPr txBox="1">
            <a:spLocks noChangeArrowheads="1"/>
          </p:cNvSpPr>
          <p:nvPr/>
        </p:nvSpPr>
        <p:spPr bwMode="auto">
          <a:xfrm>
            <a:off x="4800600" y="6172200"/>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latin typeface="Times New Roman" panose="02020603050405020304" pitchFamily="18" charset="0"/>
                <a:cs typeface="Times New Roman" panose="02020603050405020304" pitchFamily="18" charset="0"/>
              </a:rPr>
              <a:t>Vườn rau nhà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rrowheads="1"/>
          </p:cNvSpPr>
          <p:nvPr>
            <p:ph type="title" idx="4294967295"/>
          </p:nvPr>
        </p:nvSpPr>
        <p:spPr>
          <a:xfrm>
            <a:off x="152400" y="215900"/>
            <a:ext cx="8229600" cy="715963"/>
          </a:xfrm>
        </p:spPr>
        <p:txBody>
          <a:bodyPr/>
          <a:lstStyle/>
          <a:p>
            <a:pPr eaLnBrk="1" hangingPunct="1"/>
            <a:r>
              <a:rPr lang="en-US" altLang="vi-VN" sz="3200" b="1" dirty="0">
                <a:solidFill>
                  <a:schemeClr val="tx1">
                    <a:lumMod val="95000"/>
                    <a:lumOff val="5000"/>
                  </a:schemeClr>
                </a:solidFill>
                <a:latin typeface="Times New Roman" panose="02020603050405020304" pitchFamily="18" charset="0"/>
                <a:cs typeface="Times New Roman" panose="02020603050405020304" pitchFamily="18" charset="0"/>
              </a:rPr>
              <a:t>Nêu tên các loại hoa có trong hình ?</a:t>
            </a:r>
          </a:p>
        </p:txBody>
      </p:sp>
      <p:pic>
        <p:nvPicPr>
          <p:cNvPr id="1026" name="Picture 2" descr="C:\Users\Administrator\Desktop\index.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4343400" cy="2743200"/>
          </a:xfrm>
        </p:spPr>
      </p:pic>
      <p:pic>
        <p:nvPicPr>
          <p:cNvPr id="1027" name="Picture 3" descr="C:\Users\Administrator\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41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914400" y="3601328"/>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mai</a:t>
            </a:r>
          </a:p>
        </p:txBody>
      </p:sp>
      <p:sp>
        <p:nvSpPr>
          <p:cNvPr id="7" name="TextBox 6"/>
          <p:cNvSpPr txBox="1">
            <a:spLocks noChangeArrowheads="1"/>
          </p:cNvSpPr>
          <p:nvPr/>
        </p:nvSpPr>
        <p:spPr bwMode="auto">
          <a:xfrm>
            <a:off x="5867400" y="3601328"/>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đào</a:t>
            </a:r>
          </a:p>
        </p:txBody>
      </p:sp>
      <p:pic>
        <p:nvPicPr>
          <p:cNvPr id="1028" name="Picture 4" descr="C:\Users\Administrator\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434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istrator\Desktop\ind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038600"/>
            <a:ext cx="434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520396" y="6428936"/>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dirty="0">
                <a:solidFill>
                  <a:schemeClr val="tx1">
                    <a:lumMod val="95000"/>
                    <a:lumOff val="5000"/>
                  </a:schemeClr>
                </a:solidFill>
                <a:latin typeface="Times New Roman" panose="02020603050405020304" pitchFamily="18" charset="0"/>
                <a:cs typeface="Times New Roman" panose="02020603050405020304" pitchFamily="18" charset="0"/>
              </a:rPr>
              <a:t>Hoa cúc vạn thọ</a:t>
            </a:r>
          </a:p>
        </p:txBody>
      </p:sp>
      <p:sp>
        <p:nvSpPr>
          <p:cNvPr id="13" name="TextBox 12"/>
          <p:cNvSpPr txBox="1">
            <a:spLocks noChangeArrowheads="1"/>
          </p:cNvSpPr>
          <p:nvPr/>
        </p:nvSpPr>
        <p:spPr bwMode="auto">
          <a:xfrm>
            <a:off x="1295400" y="6396038"/>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cs typeface="Times New Roman" panose="02020603050405020304" pitchFamily="18" charset="0"/>
              </a:rPr>
              <a:t>Hoa 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ox(in)">
                                      <p:cBhvr>
                                        <p:cTn id="12" dur="500"/>
                                        <p:tgtEl>
                                          <p:spTgt spid="1026"/>
                                        </p:tgtEl>
                                      </p:cBhvr>
                                    </p:animEffect>
                                  </p:childTnLst>
                                </p:cTn>
                              </p:par>
                              <p:par>
                                <p:cTn id="13" presetID="4" presetClass="entr" presetSubtype="16"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box(in)">
                                      <p:cBhvr>
                                        <p:cTn id="15" dur="500"/>
                                        <p:tgtEl>
                                          <p:spTgt spid="1027"/>
                                        </p:tgtEl>
                                      </p:cBhvr>
                                    </p:animEffect>
                                  </p:childTnLst>
                                </p:cTn>
                              </p:par>
                              <p:par>
                                <p:cTn id="16" presetID="4"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ox(in)">
                                      <p:cBhvr>
                                        <p:cTn id="18" dur="500"/>
                                        <p:tgtEl>
                                          <p:spTgt spid="1028"/>
                                        </p:tgtEl>
                                      </p:cBhvr>
                                    </p:animEffect>
                                  </p:childTnLst>
                                </p:cTn>
                              </p:par>
                              <p:par>
                                <p:cTn id="19" presetID="4" presetClass="entr" presetSubtype="16"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box(in)">
                                      <p:cBhvr>
                                        <p:cTn id="21" dur="500"/>
                                        <p:tgtEl>
                                          <p:spTgt spid="10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linds(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Kể</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thêm</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một</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loại</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hoa</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mà</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32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biết</a:t>
            </a:r>
            <a:r>
              <a:rPr lang="en-US" altLang="vi-VN"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pic>
        <p:nvPicPr>
          <p:cNvPr id="2053" name="Picture 5" descr="C:\Users\Administrator\Desktop\images - Copy.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 y="2057400"/>
            <a:ext cx="4422775" cy="4343400"/>
          </a:xfrm>
        </p:spPr>
      </p:pic>
      <p:pic>
        <p:nvPicPr>
          <p:cNvPr id="2054" name="Picture 6"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449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81000" y="14478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i="1">
                <a:latin typeface="Calibri" panose="020F0502020204030204" pitchFamily="34" charset="0"/>
                <a:cs typeface="Arial" panose="020B0604020202020204" pitchFamily="34" charset="0"/>
              </a:rPr>
              <a:t>        </a:t>
            </a:r>
            <a:r>
              <a:rPr lang="en-US" altLang="vi-VN" i="1">
                <a:solidFill>
                  <a:srgbClr val="FF33CC"/>
                </a:solidFill>
                <a:latin typeface="Times New Roman" panose="02020603050405020304" pitchFamily="18" charset="0"/>
                <a:cs typeface="Times New Roman" panose="02020603050405020304" pitchFamily="18" charset="0"/>
              </a:rPr>
              <a:t>Em thường thấy các loại hoa đó ở đâu?</a:t>
            </a:r>
          </a:p>
        </p:txBody>
      </p:sp>
      <p:sp>
        <p:nvSpPr>
          <p:cNvPr id="11" name="TextBox 10"/>
          <p:cNvSpPr txBox="1">
            <a:spLocks noChangeArrowheads="1"/>
          </p:cNvSpPr>
          <p:nvPr/>
        </p:nvSpPr>
        <p:spPr bwMode="auto">
          <a:xfrm>
            <a:off x="762000" y="63960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Vườn hoa nhà em</a:t>
            </a:r>
          </a:p>
        </p:txBody>
      </p:sp>
      <p:sp>
        <p:nvSpPr>
          <p:cNvPr id="12" name="TextBox 11"/>
          <p:cNvSpPr txBox="1">
            <a:spLocks noChangeArrowheads="1"/>
          </p:cNvSpPr>
          <p:nvPr/>
        </p:nvSpPr>
        <p:spPr bwMode="auto">
          <a:xfrm>
            <a:off x="6019800" y="6396038"/>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latin typeface="Times New Roman" panose="02020603050405020304" pitchFamily="18" charset="0"/>
                <a:cs typeface="Times New Roman" panose="02020603050405020304" pitchFamily="18" charset="0"/>
              </a:rPr>
              <a:t>Công viên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randombar(horizontal)">
                                      <p:cBhvr>
                                        <p:cTn id="18" dur="500"/>
                                        <p:tgtEl>
                                          <p:spTgt spid="2053"/>
                                        </p:tgtEl>
                                      </p:cBhvr>
                                    </p:animEffect>
                                  </p:childTnLst>
                                </p:cTn>
                              </p:par>
                              <p:par>
                                <p:cTn id="19" presetID="14" presetClass="entr" presetSubtype="1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randombar(horizontal)">
                                      <p:cBhvr>
                                        <p:cTn id="21" dur="500"/>
                                        <p:tgtEl>
                                          <p:spTgt spid="20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clip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800600"/>
            <a:ext cx="24384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713413"/>
            <a:ext cx="102711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86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1"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648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244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3"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2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4"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3733800"/>
            <a:ext cx="10271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2" name="Text Box 22"/>
          <p:cNvSpPr txBox="1">
            <a:spLocks noChangeArrowheads="1"/>
          </p:cNvSpPr>
          <p:nvPr/>
        </p:nvSpPr>
        <p:spPr bwMode="auto">
          <a:xfrm>
            <a:off x="1143586" y="6725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p>
          <a:p>
            <a:pPr algn="ctr" eaLnBrk="1" hangingPunct="1">
              <a:spcBef>
                <a:spcPct val="50000"/>
              </a:spcBef>
              <a:buFontTx/>
              <a:buNone/>
            </a:pPr>
            <a:r>
              <a:rPr lang="en-US" altLang="vi-VN" sz="2800" b="1" dirty="0">
                <a:solidFill>
                  <a:srgbClr val="FF0000"/>
                </a:solidFill>
                <a:latin typeface="Times New Roman" panose="02020603050405020304" pitchFamily="18" charset="0"/>
              </a:rPr>
              <a:t>LỢI ÍCH CỦA VIỆC TRỒNG  RAU, HOA</a:t>
            </a:r>
          </a:p>
        </p:txBody>
      </p:sp>
      <p:sp>
        <p:nvSpPr>
          <p:cNvPr id="18" name="TextBox 17"/>
          <p:cNvSpPr txBox="1">
            <a:spLocks noChangeArrowheads="1"/>
          </p:cNvSpPr>
          <p:nvPr/>
        </p:nvSpPr>
        <p:spPr bwMode="auto">
          <a:xfrm>
            <a:off x="686972" y="1616888"/>
            <a:ext cx="7847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chemeClr val="tx2"/>
                </a:solidFill>
                <a:latin typeface="Times New Roman" panose="02020603050405020304" pitchFamily="18" charset="0"/>
                <a:cs typeface="Times New Roman" panose="02020603050405020304" pitchFamily="18" charset="0"/>
              </a:rPr>
              <a:t>1. Tìm hiểu lợi ích của việc trồng rau, hoa</a:t>
            </a:r>
            <a:endParaRPr lang="en-US" altLang="vi-VN"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82">
                                            <p:txEl>
                                              <p:pRg st="0" end="0"/>
                                            </p:txEl>
                                          </p:spTgt>
                                        </p:tgtEl>
                                        <p:attrNameLst>
                                          <p:attrName>style.visibility</p:attrName>
                                        </p:attrNameLst>
                                      </p:cBhvr>
                                      <p:to>
                                        <p:strVal val="visible"/>
                                      </p:to>
                                    </p:set>
                                    <p:anim calcmode="lin" valueType="num">
                                      <p:cBhvr additive="base">
                                        <p:cTn id="7" dur="500" fill="hold"/>
                                        <p:tgtEl>
                                          <p:spTgt spid="153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82">
                                            <p:txEl>
                                              <p:pRg st="1" end="1"/>
                                            </p:txEl>
                                          </p:spTgt>
                                        </p:tgtEl>
                                        <p:attrNameLst>
                                          <p:attrName>style.visibility</p:attrName>
                                        </p:attrNameLst>
                                      </p:cBhvr>
                                      <p:to>
                                        <p:strVal val="visible"/>
                                      </p:to>
                                    </p:set>
                                    <p:anim calcmode="lin" valueType="num">
                                      <p:cBhvr additive="base">
                                        <p:cTn id="13" dur="500" fill="hold"/>
                                        <p:tgtEl>
                                          <p:spTgt spid="153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Text Box 6"/>
          <p:cNvSpPr txBox="1">
            <a:spLocks noChangeArrowheads="1"/>
          </p:cNvSpPr>
          <p:nvPr/>
        </p:nvSpPr>
        <p:spPr bwMode="auto">
          <a:xfrm>
            <a:off x="116056" y="2133600"/>
            <a:ext cx="8915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b="1" dirty="0">
                <a:solidFill>
                  <a:schemeClr val="tx1">
                    <a:lumMod val="95000"/>
                    <a:lumOff val="5000"/>
                  </a:schemeClr>
                </a:solidFill>
                <a:latin typeface="Times New Roman" panose="02020603050405020304" pitchFamily="18" charset="0"/>
              </a:rPr>
              <a:t>Quan sát hình 1: Liên hệ thực tế và đọc SGK em hãy nêu lợi ích của việc trồng rau ?</a:t>
            </a:r>
          </a:p>
          <a:p>
            <a:pPr eaLnBrk="1" hangingPunct="1">
              <a:spcBef>
                <a:spcPct val="0"/>
              </a:spcBef>
              <a:buFontTx/>
              <a:buNone/>
            </a:pPr>
            <a:endParaRPr lang="en-US" altLang="vi-VN" b="1" dirty="0">
              <a:solidFill>
                <a:schemeClr val="tx1">
                  <a:lumMod val="95000"/>
                  <a:lumOff val="5000"/>
                </a:schemeClr>
              </a:solidFill>
              <a:latin typeface="Times New Roman" panose="02020603050405020304" pitchFamily="18" charset="0"/>
            </a:endParaRPr>
          </a:p>
        </p:txBody>
      </p:sp>
      <p:sp>
        <p:nvSpPr>
          <p:cNvPr id="9219" name="Text Box 8"/>
          <p:cNvSpPr txBox="1">
            <a:spLocks noChangeArrowheads="1"/>
          </p:cNvSpPr>
          <p:nvPr/>
        </p:nvSpPr>
        <p:spPr bwMode="auto">
          <a:xfrm>
            <a:off x="441325" y="1857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VNI-Times" pitchFamily="2" charset="0"/>
            </a:endParaRPr>
          </a:p>
        </p:txBody>
      </p:sp>
      <p:sp>
        <p:nvSpPr>
          <p:cNvPr id="133129" name="WordArt 9"/>
          <p:cNvSpPr>
            <a:spLocks noChangeArrowheads="1" noChangeShapeType="1" noTextEdit="1"/>
          </p:cNvSpPr>
          <p:nvPr/>
        </p:nvSpPr>
        <p:spPr bwMode="auto">
          <a:xfrm>
            <a:off x="0" y="0"/>
            <a:ext cx="2362200" cy="874713"/>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FF6600"/>
              </a:extrusionClr>
              <a:contourClr>
                <a:srgbClr val="0000F2"/>
              </a:contourClr>
            </a:sp3d>
          </a:bodyPr>
          <a:lstStyle/>
          <a:p>
            <a:pPr algn="ctr"/>
            <a:endParaRPr lang="en-US" sz="4000" kern="10">
              <a:ln w="9525">
                <a:round/>
                <a:headEnd/>
                <a:tailEnd/>
              </a:ln>
              <a:solidFill>
                <a:srgbClr val="0000F2"/>
              </a:solidFill>
              <a:cs typeface="Times New Roman" panose="02020603050405020304" pitchFamily="18" charset="0"/>
            </a:endParaRPr>
          </a:p>
        </p:txBody>
      </p:sp>
      <p:sp>
        <p:nvSpPr>
          <p:cNvPr id="133132" name="Text Box 12"/>
          <p:cNvSpPr txBox="1">
            <a:spLocks noChangeArrowheads="1"/>
          </p:cNvSpPr>
          <p:nvPr/>
        </p:nvSpPr>
        <p:spPr bwMode="auto">
          <a:xfrm>
            <a:off x="0" y="3312694"/>
            <a:ext cx="923682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được dùng làm thức ăn trong bữa ăn hằng ngày.</a:t>
            </a: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cung cấp các chất dinh dưỡng cần thiết cho con người.</a:t>
            </a: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Rau làm thức ăn cho vật nuôi,...</a:t>
            </a:r>
          </a:p>
          <a:p>
            <a:pPr eaLnBrk="1" hangingPunct="1">
              <a:spcBef>
                <a:spcPct val="0"/>
              </a:spcBef>
              <a:buFontTx/>
              <a:buNone/>
            </a:pPr>
            <a:r>
              <a:rPr lang="en-US" altLang="vi-VN" sz="2800" b="1" dirty="0">
                <a:solidFill>
                  <a:schemeClr val="tx1">
                    <a:lumMod val="95000"/>
                    <a:lumOff val="5000"/>
                  </a:schemeClr>
                </a:solidFill>
                <a:latin typeface="Times New Roman" panose="02020603050405020304" pitchFamily="18" charset="0"/>
              </a:rPr>
              <a:t>……….</a:t>
            </a:r>
          </a:p>
          <a:p>
            <a:pPr eaLnBrk="1" hangingPunct="1">
              <a:spcBef>
                <a:spcPct val="0"/>
              </a:spcBef>
              <a:buFontTx/>
              <a:buNone/>
            </a:pPr>
            <a:endParaRPr lang="en-US" altLang="vi-VN" sz="2800" b="1" dirty="0">
              <a:solidFill>
                <a:schemeClr val="tx1">
                  <a:lumMod val="95000"/>
                  <a:lumOff val="5000"/>
                </a:schemeClr>
              </a:solidFill>
              <a:latin typeface="Times New Roman" panose="02020603050405020304" pitchFamily="18" charset="0"/>
            </a:endParaRPr>
          </a:p>
        </p:txBody>
      </p:sp>
      <p:sp>
        <p:nvSpPr>
          <p:cNvPr id="9222" name="Text Box 13"/>
          <p:cNvSpPr txBox="1">
            <a:spLocks noChangeArrowheads="1"/>
          </p:cNvSpPr>
          <p:nvPr/>
        </p:nvSpPr>
        <p:spPr bwMode="auto">
          <a:xfrm>
            <a:off x="1431925" y="1866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endParaRPr>
          </a:p>
        </p:txBody>
      </p:sp>
      <p:sp>
        <p:nvSpPr>
          <p:cNvPr id="8" name="TextBox 7"/>
          <p:cNvSpPr txBox="1">
            <a:spLocks noChangeArrowheads="1"/>
          </p:cNvSpPr>
          <p:nvPr/>
        </p:nvSpPr>
        <p:spPr bwMode="auto">
          <a:xfrm>
            <a:off x="76200" y="1512938"/>
            <a:ext cx="8574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Tìm hiểu lợi ích của việc trồng rau, hoa</a:t>
            </a:r>
          </a:p>
        </p:txBody>
      </p:sp>
      <p:sp>
        <p:nvSpPr>
          <p:cNvPr id="7" name="Text Box 22"/>
          <p:cNvSpPr txBox="1">
            <a:spLocks noChangeArrowheads="1"/>
          </p:cNvSpPr>
          <p:nvPr/>
        </p:nvSpPr>
        <p:spPr bwMode="auto">
          <a:xfrm>
            <a:off x="1106656" y="0"/>
            <a:ext cx="6934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u="sng" dirty="0">
                <a:latin typeface="Times New Roman" panose="02020603050405020304" pitchFamily="18" charset="0"/>
              </a:rPr>
              <a:t>Kĩ thuật</a:t>
            </a:r>
            <a:r>
              <a:rPr lang="en-US" altLang="vi-VN" sz="2800" b="1" dirty="0">
                <a:latin typeface="Times New Roman" panose="02020603050405020304" pitchFamily="18" charset="0"/>
              </a:rPr>
              <a:t>: </a:t>
            </a:r>
          </a:p>
          <a:p>
            <a:pPr algn="ctr" eaLnBrk="1" hangingPunct="1">
              <a:spcBef>
                <a:spcPct val="50000"/>
              </a:spcBef>
              <a:buFontTx/>
              <a:buNone/>
            </a:pPr>
            <a:r>
              <a:rPr lang="en-US" altLang="vi-VN" sz="2800" b="1" dirty="0">
                <a:solidFill>
                  <a:srgbClr val="FF0000"/>
                </a:solidFill>
                <a:latin typeface="Times New Roman" panose="02020603050405020304" pitchFamily="18" charset="0"/>
              </a:rPr>
              <a:t>LỢI ÍCH CỦA VIỆC TRỒNG RAU, HOA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checkerboard(across)">
                                      <p:cBhvr>
                                        <p:cTn id="7" dur="500"/>
                                        <p:tgtEl>
                                          <p:spTgt spid="1331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26"/>
                                        </p:tgtEl>
                                        <p:attrNameLst>
                                          <p:attrName>style.visibility</p:attrName>
                                        </p:attrNameLst>
                                      </p:cBhvr>
                                      <p:to>
                                        <p:strVal val="visible"/>
                                      </p:to>
                                    </p:set>
                                    <p:animEffect transition="in" filter="checkerboard(across)">
                                      <p:cBhvr>
                                        <p:cTn id="10" dur="500"/>
                                        <p:tgtEl>
                                          <p:spTgt spid="1331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133129"/>
                                        </p:tgtEl>
                                      </p:cBhvr>
                                    </p:animEffect>
                                    <p:set>
                                      <p:cBhvr>
                                        <p:cTn id="15" dur="1" fill="hold">
                                          <p:stCondLst>
                                            <p:cond delay="499"/>
                                          </p:stCondLst>
                                        </p:cTn>
                                        <p:tgtEl>
                                          <p:spTgt spid="133129"/>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133126"/>
                                        </p:tgtEl>
                                      </p:cBhvr>
                                    </p:animEffect>
                                    <p:set>
                                      <p:cBhvr>
                                        <p:cTn id="18" dur="1" fill="hold">
                                          <p:stCondLst>
                                            <p:cond delay="499"/>
                                          </p:stCondLst>
                                        </p:cTn>
                                        <p:tgtEl>
                                          <p:spTgt spid="133126"/>
                                        </p:tgtEl>
                                        <p:attrNameLst>
                                          <p:attrName>style.visibility</p:attrName>
                                        </p:attrNameLst>
                                      </p:cBhvr>
                                      <p:to>
                                        <p:strVal val="hidden"/>
                                      </p:to>
                                    </p:set>
                                  </p:childTnLst>
                                </p:cTn>
                              </p:par>
                              <p:par>
                                <p:cTn id="19" presetID="5" presetClass="entr" presetSubtype="10" fill="hold" grpId="0" nodeType="withEffect">
                                  <p:stCondLst>
                                    <p:cond delay="0"/>
                                  </p:stCondLst>
                                  <p:childTnLst>
                                    <p:set>
                                      <p:cBhvr>
                                        <p:cTn id="20" dur="1" fill="hold">
                                          <p:stCondLst>
                                            <p:cond delay="0"/>
                                          </p:stCondLst>
                                        </p:cTn>
                                        <p:tgtEl>
                                          <p:spTgt spid="133132"/>
                                        </p:tgtEl>
                                        <p:attrNameLst>
                                          <p:attrName>style.visibility</p:attrName>
                                        </p:attrNameLst>
                                      </p:cBhvr>
                                      <p:to>
                                        <p:strVal val="visible"/>
                                      </p:to>
                                    </p:set>
                                    <p:animEffect transition="in" filter="checkerboard(across)">
                                      <p:cBhvr>
                                        <p:cTn id="21" dur="500"/>
                                        <p:tgtEl>
                                          <p:spTgt spid="13313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p:bldP spid="133126" grpId="1"/>
      <p:bldP spid="133132" grpId="0"/>
      <p:bldP spid="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2239</TotalTime>
  <Words>1477</Words>
  <Application>Microsoft Office PowerPoint</Application>
  <PresentationFormat>On-screen Show (4:3)</PresentationFormat>
  <Paragraphs>150</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Times New Roman</vt:lpstr>
      <vt:lpstr>VNI-Times</vt:lpstr>
      <vt:lpstr>VNtimes new roman</vt:lpstr>
      <vt:lpstr>Wingdings</vt:lpstr>
      <vt:lpstr>Default Design</vt:lpstr>
      <vt:lpstr>PowerPoint Presentation</vt:lpstr>
      <vt:lpstr>PowerPoint Presentation</vt:lpstr>
      <vt:lpstr>PowerPoint Presentation</vt:lpstr>
      <vt:lpstr>  Hãy kể tên các loại rau có trong hình ?</vt:lpstr>
      <vt:lpstr>     Kể tên một số loại rau khác mà em biết ?</vt:lpstr>
      <vt:lpstr>Nêu tên các loại hoa có trong hình ?</vt:lpstr>
      <vt:lpstr>Kể thêm một số loại hoa mà em biết ?</vt:lpstr>
      <vt:lpstr>PowerPoint Presentation</vt:lpstr>
      <vt:lpstr>PowerPoint Presentation</vt:lpstr>
      <vt:lpstr>- Gia đình em thường sử dụng những loại rau nào làm thức ăn?</vt:lpstr>
      <vt:lpstr>Rau được sử dụng như thế nào trong bữa ăn hằng ngày ở gia đình em?</vt:lpstr>
      <vt:lpstr> Rau được sử dụng như thế nào trong bữa ăn hằng ngày ở gia đình em?</vt:lpstr>
      <vt:lpstr>PowerPoint Presentation</vt:lpstr>
      <vt:lpstr>PowerPoint Presentation</vt:lpstr>
      <vt:lpstr>PowerPoint Presentation</vt:lpstr>
      <vt:lpstr>Quan sát hình 2 và cho biết hoa thường được sử dụng để làm gì?</vt:lpstr>
      <vt:lpstr>PowerPoint Presentation</vt:lpstr>
      <vt:lpstr>PowerPoint Presentation</vt:lpstr>
      <vt:lpstr>Các em thường tặng hoa cho thầy, cô; cha, mẹ nhân dịp nào?</vt:lpstr>
      <vt:lpstr>Ngoài ra em còn biết hoa được sử dụng để làm gì nữa không?</vt:lpstr>
      <vt:lpstr>PowerPoint Presentation</vt:lpstr>
      <vt:lpstr>PowerPoint Presentation</vt:lpstr>
      <vt:lpstr>Vì sao nên trồng nhiều loại rau và hoa?</vt:lpstr>
      <vt:lpstr>PowerPoint Presentation</vt:lpstr>
      <vt:lpstr>HS trả lời các câu hỏi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78 DUY TAN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THAIMINH</dc:creator>
  <cp:lastModifiedBy>Ha Thu</cp:lastModifiedBy>
  <cp:revision>257</cp:revision>
  <dcterms:created xsi:type="dcterms:W3CDTF">2008-12-20T14:45:40Z</dcterms:created>
  <dcterms:modified xsi:type="dcterms:W3CDTF">2022-01-23T13:26:04Z</dcterms:modified>
</cp:coreProperties>
</file>