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x-wav"/>
  <Override PartName="/ppt/media/audio5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1.wav" ContentType="audio/x-wav"/>
  <Override PartName="/ppt/media/audio12.wav" ContentType="audio/x-wav"/>
  <Override PartName="/ppt/media/audio13.wav" ContentType="audio/x-wav"/>
  <Override PartName="/ppt/media/audio1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8" r:id="rId2"/>
    <p:sldId id="283" r:id="rId3"/>
    <p:sldId id="299" r:id="rId4"/>
    <p:sldId id="300" r:id="rId5"/>
    <p:sldId id="266" r:id="rId6"/>
    <p:sldId id="284" r:id="rId7"/>
    <p:sldId id="268" r:id="rId8"/>
    <p:sldId id="270" r:id="rId9"/>
    <p:sldId id="271" r:id="rId10"/>
    <p:sldId id="272" r:id="rId11"/>
    <p:sldId id="285" r:id="rId12"/>
    <p:sldId id="269" r:id="rId13"/>
    <p:sldId id="273" r:id="rId14"/>
    <p:sldId id="274" r:id="rId15"/>
    <p:sldId id="301" r:id="rId16"/>
    <p:sldId id="282" r:id="rId17"/>
    <p:sldId id="286" r:id="rId18"/>
    <p:sldId id="288" r:id="rId19"/>
    <p:sldId id="289" r:id="rId20"/>
    <p:sldId id="291" r:id="rId21"/>
    <p:sldId id="296" r:id="rId22"/>
    <p:sldId id="293" r:id="rId23"/>
    <p:sldId id="294" r:id="rId24"/>
    <p:sldId id="295" r:id="rId25"/>
    <p:sldId id="275" r:id="rId26"/>
    <p:sldId id="276" r:id="rId27"/>
    <p:sldId id="277" r:id="rId28"/>
    <p:sldId id="278" r:id="rId29"/>
    <p:sldId id="279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DE4EB-AB59-4027-B4FF-BC216A753F6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982C2-9A24-4D5C-B261-E07CDA692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5B9650-C2CD-482D-B13B-1929D3A1170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CB-9361-47C6-B372-D265EDD497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4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6CCB-9361-47C6-B372-D265EDD497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4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vi-VN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D3CD6B0-4150-4657-9F58-6C533C0FC42D}" type="slidenum">
              <a:rPr lang="vi-VN" altLang="vi-VN" smtClean="0">
                <a:latin typeface="Arial" charset="0"/>
              </a:rPr>
              <a:pPr/>
              <a:t>12</a:t>
            </a:fld>
            <a:endParaRPr lang="vi-VN" altLang="vi-V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E26AC8E0-1D68-4577-86B5-12B571D151ED}" type="slidenum">
              <a:rPr lang="en-US" altLang="vi-VN" sz="1200">
                <a:latin typeface="Times New Roman" pitchFamily="18" charset="0"/>
              </a:rPr>
              <a:pPr algn="r" eaLnBrk="1" hangingPunct="1"/>
              <a:t>14</a:t>
            </a:fld>
            <a:endParaRPr lang="en-US" altLang="vi-V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D12413-84AA-44B7-B169-58C11117F77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5038C5-FABF-4915-96E5-923E098DB58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5038C5-FABF-4915-96E5-923E098DB58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2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8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93F4-8206-4820-B9F4-6387CF563C4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5E6B-763E-4033-B485-42F3DCE6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4.gi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2.e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12.wav"/><Relationship Id="rId7" Type="http://schemas.openxmlformats.org/officeDocument/2006/relationships/image" Target="../media/image2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12.wav"/><Relationship Id="rId7" Type="http://schemas.openxmlformats.org/officeDocument/2006/relationships/image" Target="../media/image2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1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D5C9F16-DA62-4B62-BEDE-4B13F919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BBB16DBB-1A6E-46A9-8A20-979C505547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6"/>
          <a:stretch>
            <a:fillRect/>
          </a:stretch>
        </p:blipFill>
        <p:spPr>
          <a:xfrm>
            <a:off x="-53975" y="1588"/>
            <a:ext cx="9251950" cy="69564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5E00C8-CD75-4124-98EE-A34AEBAFDDBD}"/>
              </a:ext>
            </a:extLst>
          </p:cNvPr>
          <p:cNvSpPr/>
          <p:nvPr/>
        </p:nvSpPr>
        <p:spPr>
          <a:xfrm>
            <a:off x="8999538" y="0"/>
            <a:ext cx="252412" cy="6958013"/>
          </a:xfrm>
          <a:prstGeom prst="rect">
            <a:avLst/>
          </a:prstGeom>
          <a:solidFill>
            <a:srgbClr val="F19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 (Body)"/>
            </a:endParaRPr>
          </a:p>
        </p:txBody>
      </p:sp>
      <p:sp>
        <p:nvSpPr>
          <p:cNvPr id="20485" name="TextBox 8">
            <a:extLst>
              <a:ext uri="{FF2B5EF4-FFF2-40B4-BE49-F238E27FC236}">
                <a16:creationId xmlns:a16="http://schemas.microsoft.com/office/drawing/2014/main" id="{09D55F63-0330-49D8-87AF-8C657158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64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8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11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2022. 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800" b="1" u="sng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800" b="1" dirty="0" err="1" smtClean="0">
                <a:solidFill>
                  <a:srgbClr val="FFFF66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2800" b="1" dirty="0" smtClean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32: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Trừ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thập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phân</a:t>
            </a:r>
            <a:endParaRPr lang="en-US" altLang="en-US" sz="2800" b="1" dirty="0">
              <a:solidFill>
                <a:srgbClr val="FFFF66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87" y="2438400"/>
            <a:ext cx="79592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</a:p>
          <a:p>
            <a:pPr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34,82 – 6,37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34AC6-09FD-40C3-8381-03E6C5A8C3BC}"/>
              </a:ext>
            </a:extLst>
          </p:cNvPr>
          <p:cNvSpPr txBox="1"/>
          <p:nvPr/>
        </p:nvSpPr>
        <p:spPr>
          <a:xfrm>
            <a:off x="0" y="16525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614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87" y="2438400"/>
            <a:ext cx="7959213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vi-VN" sz="44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</a:p>
          <a:p>
            <a:pPr algn="just">
              <a:defRPr/>
            </a:pP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46,7 – 29,43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6003A-EDFF-4AF4-B391-F46C01BE784F}"/>
              </a:ext>
            </a:extLst>
          </p:cNvPr>
          <p:cNvSpPr txBox="1"/>
          <p:nvPr/>
        </p:nvSpPr>
        <p:spPr>
          <a:xfrm>
            <a:off x="0" y="16525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45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6010075" y="412196"/>
            <a:ext cx="1066989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pPr eaLnBrk="1" hangingPunct="1">
              <a:spcBef>
                <a:spcPct val="20000"/>
              </a:spcBef>
            </a:pPr>
            <a:r>
              <a:rPr lang="en-US" altLang="vi-VN" sz="36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52401" y="1990754"/>
            <a:ext cx="8686800" cy="5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</a:rPr>
              <a:t>Thông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</a:rPr>
              <a:t> ta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</a:rPr>
              <a:t>đặt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</a:rPr>
              <a:t>rồi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</a:rPr>
              <a:t>làm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</a:rPr>
              <a:t>như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</a:rPr>
              <a:t>sau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990600" y="3581400"/>
            <a:ext cx="1281047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</a:rPr>
              <a:t>46,7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990600" y="4289264"/>
            <a:ext cx="1223365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29,43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493241" y="3662558"/>
            <a:ext cx="398468" cy="907919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300" b="1">
                <a:solidFill>
                  <a:srgbClr val="0000FF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1447894" y="4809540"/>
            <a:ext cx="304989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2743201" y="3094317"/>
            <a:ext cx="6358310" cy="107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Coi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46,7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46,70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rồi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phép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2743200" y="4732585"/>
            <a:ext cx="6261052" cy="156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phẩy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phẩy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vi-VN" sz="3200" b="1" dirty="0">
              <a:latin typeface="Times New Roman" pitchFamily="18" charset="0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962022" y="4960895"/>
            <a:ext cx="1245193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1752600" y="4992491"/>
            <a:ext cx="532550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</a:rPr>
              <a:t> 7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1600200" y="4987547"/>
            <a:ext cx="380528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207004" y="4992491"/>
            <a:ext cx="304989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18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eaLnBrk="1" hangingPunct="1"/>
            <a:endParaRPr lang="en-US" altLang="vi-VN">
              <a:latin typeface="Times New Roman" pitchFamily="18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914400" y="4992491"/>
            <a:ext cx="304989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238906"/>
            <a:ext cx="441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1473E5-92B1-40B9-9E9A-8BDEA8728B75}"/>
              </a:ext>
            </a:extLst>
          </p:cNvPr>
          <p:cNvSpPr txBox="1"/>
          <p:nvPr/>
        </p:nvSpPr>
        <p:spPr>
          <a:xfrm>
            <a:off x="0" y="16525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38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60" grpId="0" animBg="1"/>
      <p:bldP spid="63" grpId="0"/>
      <p:bldP spid="64" grpId="0"/>
      <p:bldP spid="65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87" y="2438400"/>
            <a:ext cx="68580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57,3 – 9,15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3446463"/>
            <a:ext cx="126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57,3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380040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1077" y="3962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9,15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362200" y="4670286"/>
            <a:ext cx="150187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467028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4880" y="4670286"/>
            <a:ext cx="47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1077" y="4670286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3138" y="4670286"/>
            <a:ext cx="415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4425" y="47023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20283-D1A4-4C0F-AF9E-649B8440DC2A}"/>
              </a:ext>
            </a:extLst>
          </p:cNvPr>
          <p:cNvSpPr txBox="1"/>
          <p:nvPr/>
        </p:nvSpPr>
        <p:spPr>
          <a:xfrm>
            <a:off x="0" y="830015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206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0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685517" y="3276587"/>
            <a:ext cx="7772967" cy="23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/>
          <a:p>
            <a:pPr algn="ctr" eaLnBrk="1" hangingPunct="1"/>
            <a:endParaRPr lang="vi-VN" altLang="vi-VN" sz="4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3153" y="2057400"/>
            <a:ext cx="9015584" cy="3770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>
              <a:spcBef>
                <a:spcPts val="600"/>
              </a:spcBef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trừ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:</a:t>
            </a:r>
          </a:p>
          <a:p>
            <a:pPr algn="just">
              <a:spcBef>
                <a:spcPts val="6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bị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cùng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hàng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just">
              <a:spcBef>
                <a:spcPts val="600"/>
              </a:spcBef>
              <a:buFontTx/>
              <a:buChar char="-"/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phép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nhiên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just">
              <a:spcBef>
                <a:spcPts val="6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hiệu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bị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12292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5" rIns="91429" bIns="45715" anchor="ctr"/>
          <a:lstStyle/>
          <a:p>
            <a:pPr eaLnBrk="1" hangingPunct="1"/>
            <a:endParaRPr lang="en-US" altLang="vi-VN"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AD99B-3FA7-468C-B286-2AB1B8E670B5}"/>
              </a:ext>
            </a:extLst>
          </p:cNvPr>
          <p:cNvSpPr txBox="1"/>
          <p:nvPr/>
        </p:nvSpPr>
        <p:spPr>
          <a:xfrm>
            <a:off x="73153" y="142091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026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D5C9F16-DA62-4B62-BEDE-4B13F919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BBB16DBB-1A6E-46A9-8A20-979C505547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6"/>
          <a:stretch>
            <a:fillRect/>
          </a:stretch>
        </p:blipFill>
        <p:spPr>
          <a:xfrm>
            <a:off x="-53975" y="1588"/>
            <a:ext cx="9251950" cy="69564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5E00C8-CD75-4124-98EE-A34AEBAFDDBD}"/>
              </a:ext>
            </a:extLst>
          </p:cNvPr>
          <p:cNvSpPr/>
          <p:nvPr/>
        </p:nvSpPr>
        <p:spPr>
          <a:xfrm>
            <a:off x="8999538" y="0"/>
            <a:ext cx="252412" cy="6958013"/>
          </a:xfrm>
          <a:prstGeom prst="rect">
            <a:avLst/>
          </a:prstGeom>
          <a:solidFill>
            <a:srgbClr val="F19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 (Body)"/>
            </a:endParaRPr>
          </a:p>
        </p:txBody>
      </p:sp>
      <p:sp>
        <p:nvSpPr>
          <p:cNvPr id="20485" name="TextBox 8">
            <a:extLst>
              <a:ext uri="{FF2B5EF4-FFF2-40B4-BE49-F238E27FC236}">
                <a16:creationId xmlns:a16="http://schemas.microsoft.com/office/drawing/2014/main" id="{09D55F63-0330-49D8-87AF-8C657158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54075"/>
            <a:ext cx="8305800" cy="21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8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11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2022. 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800" b="1" u="sng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r>
              <a:rPr lang="en-US" alt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800" b="1" dirty="0" err="1" smtClean="0">
                <a:solidFill>
                  <a:srgbClr val="FFFF66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2800" b="1" dirty="0" smtClean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32: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Trừ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thập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phân</a:t>
            </a:r>
            <a:endParaRPr lang="en-US" altLang="en-US" sz="2800" b="1" dirty="0">
              <a:solidFill>
                <a:srgbClr val="FFFF66"/>
              </a:solidFill>
              <a:latin typeface="HP001 4 hàng" panose="020B0603050302020204" pitchFamily="34" charset="0"/>
            </a:endParaRPr>
          </a:p>
        </p:txBody>
      </p:sp>
      <p:sp>
        <p:nvSpPr>
          <p:cNvPr id="20486" name="TextBox 1">
            <a:extLst>
              <a:ext uri="{FF2B5EF4-FFF2-40B4-BE49-F238E27FC236}">
                <a16:creationId xmlns:a16="http://schemas.microsoft.com/office/drawing/2014/main" id="{4BCDC5DB-1B35-47C1-8FF0-0A179D28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05150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B.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Hoạt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động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thực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hành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646" y="3446463"/>
            <a:ext cx="162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36,7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846" y="382518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99442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13,8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18816" y="4670286"/>
            <a:ext cx="150187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3314" y="4670286"/>
            <a:ext cx="182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2,215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082" y="4697179"/>
            <a:ext cx="149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22,9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5063" y="2974351"/>
            <a:ext cx="72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9110" y="4739240"/>
            <a:ext cx="172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26,19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6594" y="3483627"/>
            <a:ext cx="162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29,4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3734313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367741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7815" y="4031354"/>
            <a:ext cx="125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3,21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599" y="3945230"/>
            <a:ext cx="162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10,125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3389799"/>
            <a:ext cx="162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12,34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346723" y="4670286"/>
            <a:ext cx="150187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59393" y="4739240"/>
            <a:ext cx="150187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36886" y="3026427"/>
            <a:ext cx="72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72" y="2969525"/>
            <a:ext cx="72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a)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EF6D8C-E94B-4344-91AC-E41B55D960FC}"/>
              </a:ext>
            </a:extLst>
          </p:cNvPr>
          <p:cNvSpPr txBox="1"/>
          <p:nvPr/>
        </p:nvSpPr>
        <p:spPr>
          <a:xfrm>
            <a:off x="189270" y="12626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111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218712" y="5791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 flipV="1">
            <a:off x="5409712" y="4724400"/>
            <a:ext cx="76933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88487" y="1618456"/>
            <a:ext cx="2240084" cy="17541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altLang="en-US" sz="3600">
                <a:latin typeface="Times New Roman" pitchFamily="18" charset="0"/>
              </a:rPr>
              <a:t>21,3</a:t>
            </a:r>
            <a:endParaRPr lang="en-US" altLang="en-US" sz="36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altLang="en-US" sz="3600">
                <a:latin typeface="Times New Roman" pitchFamily="18" charset="0"/>
              </a:rPr>
              <a:t>10,7</a:t>
            </a:r>
            <a:endParaRPr lang="en-US" altLang="en-US" sz="3600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339606" y="2726421"/>
            <a:ext cx="1327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itchFamily="18" charset="0"/>
              </a:rPr>
              <a:t>10,6</a:t>
            </a: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1299307" y="2743200"/>
            <a:ext cx="10184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914888" y="1828800"/>
            <a:ext cx="45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-</a:t>
            </a:r>
          </a:p>
        </p:txBody>
      </p:sp>
      <p:sp>
        <p:nvSpPr>
          <p:cNvPr id="18447" name="Text Box 6"/>
          <p:cNvSpPr txBox="1">
            <a:spLocks noChangeArrowheads="1"/>
          </p:cNvSpPr>
          <p:nvPr/>
        </p:nvSpPr>
        <p:spPr bwMode="auto">
          <a:xfrm>
            <a:off x="5574568" y="1659731"/>
            <a:ext cx="1790212" cy="17541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3600">
                <a:latin typeface="Times New Roman" pitchFamily="18" charset="0"/>
              </a:rPr>
              <a:t>15,53</a:t>
            </a: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 algn="ctr" eaLnBrk="1" hangingPunct="1">
              <a:defRPr/>
            </a:pPr>
            <a:r>
              <a:rPr lang="en-US" altLang="en-US" sz="3600">
                <a:latin typeface="Times New Roman" pitchFamily="18" charset="0"/>
              </a:rPr>
              <a:t>  6,44</a:t>
            </a:r>
            <a:endParaRPr lang="en-US" altLang="en-US" sz="36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5608562" y="1905000"/>
            <a:ext cx="45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-</a:t>
            </a: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6095725" y="2767781"/>
            <a:ext cx="9908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138741" y="2743200"/>
            <a:ext cx="110025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itchFamily="18" charset="0"/>
              </a:rPr>
              <a:t>9,09</a:t>
            </a:r>
          </a:p>
        </p:txBody>
      </p:sp>
      <p:pic>
        <p:nvPicPr>
          <p:cNvPr id="20493" name="Picture 2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8587" y="4852133"/>
            <a:ext cx="1165225" cy="28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3" y="5791201"/>
            <a:ext cx="2649904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34938" y="228600"/>
            <a:ext cx="54396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43145" y="831723"/>
            <a:ext cx="2930769" cy="646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sz="3600">
                <a:latin typeface="Times New Roman" pitchFamily="18" charset="0"/>
              </a:rPr>
              <a:t>  21, 3– 10,7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7416" y="844153"/>
            <a:ext cx="403078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altLang="en-US" sz="3600">
                <a:solidFill>
                  <a:schemeClr val="tx1"/>
                </a:solidFill>
                <a:latin typeface="Times New Roman" pitchFamily="18" charset="0"/>
              </a:rPr>
              <a:t>)  15,53 – 6,44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30193" y="3581400"/>
            <a:ext cx="2930769" cy="646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</a:rPr>
              <a:t>c) 13,5 – 11,98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959106" y="3551545"/>
            <a:ext cx="2930769" cy="646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</a:rPr>
              <a:t>d) 50 – 26,83 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888" y="4368713"/>
            <a:ext cx="193986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   13,5</a:t>
            </a:r>
          </a:p>
          <a:p>
            <a:r>
              <a:rPr lang="en-US" sz="3600"/>
              <a:t>   11,98</a:t>
            </a:r>
          </a:p>
          <a:p>
            <a:endParaRPr lang="en-US" sz="360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143245" y="5562600"/>
            <a:ext cx="127639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927139" y="4598987"/>
            <a:ext cx="45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5677" y="5540704"/>
            <a:ext cx="108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1,52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6247" y="4368713"/>
            <a:ext cx="193986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   50</a:t>
            </a:r>
          </a:p>
          <a:p>
            <a:r>
              <a:rPr lang="en-US" sz="3600"/>
              <a:t>   26,83</a:t>
            </a:r>
          </a:p>
          <a:p>
            <a:endParaRPr lang="en-US" sz="3600"/>
          </a:p>
        </p:txBody>
      </p:sp>
      <p:cxnSp>
        <p:nvCxnSpPr>
          <p:cNvPr id="6" name="Straight Connector 5"/>
          <p:cNvCxnSpPr/>
          <p:nvPr/>
        </p:nvCxnSpPr>
        <p:spPr>
          <a:xfrm>
            <a:off x="5836918" y="5540704"/>
            <a:ext cx="124968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511226" y="4648200"/>
            <a:ext cx="45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554056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23,17</a:t>
            </a:r>
          </a:p>
        </p:txBody>
      </p:sp>
    </p:spTree>
    <p:extLst>
      <p:ext uri="{BB962C8B-B14F-4D97-AF65-F5344CB8AC3E}">
        <p14:creationId xmlns:p14="http://schemas.microsoft.com/office/powerpoint/2010/main" val="30221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08551" grpId="0"/>
      <p:bldP spid="18439" grpId="0" animBg="1"/>
      <p:bldP spid="18443" grpId="0"/>
      <p:bldP spid="18447" grpId="0" animBg="1"/>
      <p:bldP spid="36" grpId="0"/>
      <p:bldP spid="37" grpId="0" animBg="1"/>
      <p:bldP spid="38" grpId="0"/>
      <p:bldP spid="22" grpId="0"/>
      <p:bldP spid="23" grpId="0" animBg="1"/>
      <p:bldP spid="2" grpId="0" animBg="1"/>
      <p:bldP spid="21" grpId="0" animBg="1"/>
      <p:bldP spid="24" grpId="0" animBg="1"/>
      <p:bldP spid="3" grpId="0" animBg="1"/>
      <p:bldP spid="26" grpId="0" animBg="1"/>
      <p:bldP spid="28" grpId="0"/>
      <p:bldP spid="4" grpId="0"/>
      <p:bldP spid="30" grpId="0" animBg="1"/>
      <p:bldP spid="27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0"/>
          <p:cNvSpPr txBox="1">
            <a:spLocks noChangeArrowheads="1"/>
          </p:cNvSpPr>
          <p:nvPr/>
        </p:nvSpPr>
        <p:spPr bwMode="auto">
          <a:xfrm>
            <a:off x="104957" y="304800"/>
            <a:ext cx="8914423" cy="21852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98463" algn="just" eaLnBrk="1" hangingPunct="1">
              <a:spcBef>
                <a:spcPct val="50000"/>
              </a:spcBef>
              <a:defRPr/>
            </a:pP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thùng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đựng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26,75 kg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gạo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thùng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ra 10,5 kg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gạo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ra 9 kg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gạo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nữa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thùng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bao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ki-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lô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-gam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gạo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148112" y="2746176"/>
            <a:ext cx="22383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>
                <a:latin typeface="Times New Roman" pitchFamily="18" charset="0"/>
              </a:rPr>
              <a:t>Tóm tắt: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6741" y="3361729"/>
            <a:ext cx="1804865" cy="26739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1876" y="4583113"/>
            <a:ext cx="160172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26,75kg</a:t>
            </a:r>
          </a:p>
        </p:txBody>
      </p:sp>
      <p:sp>
        <p:nvSpPr>
          <p:cNvPr id="5" name="Left Brace 4"/>
          <p:cNvSpPr/>
          <p:nvPr/>
        </p:nvSpPr>
        <p:spPr>
          <a:xfrm>
            <a:off x="2563596" y="3361730"/>
            <a:ext cx="262153" cy="2691410"/>
          </a:xfrm>
          <a:prstGeom prst="leftBrace">
            <a:avLst>
              <a:gd name="adj1" fmla="val 65808"/>
              <a:gd name="adj2" fmla="val 49075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66127" y="5331452"/>
            <a:ext cx="180486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25751" y="4648200"/>
            <a:ext cx="1804865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23291" y="3518694"/>
            <a:ext cx="1804865" cy="100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64827" y="3581400"/>
            <a:ext cx="17828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Lần 1: 10,5kg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53837" y="4710114"/>
            <a:ext cx="178288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Lần 2: 9kg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51394" y="5495925"/>
            <a:ext cx="17828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? kg gạo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58000" y="3760788"/>
            <a:ext cx="1449123" cy="1535112"/>
            <a:chOff x="9316065" y="4498975"/>
            <a:chExt cx="1883727" cy="1535113"/>
          </a:xfrm>
        </p:grpSpPr>
        <p:sp>
          <p:nvSpPr>
            <p:cNvPr id="4" name="Right Brace 3"/>
            <p:cNvSpPr/>
            <p:nvPr/>
          </p:nvSpPr>
          <p:spPr>
            <a:xfrm>
              <a:off x="9316065" y="4498975"/>
              <a:ext cx="609557" cy="1535113"/>
            </a:xfrm>
            <a:prstGeom prst="rightBrace">
              <a:avLst>
                <a:gd name="adj1" fmla="val 13172"/>
                <a:gd name="adj2" fmla="val 50000"/>
              </a:avLst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21524" name="TextBox 5"/>
            <p:cNvSpPr txBox="1">
              <a:spLocks noChangeArrowheads="1"/>
            </p:cNvSpPr>
            <p:nvPr/>
          </p:nvSpPr>
          <p:spPr bwMode="auto">
            <a:xfrm>
              <a:off x="9942870" y="4848909"/>
              <a:ext cx="12569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? kg</a:t>
              </a:r>
            </a:p>
          </p:txBody>
        </p:sp>
      </p:grp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7351346" y="5686425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latin typeface="Arial" pitchFamily="34" charset="0"/>
              </a:rPr>
              <a:t>3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</a:rPr>
              <a:t>phút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</a:rPr>
              <a:t>bắt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</a:rPr>
              <a:t>đầu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7385538" y="5676900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rgbClr val="FF3300"/>
                </a:solidFill>
                <a:latin typeface="Arial" pitchFamily="34" charset="0"/>
              </a:rPr>
              <a:t>2 </a:t>
            </a:r>
            <a:r>
              <a:rPr lang="en-US" sz="3600" b="1" dirty="0" err="1">
                <a:solidFill>
                  <a:srgbClr val="FF3300"/>
                </a:solidFill>
                <a:latin typeface="Arial" pitchFamily="34" charset="0"/>
              </a:rPr>
              <a:t>phút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7385538" y="5676900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rgbClr val="FF3300"/>
                </a:solidFill>
                <a:latin typeface="Arial" pitchFamily="34" charset="0"/>
              </a:rPr>
              <a:t>1 </a:t>
            </a:r>
            <a:r>
              <a:rPr lang="en-US" sz="3600" b="1" dirty="0" err="1">
                <a:solidFill>
                  <a:srgbClr val="FF3300"/>
                </a:solidFill>
                <a:latin typeface="Arial" pitchFamily="34" charset="0"/>
              </a:rPr>
              <a:t>phút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7351346" y="5657850"/>
            <a:ext cx="1465385" cy="10668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3300"/>
                </a:solidFill>
                <a:latin typeface="Arial" pitchFamily="34" charset="0"/>
              </a:rPr>
              <a:t>Hết</a:t>
            </a:r>
            <a:r>
              <a:rPr lang="en-US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pitchFamily="34" charset="0"/>
              </a:rPr>
              <a:t>giờ</a:t>
            </a:r>
            <a:endParaRPr lang="en-US" sz="3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3" presetClass="exit" presetSubtype="1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2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97" presetID="3" presetClass="exit" presetSubtype="1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83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62" grpId="0"/>
      <p:bldP spid="2" grpId="0" animBg="1"/>
      <p:bldP spid="3" grpId="0"/>
      <p:bldP spid="5" grpId="0" animBg="1"/>
      <p:bldP spid="9" grpId="0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9" name="Text Box 27"/>
          <p:cNvSpPr txBox="1">
            <a:spLocks noChangeArrowheads="1"/>
          </p:cNvSpPr>
          <p:nvPr/>
        </p:nvSpPr>
        <p:spPr bwMode="auto">
          <a:xfrm>
            <a:off x="34413" y="1"/>
            <a:ext cx="9109587" cy="371178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>
                <a:latin typeface="Times New Roman" pitchFamily="18" charset="0"/>
              </a:rPr>
              <a:t>Cách 1:                         </a:t>
            </a:r>
            <a:r>
              <a:rPr lang="en-US" altLang="en-US" sz="3400" u="sng">
                <a:latin typeface="Times New Roman" pitchFamily="18" charset="0"/>
              </a:rPr>
              <a:t>Bài giải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340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340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340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340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160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3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78923" y="2743200"/>
            <a:ext cx="4337538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 u="sng">
                <a:latin typeface="Times New Roman" pitchFamily="18" charset="0"/>
              </a:rPr>
              <a:t>Đáp số</a:t>
            </a:r>
            <a:r>
              <a:rPr lang="en-US" altLang="en-US" sz="3400">
                <a:latin typeface="Times New Roman" pitchFamily="18" charset="0"/>
              </a:rPr>
              <a:t>: 7,25 kg gạo</a:t>
            </a:r>
            <a:endParaRPr lang="en-US" sz="34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00200" y="457200"/>
            <a:ext cx="656492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>
                <a:latin typeface="Times New Roman" pitchFamily="18" charset="0"/>
              </a:rPr>
              <a:t>Số gạo người ta đã lấy ra là: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>
                <a:latin typeface="Times New Roman" pitchFamily="18" charset="0"/>
              </a:rPr>
              <a:t>	10,5 + 9 = 19,5 (kg)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1011" y="1452563"/>
            <a:ext cx="803030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>
                <a:latin typeface="Times New Roman" pitchFamily="18" charset="0"/>
              </a:rPr>
              <a:t>Trong thùng còn lại số gạo là: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>
                <a:latin typeface="Times New Roman" pitchFamily="18" charset="0"/>
              </a:rPr>
              <a:t>	26,75 – 19,5 = 7,25 (kg)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3417058"/>
            <a:ext cx="9144000" cy="3440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 err="1">
                <a:latin typeface="Times New Roman" pitchFamily="18" charset="0"/>
              </a:rPr>
              <a:t>Cách</a:t>
            </a:r>
            <a:r>
              <a:rPr lang="en-US" altLang="en-US" sz="3400">
                <a:latin typeface="Times New Roman" pitchFamily="18" charset="0"/>
              </a:rPr>
              <a:t> 2:</a:t>
            </a:r>
            <a:endParaRPr lang="en-US" altLang="en-US" sz="3400" u="sng" dirty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3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3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3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3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en-US" altLang="en-US" sz="3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6895" y="3814227"/>
            <a:ext cx="824510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>
                <a:latin typeface="Times New Roman" pitchFamily="18" charset="0"/>
              </a:rPr>
              <a:t>Số gạo còn lại sau khi lấy ra 10,5 kg là: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>
                <a:latin typeface="Times New Roman" pitchFamily="18" charset="0"/>
              </a:rPr>
              <a:t>	26,75 - 10,5  = 16,25 (kg)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413" y="4881563"/>
            <a:ext cx="8970596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>
                <a:latin typeface="Times New Roman" pitchFamily="18" charset="0"/>
              </a:rPr>
              <a:t>Trong thùng còn lại số gạo là: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>
                <a:latin typeface="Times New Roman" pitchFamily="18" charset="0"/>
              </a:rPr>
              <a:t>	16,25 – 9 = 7,25 (kg)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27585" y="5989969"/>
            <a:ext cx="4337538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400" u="sng">
                <a:latin typeface="Times New Roman" pitchFamily="18" charset="0"/>
              </a:rPr>
              <a:t>Đáp số</a:t>
            </a:r>
            <a:r>
              <a:rPr lang="en-US" altLang="en-US" sz="3400">
                <a:latin typeface="Times New Roman" pitchFamily="18" charset="0"/>
              </a:rPr>
              <a:t>: 7,25 kg gạo</a:t>
            </a:r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val="39475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5"/>
          <p:cNvSpPr txBox="1">
            <a:spLocks noChangeArrowheads="1"/>
          </p:cNvSpPr>
          <p:nvPr/>
        </p:nvSpPr>
        <p:spPr bwMode="auto">
          <a:xfrm>
            <a:off x="761832" y="638968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7231" y="808038"/>
            <a:ext cx="2872154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0" y="714376"/>
            <a:ext cx="3312991" cy="1266825"/>
          </a:xfrm>
          <a:prstGeom prst="cloudCallout">
            <a:avLst>
              <a:gd name="adj1" fmla="val 68776"/>
              <a:gd name="adj2" fmla="val 53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117231" y="2141538"/>
            <a:ext cx="2576635" cy="2201862"/>
            <a:chOff x="2400" y="3161"/>
            <a:chExt cx="1200" cy="1110"/>
          </a:xfrm>
        </p:grpSpPr>
        <p:graphicFrame>
          <p:nvGraphicFramePr>
            <p:cNvPr id="10287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6" name="CorelDRAW" r:id="rId9" imgW="3542348" imgH="3275648" progId="CorelDRAW.Graphic.11">
                    <p:embed/>
                  </p:oleObj>
                </mc:Choice>
                <mc:Fallback>
                  <p:oleObj name="CorelDRAW" r:id="rId9" imgW="3542348" imgH="3275648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8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1885" y="2965450"/>
            <a:ext cx="32912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2,56 + 2,7 + 1,44 </a:t>
            </a:r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3109058" y="4579938"/>
            <a:ext cx="2576635" cy="2201862"/>
            <a:chOff x="2400" y="3161"/>
            <a:chExt cx="1200" cy="1110"/>
          </a:xfrm>
        </p:grpSpPr>
        <p:graphicFrame>
          <p:nvGraphicFramePr>
            <p:cNvPr id="10285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7" name="CorelDRAW" r:id="rId11" imgW="3542348" imgH="3275648" progId="CorelDRAW.Graphic.11">
                    <p:embed/>
                  </p:oleObj>
                </mc:Choice>
                <mc:Fallback>
                  <p:oleObj name="CorelDRAW" r:id="rId11" imgW="3542348" imgH="3275648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6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23846" y="5480050"/>
            <a:ext cx="31822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0,28 + 0,72 + 10 </a:t>
            </a:r>
          </a:p>
        </p:txBody>
      </p:sp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5219212" y="838201"/>
            <a:ext cx="2576635" cy="2201863"/>
            <a:chOff x="2400" y="3161"/>
            <a:chExt cx="1200" cy="1110"/>
          </a:xfrm>
        </p:grpSpPr>
        <p:graphicFrame>
          <p:nvGraphicFramePr>
            <p:cNvPr id="10283" name="Object 20"/>
            <p:cNvGraphicFramePr>
              <a:graphicFrameLocks noChangeAspect="1"/>
            </p:cNvGraphicFramePr>
            <p:nvPr/>
          </p:nvGraphicFramePr>
          <p:xfrm>
            <a:off x="2400" y="3161"/>
            <a:ext cx="120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8" name="CorelDRAW" r:id="rId12" imgW="3542348" imgH="3275648" progId="CorelDRAW.Graphic.11">
                    <p:embed/>
                  </p:oleObj>
                </mc:Choice>
                <mc:Fallback>
                  <p:oleObj name="CorelDRAW" r:id="rId12" imgW="3542348" imgH="3275648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3161"/>
                          <a:ext cx="1200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4" name="Oval 21"/>
            <p:cNvSpPr>
              <a:spLocks noChangeArrowheads="1"/>
            </p:cNvSpPr>
            <p:nvPr/>
          </p:nvSpPr>
          <p:spPr bwMode="auto">
            <a:xfrm>
              <a:off x="2400" y="3465"/>
              <a:ext cx="1147" cy="576"/>
            </a:xfrm>
            <a:prstGeom prst="ellipse">
              <a:avLst/>
            </a:prstGeom>
            <a:solidFill>
              <a:srgbClr val="FFFF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76606" y="1684338"/>
            <a:ext cx="30732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12,7 + 5,8 + 1,3 </a:t>
            </a:r>
          </a:p>
        </p:txBody>
      </p:sp>
      <p:pic>
        <p:nvPicPr>
          <p:cNvPr id="10251" name="Picture 22" descr="Picture27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4695337" y="1762125"/>
            <a:ext cx="126633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2" descr="Picture27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1241914" y="4227513"/>
            <a:ext cx="126633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utoShape 31"/>
          <p:cNvSpPr>
            <a:spLocks noChangeArrowheads="1"/>
          </p:cNvSpPr>
          <p:nvPr/>
        </p:nvSpPr>
        <p:spPr bwMode="auto">
          <a:xfrm>
            <a:off x="992798" y="3887788"/>
            <a:ext cx="809625" cy="496887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auto">
          <a:xfrm>
            <a:off x="4031029" y="6302376"/>
            <a:ext cx="809625" cy="498475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62" name="AutoShape 31"/>
          <p:cNvSpPr>
            <a:spLocks noChangeArrowheads="1"/>
          </p:cNvSpPr>
          <p:nvPr/>
        </p:nvSpPr>
        <p:spPr bwMode="auto">
          <a:xfrm>
            <a:off x="6067914" y="2549525"/>
            <a:ext cx="809625" cy="496888"/>
          </a:xfrm>
          <a:prstGeom prst="star16">
            <a:avLst>
              <a:gd name="adj" fmla="val 37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000099"/>
                </a:solidFill>
              </a:rPr>
              <a:t>2</a:t>
            </a:r>
          </a:p>
        </p:txBody>
      </p:sp>
      <p:pic>
        <p:nvPicPr>
          <p:cNvPr id="10256" name="Picture 17" descr="Picture2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65" y="2954338"/>
            <a:ext cx="387838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13760" y="4854575"/>
            <a:ext cx="1444625" cy="1697038"/>
            <a:chOff x="8561695" y="4854576"/>
            <a:chExt cx="1877705" cy="1696603"/>
          </a:xfrm>
        </p:grpSpPr>
        <p:grpSp>
          <p:nvGrpSpPr>
            <p:cNvPr id="10279" name="Group 40"/>
            <p:cNvGrpSpPr>
              <a:grpSpLocks/>
            </p:cNvGrpSpPr>
            <p:nvPr/>
          </p:nvGrpSpPr>
          <p:grpSpPr bwMode="auto">
            <a:xfrm>
              <a:off x="8561695" y="4854576"/>
              <a:ext cx="1877705" cy="1202591"/>
              <a:chOff x="4944" y="80"/>
              <a:chExt cx="720" cy="727"/>
            </a:xfrm>
          </p:grpSpPr>
          <p:graphicFrame>
            <p:nvGraphicFramePr>
              <p:cNvPr id="10281" name="Object 41"/>
              <p:cNvGraphicFramePr>
                <a:graphicFrameLocks noChangeAspect="1"/>
              </p:cNvGraphicFramePr>
              <p:nvPr/>
            </p:nvGraphicFramePr>
            <p:xfrm>
              <a:off x="4944" y="80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9" name="CorelDRAW" r:id="rId15" imgW="3469719" imgH="3084433" progId="CorelDRAW.Graphic.11">
                      <p:embed/>
                    </p:oleObj>
                  </mc:Choice>
                  <mc:Fallback>
                    <p:oleObj name="CorelDRAW" r:id="rId15" imgW="3469719" imgH="3084433" progId="CorelDRAW.Graphic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80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82" name="Rectangle 42"/>
              <p:cNvSpPr>
                <a:spLocks noChangeArrowheads="1"/>
              </p:cNvSpPr>
              <p:nvPr/>
            </p:nvSpPr>
            <p:spPr bwMode="auto">
              <a:xfrm>
                <a:off x="4944" y="384"/>
                <a:ext cx="495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19,8</a:t>
                </a:r>
              </a:p>
            </p:txBody>
          </p:sp>
        </p:grpSp>
        <p:sp>
          <p:nvSpPr>
            <p:cNvPr id="10280" name="AutoShape 31"/>
            <p:cNvSpPr>
              <a:spLocks noChangeArrowheads="1"/>
            </p:cNvSpPr>
            <p:nvPr/>
          </p:nvSpPr>
          <p:spPr bwMode="auto">
            <a:xfrm>
              <a:off x="8726365" y="6052860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3600" b="1">
                  <a:solidFill>
                    <a:srgbClr val="000099"/>
                  </a:solidFill>
                </a:rPr>
                <a:t>C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867520" y="3052764"/>
            <a:ext cx="1404327" cy="1443037"/>
            <a:chOff x="5642129" y="2895600"/>
            <a:chExt cx="1825469" cy="1442761"/>
          </a:xfrm>
        </p:grpSpPr>
        <p:grpSp>
          <p:nvGrpSpPr>
            <p:cNvPr id="10275" name="Group 40"/>
            <p:cNvGrpSpPr>
              <a:grpSpLocks/>
            </p:cNvGrpSpPr>
            <p:nvPr/>
          </p:nvGrpSpPr>
          <p:grpSpPr bwMode="auto">
            <a:xfrm>
              <a:off x="5642129" y="2895600"/>
              <a:ext cx="1825469" cy="952143"/>
              <a:chOff x="4802" y="80"/>
              <a:chExt cx="862" cy="727"/>
            </a:xfrm>
          </p:grpSpPr>
          <p:graphicFrame>
            <p:nvGraphicFramePr>
              <p:cNvPr id="10277" name="Object 41"/>
              <p:cNvGraphicFramePr>
                <a:graphicFrameLocks noChangeAspect="1"/>
              </p:cNvGraphicFramePr>
              <p:nvPr/>
            </p:nvGraphicFramePr>
            <p:xfrm>
              <a:off x="4944" y="80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0" name="CorelDRAW" r:id="rId17" imgW="3469719" imgH="3084433" progId="CorelDRAW.Graphic.11">
                      <p:embed/>
                    </p:oleObj>
                  </mc:Choice>
                  <mc:Fallback>
                    <p:oleObj name="CorelDRAW" r:id="rId17" imgW="3469719" imgH="3084433" progId="CorelDRAW.Graphic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80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8" name="Rectangle 42"/>
              <p:cNvSpPr>
                <a:spLocks noChangeArrowheads="1"/>
              </p:cNvSpPr>
              <p:nvPr/>
            </p:nvSpPr>
            <p:spPr bwMode="auto">
              <a:xfrm>
                <a:off x="4802" y="384"/>
                <a:ext cx="562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6,7</a:t>
                </a:r>
              </a:p>
            </p:txBody>
          </p:sp>
        </p:grpSp>
        <p:sp>
          <p:nvSpPr>
            <p:cNvPr id="10276" name="AutoShape 31"/>
            <p:cNvSpPr>
              <a:spLocks noChangeArrowheads="1"/>
            </p:cNvSpPr>
            <p:nvPr/>
          </p:nvSpPr>
          <p:spPr bwMode="auto">
            <a:xfrm>
              <a:off x="5715000" y="3840042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3600" b="1">
                  <a:solidFill>
                    <a:srgbClr val="000099"/>
                  </a:solidFill>
                </a:rPr>
                <a:t>B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38231" y="1373189"/>
            <a:ext cx="1444625" cy="1665287"/>
            <a:chOff x="3949355" y="1373088"/>
            <a:chExt cx="1877705" cy="1665251"/>
          </a:xfrm>
        </p:grpSpPr>
        <p:grpSp>
          <p:nvGrpSpPr>
            <p:cNvPr id="10271" name="Group 40"/>
            <p:cNvGrpSpPr>
              <a:grpSpLocks/>
            </p:cNvGrpSpPr>
            <p:nvPr/>
          </p:nvGrpSpPr>
          <p:grpSpPr bwMode="auto">
            <a:xfrm>
              <a:off x="3949355" y="1373088"/>
              <a:ext cx="1877705" cy="1202591"/>
              <a:chOff x="4944" y="80"/>
              <a:chExt cx="720" cy="727"/>
            </a:xfrm>
          </p:grpSpPr>
          <p:graphicFrame>
            <p:nvGraphicFramePr>
              <p:cNvPr id="10273" name="Object 41"/>
              <p:cNvGraphicFramePr>
                <a:graphicFrameLocks noChangeAspect="1"/>
              </p:cNvGraphicFramePr>
              <p:nvPr/>
            </p:nvGraphicFramePr>
            <p:xfrm>
              <a:off x="4944" y="80"/>
              <a:ext cx="720" cy="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1" name="CorelDRAW" r:id="rId18" imgW="3469719" imgH="3084433" progId="CorelDRAW.Graphic.11">
                      <p:embed/>
                    </p:oleObj>
                  </mc:Choice>
                  <mc:Fallback>
                    <p:oleObj name="CorelDRAW" r:id="rId18" imgW="3469719" imgH="3084433" progId="CorelDRAW.Graphic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80"/>
                            <a:ext cx="720" cy="6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4" name="Rectangle 42"/>
              <p:cNvSpPr>
                <a:spLocks noChangeArrowheads="1"/>
              </p:cNvSpPr>
              <p:nvPr/>
            </p:nvSpPr>
            <p:spPr bwMode="auto">
              <a:xfrm>
                <a:off x="4944" y="384"/>
                <a:ext cx="495" cy="423"/>
              </a:xfrm>
              <a:prstGeom prst="rect">
                <a:avLst/>
              </a:prstGeom>
              <a:solidFill>
                <a:srgbClr val="FFFF7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</a:p>
            </p:txBody>
          </p:sp>
        </p:grpSp>
        <p:sp>
          <p:nvSpPr>
            <p:cNvPr id="10272" name="AutoShape 31"/>
            <p:cNvSpPr>
              <a:spLocks noChangeArrowheads="1"/>
            </p:cNvSpPr>
            <p:nvPr/>
          </p:nvSpPr>
          <p:spPr bwMode="auto">
            <a:xfrm>
              <a:off x="4302065" y="2540020"/>
              <a:ext cx="1052512" cy="498319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3600" b="1">
                  <a:solidFill>
                    <a:srgbClr val="000099"/>
                  </a:solidFill>
                </a:rPr>
                <a:t>A</a:t>
              </a:r>
            </a:p>
          </p:txBody>
        </p:sp>
      </p:grpSp>
      <p:sp>
        <p:nvSpPr>
          <p:cNvPr id="85" name="Oval 22"/>
          <p:cNvSpPr>
            <a:spLocks noChangeArrowheads="1"/>
          </p:cNvSpPr>
          <p:nvPr/>
        </p:nvSpPr>
        <p:spPr bwMode="auto">
          <a:xfrm>
            <a:off x="633779" y="5275263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60 giây </a:t>
            </a:r>
          </a:p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633779" y="5275263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40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22"/>
          <p:cNvSpPr>
            <a:spLocks noChangeArrowheads="1"/>
          </p:cNvSpPr>
          <p:nvPr/>
        </p:nvSpPr>
        <p:spPr bwMode="auto">
          <a:xfrm>
            <a:off x="627673" y="5275263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20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22"/>
          <p:cNvSpPr>
            <a:spLocks noChangeArrowheads="1"/>
          </p:cNvSpPr>
          <p:nvPr/>
        </p:nvSpPr>
        <p:spPr bwMode="auto">
          <a:xfrm>
            <a:off x="613019" y="5275263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22"/>
          <p:cNvSpPr>
            <a:spLocks noChangeArrowheads="1"/>
          </p:cNvSpPr>
          <p:nvPr/>
        </p:nvSpPr>
        <p:spPr bwMode="auto">
          <a:xfrm>
            <a:off x="633779" y="5275263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22"/>
          <p:cNvSpPr>
            <a:spLocks noChangeArrowheads="1"/>
          </p:cNvSpPr>
          <p:nvPr/>
        </p:nvSpPr>
        <p:spPr bwMode="auto">
          <a:xfrm>
            <a:off x="633779" y="5275263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22"/>
          <p:cNvSpPr>
            <a:spLocks noChangeArrowheads="1"/>
          </p:cNvSpPr>
          <p:nvPr/>
        </p:nvSpPr>
        <p:spPr bwMode="auto">
          <a:xfrm>
            <a:off x="620346" y="5275263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22"/>
          <p:cNvSpPr>
            <a:spLocks noChangeArrowheads="1"/>
          </p:cNvSpPr>
          <p:nvPr/>
        </p:nvSpPr>
        <p:spPr bwMode="auto">
          <a:xfrm>
            <a:off x="620346" y="5275263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22"/>
          <p:cNvSpPr>
            <a:spLocks noChangeArrowheads="1"/>
          </p:cNvSpPr>
          <p:nvPr/>
        </p:nvSpPr>
        <p:spPr bwMode="auto">
          <a:xfrm>
            <a:off x="615461" y="5275263"/>
            <a:ext cx="1465385" cy="990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9" name="Picture 22" descr="Picture27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052">
            <a:off x="7213357" y="174625"/>
            <a:ext cx="126633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17" descr="Picture2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46" y="2400300"/>
            <a:ext cx="387838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xit" presetSubtype="1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81" presetID="3" presetClass="exit" presetSubtype="1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97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113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21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932E-6 2.22222E-6 L 0.28112 0.511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25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4166 -0.0555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1.48148E-6 L 0.02244 -0.5314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" y="-2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0" grpId="0"/>
      <p:bldP spid="45" grpId="0"/>
      <p:bldP spid="60" grpId="0" animBg="1"/>
      <p:bldP spid="61" grpId="0" animBg="1"/>
      <p:bldP spid="62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175847" y="304801"/>
            <a:ext cx="8765442" cy="3140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ki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  <a:r>
              <a:rPr lang="en-US" sz="36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lô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-gam gạo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còn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lại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thùng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183174" y="3517901"/>
            <a:ext cx="8747125" cy="2970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-gam gạo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3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2599837" y="2667001"/>
            <a:ext cx="5870086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7,25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kg</a:t>
            </a: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175847" y="1874838"/>
            <a:ext cx="876544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26,75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(10,5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+ 9) = 7,25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(kg)</a:t>
            </a: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2855058" y="5526088"/>
            <a:ext cx="5870087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7,25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kg</a:t>
            </a:r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1029433" y="4876801"/>
            <a:ext cx="7633432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26,75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–10,5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9 = 7,25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(kg)</a:t>
            </a:r>
          </a:p>
        </p:txBody>
      </p:sp>
    </p:spTree>
    <p:extLst>
      <p:ext uri="{BB962C8B-B14F-4D97-AF65-F5344CB8AC3E}">
        <p14:creationId xmlns:p14="http://schemas.microsoft.com/office/powerpoint/2010/main" val="6905122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12" grpId="0"/>
      <p:bldP spid="17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52923" y="914400"/>
            <a:ext cx="3604677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x + 5,34 = 7,65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1295400" y="2292849"/>
            <a:ext cx="2555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2,31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1295400" y="1676400"/>
            <a:ext cx="358139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7,65 – 5,34</a:t>
            </a: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648200" y="1038340"/>
            <a:ext cx="3656296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b) 7,95 + x = 10,29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170909" y="3810000"/>
            <a:ext cx="3486691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x – 3,78 = 6,49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6"/>
          <p:cNvSpPr txBox="1">
            <a:spLocks noChangeArrowheads="1"/>
          </p:cNvSpPr>
          <p:nvPr/>
        </p:nvSpPr>
        <p:spPr bwMode="auto">
          <a:xfrm>
            <a:off x="5029199" y="3810000"/>
            <a:ext cx="312420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d) 8,4 – x = 3,6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6019801" y="1752600"/>
            <a:ext cx="358139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10,29 – 7,95</a:t>
            </a: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1295401" y="4572000"/>
            <a:ext cx="358139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6,49 + 3,78</a:t>
            </a: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5715000" y="4495800"/>
            <a:ext cx="358139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8,4 – 3,6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5943600" y="2438400"/>
            <a:ext cx="2555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2,34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1331059" y="5257800"/>
            <a:ext cx="2555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10,27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5791200" y="5181600"/>
            <a:ext cx="2555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4,8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236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/>
      <p:bldP spid="24" grpId="0"/>
      <p:bldP spid="8" grpId="0" animBg="1"/>
      <p:bldP spid="9" grpId="0" animBg="1"/>
      <p:bldP spid="10" grpId="0" animBg="1"/>
      <p:bldP spid="11" grpId="0"/>
      <p:bldP spid="13" grpId="0"/>
      <p:bldP spid="15" grpId="0"/>
      <p:bldP spid="16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ChangeArrowheads="1"/>
          </p:cNvSpPr>
          <p:nvPr/>
        </p:nvSpPr>
        <p:spPr bwMode="auto">
          <a:xfrm>
            <a:off x="0" y="304800"/>
            <a:ext cx="9067800" cy="685800"/>
          </a:xfrm>
          <a:prstGeom prst="flowChartTerminator">
            <a:avLst/>
          </a:prstGeom>
          <a:solidFill>
            <a:srgbClr val="FFCCFF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b  - c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(b + c )</a:t>
            </a:r>
            <a:endParaRPr lang="en-US" alt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205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90318"/>
              </p:ext>
            </p:extLst>
          </p:nvPr>
        </p:nvGraphicFramePr>
        <p:xfrm>
          <a:off x="228600" y="1222247"/>
          <a:ext cx="8724900" cy="3298518"/>
        </p:xfrm>
        <a:graphic>
          <a:graphicData uri="http://schemas.openxmlformats.org/drawingml/2006/table">
            <a:tbl>
              <a:tblPr/>
              <a:tblGrid>
                <a:gridCol w="94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3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a - b - c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a - (b + c )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1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9,8</a:t>
                      </a: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5,4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1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26,38</a:t>
                      </a: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3,16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1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37,86</a:t>
                      </a: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9,2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4,8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2822165" y="1752600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/>
              <a:t>   9,8</a:t>
            </a:r>
            <a:r>
              <a:rPr lang="en-US" altLang="en-US" sz="2400" b="1">
                <a:solidFill>
                  <a:srgbClr val="0000FF"/>
                </a:solidFill>
              </a:rPr>
              <a:t> – 5,4  -  1,2</a:t>
            </a:r>
          </a:p>
        </p:txBody>
      </p:sp>
      <p:sp>
        <p:nvSpPr>
          <p:cNvPr id="47151" name="Rectangle 47"/>
          <p:cNvSpPr>
            <a:spLocks noChangeArrowheads="1"/>
          </p:cNvSpPr>
          <p:nvPr/>
        </p:nvSpPr>
        <p:spPr bwMode="auto">
          <a:xfrm>
            <a:off x="5949782" y="1727073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9,8 - (5,4 + 1,2) </a:t>
            </a:r>
          </a:p>
        </p:txBody>
      </p:sp>
      <p:sp>
        <p:nvSpPr>
          <p:cNvPr id="47156" name="Rectangle 52"/>
          <p:cNvSpPr>
            <a:spLocks noChangeArrowheads="1"/>
          </p:cNvSpPr>
          <p:nvPr/>
        </p:nvSpPr>
        <p:spPr bwMode="auto">
          <a:xfrm>
            <a:off x="2866717" y="2663390"/>
            <a:ext cx="2698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26,38 – 7,5 – 3,16</a:t>
            </a:r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6019800" y="2704665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26,38 - (7,5 + 3,16)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22165" y="2214562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= </a:t>
            </a:r>
            <a:r>
              <a:rPr lang="en-US" altLang="en-US" sz="2400" b="1">
                <a:solidFill>
                  <a:srgbClr val="C00000"/>
                </a:solidFill>
              </a:rPr>
              <a:t>4,4 - </a:t>
            </a:r>
            <a:r>
              <a:rPr lang="en-US" altLang="en-US" sz="2400" b="1">
                <a:solidFill>
                  <a:srgbClr val="0000FF"/>
                </a:solidFill>
              </a:rPr>
              <a:t>1,2</a:t>
            </a:r>
            <a:endParaRPr lang="en-US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59275" y="2214255"/>
            <a:ext cx="798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= </a:t>
            </a:r>
            <a:r>
              <a:rPr lang="en-US" altLang="en-US" sz="2400" b="1">
                <a:solidFill>
                  <a:srgbClr val="FF0000"/>
                </a:solidFill>
              </a:rPr>
              <a:t>3,2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1976" y="2187038"/>
            <a:ext cx="1550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= </a:t>
            </a:r>
            <a:r>
              <a:rPr lang="en-US" altLang="en-US" sz="2400" b="1">
                <a:solidFill>
                  <a:srgbClr val="C00000"/>
                </a:solidFill>
              </a:rPr>
              <a:t>9,8 – </a:t>
            </a:r>
            <a:r>
              <a:rPr lang="en-US" altLang="en-US" sz="2400" b="1">
                <a:solidFill>
                  <a:srgbClr val="0000FF"/>
                </a:solidFill>
              </a:rPr>
              <a:t>6,6</a:t>
            </a:r>
            <a:r>
              <a:rPr lang="en-US" altLang="en-US" sz="2400" b="1">
                <a:solidFill>
                  <a:srgbClr val="C00000"/>
                </a:solidFill>
              </a:rPr>
              <a:t> </a:t>
            </a: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72400" y="2187037"/>
            <a:ext cx="798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= </a:t>
            </a:r>
            <a:r>
              <a:rPr lang="en-US" altLang="en-US" sz="2400" b="1">
                <a:solidFill>
                  <a:srgbClr val="FF0000"/>
                </a:solidFill>
              </a:rPr>
              <a:t>3,2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25750" y="3119821"/>
            <a:ext cx="2095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= </a:t>
            </a:r>
            <a:r>
              <a:rPr lang="en-US" altLang="en-US" sz="2400" b="1">
                <a:solidFill>
                  <a:srgbClr val="C00000"/>
                </a:solidFill>
              </a:rPr>
              <a:t>18,88  -  </a:t>
            </a:r>
            <a:r>
              <a:rPr lang="en-US" altLang="en-US" sz="2400" b="1">
                <a:solidFill>
                  <a:srgbClr val="0000FF"/>
                </a:solidFill>
              </a:rPr>
              <a:t>3,16</a:t>
            </a:r>
            <a:r>
              <a:rPr lang="en-US" altLang="en-US" sz="2400" b="1">
                <a:solidFill>
                  <a:srgbClr val="C00000"/>
                </a:solidFill>
              </a:rPr>
              <a:t> </a:t>
            </a: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40183" y="3125055"/>
            <a:ext cx="1109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= </a:t>
            </a:r>
            <a:r>
              <a:rPr lang="en-US" altLang="en-US" sz="2400" b="1">
                <a:solidFill>
                  <a:srgbClr val="FF0000"/>
                </a:solidFill>
              </a:rPr>
              <a:t>15,72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63393" y="3119820"/>
            <a:ext cx="2103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= </a:t>
            </a:r>
            <a:r>
              <a:rPr lang="en-US" altLang="en-US" sz="2400" b="1">
                <a:solidFill>
                  <a:srgbClr val="C00000"/>
                </a:solidFill>
              </a:rPr>
              <a:t>26,38 – </a:t>
            </a:r>
            <a:r>
              <a:rPr lang="en-US" altLang="en-US" sz="2400" b="1">
                <a:solidFill>
                  <a:srgbClr val="0000FF"/>
                </a:solidFill>
              </a:rPr>
              <a:t>10,66</a:t>
            </a:r>
            <a:endParaRPr lang="en-US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001000" y="3119820"/>
            <a:ext cx="1109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= </a:t>
            </a:r>
            <a:r>
              <a:rPr lang="en-US" altLang="en-US" sz="2400" b="1">
                <a:solidFill>
                  <a:srgbClr val="FF0000"/>
                </a:solidFill>
              </a:rPr>
              <a:t>15,72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581400"/>
            <a:ext cx="259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37,86 – 9,2 – 4,8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1726" y="4040156"/>
            <a:ext cx="185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 </a:t>
            </a:r>
            <a:r>
              <a:rPr lang="en-US" sz="2400" b="1">
                <a:solidFill>
                  <a:srgbClr val="FF0000"/>
                </a:solidFill>
              </a:rPr>
              <a:t>28,66</a:t>
            </a:r>
            <a:r>
              <a:rPr lang="en-US" sz="2400"/>
              <a:t> – 4,8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0143" y="4040155"/>
            <a:ext cx="124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</a:t>
            </a:r>
            <a:r>
              <a:rPr lang="en-US"/>
              <a:t> </a:t>
            </a:r>
            <a:r>
              <a:rPr lang="en-US" sz="2400" b="1">
                <a:solidFill>
                  <a:srgbClr val="FF0000"/>
                </a:solidFill>
              </a:rPr>
              <a:t>23,86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336" y="3586720"/>
            <a:ext cx="249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37,86 – ( 9,2 + 4,8)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2623" y="404015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= 37,86 – </a:t>
            </a:r>
            <a:r>
              <a:rPr lang="en-US" sz="2400" b="1">
                <a:solidFill>
                  <a:srgbClr val="FF0000"/>
                </a:solidFill>
              </a:rPr>
              <a:t>14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5664" y="4048385"/>
            <a:ext cx="138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= </a:t>
            </a:r>
            <a:r>
              <a:rPr lang="en-US" sz="2400" b="1">
                <a:solidFill>
                  <a:srgbClr val="FF0000"/>
                </a:solidFill>
              </a:rPr>
              <a:t>23,86</a:t>
            </a:r>
          </a:p>
        </p:txBody>
      </p:sp>
    </p:spTree>
    <p:extLst>
      <p:ext uri="{BB962C8B-B14F-4D97-AF65-F5344CB8AC3E}">
        <p14:creationId xmlns:p14="http://schemas.microsoft.com/office/powerpoint/2010/main" val="22710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5" grpId="0"/>
      <p:bldP spid="47151" grpId="0"/>
      <p:bldP spid="47156" grpId="0"/>
      <p:bldP spid="47157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ChangeArrowheads="1"/>
          </p:cNvSpPr>
          <p:nvPr/>
        </p:nvSpPr>
        <p:spPr bwMode="auto">
          <a:xfrm>
            <a:off x="152400" y="26813"/>
            <a:ext cx="5105400" cy="685800"/>
          </a:xfrm>
          <a:prstGeom prst="flowChartTerminator">
            <a:avLst/>
          </a:prstGeom>
          <a:solidFill>
            <a:srgbClr val="FFCCFF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533400" y="717373"/>
            <a:ext cx="3124200" cy="142950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478094" y="1172741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/>
              <a:t>   9,4</a:t>
            </a:r>
            <a:r>
              <a:rPr lang="en-US" altLang="en-US" sz="3200" b="1">
                <a:solidFill>
                  <a:srgbClr val="0000FF"/>
                </a:solidFill>
              </a:rPr>
              <a:t> – 2,5  -  4,7</a:t>
            </a:r>
          </a:p>
        </p:txBody>
      </p:sp>
      <p:sp>
        <p:nvSpPr>
          <p:cNvPr id="17" name="Flowchart: Punched Tape 16"/>
          <p:cNvSpPr/>
          <p:nvPr/>
        </p:nvSpPr>
        <p:spPr>
          <a:xfrm>
            <a:off x="4840182" y="694403"/>
            <a:ext cx="3922817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51" name="Rectangle 47"/>
          <p:cNvSpPr>
            <a:spLocks noChangeArrowheads="1"/>
          </p:cNvSpPr>
          <p:nvPr/>
        </p:nvSpPr>
        <p:spPr bwMode="auto">
          <a:xfrm>
            <a:off x="4840182" y="1143000"/>
            <a:ext cx="419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</a:t>
            </a:r>
            <a:r>
              <a:rPr lang="en-US" altLang="en-US" sz="3200" b="1">
                <a:solidFill>
                  <a:srgbClr val="0000FF"/>
                </a:solidFill>
              </a:rPr>
              <a:t>23,58 - (6,38 + 12,4) </a:t>
            </a:r>
          </a:p>
        </p:txBody>
      </p:sp>
      <p:sp>
        <p:nvSpPr>
          <p:cNvPr id="24" name="Rectangle 41"/>
          <p:cNvSpPr>
            <a:spLocks noChangeArrowheads="1"/>
          </p:cNvSpPr>
          <p:nvPr/>
        </p:nvSpPr>
        <p:spPr bwMode="auto">
          <a:xfrm>
            <a:off x="307260" y="2438400"/>
            <a:ext cx="3446205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en-US" sz="3200" b="1"/>
              <a:t>   </a:t>
            </a:r>
            <a:r>
              <a:rPr lang="en-US" altLang="en-US" sz="3200" b="1">
                <a:solidFill>
                  <a:srgbClr val="FF0000"/>
                </a:solidFill>
              </a:rPr>
              <a:t>9,4 – 2,5  -  4,7 </a:t>
            </a:r>
          </a:p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= 6,9 – 4,7 </a:t>
            </a:r>
          </a:p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= 2,2</a:t>
            </a:r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275304" y="4419600"/>
            <a:ext cx="3478161" cy="20621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2060"/>
                </a:solidFill>
              </a:rPr>
              <a:t>   </a:t>
            </a:r>
            <a:r>
              <a:rPr lang="en-US" altLang="en-US" sz="3200" b="1">
                <a:solidFill>
                  <a:srgbClr val="002060"/>
                </a:solidFill>
              </a:rPr>
              <a:t>9,4 – 2,5  -  4,7</a:t>
            </a:r>
          </a:p>
          <a:p>
            <a:pPr eaLnBrk="1" hangingPunct="1"/>
            <a:r>
              <a:rPr lang="en-US" altLang="en-US" sz="3200" b="1">
                <a:solidFill>
                  <a:srgbClr val="002060"/>
                </a:solidFill>
              </a:rPr>
              <a:t>= 9,4 – (2,5 + 4,7)</a:t>
            </a:r>
          </a:p>
          <a:p>
            <a:pPr eaLnBrk="1" hangingPunct="1"/>
            <a:r>
              <a:rPr lang="en-US" altLang="en-US" sz="3200" b="1">
                <a:solidFill>
                  <a:srgbClr val="002060"/>
                </a:solidFill>
              </a:rPr>
              <a:t>= 9,4 – 7,2</a:t>
            </a:r>
          </a:p>
          <a:p>
            <a:pPr eaLnBrk="1" hangingPunct="1"/>
            <a:r>
              <a:rPr lang="en-US" altLang="en-US" sz="3200" b="1">
                <a:solidFill>
                  <a:srgbClr val="002060"/>
                </a:solidFill>
              </a:rPr>
              <a:t>= 2,2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4749618" y="2438400"/>
            <a:ext cx="3860982" cy="17666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</a:t>
            </a:r>
            <a:r>
              <a:rPr lang="en-US" altLang="en-US" sz="3200" b="1">
                <a:solidFill>
                  <a:srgbClr val="0000FF"/>
                </a:solidFill>
              </a:rPr>
              <a:t>23,58 - (6,38 + 12,4)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= 23,58 – 18,78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= 4,8 </a:t>
            </a: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4538816" y="4374521"/>
            <a:ext cx="4071784" cy="235756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</a:t>
            </a:r>
            <a:r>
              <a:rPr lang="en-US" altLang="en-US" sz="3200" b="1">
                <a:solidFill>
                  <a:srgbClr val="0000FF"/>
                </a:solidFill>
              </a:rPr>
              <a:t>23,58 - (6,38 + 12,4) 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= 23,58 – 6,38 – 12,4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= 17,2 – 12,4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= 4,8</a:t>
            </a:r>
          </a:p>
        </p:txBody>
      </p:sp>
    </p:spTree>
    <p:extLst>
      <p:ext uri="{BB962C8B-B14F-4D97-AF65-F5344CB8AC3E}">
        <p14:creationId xmlns:p14="http://schemas.microsoft.com/office/powerpoint/2010/main" val="29199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5" grpId="0"/>
      <p:bldP spid="47151" grpId="0"/>
      <p:bldP spid="24" grpId="0" animBg="1"/>
      <p:bldP spid="25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0"/>
          <p:cNvSpPr txBox="1">
            <a:spLocks noChangeArrowheads="1"/>
          </p:cNvSpPr>
          <p:nvPr/>
        </p:nvSpPr>
        <p:spPr bwMode="auto">
          <a:xfrm>
            <a:off x="104957" y="304800"/>
            <a:ext cx="8914423" cy="21852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98463" algn="just" eaLnBrk="1" hangingPunct="1">
              <a:spcBef>
                <a:spcPct val="50000"/>
              </a:spcBef>
              <a:defRPr/>
            </a:pP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6. Ba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bí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ngô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cân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13,5 kg.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thứ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5,9kg,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thứ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nhẹ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thứ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1,5kg.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thứ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cân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bao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 ki-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</a:rPr>
              <a:t>lô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</a:rPr>
              <a:t>-gam?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290801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3492787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Quả bí ngô thứ hai nặng là:</a:t>
            </a:r>
          </a:p>
          <a:p>
            <a:r>
              <a:rPr lang="en-US" sz="3200"/>
              <a:t>    5,9 – 1,5 = 4,4 (kg)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300" y="4565675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Quả bí ngô thứ ba cân nặng là: </a:t>
            </a:r>
          </a:p>
          <a:p>
            <a:r>
              <a:rPr lang="en-US" sz="3200"/>
              <a:t>      13,5 – ( 5,9 + 4,4) = 3,2 (kg)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5638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Đáp số: 3,2 kg</a:t>
            </a:r>
          </a:p>
        </p:txBody>
      </p:sp>
    </p:spTree>
    <p:extLst>
      <p:ext uri="{BB962C8B-B14F-4D97-AF65-F5344CB8AC3E}">
        <p14:creationId xmlns:p14="http://schemas.microsoft.com/office/powerpoint/2010/main" val="2231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6" grpId="0"/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1999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Củng cố, Dặn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79747"/>
            <a:ext cx="14208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898737"/>
            <a:ext cx="14271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3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1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56126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Tính:  76,21- 3,58 = ? 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835150" y="4868863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40,41</a:t>
            </a:r>
            <a:endParaRPr lang="en-US" sz="26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912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92275" y="2565400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72,63</a:t>
            </a:r>
            <a:endParaRPr lang="en-US" alt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1675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908050" y="2767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cs typeface="Arial" charset="0"/>
              </a:rPr>
              <a:t>72,73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43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0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5393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5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3352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65651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98,5 – 1,5 – 4,3 = 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0" y="2636838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93,7</a:t>
            </a:r>
            <a:endParaRPr lang="en-US" sz="32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6368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13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00200" y="3690938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92,7</a:t>
            </a:r>
            <a:endParaRPr lang="en-US" altLang="en-US" sz="4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15975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47879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b="1">
                <a:solidFill>
                  <a:schemeClr val="bg1"/>
                </a:solidFill>
                <a:latin typeface="Arial" charset="0"/>
                <a:cs typeface="Arial" charset="0"/>
              </a:rPr>
              <a:t>40,5</a:t>
            </a:r>
            <a:endParaRPr lang="en-US" sz="36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9323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11213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539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9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1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6417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9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20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000" b="1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http://tieuhoc.info</a:t>
              </a:r>
              <a:r>
                <a:rPr lang="en-US" altLang="en-US" sz="1000" b="1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Pham Khac Lap Kien Bai Primary School – 2015</a:t>
              </a:r>
            </a:p>
          </p:txBody>
        </p:sp>
      </p:grpSp>
      <p:sp>
        <p:nvSpPr>
          <p:cNvPr id="314376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8633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NHANH AI ĐÚNG!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755650" y="1052513"/>
            <a:ext cx="8172450" cy="16557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Tính:  46,8 – 23  = 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1" y="2987675"/>
            <a:ext cx="555570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44,5</a:t>
            </a:r>
            <a:endParaRPr lang="en-US" sz="28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9876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1321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2035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30003" y="4156075"/>
            <a:ext cx="528399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23,8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1560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42291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5025" y="43418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724025" y="5148263"/>
            <a:ext cx="63769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               22,8</a:t>
            </a:r>
            <a:endParaRPr lang="en-US" sz="2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482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2463" y="52927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58838" y="52927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-139700" y="1066800"/>
            <a:ext cx="13985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576263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941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9559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4124325"/>
            <a:ext cx="1447800" cy="1179513"/>
            <a:chOff x="4320" y="2928"/>
            <a:chExt cx="1104" cy="1104"/>
          </a:xfrm>
        </p:grpSpPr>
        <p:sp>
          <p:nvSpPr>
            <p:cNvPr id="164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8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6" grpId="0" animBg="1"/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99913"/>
            <a:ext cx="8686800" cy="150810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</a:rPr>
              <a:t> </a:t>
            </a:r>
            <a:r>
              <a:rPr lang="vi-VN" sz="4400" b="1" dirty="0">
                <a:solidFill>
                  <a:srgbClr val="002060"/>
                </a:solidFill>
              </a:rPr>
              <a:t>Học kĩ </a:t>
            </a:r>
            <a:r>
              <a:rPr lang="vi-VN" sz="4400" b="1">
                <a:solidFill>
                  <a:srgbClr val="002060"/>
                </a:solidFill>
              </a:rPr>
              <a:t>bài </a:t>
            </a:r>
            <a:r>
              <a:rPr lang="en-US" sz="4800" b="1">
                <a:solidFill>
                  <a:srgbClr val="002060"/>
                </a:solidFill>
              </a:rPr>
              <a:t>32</a:t>
            </a:r>
            <a:r>
              <a:rPr lang="vi-VN" sz="4400" b="1">
                <a:solidFill>
                  <a:srgbClr val="002060"/>
                </a:solidFill>
              </a:rPr>
              <a:t>. </a:t>
            </a:r>
            <a:r>
              <a:rPr lang="vi-VN" sz="4400" b="1" dirty="0">
                <a:solidFill>
                  <a:srgbClr val="002060"/>
                </a:solidFill>
              </a:rPr>
              <a:t>Chuẩn bị </a:t>
            </a:r>
            <a:r>
              <a:rPr lang="vi-VN" sz="4400" b="1">
                <a:solidFill>
                  <a:srgbClr val="002060"/>
                </a:solidFill>
              </a:rPr>
              <a:t>bài </a:t>
            </a:r>
            <a:r>
              <a:rPr lang="en-US" sz="4400" b="1">
                <a:solidFill>
                  <a:srgbClr val="002060"/>
                </a:solidFill>
              </a:rPr>
              <a:t>34 </a:t>
            </a:r>
            <a:r>
              <a:rPr lang="vi-VN" sz="4400" b="1">
                <a:solidFill>
                  <a:srgbClr val="002060"/>
                </a:solidFill>
              </a:rPr>
              <a:t> </a:t>
            </a:r>
            <a:r>
              <a:rPr lang="vi-VN" sz="4400" b="1" dirty="0">
                <a:solidFill>
                  <a:srgbClr val="002060"/>
                </a:solidFill>
              </a:rPr>
              <a:t>(Hướng dẫn học </a:t>
            </a:r>
            <a:r>
              <a:rPr lang="vi-VN" sz="4400" b="1">
                <a:solidFill>
                  <a:srgbClr val="002060"/>
                </a:solidFill>
              </a:rPr>
              <a:t>trang </a:t>
            </a:r>
            <a:r>
              <a:rPr lang="en-US" sz="4400" b="1">
                <a:solidFill>
                  <a:srgbClr val="002060"/>
                </a:solidFill>
              </a:rPr>
              <a:t>92</a:t>
            </a:r>
            <a:r>
              <a:rPr lang="vi-VN" sz="4400" b="1">
                <a:solidFill>
                  <a:srgbClr val="002060"/>
                </a:solidFill>
              </a:rPr>
              <a:t>).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495800" cy="16378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3" descr="hinh_rungchuôngv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81" y="4000499"/>
            <a:ext cx="1828800" cy="14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CA601-E5DA-4CCE-A319-D394A0127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75" y="3829774"/>
            <a:ext cx="1676400" cy="1931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1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D5C9F16-DA62-4B62-BEDE-4B13F919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BBB16DBB-1A6E-46A9-8A20-979C505547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6"/>
          <a:stretch>
            <a:fillRect/>
          </a:stretch>
        </p:blipFill>
        <p:spPr>
          <a:xfrm>
            <a:off x="-53975" y="1588"/>
            <a:ext cx="9251950" cy="69564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5E00C8-CD75-4124-98EE-A34AEBAFDDBD}"/>
              </a:ext>
            </a:extLst>
          </p:cNvPr>
          <p:cNvSpPr/>
          <p:nvPr/>
        </p:nvSpPr>
        <p:spPr>
          <a:xfrm>
            <a:off x="8999538" y="0"/>
            <a:ext cx="252412" cy="6958013"/>
          </a:xfrm>
          <a:prstGeom prst="rect">
            <a:avLst/>
          </a:prstGeom>
          <a:solidFill>
            <a:srgbClr val="F19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 (Body)"/>
            </a:endParaRPr>
          </a:p>
        </p:txBody>
      </p:sp>
      <p:sp>
        <p:nvSpPr>
          <p:cNvPr id="20485" name="TextBox 8">
            <a:extLst>
              <a:ext uri="{FF2B5EF4-FFF2-40B4-BE49-F238E27FC236}">
                <a16:creationId xmlns:a16="http://schemas.microsoft.com/office/drawing/2014/main" id="{09D55F63-0330-49D8-87AF-8C657158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54075"/>
            <a:ext cx="8412163" cy="21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8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11 </a:t>
            </a: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2022. 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800" b="1" u="sng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endParaRPr lang="en-US" alt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32: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Trừ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thập</a:t>
            </a:r>
            <a:r>
              <a:rPr lang="en-US" altLang="en-US" sz="2800" b="1" dirty="0">
                <a:solidFill>
                  <a:srgbClr val="FFFF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66"/>
                </a:solidFill>
                <a:latin typeface="HP001 4 hàng" panose="020B0603050302020204" pitchFamily="34" charset="0"/>
              </a:rPr>
              <a:t>phân</a:t>
            </a:r>
            <a:endParaRPr lang="en-US" altLang="en-US" sz="2800" b="1" dirty="0">
              <a:solidFill>
                <a:srgbClr val="FFFF66"/>
              </a:solidFill>
              <a:latin typeface="HP001 4 hàng" panose="020B0603050302020204" pitchFamily="34" charset="0"/>
            </a:endParaRPr>
          </a:p>
        </p:txBody>
      </p:sp>
      <p:sp>
        <p:nvSpPr>
          <p:cNvPr id="20486" name="TextBox 1">
            <a:extLst>
              <a:ext uri="{FF2B5EF4-FFF2-40B4-BE49-F238E27FC236}">
                <a16:creationId xmlns:a16="http://schemas.microsoft.com/office/drawing/2014/main" id="{4BCDC5DB-1B35-47C1-8FF0-0A179D28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05150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A.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Hoạt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động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cơ</a:t>
            </a:r>
            <a:r>
              <a:rPr lang="en-US" altLang="en-US" sz="28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bản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D010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762001" y="4114800"/>
            <a:ext cx="7925288" cy="2281238"/>
            <a:chOff x="243" y="3600"/>
            <a:chExt cx="4557" cy="720"/>
          </a:xfrm>
        </p:grpSpPr>
        <p:pic>
          <p:nvPicPr>
            <p:cNvPr id="28677" name="Picture 5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6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7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8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9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10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11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Picture 12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WordArt 4" descr="90%"/>
          <p:cNvSpPr>
            <a:spLocks noChangeArrowheads="1" noChangeShapeType="1" noTextEdit="1"/>
          </p:cNvSpPr>
          <p:nvPr/>
        </p:nvSpPr>
        <p:spPr bwMode="auto">
          <a:xfrm>
            <a:off x="914645" y="1168400"/>
            <a:ext cx="7543067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sinh</a:t>
            </a:r>
          </a:p>
          <a:p>
            <a:pPr algn="ctr"/>
            <a:r>
              <a:rPr lang="en-US" sz="4800" b="1" kern="1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Vui vẻ</a:t>
            </a:r>
          </a:p>
        </p:txBody>
      </p:sp>
    </p:spTree>
    <p:extLst>
      <p:ext uri="{BB962C8B-B14F-4D97-AF65-F5344CB8AC3E}">
        <p14:creationId xmlns:p14="http://schemas.microsoft.com/office/powerpoint/2010/main" val="279777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1130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Quan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96" y="4854421"/>
            <a:ext cx="9046362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Hình nền giáo án điện tử\bo-hinh-nen-powerpoint-dep-don-gian-va-chuyen-nghiep2-800x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457"/>
            <a:ext cx="8305800" cy="35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093975-9F7A-4424-8921-EDF72DF86CE7}"/>
              </a:ext>
            </a:extLst>
          </p:cNvPr>
          <p:cNvSpPr txBox="1"/>
          <p:nvPr/>
        </p:nvSpPr>
        <p:spPr>
          <a:xfrm>
            <a:off x="-54430" y="5852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6661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2160"/>
              </p:ext>
            </p:extLst>
          </p:nvPr>
        </p:nvGraphicFramePr>
        <p:xfrm>
          <a:off x="914400" y="3042408"/>
          <a:ext cx="7467600" cy="303038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172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</a:rPr>
                        <a:t> con vật qua cầu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Tổng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ân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</a:rPr>
                        <a:t> nặng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8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Lần</a:t>
                      </a:r>
                      <a:r>
                        <a:rPr lang="en-US" sz="2800" baseline="0"/>
                        <a:t> 1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2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Lần</a:t>
                      </a:r>
                      <a:r>
                        <a:rPr lang="en-US" sz="2800" baseline="0"/>
                        <a:t> 2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379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Lần</a:t>
                      </a:r>
                      <a:r>
                        <a:rPr lang="en-US" sz="2800" baseline="0"/>
                        <a:t> 3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15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Lần</a:t>
                      </a:r>
                      <a:r>
                        <a:rPr lang="en-US" sz="2800" baseline="0"/>
                        <a:t> 4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08207" y="4319886"/>
            <a:ext cx="84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3667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4,6 tạ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3252" y="431988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Gấu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7872" y="4953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Ngựa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0452" y="3581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Voi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8006" y="4319886"/>
            <a:ext cx="112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4 tạ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4 tạ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1523" y="4953000"/>
            <a:ext cx="110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Sư tử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301CE-F7C8-478E-8835-8AADD197B28E}"/>
              </a:ext>
            </a:extLst>
          </p:cNvPr>
          <p:cNvSpPr txBox="1"/>
          <p:nvPr/>
        </p:nvSpPr>
        <p:spPr>
          <a:xfrm>
            <a:off x="-54430" y="5852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  <p:bldP spid="8" grpId="0"/>
      <p:bldP spid="9" grpId="0"/>
      <p:bldP spid="10" grpId="0"/>
      <p:bldP spid="11" grpId="0"/>
      <p:bldP spid="14" grpId="0"/>
      <p:bldP spid="1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990356" y="3438525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vi-VN" sz="3800">
              <a:solidFill>
                <a:schemeClr val="bg1"/>
              </a:solidFill>
            </a:endParaRPr>
          </a:p>
        </p:txBody>
      </p:sp>
      <p:sp>
        <p:nvSpPr>
          <p:cNvPr id="11267" name="Rectangle 19"/>
          <p:cNvSpPr>
            <a:spLocks noChangeArrowheads="1"/>
          </p:cNvSpPr>
          <p:nvPr/>
        </p:nvSpPr>
        <p:spPr bwMode="auto">
          <a:xfrm>
            <a:off x="6041049" y="3971925"/>
            <a:ext cx="837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/>
          <a:lstStyle/>
          <a:p>
            <a:pPr algn="ctr">
              <a:spcBef>
                <a:spcPct val="20000"/>
              </a:spcBef>
            </a:pPr>
            <a:endParaRPr lang="vi-VN" sz="3800">
              <a:solidFill>
                <a:schemeClr val="bg1"/>
              </a:solidFill>
            </a:endParaRPr>
          </a:p>
        </p:txBody>
      </p:sp>
      <p:sp>
        <p:nvSpPr>
          <p:cNvPr id="11268" name="Rectangle 23"/>
          <p:cNvSpPr>
            <a:spLocks noChangeArrowheads="1"/>
          </p:cNvSpPr>
          <p:nvPr/>
        </p:nvSpPr>
        <p:spPr bwMode="auto">
          <a:xfrm>
            <a:off x="6324357" y="4505325"/>
            <a:ext cx="10672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/>
          <a:lstStyle/>
          <a:p>
            <a:pPr>
              <a:spcBef>
                <a:spcPct val="20000"/>
              </a:spcBef>
            </a:pPr>
            <a:r>
              <a:rPr lang="en-US" sz="3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9" name="Rectangle 31"/>
          <p:cNvSpPr>
            <a:spLocks noChangeArrowheads="1"/>
          </p:cNvSpPr>
          <p:nvPr/>
        </p:nvSpPr>
        <p:spPr bwMode="auto">
          <a:xfrm rot="-489985">
            <a:off x="2590068" y="4048125"/>
            <a:ext cx="91586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/>
          <a:lstStyle/>
          <a:p>
            <a:pPr algn="ctr">
              <a:spcBef>
                <a:spcPct val="20000"/>
              </a:spcBef>
            </a:pPr>
            <a:endParaRPr lang="vi-VN" sz="3800">
              <a:solidFill>
                <a:schemeClr val="bg1"/>
              </a:solidFill>
            </a:endParaRPr>
          </a:p>
        </p:txBody>
      </p:sp>
      <p:sp>
        <p:nvSpPr>
          <p:cNvPr id="11270" name="Rectangle 33"/>
          <p:cNvSpPr>
            <a:spLocks noChangeArrowheads="1"/>
          </p:cNvSpPr>
          <p:nvPr/>
        </p:nvSpPr>
        <p:spPr bwMode="auto">
          <a:xfrm>
            <a:off x="609356" y="1295400"/>
            <a:ext cx="777264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110" tIns="53555" rIns="107110" bIns="53555" anchor="ctr"/>
          <a:lstStyle/>
          <a:p>
            <a:endParaRPr lang="vi-VN" sz="3300" b="1">
              <a:solidFill>
                <a:srgbClr val="FFFF00"/>
              </a:solidFill>
            </a:endParaRPr>
          </a:p>
        </p:txBody>
      </p:sp>
      <p:sp>
        <p:nvSpPr>
          <p:cNvPr id="8201" name="TextBox 18"/>
          <p:cNvSpPr txBox="1">
            <a:spLocks noChangeArrowheads="1"/>
          </p:cNvSpPr>
          <p:nvPr/>
        </p:nvSpPr>
        <p:spPr bwMode="auto">
          <a:xfrm>
            <a:off x="75711" y="949995"/>
            <a:ext cx="8839933" cy="15854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4,29m,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1,36m.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67433" y="4074140"/>
            <a:ext cx="4132385" cy="2195512"/>
            <a:chOff x="398965" y="3848994"/>
            <a:chExt cx="5372257" cy="2196951"/>
          </a:xfrm>
        </p:grpSpPr>
        <p:grpSp>
          <p:nvGrpSpPr>
            <p:cNvPr id="11286" name="Group 5"/>
            <p:cNvGrpSpPr>
              <a:grpSpLocks/>
            </p:cNvGrpSpPr>
            <p:nvPr/>
          </p:nvGrpSpPr>
          <p:grpSpPr bwMode="auto">
            <a:xfrm>
              <a:off x="398965" y="4279463"/>
              <a:ext cx="5063836" cy="1766482"/>
              <a:chOff x="398965" y="3813261"/>
              <a:chExt cx="5063836" cy="17664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648209" y="5020577"/>
                <a:ext cx="2446410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045404" y="3813286"/>
                <a:ext cx="2417834" cy="1207291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0" name="TextBox 14"/>
              <p:cNvSpPr txBox="1">
                <a:spLocks noChangeArrowheads="1"/>
              </p:cNvSpPr>
              <p:nvPr/>
            </p:nvSpPr>
            <p:spPr bwMode="auto">
              <a:xfrm>
                <a:off x="398965" y="4955000"/>
                <a:ext cx="39612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2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1291" name="TextBox 15"/>
              <p:cNvSpPr txBox="1">
                <a:spLocks noChangeArrowheads="1"/>
              </p:cNvSpPr>
              <p:nvPr/>
            </p:nvSpPr>
            <p:spPr bwMode="auto">
              <a:xfrm>
                <a:off x="2934076" y="4994968"/>
                <a:ext cx="39612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2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</p:grpSp>
        <p:sp>
          <p:nvSpPr>
            <p:cNvPr id="11287" name="TextBox 16"/>
            <p:cNvSpPr txBox="1">
              <a:spLocks noChangeArrowheads="1"/>
            </p:cNvSpPr>
            <p:nvPr/>
          </p:nvSpPr>
          <p:spPr bwMode="auto">
            <a:xfrm>
              <a:off x="5474129" y="3848994"/>
              <a:ext cx="29709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6355" y="4535023"/>
            <a:ext cx="1376240" cy="115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1,84m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28141" y="6052130"/>
            <a:ext cx="1881329" cy="63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4,29m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83485" y="3872976"/>
            <a:ext cx="933875" cy="63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m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28547" y="3525773"/>
            <a:ext cx="4346087" cy="11545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rc 30"/>
          <p:cNvSpPr/>
          <p:nvPr/>
        </p:nvSpPr>
        <p:spPr>
          <a:xfrm rot="3163866">
            <a:off x="2625725" y="4087415"/>
            <a:ext cx="844550" cy="2665778"/>
          </a:xfrm>
          <a:prstGeom prst="arc">
            <a:avLst>
              <a:gd name="adj1" fmla="val 16200000"/>
              <a:gd name="adj2" fmla="val 4936834"/>
            </a:avLst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7110" tIns="53555" rIns="107110" bIns="535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Arc 33"/>
          <p:cNvSpPr>
            <a:spLocks noChangeArrowheads="1"/>
          </p:cNvSpPr>
          <p:nvPr/>
        </p:nvSpPr>
        <p:spPr bwMode="auto">
          <a:xfrm rot="9967382">
            <a:off x="556705" y="4962648"/>
            <a:ext cx="2995432" cy="1377879"/>
          </a:xfrm>
          <a:custGeom>
            <a:avLst/>
            <a:gdLst>
              <a:gd name="T0" fmla="*/ 1396207 w 2792412"/>
              <a:gd name="T1" fmla="*/ 0 h 1300162"/>
              <a:gd name="T2" fmla="*/ 1396206 w 2792412"/>
              <a:gd name="T3" fmla="*/ 650081 h 1300162"/>
              <a:gd name="T4" fmla="*/ 2792412 w 2792412"/>
              <a:gd name="T5" fmla="*/ 650081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28575" algn="ctr">
            <a:solidFill>
              <a:schemeClr val="accent6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 rot="10800000" lIns="107110" tIns="53555" rIns="107110" bIns="53555" anchor="ctr"/>
          <a:lstStyle/>
          <a:p>
            <a:pPr algn="ctr">
              <a:defRPr/>
            </a:pPr>
            <a:endParaRPr lang="en-US">
              <a:latin typeface="+mn-lt"/>
            </a:endParaRPr>
          </a:p>
        </p:txBody>
      </p:sp>
      <p:sp>
        <p:nvSpPr>
          <p:cNvPr id="3" name="Right Brace 22"/>
          <p:cNvSpPr>
            <a:spLocks/>
          </p:cNvSpPr>
          <p:nvPr/>
        </p:nvSpPr>
        <p:spPr bwMode="auto">
          <a:xfrm rot="16200000">
            <a:off x="991822" y="4303514"/>
            <a:ext cx="876300" cy="1807308"/>
          </a:xfrm>
          <a:prstGeom prst="rightBrace">
            <a:avLst>
              <a:gd name="adj1" fmla="val 21816"/>
              <a:gd name="adj2" fmla="val 47303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eaVert" lIns="107110" tIns="53555" rIns="107110" bIns="535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45449" y="4995307"/>
            <a:ext cx="4346087" cy="6318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7110" tIns="53555" rIns="107110" bIns="5355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4,29 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- 1,36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=  ?(m)</a:t>
            </a:r>
          </a:p>
        </p:txBody>
      </p:sp>
      <p:sp>
        <p:nvSpPr>
          <p:cNvPr id="41" name="Right Brace 22"/>
          <p:cNvSpPr>
            <a:spLocks/>
          </p:cNvSpPr>
          <p:nvPr/>
        </p:nvSpPr>
        <p:spPr bwMode="auto">
          <a:xfrm rot="14685673">
            <a:off x="2639082" y="3600195"/>
            <a:ext cx="890587" cy="2115059"/>
          </a:xfrm>
          <a:prstGeom prst="rightBrace">
            <a:avLst>
              <a:gd name="adj1" fmla="val 21816"/>
              <a:gd name="adj2" fmla="val 47303"/>
            </a:avLst>
          </a:prstGeom>
          <a:ln w="28575">
            <a:solidFill>
              <a:srgbClr val="0000FF"/>
            </a:solidFill>
            <a:prstDash val="dash"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eaVert" lIns="107110" tIns="53555" rIns="107110" bIns="535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617B30-4D54-4346-BA01-89C3C115E653}"/>
              </a:ext>
            </a:extLst>
          </p:cNvPr>
          <p:cNvSpPr txBox="1"/>
          <p:nvPr/>
        </p:nvSpPr>
        <p:spPr>
          <a:xfrm>
            <a:off x="0" y="16525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8840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33" grpId="0" animBg="1"/>
      <p:bldP spid="3" grpId="0" animBg="1"/>
      <p:bldP spid="39" grpId="0" animBg="1"/>
      <p:bldP spid="4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236406"/>
            <a:ext cx="91225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74625" y="1828800"/>
            <a:ext cx="8686800" cy="451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6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ta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4,29m = 429 cm</a:t>
            </a:r>
          </a:p>
          <a:p>
            <a:pPr algn="just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1,36m = 136 cm </a:t>
            </a:r>
          </a:p>
          <a:p>
            <a:pPr algn="just" eaLnBrk="1" hangingPunct="1"/>
            <a:endParaRPr lang="en-US" altLang="vi-VN" sz="3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8E6AE-C60C-4EF6-B21B-978DC3936857}"/>
              </a:ext>
            </a:extLst>
          </p:cNvPr>
          <p:cNvSpPr txBox="1"/>
          <p:nvPr/>
        </p:nvSpPr>
        <p:spPr>
          <a:xfrm>
            <a:off x="0" y="16525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034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236406"/>
            <a:ext cx="91225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17880" y="2209800"/>
            <a:ext cx="8686800" cy="358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429</a:t>
            </a:r>
          </a:p>
          <a:p>
            <a:pPr algn="just"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136</a:t>
            </a:r>
          </a:p>
          <a:p>
            <a:pPr algn="just"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293</a:t>
            </a:r>
          </a:p>
          <a:p>
            <a:pPr algn="just"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429cm - 136cm = 293cm</a:t>
            </a:r>
          </a:p>
          <a:p>
            <a:pPr marL="457200" indent="-457200" algn="just" eaLnBrk="1" hangingPunct="1">
              <a:buFont typeface="Arial" charset="0"/>
              <a:buChar char="•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239cm = 2,93m</a:t>
            </a:r>
          </a:p>
          <a:p>
            <a:pPr algn="just" eaLnBrk="1" hangingPunct="1"/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4,29 - 1,36 = 2,93 (m)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57400" y="37338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62433" y="2901274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DF4D2-B4F7-4073-971B-EEDF8952690F}"/>
              </a:ext>
            </a:extLst>
          </p:cNvPr>
          <p:cNvSpPr txBox="1"/>
          <p:nvPr/>
        </p:nvSpPr>
        <p:spPr>
          <a:xfrm>
            <a:off x="0" y="16525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6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236406"/>
            <a:ext cx="91225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9328" y="2194673"/>
            <a:ext cx="8865352" cy="457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4,29 - 1,36 = ?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4,29</a:t>
            </a:r>
          </a:p>
          <a:p>
            <a:pPr algn="just"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1,36</a:t>
            </a:r>
          </a:p>
          <a:p>
            <a:pPr algn="just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2,93</a:t>
            </a:r>
          </a:p>
          <a:p>
            <a:pPr algn="just" eaLnBrk="1" hangingPunct="1"/>
            <a:endParaRPr lang="en-US" altLang="vi-VN" sz="3200" b="1" dirty="0">
              <a:solidFill>
                <a:srgbClr val="0000FF"/>
              </a:solidFill>
              <a:latin typeface="Arial" charset="0"/>
            </a:endParaRPr>
          </a:p>
          <a:p>
            <a:pPr algn="just"/>
            <a:r>
              <a:rPr lang="en-US" altLang="vi-VN" sz="3200" b="1" dirty="0">
                <a:solidFill>
                  <a:srgbClr val="0000FF"/>
                </a:solidFill>
                <a:latin typeface="Arial" charset="0"/>
              </a:rPr>
              <a:t>                     </a:t>
            </a:r>
          </a:p>
          <a:p>
            <a:pPr algn="just"/>
            <a:endParaRPr lang="en-US" altLang="vi-VN" sz="3200" b="1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47244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387828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3695638"/>
            <a:ext cx="6192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>
                <a:solidFill>
                  <a:srgbClr val="7030A0"/>
                </a:solidFill>
              </a:rPr>
              <a:t>Thực hiện phép trừ như trừ các số tự nhiên.</a:t>
            </a:r>
          </a:p>
          <a:p>
            <a:pPr marL="285750" indent="-285750">
              <a:buFontTx/>
              <a:buChar char="-"/>
            </a:pPr>
            <a:r>
              <a:rPr lang="en-US" sz="3200">
                <a:solidFill>
                  <a:srgbClr val="7030A0"/>
                </a:solidFill>
              </a:rPr>
              <a:t>Viết dấu phẩy ở hiệu thẳng cột với các dấu phẩy của số bị trừ và số trừ.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062D52-F791-4590-9DCD-218EA3D8FF91}"/>
              </a:ext>
            </a:extLst>
          </p:cNvPr>
          <p:cNvSpPr txBox="1"/>
          <p:nvPr/>
        </p:nvSpPr>
        <p:spPr>
          <a:xfrm>
            <a:off x="0" y="16525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387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6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1473</Words>
  <Application>Microsoft Office PowerPoint</Application>
  <PresentationFormat>On-screen Show (4:3)</PresentationFormat>
  <Paragraphs>362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.VnArial</vt:lpstr>
      <vt:lpstr>.VnHelvetInsH</vt:lpstr>
      <vt:lpstr>.VnTime</vt:lpstr>
      <vt:lpstr>.VnTimeH</vt:lpstr>
      <vt:lpstr>Arial</vt:lpstr>
      <vt:lpstr>Calibri</vt:lpstr>
      <vt:lpstr>Calibri (Body)</vt:lpstr>
      <vt:lpstr>HP001 4 hàng</vt:lpstr>
      <vt:lpstr>Impact</vt:lpstr>
      <vt:lpstr>Tahoma</vt:lpstr>
      <vt:lpstr>Times New Roman</vt:lpstr>
      <vt:lpstr>VnBangkok</vt:lpstr>
      <vt:lpstr>VNbritannic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</cp:revision>
  <dcterms:created xsi:type="dcterms:W3CDTF">2021-11-01T08:21:51Z</dcterms:created>
  <dcterms:modified xsi:type="dcterms:W3CDTF">2022-11-06T02:41:01Z</dcterms:modified>
</cp:coreProperties>
</file>