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70" r:id="rId15"/>
    <p:sldId id="265" r:id="rId16"/>
    <p:sldId id="266" r:id="rId17"/>
    <p:sldId id="267" r:id="rId18"/>
    <p:sldId id="268" r:id="rId19"/>
    <p:sldId id="269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</p:sldIdLst>
  <p:sldSz cx="9144000" cy="5143500" type="screen16x9"/>
  <p:notesSz cx="6858000" cy="9144000"/>
  <p:defaultTextStyle>
    <a:defPPr>
      <a:defRPr lang="en-US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1AA"/>
    <a:srgbClr val="5DE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7" autoAdjust="0"/>
    <p:restoredTop sz="94648" autoAdjust="0"/>
  </p:normalViewPr>
  <p:slideViewPr>
    <p:cSldViewPr>
      <p:cViewPr varScale="1">
        <p:scale>
          <a:sx n="86" d="100"/>
          <a:sy n="86" d="100"/>
        </p:scale>
        <p:origin x="-692" y="-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A7998-A268-43C4-BF89-93FE2AB04C0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A9D70-1029-4227-B981-29ADF2729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A9D70-1029-4227-B981-29ADF2729C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A9D70-1029-4227-B981-29ADF2729C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72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Cho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enter,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A9D70-1029-4227-B981-29ADF2729C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7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9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06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36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95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1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1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99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88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29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75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25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62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33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22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04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96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29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53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97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5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92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3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0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33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56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63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93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88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89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00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3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39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798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12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01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87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06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7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18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579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00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9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922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53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19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33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54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78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9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24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2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7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8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D792C-F474-4E50-A11A-CB442004EE9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E959A-2965-46D3-BB3A-81CF132F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8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0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3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D792C-F474-4E50-A11A-CB442004E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E959A-2965-46D3-BB3A-81CF132FEB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5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2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0.xm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18" Type="http://schemas.openxmlformats.org/officeDocument/2006/relationships/image" Target="../media/image61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1.png"/><Relationship Id="rId12" Type="http://schemas.openxmlformats.org/officeDocument/2006/relationships/image" Target="../media/image55.gif"/><Relationship Id="rId17" Type="http://schemas.openxmlformats.org/officeDocument/2006/relationships/image" Target="../media/image60.gif"/><Relationship Id="rId2" Type="http://schemas.openxmlformats.org/officeDocument/2006/relationships/audio" Target="../media/media1.mp3"/><Relationship Id="rId16" Type="http://schemas.openxmlformats.org/officeDocument/2006/relationships/image" Target="../media/image59.png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image" Target="../media/image48.png"/><Relationship Id="rId5" Type="http://schemas.openxmlformats.org/officeDocument/2006/relationships/image" Target="../media/image49.png"/><Relationship Id="rId15" Type="http://schemas.openxmlformats.org/officeDocument/2006/relationships/image" Target="../media/image58.gif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3.png"/><Relationship Id="rId14" Type="http://schemas.openxmlformats.org/officeDocument/2006/relationships/image" Target="../media/image5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2.png"/><Relationship Id="rId18" Type="http://schemas.openxmlformats.org/officeDocument/2006/relationships/image" Target="../media/image63.png"/><Relationship Id="rId26" Type="http://schemas.openxmlformats.org/officeDocument/2006/relationships/image" Target="../media/image70.png"/><Relationship Id="rId3" Type="http://schemas.openxmlformats.org/officeDocument/2006/relationships/slideLayout" Target="../slideLayouts/slideLayout46.xml"/><Relationship Id="rId21" Type="http://schemas.openxmlformats.org/officeDocument/2006/relationships/image" Target="../media/image65.gif"/><Relationship Id="rId7" Type="http://schemas.openxmlformats.org/officeDocument/2006/relationships/audio" Target="../media/audio5.wav"/><Relationship Id="rId12" Type="http://schemas.openxmlformats.org/officeDocument/2006/relationships/image" Target="../media/image57.gif"/><Relationship Id="rId17" Type="http://schemas.openxmlformats.org/officeDocument/2006/relationships/image" Target="../media/image52.png"/><Relationship Id="rId25" Type="http://schemas.openxmlformats.org/officeDocument/2006/relationships/image" Target="../media/image69.png"/><Relationship Id="rId2" Type="http://schemas.microsoft.com/office/2007/relationships/media" Target="../media/media2.mp3"/><Relationship Id="rId16" Type="http://schemas.openxmlformats.org/officeDocument/2006/relationships/image" Target="../media/image51.png"/><Relationship Id="rId20" Type="http://schemas.openxmlformats.org/officeDocument/2006/relationships/image" Target="../media/image64.gif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24" Type="http://schemas.openxmlformats.org/officeDocument/2006/relationships/image" Target="../media/image68.png"/><Relationship Id="rId5" Type="http://schemas.openxmlformats.org/officeDocument/2006/relationships/audio" Target="../media/audio3.wav"/><Relationship Id="rId15" Type="http://schemas.openxmlformats.org/officeDocument/2006/relationships/image" Target="../media/image50.png"/><Relationship Id="rId23" Type="http://schemas.openxmlformats.org/officeDocument/2006/relationships/image" Target="../media/image67.png"/><Relationship Id="rId28" Type="http://schemas.openxmlformats.org/officeDocument/2006/relationships/image" Target="../media/image71.png"/><Relationship Id="rId10" Type="http://schemas.openxmlformats.org/officeDocument/2006/relationships/audio" Target="../media/audio8.wav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7.wav"/><Relationship Id="rId14" Type="http://schemas.openxmlformats.org/officeDocument/2006/relationships/image" Target="../media/image54.png"/><Relationship Id="rId22" Type="http://schemas.openxmlformats.org/officeDocument/2006/relationships/image" Target="../media/image66.png"/><Relationship Id="rId27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54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slideLayout" Target="../slideLayouts/slideLayout46.xml"/><Relationship Id="rId21" Type="http://schemas.openxmlformats.org/officeDocument/2006/relationships/image" Target="../media/image69.png"/><Relationship Id="rId7" Type="http://schemas.openxmlformats.org/officeDocument/2006/relationships/audio" Target="../media/audio6.wav"/><Relationship Id="rId12" Type="http://schemas.openxmlformats.org/officeDocument/2006/relationships/image" Target="../media/image62.png"/><Relationship Id="rId17" Type="http://schemas.openxmlformats.org/officeDocument/2006/relationships/image" Target="../media/image64.gif"/><Relationship Id="rId25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openxmlformats.org/officeDocument/2006/relationships/image" Target="../media/image72.gif"/><Relationship Id="rId20" Type="http://schemas.openxmlformats.org/officeDocument/2006/relationships/image" Target="../media/image68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57.gif"/><Relationship Id="rId24" Type="http://schemas.openxmlformats.org/officeDocument/2006/relationships/image" Target="../media/image50.png"/><Relationship Id="rId5" Type="http://schemas.openxmlformats.org/officeDocument/2006/relationships/audio" Target="../media/audio4.wav"/><Relationship Id="rId15" Type="http://schemas.openxmlformats.org/officeDocument/2006/relationships/image" Target="../media/image65.gif"/><Relationship Id="rId23" Type="http://schemas.openxmlformats.org/officeDocument/2006/relationships/image" Target="../media/image73.png"/><Relationship Id="rId28" Type="http://schemas.openxmlformats.org/officeDocument/2006/relationships/image" Target="../media/image71.png"/><Relationship Id="rId10" Type="http://schemas.openxmlformats.org/officeDocument/2006/relationships/image" Target="../media/image49.png"/><Relationship Id="rId19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48.png"/><Relationship Id="rId22" Type="http://schemas.openxmlformats.org/officeDocument/2006/relationships/image" Target="../media/image70.png"/><Relationship Id="rId27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3.png"/><Relationship Id="rId18" Type="http://schemas.openxmlformats.org/officeDocument/2006/relationships/image" Target="../media/image64.gif"/><Relationship Id="rId3" Type="http://schemas.openxmlformats.org/officeDocument/2006/relationships/audio" Target="../media/audio4.wav"/><Relationship Id="rId21" Type="http://schemas.openxmlformats.org/officeDocument/2006/relationships/image" Target="../media/image68.png"/><Relationship Id="rId7" Type="http://schemas.openxmlformats.org/officeDocument/2006/relationships/audio" Target="../media/audio8.wav"/><Relationship Id="rId12" Type="http://schemas.openxmlformats.org/officeDocument/2006/relationships/image" Target="../media/image50.png"/><Relationship Id="rId17" Type="http://schemas.openxmlformats.org/officeDocument/2006/relationships/image" Target="../media/image72.gif"/><Relationship Id="rId25" Type="http://schemas.openxmlformats.org/officeDocument/2006/relationships/image" Target="../media/image71.png"/><Relationship Id="rId2" Type="http://schemas.openxmlformats.org/officeDocument/2006/relationships/audio" Target="../media/audio3.wav"/><Relationship Id="rId16" Type="http://schemas.openxmlformats.org/officeDocument/2006/relationships/image" Target="../media/image65.gif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7.wav"/><Relationship Id="rId11" Type="http://schemas.openxmlformats.org/officeDocument/2006/relationships/image" Target="../media/image54.png"/><Relationship Id="rId24" Type="http://schemas.openxmlformats.org/officeDocument/2006/relationships/image" Target="../media/image75.png"/><Relationship Id="rId5" Type="http://schemas.openxmlformats.org/officeDocument/2006/relationships/audio" Target="../media/audio6.wav"/><Relationship Id="rId15" Type="http://schemas.openxmlformats.org/officeDocument/2006/relationships/image" Target="../media/image63.png"/><Relationship Id="rId23" Type="http://schemas.openxmlformats.org/officeDocument/2006/relationships/image" Target="../media/image70.png"/><Relationship Id="rId10" Type="http://schemas.openxmlformats.org/officeDocument/2006/relationships/image" Target="../media/image62.png"/><Relationship Id="rId19" Type="http://schemas.openxmlformats.org/officeDocument/2006/relationships/image" Target="../media/image66.png"/><Relationship Id="rId4" Type="http://schemas.openxmlformats.org/officeDocument/2006/relationships/audio" Target="../media/audio5.wav"/><Relationship Id="rId9" Type="http://schemas.openxmlformats.org/officeDocument/2006/relationships/image" Target="../media/image57.gif"/><Relationship Id="rId14" Type="http://schemas.openxmlformats.org/officeDocument/2006/relationships/image" Target="../media/image52.png"/><Relationship Id="rId22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slide" Target="slide8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slide" Target="slide6.xml"/><Relationship Id="rId19" Type="http://schemas.openxmlformats.org/officeDocument/2006/relationships/image" Target="../media/image18.gif"/><Relationship Id="rId4" Type="http://schemas.openxmlformats.org/officeDocument/2006/relationships/slide" Target="slide3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3.xml"/><Relationship Id="rId1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3.xml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3.xml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3.xml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3.xml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151"/>
            <a:ext cx="8763000" cy="5232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14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11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38152"/>
            <a:ext cx="8763000" cy="138499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err="1">
                <a:solidFill>
                  <a:schemeClr val="bg1"/>
                </a:solidFill>
                <a:latin typeface="HP001 4 hàng" pitchFamily="34" charset="0"/>
              </a:rPr>
              <a:t>Toán</a:t>
            </a:r>
            <a:r>
              <a:rPr lang="en-US" sz="2800" b="1" u="sng" dirty="0">
                <a:solidFill>
                  <a:schemeClr val="bg1"/>
                </a:solidFill>
                <a:latin typeface="HP001 4 hàng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thập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phân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thập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phân</a:t>
            </a:r>
            <a:endParaRPr lang="en-US" sz="28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35" y="2709294"/>
            <a:ext cx="4810541" cy="24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7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123950"/>
            <a:ext cx="4724400" cy="70788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93" y="15363"/>
            <a:ext cx="1334914" cy="126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57154"/>
            <a:ext cx="8763000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Ví dụ 1: Một mảnh vườn hình chữ nhật có chiều dài 6,4m, chiều rộng 4,8m. Hỏi diện tích của mảnh vườn đó bằng bao nhiêu mét vuông ?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67" y="1417063"/>
            <a:ext cx="2342535" cy="64633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: 6,4 m =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4,8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 =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67000" y="1067580"/>
            <a:ext cx="2438400" cy="1754326"/>
            <a:chOff x="2895600" y="1368706"/>
            <a:chExt cx="2438400" cy="1754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895600" y="1368706"/>
                  <a:ext cx="2438400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  64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  48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512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256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3072 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cs typeface="Times New Roman" pitchFamily="18" charset="0"/>
                            </a:rPr>
                            <m:t>dm</m:t>
                          </m:r>
                        </m:e>
                        <m:sup>
                          <m:r>
                            <a:rPr lang="en-US" b="0" i="0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)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3072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cs typeface="Times New Roman" pitchFamily="18" charset="0"/>
                            </a:rPr>
                            <m:t>dm</m:t>
                          </m:r>
                        </m:e>
                        <m:sup>
                          <m:r>
                            <a:rPr lang="en-US" b="0" i="0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= 30,72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cs typeface="Times New Roman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b="0" i="0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600" y="1368706"/>
                  <a:ext cx="2438400" cy="175432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736" b="-4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/>
            <p:cNvCxnSpPr/>
            <p:nvPr/>
          </p:nvCxnSpPr>
          <p:spPr>
            <a:xfrm>
              <a:off x="2971800" y="249555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200400" y="1645704"/>
              <a:ext cx="76200" cy="878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3200400" y="1645704"/>
              <a:ext cx="76200" cy="878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971800" y="1983579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2765593" y="2836569"/>
            <a:ext cx="3094112" cy="40395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: 6,4 x 4,8 = 30,72 (m2)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7317" y="590551"/>
                <a:ext cx="4572000" cy="923330"/>
              </a:xfrm>
              <a:prstGeom prst="rect">
                <a:avLst/>
              </a:prstGeom>
            </p:spPr>
            <p:txBody>
              <a:bodyPr lIns="91432" tIns="45716" rIns="91432" bIns="45716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dirty="0" smtClean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vi-VN" dirty="0">
                    <a:latin typeface="Times New Roman" pitchFamily="18" charset="0"/>
                    <a:cs typeface="Times New Roman" pitchFamily="18" charset="0"/>
                  </a:rPr>
                  <a:t>phải thực hiện phép tính:</a:t>
                </a:r>
                <a:r>
                  <a:rPr lang="vi-VN" dirty="0" smtClean="0"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vi-VN" dirty="0" smtClean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vi-VN" dirty="0">
                    <a:latin typeface="Times New Roman" pitchFamily="18" charset="0"/>
                    <a:cs typeface="Times New Roman" pitchFamily="18" charset="0"/>
                  </a:rPr>
                  <a:t>6,4 x 4,8 = ?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17" y="590550"/>
                <a:ext cx="4572000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1200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656201"/>
            <a:ext cx="9130129" cy="14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57154"/>
            <a:ext cx="8763000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Ví dụ 1: Một mảnh vườn hình chữ nhật có chiều dài 6,4m, chiều rộng 4,8m. Hỏi diện tích của mảnh vườn đó bằng bao nhiêu mét vuông ?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7317" y="590551"/>
                <a:ext cx="4572000" cy="923330"/>
              </a:xfrm>
              <a:prstGeom prst="rect">
                <a:avLst/>
              </a:prstGeom>
            </p:spPr>
            <p:txBody>
              <a:bodyPr lIns="91432" tIns="45716" rIns="91432" bIns="45716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dirty="0" smtClean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vi-VN" dirty="0">
                    <a:latin typeface="Times New Roman" pitchFamily="18" charset="0"/>
                    <a:cs typeface="Times New Roman" pitchFamily="18" charset="0"/>
                  </a:rPr>
                  <a:t>phải thực hiện phép tính:</a:t>
                </a:r>
                <a:r>
                  <a:rPr lang="vi-VN" dirty="0" smtClean="0"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vi-VN" dirty="0" smtClean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vi-VN" dirty="0">
                    <a:latin typeface="Times New Roman" pitchFamily="18" charset="0"/>
                    <a:cs typeface="Times New Roman" pitchFamily="18" charset="0"/>
                  </a:rPr>
                  <a:t>6,4 x 4,8 = ?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17" y="590550"/>
                <a:ext cx="457200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1200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69611" y="1513880"/>
            <a:ext cx="4670323" cy="40011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làm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664190"/>
            <a:ext cx="9130129" cy="148730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94968" y="1944742"/>
            <a:ext cx="2438400" cy="1477328"/>
            <a:chOff x="2895600" y="1368706"/>
            <a:chExt cx="2438400" cy="1477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895600" y="1368706"/>
                  <a:ext cx="2438400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  6,4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  4,8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51 2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25 6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30,72 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cs typeface="Times New Roman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b="0" i="0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600" y="1368706"/>
                  <a:ext cx="2438400" cy="147732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000" t="-2066" b="-57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2971800" y="249555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00400" y="1645704"/>
              <a:ext cx="76200" cy="878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200400" y="1645704"/>
              <a:ext cx="76200" cy="878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971800" y="1983579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295400" y="2038351"/>
            <a:ext cx="5791200" cy="923330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vi-VN" dirty="0"/>
              <a:t>*</a:t>
            </a:r>
            <a:r>
              <a:rPr lang="vi-VN" dirty="0" smtClean="0">
                <a:latin typeface="+mj-lt"/>
              </a:rPr>
              <a:t> Thực hiện phép nhân như nhân các số tự nhiên.</a:t>
            </a:r>
          </a:p>
          <a:p>
            <a:r>
              <a:rPr lang="vi-VN" dirty="0"/>
              <a:t>* </a:t>
            </a:r>
            <a:r>
              <a:rPr lang="vi-VN" dirty="0" smtClean="0">
                <a:latin typeface="+mj-lt"/>
              </a:rPr>
              <a:t>Hai thừa số có tất cả hai chữ số ở phần thập phân, ta dùng</a:t>
            </a:r>
            <a:r>
              <a:rPr lang="en-US" dirty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dấu phẩy tách ở tích ra hai chữ số kể từ phải sang trái.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75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20" grpId="0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" y="57151"/>
                <a:ext cx="8763000" cy="369332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vi-VN" dirty="0" smtClean="0">
                    <a:latin typeface="Times New Roman" pitchFamily="18" charset="0"/>
                    <a:cs typeface="Times New Roman" pitchFamily="18" charset="0"/>
                  </a:rPr>
                  <a:t>Ví dụ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2: 4,75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1,3 = ?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7150"/>
                <a:ext cx="87630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62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664190"/>
            <a:ext cx="9130129" cy="148730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2400" y="426486"/>
            <a:ext cx="2438400" cy="1508105"/>
            <a:chOff x="2895600" y="1368706"/>
            <a:chExt cx="2438400" cy="15081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895600" y="1368706"/>
                  <a:ext cx="2438400" cy="1508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   4 , 7 5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      1 , 3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  1 4 2 5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  4 7 5</a:t>
                  </a:r>
                </a:p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   </a:t>
                  </a:r>
                  <a:r>
                    <a:rPr lang="en-US" sz="1600" dirty="0">
                      <a:latin typeface="Times New Roman" pitchFamily="18" charset="0"/>
                      <a:cs typeface="Times New Roman" pitchFamily="18" charset="0"/>
                    </a:rPr>
                    <a:t>6 ,1 7 5</a:t>
                  </a:r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 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cs typeface="Times New Roman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b="0" i="0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600" y="1368706"/>
                  <a:ext cx="2438400" cy="150810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2024" b="-36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3165988" y="2495550"/>
              <a:ext cx="79641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00400" y="1645704"/>
              <a:ext cx="76200" cy="878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200400" y="1645704"/>
              <a:ext cx="76200" cy="878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165988" y="1983579"/>
              <a:ext cx="79641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1905000" y="457261"/>
            <a:ext cx="7162800" cy="923330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vi-VN" dirty="0" smtClean="0">
                <a:latin typeface="+mj-lt"/>
              </a:rPr>
              <a:t>* Thực hiện phép nhân như nhân các số tự nhiên.</a:t>
            </a:r>
          </a:p>
          <a:p>
            <a:r>
              <a:rPr lang="vi-VN" dirty="0" smtClean="0">
                <a:latin typeface="+mj-lt"/>
              </a:rPr>
              <a:t>* Hai thừa số có tất cả ba chữ số ở phần thập phân, ta dùng dấu phẩy tách ở tích ra ba chữ số kể từ phải sang trái.</a:t>
            </a:r>
            <a:endParaRPr lang="vi-V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76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9497" y="1047752"/>
            <a:ext cx="9144000" cy="133882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Ghi nhớ: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+mj-lt"/>
              </a:rPr>
              <a:t>Muốn nhân một số thập phân với một số thập phân ta làm như sau:</a:t>
            </a:r>
          </a:p>
          <a:p>
            <a:r>
              <a:rPr lang="vi-VN" sz="2000" dirty="0">
                <a:latin typeface="+mj-lt"/>
              </a:rPr>
              <a:t>- Nhân như nhân các số tự nhiên.</a:t>
            </a:r>
          </a:p>
          <a:p>
            <a:r>
              <a:rPr lang="vi-VN" sz="2000" dirty="0">
                <a:latin typeface="+mj-lt"/>
              </a:rPr>
              <a:t>- Đếm xem trong phần thập phân của cả hai thừa số có bao nhiêu chữ số rồi dùng dấu phẩy tách ở tích ra bấy nhiêu chữ số kể từ phải sang trái.</a:t>
            </a:r>
            <a:endParaRPr lang="en-US" sz="20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4" y="2725720"/>
            <a:ext cx="2878717" cy="24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123950"/>
            <a:ext cx="4724400" cy="70788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5DE964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dirty="0">
                <a:solidFill>
                  <a:srgbClr val="5DE9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5DE964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dirty="0">
              <a:solidFill>
                <a:srgbClr val="5DE9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5" y="57154"/>
            <a:ext cx="1420251" cy="122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8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20"/>
          <a:stretch/>
        </p:blipFill>
        <p:spPr bwMode="auto">
          <a:xfrm>
            <a:off x="0" y="28524"/>
            <a:ext cx="7505700" cy="27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7"/>
          <a:stretch/>
        </p:blipFill>
        <p:spPr bwMode="auto">
          <a:xfrm>
            <a:off x="2819400" y="1504950"/>
            <a:ext cx="6045200" cy="256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5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3"/>
          <a:stretch/>
        </p:blipFill>
        <p:spPr bwMode="auto">
          <a:xfrm>
            <a:off x="-1" y="0"/>
            <a:ext cx="7556167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3" t="58300" r="19169" b="3834"/>
          <a:stretch/>
        </p:blipFill>
        <p:spPr bwMode="auto">
          <a:xfrm>
            <a:off x="3709221" y="1437972"/>
            <a:ext cx="3996814" cy="109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2647950"/>
            <a:ext cx="33782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" b="78879"/>
          <a:stretch/>
        </p:blipFill>
        <p:spPr bwMode="auto">
          <a:xfrm>
            <a:off x="-9833" y="58998"/>
            <a:ext cx="7778943" cy="26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0" b="3979"/>
          <a:stretch/>
        </p:blipFill>
        <p:spPr bwMode="auto">
          <a:xfrm>
            <a:off x="-9833" y="438151"/>
            <a:ext cx="7778943" cy="120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2647950"/>
            <a:ext cx="33782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33351"/>
            <a:ext cx="8763000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hlinkClick r:id="rId6" action="ppaction://hlinksldjump"/>
          </p:cNvPr>
          <p:cNvSpPr/>
          <p:nvPr/>
        </p:nvSpPr>
        <p:spPr>
          <a:xfrm>
            <a:off x="1905000" y="819150"/>
            <a:ext cx="5410200" cy="1752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047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6" rIns="91432" bIns="45716" spcCol="0"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Jigsaw Puzzle">
            <a:hlinkClick r:id="" action="ppaction://media"/>
            <a:extLst>
              <a:ext uri="{FF2B5EF4-FFF2-40B4-BE49-F238E27FC236}">
                <a16:creationId xmlns=""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4100" y="462227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1651" y="1254267"/>
            <a:ext cx="2379173" cy="70788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33" y="2388929"/>
            <a:ext cx="1846521" cy="2750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4641" y="1962151"/>
            <a:ext cx="4267200" cy="5232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b="1" dirty="0" err="1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571AA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800" b="1" dirty="0">
              <a:solidFill>
                <a:srgbClr val="F571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26" y="15364"/>
            <a:ext cx="1310532" cy="12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29021" y="2930110"/>
            <a:ext cx="735953" cy="286025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669" y="2494099"/>
            <a:ext cx="605564" cy="23535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133633" y="2513640"/>
            <a:ext cx="682178" cy="265126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650527">
            <a:off x="6842269" y="2688022"/>
            <a:ext cx="633926" cy="2463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358933" y="1525278"/>
            <a:ext cx="4457700" cy="70019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defRPr/>
            </a:pPr>
            <a:r>
              <a:rPr lang="en-US" sz="41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322" y="2373818"/>
            <a:ext cx="1642336" cy="159193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=""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4100" y="4622277"/>
            <a:ext cx="365522" cy="365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94" y="2613796"/>
            <a:ext cx="720881" cy="14264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9117" y="1261710"/>
            <a:ext cx="1467740" cy="146774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2277370" y="1832380"/>
            <a:ext cx="402411" cy="3264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=""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09" y="1503202"/>
            <a:ext cx="2286000" cy="2286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07360" y="2571750"/>
            <a:ext cx="876538" cy="876538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25" y="3965757"/>
            <a:ext cx="503760" cy="40867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0351" y="958784"/>
            <a:ext cx="451409" cy="334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4579119" y="104504"/>
            <a:ext cx="138545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891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2277370" y="1832380"/>
            <a:ext cx="402411" cy="326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358532" y="1052056"/>
            <a:ext cx="445770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15,2 x 2,9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5227453" y="1749393"/>
            <a:ext cx="1001437" cy="31546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defRPr/>
            </a:pPr>
            <a:r>
              <a:rPr lang="en-US" sz="1600" dirty="0" smtClean="0">
                <a:solidFill>
                  <a:srgbClr val="C00000"/>
                </a:solidFill>
              </a:rPr>
              <a:t>44,08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5274617" y="2478155"/>
            <a:ext cx="548866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43,08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617676" y="1743623"/>
            <a:ext cx="548866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45,78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609260" y="2478154"/>
            <a:ext cx="548866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43,98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368" y="2104482"/>
            <a:ext cx="1476893" cy="1830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367" y="2508237"/>
            <a:ext cx="1471581" cy="1426424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5507" y="4426809"/>
            <a:ext cx="1047079" cy="406943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47123" y="4426809"/>
            <a:ext cx="1047079" cy="406943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8742" y="4426809"/>
            <a:ext cx="1047079" cy="406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204" y="3866344"/>
            <a:ext cx="685859" cy="68585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225" y="3322507"/>
            <a:ext cx="365522" cy="365522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=""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26" y="2098119"/>
            <a:ext cx="1189193" cy="1189191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7" y="-2406024"/>
            <a:ext cx="3703409" cy="20784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77918" y="1700425"/>
            <a:ext cx="402371" cy="3749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25082" y="2429186"/>
            <a:ext cx="402371" cy="3749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01005" y="1700425"/>
            <a:ext cx="402371" cy="3749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01005" y="2429186"/>
            <a:ext cx="402371" cy="3749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68672" y="1619899"/>
            <a:ext cx="681287" cy="681287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0360" y="4426809"/>
            <a:ext cx="1047079" cy="406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67" y="3220804"/>
            <a:ext cx="177713" cy="3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05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2277370" y="1832380"/>
            <a:ext cx="402411" cy="326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359728" y="1064347"/>
            <a:ext cx="445770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5,76 x 4,3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5704162" y="2332821"/>
            <a:ext cx="457496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45,6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5704162" y="2937703"/>
            <a:ext cx="640238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24,768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650674" y="2312354"/>
            <a:ext cx="640238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24,769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648559" y="2937703"/>
            <a:ext cx="640238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24,763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368" y="2104482"/>
            <a:ext cx="1476893" cy="1830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367" y="2508237"/>
            <a:ext cx="1471581" cy="1426424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84225" y="3322507"/>
            <a:ext cx="365522" cy="365522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7" y="-2406024"/>
            <a:ext cx="3703409" cy="20784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34" y="1770492"/>
            <a:ext cx="1769796" cy="1637722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=""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70" y="1960543"/>
            <a:ext cx="1189193" cy="11891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4627" y="2283853"/>
            <a:ext cx="402371" cy="3749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54627" y="2888734"/>
            <a:ext cx="402371" cy="3749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31887" y="2283853"/>
            <a:ext cx="402371" cy="3749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31887" y="2888734"/>
            <a:ext cx="402371" cy="3749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31565" y="2837430"/>
            <a:ext cx="681287" cy="681287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=""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5" y="4426809"/>
            <a:ext cx="1042507" cy="406943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75507" y="4426809"/>
            <a:ext cx="1047079" cy="406943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47123" y="4426809"/>
            <a:ext cx="1047079" cy="40694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28" y="4426809"/>
            <a:ext cx="1042507" cy="406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29193" y="3900362"/>
            <a:ext cx="685859" cy="6858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67" y="3220804"/>
            <a:ext cx="177713" cy="3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724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2277370" y="1832380"/>
            <a:ext cx="402411" cy="326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359728" y="613475"/>
            <a:ext cx="4457700" cy="11772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Kênh youtube TRỢ GIẢNG là kênh chuyên về điều gì ?</a:t>
            </a:r>
          </a:p>
          <a:p>
            <a:pPr defTabSz="685783">
              <a:defRPr/>
            </a:pPr>
            <a:r>
              <a:rPr lang="en-US" sz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a) Trò chơi PowerPoint miễn phí.</a:t>
            </a:r>
          </a:p>
          <a:p>
            <a:pPr defTabSz="685783">
              <a:defRPr/>
            </a:pPr>
            <a:r>
              <a:rPr lang="en-US" sz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b) Hướng dẫn PowerPoint.</a:t>
            </a:r>
          </a:p>
          <a:p>
            <a:pPr defTabSz="685783">
              <a:defRPr/>
            </a:pPr>
            <a:r>
              <a:rPr lang="en-US" sz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c) Nhà sáng tạo trò chơi PowerPoint hàng đầu.</a:t>
            </a:r>
          </a:p>
          <a:p>
            <a:pPr defTabSz="685783">
              <a:defRPr/>
            </a:pPr>
            <a:r>
              <a:rPr lang="en-US" sz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d) Trò chơi PowerPoint phải mua.</a:t>
            </a:r>
          </a:p>
          <a:p>
            <a:pPr defTabSz="685783">
              <a:defRPr/>
            </a:pPr>
            <a:r>
              <a:rPr lang="en-US" sz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đ) Chuyên kênh cho giáo dục.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5704162" y="2332821"/>
            <a:ext cx="579723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>
                <a:solidFill>
                  <a:srgbClr val="C00000"/>
                </a:solidFill>
              </a:rPr>
              <a:t>a; b; 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5704162" y="2937703"/>
            <a:ext cx="588139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>
                <a:solidFill>
                  <a:srgbClr val="C00000"/>
                </a:solidFill>
              </a:rPr>
              <a:t>b; c; 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650673" y="2312354"/>
            <a:ext cx="770881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>
                <a:solidFill>
                  <a:srgbClr val="C00000"/>
                </a:solidFill>
              </a:rPr>
              <a:t>a; b; c; đ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648558" y="2937703"/>
            <a:ext cx="779297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1400">
                <a:solidFill>
                  <a:srgbClr val="C00000"/>
                </a:solidFill>
              </a:rPr>
              <a:t>b; c; d; đ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7368" y="2104482"/>
            <a:ext cx="1476893" cy="1830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7367" y="2508237"/>
            <a:ext cx="1471581" cy="1426424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5507" y="4426809"/>
            <a:ext cx="1047079" cy="406943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6" y="4426809"/>
            <a:ext cx="1042507" cy="406943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8742" y="4426809"/>
            <a:ext cx="1047079" cy="406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4261" y="3921715"/>
            <a:ext cx="685859" cy="685859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7" y="-2406024"/>
            <a:ext cx="3703409" cy="20784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34" y="1770492"/>
            <a:ext cx="1769796" cy="1637722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=""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70" y="1960543"/>
            <a:ext cx="1189193" cy="11891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54627" y="2283853"/>
            <a:ext cx="402371" cy="3749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54627" y="2888734"/>
            <a:ext cx="402371" cy="3749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31887" y="2283853"/>
            <a:ext cx="402371" cy="3749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31887" y="2888734"/>
            <a:ext cx="402371" cy="3749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99430" y="2196717"/>
            <a:ext cx="681287" cy="681287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09" y="4426808"/>
            <a:ext cx="1042507" cy="406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67" y="3220804"/>
            <a:ext cx="177713" cy="3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007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88595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58479"/>
            <a:ext cx="1286150" cy="1236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7029"/>
            <a:ext cx="3200757" cy="32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1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379518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697993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313906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51" y="697992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8" y="313905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06" y="697992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13" y="313905"/>
            <a:ext cx="1545470" cy="1037934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5" y="697986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61" y="313904"/>
            <a:ext cx="1545470" cy="1037934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9" y="697986"/>
            <a:ext cx="1476884" cy="1307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6" y="313904"/>
            <a:ext cx="1545470" cy="10379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78" y="2235823"/>
            <a:ext cx="4610878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6" y="2230972"/>
            <a:ext cx="4571999" cy="2511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3" y="2546370"/>
            <a:ext cx="3604201" cy="255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88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2" y="3645636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9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7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candies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nhẩm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133,45 x 10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81000" y="1598343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1334,5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5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30" y="3145749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6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97919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6" y="2748661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5" y="2866531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2" y="3645636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9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7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candies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nhẩm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120,33 x 100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81000" y="1598343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12 033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5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30" y="3145749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6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97919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6" y="2748661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5" y="2866531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2" y="3645636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9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7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candies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nhẩm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12,3456 x 10 000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81000" y="1598343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123 456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5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30" y="3145749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6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97919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6" y="2748661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5" y="2866531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2" y="3645636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9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7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candies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nhẩm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98,372 x 1000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81000" y="1598343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98 372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5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30" y="3145749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6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97919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6" y="2748661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5" y="2866531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2" y="3645636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9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7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candies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nhẩm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123,5 x 1000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81000" y="1598343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123 500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5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30" y="3145749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6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97919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6" y="2748661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5" y="2866531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1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320482"/>
            <a:ext cx="8763000" cy="5232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dirty="0" err="1">
                <a:latin typeface="HP001 4 hàng" pitchFamily="34" charset="0"/>
              </a:rPr>
              <a:t>Thứ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hai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ngày</a:t>
            </a:r>
            <a:r>
              <a:rPr lang="en-US" sz="2800" b="1" dirty="0">
                <a:latin typeface="HP001 4 hàng" pitchFamily="34" charset="0"/>
              </a:rPr>
              <a:t> 14 </a:t>
            </a:r>
            <a:r>
              <a:rPr lang="en-US" sz="2800" b="1" dirty="0" err="1">
                <a:latin typeface="HP001 4 hàng" pitchFamily="34" charset="0"/>
              </a:rPr>
              <a:t>tháng</a:t>
            </a:r>
            <a:r>
              <a:rPr lang="en-US" sz="2800" b="1" dirty="0">
                <a:latin typeface="HP001 4 hàng" pitchFamily="34" charset="0"/>
              </a:rPr>
              <a:t> 11 </a:t>
            </a:r>
            <a:r>
              <a:rPr lang="en-US" sz="2800" b="1" dirty="0" err="1">
                <a:latin typeface="HP001 4 hàng" pitchFamily="34" charset="0"/>
              </a:rPr>
              <a:t>năm</a:t>
            </a:r>
            <a:r>
              <a:rPr lang="en-US" sz="2800" b="1" dirty="0">
                <a:latin typeface="HP001 4 hàng" pitchFamily="34" charset="0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701482"/>
            <a:ext cx="8763000" cy="138499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err="1">
                <a:latin typeface="HP001 4 hàng" pitchFamily="34" charset="0"/>
              </a:rPr>
              <a:t>Toán</a:t>
            </a:r>
            <a:r>
              <a:rPr lang="en-US" sz="2800" b="1" u="sng" dirty="0">
                <a:latin typeface="HP001 4 hàng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itchFamily="34" charset="0"/>
              </a:rPr>
              <a:t>Nhân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một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số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thập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phân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với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một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số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thập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phân</a:t>
            </a:r>
            <a:endParaRPr lang="en-US" sz="2800" b="1" dirty="0">
              <a:latin typeface="HP001 4 hàng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28" y="2086476"/>
            <a:ext cx="3498572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620</Words>
  <Application>Microsoft Office PowerPoint</Application>
  <PresentationFormat>On-screen Show (16:9)</PresentationFormat>
  <Paragraphs>91</Paragraphs>
  <Slides>24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Thanh Ha</dc:creator>
  <cp:lastModifiedBy>Nguyen Thanh Ha</cp:lastModifiedBy>
  <cp:revision>17</cp:revision>
  <dcterms:created xsi:type="dcterms:W3CDTF">2022-11-05T08:58:45Z</dcterms:created>
  <dcterms:modified xsi:type="dcterms:W3CDTF">2022-11-06T13:12:23Z</dcterms:modified>
</cp:coreProperties>
</file>