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60" r:id="rId2"/>
    <p:sldId id="296" r:id="rId3"/>
    <p:sldId id="261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6" r:id="rId13"/>
    <p:sldId id="305" r:id="rId14"/>
    <p:sldId id="307" r:id="rId15"/>
    <p:sldId id="295" r:id="rId16"/>
  </p:sldIdLst>
  <p:sldSz cx="9144000" cy="6858000" type="screen4x3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12"/>
    <a:srgbClr val="FF00FF"/>
    <a:srgbClr val="ED8F9B"/>
    <a:srgbClr val="C15FB5"/>
    <a:srgbClr val="EC9DA6"/>
    <a:srgbClr val="89AE12"/>
    <a:srgbClr val="B6640A"/>
    <a:srgbClr val="A81B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88" autoAdjust="0"/>
    <p:restoredTop sz="94162" autoAdjust="0"/>
  </p:normalViewPr>
  <p:slideViewPr>
    <p:cSldViewPr snapToGrid="0">
      <p:cViewPr varScale="1">
        <p:scale>
          <a:sx n="64" d="100"/>
          <a:sy n="64" d="100"/>
        </p:scale>
        <p:origin x="6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06EB7-3795-4CE4-83D0-43291E845C62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0FF53-CCBF-43FC-A463-409A9E1FD3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87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306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43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859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478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61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455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244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06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266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198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676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464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84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875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02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012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87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393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467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97C6E-553A-4EE5-9381-5576B9E6906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44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2E6C60E5-D186-41DD-9EE9-19D8DBBB2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0814" y="3948180"/>
            <a:ext cx="1553552" cy="23814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02C94CC-1E2C-437C-BF2B-6006BB22D2A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14" y="5445695"/>
            <a:ext cx="1754759" cy="12374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54970A0-1C59-4D2F-8F80-97F1E71528F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088" y="4495463"/>
            <a:ext cx="2756204" cy="275620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52CDB8-E3F4-4407-93D5-990A8104E2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0" y="-352474"/>
            <a:ext cx="9118832" cy="182680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4CB3B5A-6508-4AF1-B21C-A1DAA71939D9}"/>
              </a:ext>
            </a:extLst>
          </p:cNvPr>
          <p:cNvGrpSpPr/>
          <p:nvPr/>
        </p:nvGrpSpPr>
        <p:grpSpPr>
          <a:xfrm>
            <a:off x="1143001" y="1237886"/>
            <a:ext cx="6716346" cy="994495"/>
            <a:chOff x="2159126" y="1433108"/>
            <a:chExt cx="8162380" cy="132599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1829FB0-4A63-41D3-A9C8-F6DDC6BBA7A0}"/>
                </a:ext>
              </a:extLst>
            </p:cNvPr>
            <p:cNvSpPr/>
            <p:nvPr/>
          </p:nvSpPr>
          <p:spPr>
            <a:xfrm rot="800520">
              <a:off x="2159126" y="1482104"/>
              <a:ext cx="1181026" cy="1119014"/>
            </a:xfrm>
            <a:prstGeom prst="round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Chào</a:t>
              </a:r>
              <a:endParaRPr lang="vi-VN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AAD3803-605E-4151-99BE-8541F6A41868}"/>
                </a:ext>
              </a:extLst>
            </p:cNvPr>
            <p:cNvSpPr/>
            <p:nvPr/>
          </p:nvSpPr>
          <p:spPr>
            <a:xfrm rot="20726665">
              <a:off x="3348047" y="1433108"/>
              <a:ext cx="1293014" cy="1179974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Mừng</a:t>
              </a:r>
              <a:endParaRPr lang="vi-VN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AAD8BE7-E0DB-4570-BA6E-CABDAE03F655}"/>
                </a:ext>
              </a:extLst>
            </p:cNvPr>
            <p:cNvSpPr/>
            <p:nvPr/>
          </p:nvSpPr>
          <p:spPr>
            <a:xfrm rot="1030422">
              <a:off x="4847109" y="1517665"/>
              <a:ext cx="1243377" cy="1203829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vi-VN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E010978-589E-4D75-BD31-B8008E8879B8}"/>
                </a:ext>
              </a:extLst>
            </p:cNvPr>
            <p:cNvSpPr/>
            <p:nvPr/>
          </p:nvSpPr>
          <p:spPr>
            <a:xfrm rot="20782858">
              <a:off x="6241892" y="1580286"/>
              <a:ext cx="1304826" cy="117881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2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vi-VN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F512BC2-AD68-4674-857A-37873471F766}"/>
                </a:ext>
              </a:extLst>
            </p:cNvPr>
            <p:cNvSpPr/>
            <p:nvPr/>
          </p:nvSpPr>
          <p:spPr>
            <a:xfrm rot="579015">
              <a:off x="7652480" y="1527138"/>
              <a:ext cx="1322375" cy="119169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endParaRPr lang="vi-VN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6C4E4B6-FCFB-4466-ACCE-BA6D47F45673}"/>
                </a:ext>
              </a:extLst>
            </p:cNvPr>
            <p:cNvSpPr/>
            <p:nvPr/>
          </p:nvSpPr>
          <p:spPr>
            <a:xfrm rot="21182024">
              <a:off x="9030612" y="1549696"/>
              <a:ext cx="1290894" cy="1155942"/>
            </a:xfrm>
            <a:prstGeom prst="round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7142514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34153 0.00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4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45899 -0.0092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5610" y="1622323"/>
            <a:ext cx="8642555" cy="477847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411" y="173397"/>
            <a:ext cx="7886700" cy="13255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426" y="1828799"/>
            <a:ext cx="7836924" cy="4348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3,4;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55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676" y="339213"/>
            <a:ext cx="7851673" cy="135147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140" y="1991032"/>
            <a:ext cx="7851673" cy="17698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4952"/>
            <a:ext cx="9144000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7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r="72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508691" y="1766182"/>
            <a:ext cx="8178325" cy="4190239"/>
            <a:chOff x="2032690" y="1766181"/>
            <a:chExt cx="8178325" cy="4190239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435" b="7578"/>
            <a:stretch>
              <a:fillRect/>
            </a:stretch>
          </p:blipFill>
          <p:spPr>
            <a:xfrm>
              <a:off x="2032690" y="3880480"/>
              <a:ext cx="8178325" cy="207594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9315" y="1766181"/>
              <a:ext cx="7945077" cy="2622224"/>
            </a:xfrm>
            <a:prstGeom prst="rect">
              <a:avLst/>
            </a:prstGeom>
          </p:spPr>
        </p:pic>
      </p:grpSp>
      <p:sp>
        <p:nvSpPr>
          <p:cNvPr id="10" name="标题 3"/>
          <p:cNvSpPr>
            <a:spLocks noGrp="1"/>
          </p:cNvSpPr>
          <p:nvPr>
            <p:ph type="title"/>
          </p:nvPr>
        </p:nvSpPr>
        <p:spPr>
          <a:xfrm>
            <a:off x="1139525" y="2586519"/>
            <a:ext cx="6916655" cy="1334925"/>
          </a:xfrm>
        </p:spPr>
        <p:txBody>
          <a:bodyPr>
            <a:noAutofit/>
          </a:bodyPr>
          <a:lstStyle/>
          <a:p>
            <a:pPr algn="ctr" rtl="0" eaLnBrk="1" fontAlgn="base" hangingPunct="1"/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>Hoạt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>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>động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>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>thực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>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>hành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/>
            </a:r>
            <a:br>
              <a:rPr lang="en-US" altLang="zh-CN" sz="5400" dirty="0" smtClean="0">
                <a:solidFill>
                  <a:srgbClr val="002060"/>
                </a:solidFill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</a:b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>B1-B2</a:t>
            </a:r>
            <a:endParaRPr lang="en-US" altLang="zh-CN" sz="5400" dirty="0">
              <a:solidFill>
                <a:srgbClr val="002060"/>
              </a:solidFill>
              <a:latin typeface="Times New Roman" panose="02020603050405020304" charset="0"/>
              <a:ea typeface="叶根友童体简" panose="02010601030101010101" pitchFamily="2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576374" y="3429001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endParaRPr lang="zh-CN" altLang="en-US" sz="2000" b="1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15" b="1"/>
          <a:stretch>
            <a:fillRect/>
          </a:stretch>
        </p:blipFill>
        <p:spPr>
          <a:xfrm>
            <a:off x="0" y="88484"/>
            <a:ext cx="9144000" cy="121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7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973" y="-1"/>
            <a:ext cx="9571702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5153" y="1495219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endParaRPr lang="vi-VN" sz="4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8954" y="2820782"/>
            <a:ext cx="59491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46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96611" y="0"/>
            <a:ext cx="2941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vi-VN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213" y="539116"/>
            <a:ext cx="858356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hang 3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90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834D88B9-40CE-4BA9-BDF1-DFE830CD8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2218">
            <a:off x="175843" y="434335"/>
            <a:ext cx="3972795" cy="3044151"/>
          </a:xfrm>
          <a:prstGeom prst="rect">
            <a:avLst/>
          </a:prstGeom>
        </p:spPr>
      </p:pic>
      <p:pic>
        <p:nvPicPr>
          <p:cNvPr id="6" name="Picture 5" descr="A group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DBAFB5AC-8F24-4072-84D2-C52292414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27" y="4945450"/>
            <a:ext cx="1104731" cy="679835"/>
          </a:xfrm>
          <a:prstGeom prst="rect">
            <a:avLst/>
          </a:prstGeom>
        </p:spPr>
      </p:pic>
      <p:pic>
        <p:nvPicPr>
          <p:cNvPr id="8" name="Picture 7" descr="A group of butterflies&#10;&#10;Description automatically generated with medium confidence">
            <a:extLst>
              <a:ext uri="{FF2B5EF4-FFF2-40B4-BE49-F238E27FC236}">
                <a16:creationId xmlns:a16="http://schemas.microsoft.com/office/drawing/2014/main" id="{67A10D52-DF3B-4506-A5D2-20339DEF9F6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12" y="4712481"/>
            <a:ext cx="465937" cy="465937"/>
          </a:xfrm>
          <a:prstGeom prst="rect">
            <a:avLst/>
          </a:prstGeom>
        </p:spPr>
      </p:pic>
      <p:pic>
        <p:nvPicPr>
          <p:cNvPr id="28" name="Picture 27" descr="A group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850631EE-3928-4C70-A502-DC3C21B095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336" y="4945450"/>
            <a:ext cx="1104731" cy="679835"/>
          </a:xfrm>
          <a:prstGeom prst="rect">
            <a:avLst/>
          </a:prstGeom>
        </p:spPr>
      </p:pic>
      <p:pic>
        <p:nvPicPr>
          <p:cNvPr id="29" name="Picture 28" descr="A group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C61BA7A3-05C4-42C9-A91B-194383CA5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45" y="4945450"/>
            <a:ext cx="1104731" cy="679835"/>
          </a:xfrm>
          <a:prstGeom prst="rect">
            <a:avLst/>
          </a:prstGeom>
        </p:spPr>
      </p:pic>
      <p:pic>
        <p:nvPicPr>
          <p:cNvPr id="30" name="Picture 29" descr="A group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1E2F72A9-1D43-463C-8758-0C6324163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930" y="4940592"/>
            <a:ext cx="1104731" cy="679835"/>
          </a:xfrm>
          <a:prstGeom prst="rect">
            <a:avLst/>
          </a:prstGeom>
        </p:spPr>
      </p:pic>
      <p:pic>
        <p:nvPicPr>
          <p:cNvPr id="31" name="Picture 30" descr="A group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683D8C8A-9B92-4D64-AD14-4032F1600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539" y="4945450"/>
            <a:ext cx="1104731" cy="679835"/>
          </a:xfrm>
          <a:prstGeom prst="rect">
            <a:avLst/>
          </a:prstGeom>
        </p:spPr>
      </p:pic>
      <p:pic>
        <p:nvPicPr>
          <p:cNvPr id="32" name="Picture 31" descr="A group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DF8F3ECB-3771-4DE9-B317-BE9049406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280" y="4945450"/>
            <a:ext cx="1104731" cy="679835"/>
          </a:xfrm>
          <a:prstGeom prst="rect">
            <a:avLst/>
          </a:prstGeom>
        </p:spPr>
      </p:pic>
      <p:pic>
        <p:nvPicPr>
          <p:cNvPr id="33" name="Picture 32" descr="A group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4699D66E-C17A-48C3-A473-48634E35A4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5450"/>
            <a:ext cx="1104731" cy="679835"/>
          </a:xfrm>
          <a:prstGeom prst="rect">
            <a:avLst/>
          </a:prstGeom>
        </p:spPr>
      </p:pic>
      <p:pic>
        <p:nvPicPr>
          <p:cNvPr id="34" name="Picture 33" descr="A group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6B26E58F-5079-4240-9EB3-B7FB59F56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97" y="4969042"/>
            <a:ext cx="1104731" cy="6798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6662" y="2138516"/>
            <a:ext cx="2456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6952" y="1010680"/>
            <a:ext cx="44982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12. Tre,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song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2E6C60E5-D186-41DD-9EE9-19D8DBBB29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2103" y="3521768"/>
            <a:ext cx="1553552" cy="2381425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902C94CC-1E2C-437C-BF2B-6006BB22D2A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09" y="5491789"/>
            <a:ext cx="1754759" cy="123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6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0.45903 -0.0092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1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c\Downloads\2. NỀN BẢNG XANH\ô li trắn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11" y="0"/>
            <a:ext cx="9255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2950" y="584201"/>
            <a:ext cx="8251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Thứ Sáu ngày </a:t>
            </a:r>
            <a:r>
              <a:rPr lang="vi-VN" sz="40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31 </a:t>
            </a:r>
            <a:r>
              <a:rPr lang="vi-VN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tháng 12 năm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3244" y="1239966"/>
            <a:ext cx="2280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u="sng" dirty="0">
                <a:solidFill>
                  <a:schemeClr val="bg1"/>
                </a:solidFill>
                <a:latin typeface="+mj-lt"/>
              </a:rPr>
              <a:t>Khoa học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491" y="3810001"/>
            <a:ext cx="8008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B. </a:t>
            </a:r>
            <a:r>
              <a:rPr lang="vi-VN" sz="4000" u="sng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Hoạt động thực hành</a:t>
            </a:r>
            <a:r>
              <a:rPr lang="vi-VN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: B1 – B2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9711" y="1882519"/>
            <a:ext cx="9005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FF00"/>
                </a:solidFill>
                <a:latin typeface="+mj-lt"/>
              </a:rPr>
              <a:t>Bài </a:t>
            </a:r>
            <a:r>
              <a:rPr lang="vi-VN" sz="4000" b="1" dirty="0" smtClean="0">
                <a:solidFill>
                  <a:srgbClr val="FFFF00"/>
                </a:solidFill>
                <a:latin typeface="+mj-lt"/>
              </a:rPr>
              <a:t>11. Phòng tránh tai nạn giao thông đường bộ </a:t>
            </a:r>
            <a:endParaRPr lang="vi-VN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6582" y="3164346"/>
            <a:ext cx="7473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A. </a:t>
            </a:r>
            <a:r>
              <a:rPr lang="vi-VN" sz="4000" u="sng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Hoạt động cơ bản:</a:t>
            </a:r>
            <a:r>
              <a:rPr lang="vi-VN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A1 – A4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07344" y="5759777"/>
            <a:ext cx="2684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FF00"/>
                </a:solidFill>
                <a:latin typeface="iCiel Alina" pitchFamily="50" charset="0"/>
              </a:rPr>
              <a:t>Trang 25-27</a:t>
            </a:r>
          </a:p>
        </p:txBody>
      </p:sp>
    </p:spTree>
    <p:extLst>
      <p:ext uri="{BB962C8B-B14F-4D97-AF65-F5344CB8AC3E}">
        <p14:creationId xmlns:p14="http://schemas.microsoft.com/office/powerpoint/2010/main" val="200514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3">
            <a:extLst>
              <a:ext uri="{FF2B5EF4-FFF2-40B4-BE49-F238E27FC236}">
                <a16:creationId xmlns:a16="http://schemas.microsoft.com/office/drawing/2014/main" id="{2A619BA1-969F-45E4-A3F3-8D84BF36A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8" y="-645486"/>
            <a:ext cx="9118832" cy="1826804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FD9DA8B9-AA6B-4E97-898C-0757B8879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02334"/>
            <a:ext cx="1439117" cy="2131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76767" y="1622118"/>
            <a:ext cx="705103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>
                <a:latin typeface="+mj-lt"/>
                <a:cs typeface="Arial" panose="020B0604020202020204" pitchFamily="34" charset="0"/>
              </a:rPr>
              <a:t>Sau bài học, em: </a:t>
            </a:r>
          </a:p>
          <a:p>
            <a:r>
              <a:rPr lang="vi-VN" sz="4000" dirty="0">
                <a:latin typeface="+mj-lt"/>
                <a:cs typeface="Arial" panose="020B0604020202020204" pitchFamily="34" charset="0"/>
              </a:rPr>
              <a:t>- Nêu được </a:t>
            </a:r>
            <a:r>
              <a:rPr lang="vi-VN" sz="4000" dirty="0" smtClean="0">
                <a:latin typeface="+mj-lt"/>
                <a:cs typeface="Arial" panose="020B0604020202020204" pitchFamily="34" charset="0"/>
              </a:rPr>
              <a:t>một số nguy cơ có thể dẫn đến tai nạn giao thông đường bộ.</a:t>
            </a:r>
            <a:endParaRPr lang="vi-VN" sz="4000" dirty="0">
              <a:latin typeface="+mj-lt"/>
              <a:cs typeface="Arial" panose="020B0604020202020204" pitchFamily="34" charset="0"/>
            </a:endParaRPr>
          </a:p>
          <a:p>
            <a:r>
              <a:rPr lang="vi-VN" sz="4000" dirty="0">
                <a:latin typeface="+mj-lt"/>
                <a:cs typeface="Arial" panose="020B0604020202020204" pitchFamily="34" charset="0"/>
              </a:rPr>
              <a:t>- Nêu được </a:t>
            </a:r>
            <a:r>
              <a:rPr lang="vi-VN" sz="4000" dirty="0" smtClean="0">
                <a:latin typeface="+mj-lt"/>
                <a:cs typeface="Arial" panose="020B0604020202020204" pitchFamily="34" charset="0"/>
              </a:rPr>
              <a:t>một số việc nên làm và không nên làm để đảm bảo an toàn khi tham gia giao thông đường bộ.</a:t>
            </a:r>
            <a:endParaRPr lang="vi-VN" sz="40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13587" y="64195"/>
            <a:ext cx="3010220" cy="1557923"/>
            <a:chOff x="1525934" y="-118481"/>
            <a:chExt cx="3044961" cy="129795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934" y="-118481"/>
              <a:ext cx="3044961" cy="1297959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2102936" y="367021"/>
              <a:ext cx="2292092" cy="4871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vi-VN" sz="32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MỤC TIÊU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115939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r="72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508691" y="1766182"/>
            <a:ext cx="8178325" cy="4190239"/>
            <a:chOff x="2032690" y="1766181"/>
            <a:chExt cx="8178325" cy="4190239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435" b="7578"/>
            <a:stretch>
              <a:fillRect/>
            </a:stretch>
          </p:blipFill>
          <p:spPr>
            <a:xfrm>
              <a:off x="2032690" y="3880480"/>
              <a:ext cx="8178325" cy="207594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9315" y="1766181"/>
              <a:ext cx="7945077" cy="2622224"/>
            </a:xfrm>
            <a:prstGeom prst="rect">
              <a:avLst/>
            </a:prstGeom>
          </p:spPr>
        </p:pic>
      </p:grpSp>
      <p:sp>
        <p:nvSpPr>
          <p:cNvPr id="10" name="标题 3"/>
          <p:cNvSpPr>
            <a:spLocks noGrp="1"/>
          </p:cNvSpPr>
          <p:nvPr>
            <p:ph type="title"/>
          </p:nvPr>
        </p:nvSpPr>
        <p:spPr>
          <a:xfrm>
            <a:off x="1139525" y="2586519"/>
            <a:ext cx="6916655" cy="1334925"/>
          </a:xfrm>
        </p:spPr>
        <p:txBody>
          <a:bodyPr>
            <a:noAutofit/>
          </a:bodyPr>
          <a:lstStyle/>
          <a:p>
            <a:pPr algn="ctr" rtl="0" eaLnBrk="1" fontAlgn="base" hangingPunct="1"/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>Hoạt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>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>động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>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>cơ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>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>bản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/>
            </a:r>
            <a:br>
              <a:rPr lang="en-US" altLang="zh-CN" sz="5400" dirty="0" smtClean="0">
                <a:solidFill>
                  <a:srgbClr val="002060"/>
                </a:solidFill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</a:b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>(A1-A4)</a:t>
            </a:r>
            <a:endParaRPr lang="en-US" altLang="zh-CN" sz="5400" dirty="0">
              <a:solidFill>
                <a:srgbClr val="002060"/>
              </a:solidFill>
              <a:latin typeface="Times New Roman" panose="02020603050405020304" charset="0"/>
              <a:ea typeface="叶根友童体简" panose="02010601030101010101" pitchFamily="2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576374" y="3429001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endParaRPr lang="zh-CN" altLang="en-US" sz="2000" b="1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15" b="1"/>
          <a:stretch>
            <a:fillRect/>
          </a:stretch>
        </p:blipFill>
        <p:spPr>
          <a:xfrm>
            <a:off x="0" y="88484"/>
            <a:ext cx="9144000" cy="121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5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MH_Page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8338" y="-176465"/>
            <a:ext cx="9015662" cy="144214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zh-C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zh-CN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H_PageTitle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29388" y="865629"/>
            <a:ext cx="7822176" cy="1297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H_PageTitle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28337" y="3769895"/>
            <a:ext cx="4392044" cy="1346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Tx/>
              <a:buChar char="-"/>
            </a:pP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3523" t="10341" r="6364" b="10341"/>
          <a:stretch/>
        </p:blipFill>
        <p:spPr>
          <a:xfrm>
            <a:off x="4520381" y="2432385"/>
            <a:ext cx="4284401" cy="3181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481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2716" y="0"/>
            <a:ext cx="6272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E600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 smtClean="0">
                <a:solidFill>
                  <a:srgbClr val="E600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 smtClean="0">
                <a:solidFill>
                  <a:srgbClr val="E600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E600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 smtClean="0">
                <a:solidFill>
                  <a:srgbClr val="E600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E600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rgbClr val="E600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E600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 smtClean="0">
                <a:solidFill>
                  <a:srgbClr val="E600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E600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4400" b="1" dirty="0">
              <a:solidFill>
                <a:srgbClr val="E600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632" y="719069"/>
            <a:ext cx="8662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0358" t="2456" r="25713" b="1652"/>
          <a:stretch/>
        </p:blipFill>
        <p:spPr>
          <a:xfrm rot="16200000">
            <a:off x="2319213" y="-410203"/>
            <a:ext cx="4478007" cy="89560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766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68" y="3097162"/>
            <a:ext cx="2768158" cy="359860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7011" y="2853910"/>
            <a:ext cx="6428426" cy="140193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13">
            <a:extLst>
              <a:ext uri="{FF2B5EF4-FFF2-40B4-BE49-F238E27FC236}">
                <a16:creationId xmlns:a16="http://schemas.microsoft.com/office/drawing/2014/main" id="{2A619BA1-969F-45E4-A3F3-8D84BF36A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7" y="-499418"/>
            <a:ext cx="9118832" cy="182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7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0357" t="35488" r="58651" b="2155"/>
          <a:stretch/>
        </p:blipFill>
        <p:spPr>
          <a:xfrm rot="16200000">
            <a:off x="2222962" y="2088354"/>
            <a:ext cx="2170906" cy="5824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1952" t="2352" r="25915" b="2155"/>
          <a:stretch/>
        </p:blipFill>
        <p:spPr>
          <a:xfrm rot="16200000">
            <a:off x="3559125" y="-2133715"/>
            <a:ext cx="2250829" cy="8918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28650" y="3498371"/>
            <a:ext cx="2306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+mj-lt"/>
              </a:rPr>
              <a:t>Đi xe đạp hàng 3</a:t>
            </a:r>
            <a:endParaRPr lang="vi-VN" sz="20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1" y="3498371"/>
            <a:ext cx="2562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+mj-lt"/>
              </a:rPr>
              <a:t>Chở hàng cồng kềnh</a:t>
            </a:r>
            <a:endParaRPr lang="vi-VN" sz="20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9138" y="3486626"/>
            <a:ext cx="25548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+mj-lt"/>
              </a:rPr>
              <a:t>Chở hàng cồng kềnh không có dây buộc và không đúng loại xe</a:t>
            </a:r>
            <a:endParaRPr lang="vi-VN" sz="20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650" y="6133032"/>
            <a:ext cx="316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+mj-lt"/>
              </a:rPr>
              <a:t>Xe 2 bánh đi vào phần đường xe 4 bánh</a:t>
            </a:r>
            <a:endParaRPr lang="vi-VN" sz="20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7744" y="6271531"/>
            <a:ext cx="1902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+mj-lt"/>
              </a:rPr>
              <a:t>Vượt đèn đỏ</a:t>
            </a:r>
            <a:endParaRPr lang="vi-VN" sz="2000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0439" y="0"/>
            <a:ext cx="7954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89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>
                <a:solidFill>
                  <a:srgbClr val="0070C0"/>
                </a:solidFill>
              </a:rPr>
              <a:t>Những việc nên làm để tránh tai nạn giao thông là:</a:t>
            </a:r>
            <a:endParaRPr lang="vi-VN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0358" t="2456" r="58559" b="65558"/>
          <a:stretch/>
        </p:blipFill>
        <p:spPr>
          <a:xfrm rot="16200000">
            <a:off x="1503959" y="1555423"/>
            <a:ext cx="3768057" cy="5170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297561" y="2418735"/>
            <a:ext cx="24334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</a:rPr>
              <a:t>Đội mũ bảo hiểm khi tham gia giao thông và chạy xe đạp sát lề phải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546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彩色卡通幼儿园安全知识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1009181654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PageTitle"/>
  <p:tag name="MH_ORDER" val="Page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PageTitle"/>
  <p:tag name="MH_ORDER" val="Page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654"/>
  <p:tag name="MH_LIBRARY" val="GRAPHIC"/>
  <p:tag name="MH_TYPE" val="PageTitle"/>
  <p:tag name="MH_ORDER" val="PageTitle"/>
</p:tagLst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1852</TotalTime>
  <Words>511</Words>
  <Application>Microsoft Office PowerPoint</Application>
  <PresentationFormat>On-screen Show (4:3)</PresentationFormat>
  <Paragraphs>58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等线 Light</vt:lpstr>
      <vt:lpstr>Arial</vt:lpstr>
      <vt:lpstr>Calibri</vt:lpstr>
      <vt:lpstr>Calibri Light</vt:lpstr>
      <vt:lpstr>iCiel Alina</vt:lpstr>
      <vt:lpstr>Tahoma</vt:lpstr>
      <vt:lpstr>Times New Roman</vt:lpstr>
      <vt:lpstr>Wingdings</vt:lpstr>
      <vt:lpstr>叶根友童体简</vt:lpstr>
      <vt:lpstr>Office 主题​​</vt:lpstr>
      <vt:lpstr>PowerPoint Presentation</vt:lpstr>
      <vt:lpstr>PowerPoint Presentation</vt:lpstr>
      <vt:lpstr>PowerPoint Presentation</vt:lpstr>
      <vt:lpstr>Hoạt động cơ bản (A1-A4)</vt:lpstr>
      <vt:lpstr>1. Liên hệ thực tế và trả lời câu hỏi: </vt:lpstr>
      <vt:lpstr>PowerPoint Presentation</vt:lpstr>
      <vt:lpstr>b) Chỉ ra những hành động có thể dẫn đến tai nạn giao thông và những việc nên làm để phòng tránh tai nạn giao thông. </vt:lpstr>
      <vt:lpstr>PowerPoint Presentation</vt:lpstr>
      <vt:lpstr>Những việc nên làm để tránh tai nạn giao thông là:</vt:lpstr>
      <vt:lpstr>4. Đọc, trả lời và viết a) Đọc nội dung sau:</vt:lpstr>
      <vt:lpstr>b) Bạn làm gì để thực hiện an toàn giao thông?</vt:lpstr>
      <vt:lpstr>Hoạt động thực hành B1-B2</vt:lpstr>
      <vt:lpstr>1. Suy nghĩ và nêu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彩色卡通幼儿园安全知识教育PPT模板</dc:title>
  <dc:creator>Administrator</dc:creator>
  <cp:lastModifiedBy>Tí Nị</cp:lastModifiedBy>
  <cp:revision>82</cp:revision>
  <dcterms:created xsi:type="dcterms:W3CDTF">2017-10-01T14:22:46Z</dcterms:created>
  <dcterms:modified xsi:type="dcterms:W3CDTF">2021-12-30T08:00:47Z</dcterms:modified>
</cp:coreProperties>
</file>