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67" r:id="rId2"/>
    <p:sldId id="257" r:id="rId3"/>
    <p:sldId id="266" r:id="rId4"/>
    <p:sldId id="268" r:id="rId5"/>
    <p:sldId id="269" r:id="rId6"/>
    <p:sldId id="289" r:id="rId7"/>
    <p:sldId id="301" r:id="rId8"/>
    <p:sldId id="303" r:id="rId9"/>
    <p:sldId id="313" r:id="rId10"/>
    <p:sldId id="270" r:id="rId11"/>
    <p:sldId id="261" r:id="rId12"/>
    <p:sldId id="309" r:id="rId13"/>
    <p:sldId id="314" r:id="rId14"/>
    <p:sldId id="315" r:id="rId15"/>
    <p:sldId id="316" r:id="rId16"/>
    <p:sldId id="317" r:id="rId17"/>
    <p:sldId id="308" r:id="rId18"/>
    <p:sldId id="318" r:id="rId19"/>
    <p:sldId id="285" r:id="rId20"/>
    <p:sldId id="291" r:id="rId21"/>
    <p:sldId id="277" r:id="rId22"/>
    <p:sldId id="304" r:id="rId23"/>
    <p:sldId id="319" r:id="rId24"/>
    <p:sldId id="320" r:id="rId25"/>
    <p:sldId id="321" r:id="rId26"/>
    <p:sldId id="278" r:id="rId27"/>
    <p:sldId id="305" r:id="rId28"/>
  </p:sldIdLst>
  <p:sldSz cx="9144000" cy="6858000" type="screen4x3"/>
  <p:notesSz cx="6858000" cy="9144000"/>
  <p:custDataLst>
    <p:tags r:id="rId2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FFFFCC"/>
    <a:srgbClr val="99FF99"/>
    <a:srgbClr val="66CCFF"/>
    <a:srgbClr val="0000CC"/>
    <a:srgbClr val="FF0066"/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53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8213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214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3" name="Rectangle 2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56DD4-412E-4DB1-82BE-28EF301289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356C22-2330-4831-BC5A-9173A39C08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5BCC16-E3F1-4802-BFBB-33CAC7AD6A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5BCC16-E3F1-4802-BFBB-33CAC7AD6A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630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5BCC16-E3F1-4802-BFBB-33CAC7AD6A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5700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5BCC16-E3F1-4802-BFBB-33CAC7AD6A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7152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5BCC16-E3F1-4802-BFBB-33CAC7AD6A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3927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5BCC16-E3F1-4802-BFBB-33CAC7AD6A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433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EDEA9-CE1E-49CC-86F9-356B5B4898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A12AE-5B09-48A2-BAC5-2B4865D77C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09A90-C3C9-4C90-B725-3E765F4C5A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B16F15-581B-4014-A7E2-284C198330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F73E10-BF67-4050-82EF-95C4B1F4B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81000" y="381000"/>
            <a:ext cx="8077200" cy="5562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A2F20A-177B-4520-8C83-54DB35CF1F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1000" y="60150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08860E-6F2F-4478-8CF8-D2D69904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0150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1AAFC8-DE65-46B8-9D8B-893AC94A1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58000" y="60150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529413F-16B3-4EB9-A56A-69761B50CC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3682937"/>
      </p:ext>
    </p:extLst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4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81000" y="381000"/>
            <a:ext cx="8077200" cy="5562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A2F20A-177B-4520-8C83-54DB35CF1F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1000" y="60150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08860E-6F2F-4478-8CF8-D2D69904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0150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1AAFC8-DE65-46B8-9D8B-893AC94A1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58000" y="60150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529413F-16B3-4EB9-A56A-69761B50CC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8222444"/>
      </p:ext>
    </p:extLst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3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81000" y="381000"/>
            <a:ext cx="8077200" cy="5562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A2F20A-177B-4520-8C83-54DB35CF1F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1000" y="60150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08860E-6F2F-4478-8CF8-D2D69904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0150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1AAFC8-DE65-46B8-9D8B-893AC94A1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58000" y="60150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529413F-16B3-4EB9-A56A-69761B50CC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7932241"/>
      </p:ext>
    </p:extLst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2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81000" y="381000"/>
            <a:ext cx="8077200" cy="5562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A2F20A-177B-4520-8C83-54DB35CF1F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1000" y="60150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08860E-6F2F-4478-8CF8-D2D69904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0150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1AAFC8-DE65-46B8-9D8B-893AC94A1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58000" y="60150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529413F-16B3-4EB9-A56A-69761B50CC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5947014"/>
      </p:ext>
    </p:extLst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1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81000" y="381000"/>
            <a:ext cx="8077200" cy="5562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A2F20A-177B-4520-8C83-54DB35CF1F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1000" y="60150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08860E-6F2F-4478-8CF8-D2D69904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0150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1AAFC8-DE65-46B8-9D8B-893AC94A1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58000" y="60150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529413F-16B3-4EB9-A56A-69761B50CC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3552480"/>
      </p:ext>
    </p:extLst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B16F15-581B-4014-A7E2-284C198330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3857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B16F15-581B-4014-A7E2-284C198330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8444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B16F15-581B-4014-A7E2-284C198330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1465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B16F15-581B-4014-A7E2-284C198330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8928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F09F7E-6CB4-423A-AD5C-0642FE31E9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242AF-2C41-49CE-A40A-CAB0552FC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5A7CD-658D-445D-A984-1CDA0089B0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7171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5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9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1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2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82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83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84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6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7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87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9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189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190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91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92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93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F845E00B-5507-4124-A270-67A6212605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88" r:id="rId2"/>
    <p:sldLayoutId id="2147483704" r:id="rId3"/>
    <p:sldLayoutId id="2147483703" r:id="rId4"/>
    <p:sldLayoutId id="2147483702" r:id="rId5"/>
    <p:sldLayoutId id="2147483701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712" r:id="rId12"/>
    <p:sldLayoutId id="2147483711" r:id="rId13"/>
    <p:sldLayoutId id="2147483706" r:id="rId14"/>
    <p:sldLayoutId id="2147483705" r:id="rId15"/>
    <p:sldLayoutId id="2147483699" r:id="rId16"/>
    <p:sldLayoutId id="2147483694" r:id="rId17"/>
    <p:sldLayoutId id="2147483695" r:id="rId18"/>
    <p:sldLayoutId id="2147483696" r:id="rId19"/>
    <p:sldLayoutId id="2147483697" r:id="rId20"/>
    <p:sldLayoutId id="2147483700" r:id="rId21"/>
    <p:sldLayoutId id="2147483710" r:id="rId22"/>
    <p:sldLayoutId id="2147483709" r:id="rId23"/>
    <p:sldLayoutId id="2147483708" r:id="rId24"/>
    <p:sldLayoutId id="2147483707" r:id="rId2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1A5E643-97DC-4DE1-B50B-A910AB7A7C65}"/>
              </a:ext>
            </a:extLst>
          </p:cNvPr>
          <p:cNvSpPr/>
          <p:nvPr/>
        </p:nvSpPr>
        <p:spPr>
          <a:xfrm>
            <a:off x="1752600" y="1828800"/>
            <a:ext cx="5295040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8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2222588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BFD5E5D-3578-451C-ABCC-8E1A0BBD805C}"/>
              </a:ext>
            </a:extLst>
          </p:cNvPr>
          <p:cNvSpPr/>
          <p:nvPr/>
        </p:nvSpPr>
        <p:spPr>
          <a:xfrm>
            <a:off x="1600200" y="1600200"/>
            <a:ext cx="5466048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8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THỰC HÀNH</a:t>
            </a:r>
          </a:p>
        </p:txBody>
      </p:sp>
    </p:spTree>
    <p:extLst>
      <p:ext uri="{BB962C8B-B14F-4D97-AF65-F5344CB8AC3E}">
        <p14:creationId xmlns:p14="http://schemas.microsoft.com/office/powerpoint/2010/main" val="2092459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457200" y="990600"/>
            <a:ext cx="8839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Bài 1 :Các câu sau đã sử dụng những từ đồng âm nào để chơi chữ ?</a:t>
            </a:r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685800" y="1676400"/>
            <a:ext cx="3886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400" b="1"/>
              <a:t>Ruồi đậu mâm xôi đậu.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 b="1"/>
              <a:t>     Kiến bò đĩa thịt bò.</a:t>
            </a:r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609600" y="2819400"/>
            <a:ext cx="647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/>
              <a:t>b) </a:t>
            </a:r>
            <a:r>
              <a:rPr lang="en-US" sz="2400" b="1" dirty="0" err="1"/>
              <a:t>Một</a:t>
            </a:r>
            <a:r>
              <a:rPr lang="en-US" sz="2400" b="1" dirty="0"/>
              <a:t> </a:t>
            </a:r>
            <a:r>
              <a:rPr lang="en-US" sz="2400" b="1" dirty="0" err="1"/>
              <a:t>nghề</a:t>
            </a:r>
            <a:r>
              <a:rPr lang="en-US" sz="2400" b="1" dirty="0"/>
              <a:t> </a:t>
            </a:r>
            <a:r>
              <a:rPr lang="en-US" sz="2400" b="1" dirty="0" err="1"/>
              <a:t>cho</a:t>
            </a:r>
            <a:r>
              <a:rPr lang="en-US" sz="2400" b="1" dirty="0"/>
              <a:t> </a:t>
            </a:r>
            <a:r>
              <a:rPr lang="en-US" sz="2400" b="1" dirty="0" err="1"/>
              <a:t>chín</a:t>
            </a:r>
            <a:r>
              <a:rPr lang="en-US" sz="2400" b="1" dirty="0"/>
              <a:t> </a:t>
            </a:r>
            <a:r>
              <a:rPr lang="en-US" sz="2400" b="1" dirty="0" err="1"/>
              <a:t>còn</a:t>
            </a:r>
            <a:r>
              <a:rPr lang="en-US" sz="2400" b="1" dirty="0"/>
              <a:t> </a:t>
            </a:r>
            <a:r>
              <a:rPr lang="en-US" sz="2400" b="1" dirty="0" err="1"/>
              <a:t>hơn</a:t>
            </a:r>
            <a:r>
              <a:rPr lang="en-US" sz="2400" b="1" dirty="0"/>
              <a:t> </a:t>
            </a:r>
            <a:r>
              <a:rPr lang="en-US" sz="2400" b="1" dirty="0" err="1"/>
              <a:t>chín</a:t>
            </a:r>
            <a:r>
              <a:rPr lang="en-US" sz="2400" b="1" dirty="0"/>
              <a:t> </a:t>
            </a:r>
            <a:r>
              <a:rPr lang="en-US" sz="2400" b="1" dirty="0" err="1"/>
              <a:t>nghề</a:t>
            </a:r>
            <a:r>
              <a:rPr lang="en-US" sz="2400" b="1" dirty="0"/>
              <a:t>.</a:t>
            </a:r>
          </a:p>
        </p:txBody>
      </p:sp>
      <p:sp>
        <p:nvSpPr>
          <p:cNvPr id="13330" name="Text Box 18"/>
          <p:cNvSpPr txBox="1">
            <a:spLocks noChangeArrowheads="1"/>
          </p:cNvSpPr>
          <p:nvPr/>
        </p:nvSpPr>
        <p:spPr bwMode="auto">
          <a:xfrm>
            <a:off x="609600" y="3429000"/>
            <a:ext cx="533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c) Bác bác trứng, tôi tôi vôi. </a:t>
            </a:r>
          </a:p>
        </p:txBody>
      </p:sp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609600" y="3962400"/>
            <a:ext cx="8153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/>
              <a:t>d) Con </a:t>
            </a:r>
            <a:r>
              <a:rPr lang="en-US" sz="2400" b="1" dirty="0" err="1"/>
              <a:t>ngựa</a:t>
            </a:r>
            <a:r>
              <a:rPr lang="en-US" sz="2400" b="1" dirty="0"/>
              <a:t> </a:t>
            </a:r>
            <a:r>
              <a:rPr lang="en-US" sz="2400" b="1" dirty="0" err="1"/>
              <a:t>đá</a:t>
            </a:r>
            <a:r>
              <a:rPr lang="en-US" sz="2400" b="1" dirty="0"/>
              <a:t> con </a:t>
            </a:r>
            <a:r>
              <a:rPr lang="en-US" sz="2400" b="1" dirty="0" err="1"/>
              <a:t>ngựa</a:t>
            </a:r>
            <a:r>
              <a:rPr lang="en-US" sz="2400" b="1" dirty="0"/>
              <a:t> </a:t>
            </a:r>
            <a:r>
              <a:rPr lang="en-US" sz="2400" b="1" dirty="0" err="1"/>
              <a:t>đá</a:t>
            </a:r>
            <a:r>
              <a:rPr lang="en-US" sz="2400" b="1" dirty="0"/>
              <a:t>, con </a:t>
            </a:r>
            <a:r>
              <a:rPr lang="en-US" sz="2400" b="1" dirty="0" err="1"/>
              <a:t>ngựa</a:t>
            </a:r>
            <a:r>
              <a:rPr lang="en-US" sz="2400" b="1" dirty="0"/>
              <a:t> </a:t>
            </a:r>
            <a:r>
              <a:rPr lang="en-US" sz="2400" b="1" dirty="0" err="1"/>
              <a:t>đá</a:t>
            </a:r>
            <a:r>
              <a:rPr lang="en-US" sz="2400" b="1" dirty="0"/>
              <a:t> </a:t>
            </a:r>
            <a:r>
              <a:rPr lang="en-US" sz="2400" b="1" dirty="0" err="1"/>
              <a:t>không</a:t>
            </a:r>
            <a:r>
              <a:rPr lang="en-US" sz="2400" b="1" dirty="0"/>
              <a:t> </a:t>
            </a:r>
            <a:r>
              <a:rPr lang="en-US" sz="2400" b="1" dirty="0" err="1"/>
              <a:t>đá</a:t>
            </a:r>
            <a:r>
              <a:rPr lang="en-US" sz="2400" b="1" dirty="0"/>
              <a:t> con </a:t>
            </a:r>
            <a:r>
              <a:rPr lang="en-US" sz="2400" b="1" dirty="0" err="1"/>
              <a:t>ngựa</a:t>
            </a:r>
            <a:r>
              <a:rPr lang="en-US" sz="2400" b="1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685800" y="1676400"/>
            <a:ext cx="3886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400" b="1"/>
              <a:t>Ruồi đậu mâm xôi đậu.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 b="1"/>
              <a:t>     Kiến bò đĩa thịt bò.</a:t>
            </a:r>
          </a:p>
        </p:txBody>
      </p:sp>
      <p:sp>
        <p:nvSpPr>
          <p:cNvPr id="13333" name="Line 21"/>
          <p:cNvSpPr>
            <a:spLocks noChangeShapeType="1"/>
          </p:cNvSpPr>
          <p:nvPr/>
        </p:nvSpPr>
        <p:spPr bwMode="auto">
          <a:xfrm>
            <a:off x="1905000" y="2133600"/>
            <a:ext cx="533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4" name="Line 22"/>
          <p:cNvSpPr>
            <a:spLocks noChangeShapeType="1"/>
          </p:cNvSpPr>
          <p:nvPr/>
        </p:nvSpPr>
        <p:spPr bwMode="auto">
          <a:xfrm>
            <a:off x="3886200" y="2133600"/>
            <a:ext cx="533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5" name="Line 23"/>
          <p:cNvSpPr>
            <a:spLocks noChangeShapeType="1"/>
          </p:cNvSpPr>
          <p:nvPr/>
        </p:nvSpPr>
        <p:spPr bwMode="auto">
          <a:xfrm>
            <a:off x="1905000" y="2667000"/>
            <a:ext cx="457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6" name="Line 24"/>
          <p:cNvSpPr>
            <a:spLocks noChangeShapeType="1"/>
          </p:cNvSpPr>
          <p:nvPr/>
        </p:nvSpPr>
        <p:spPr bwMode="auto">
          <a:xfrm>
            <a:off x="3505200" y="2667000"/>
            <a:ext cx="457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411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13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3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3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8" grpId="0"/>
      <p:bldP spid="13333" grpId="0" animBg="1"/>
      <p:bldP spid="13334" grpId="0" animBg="1"/>
      <p:bldP spid="13335" grpId="0" animBg="1"/>
      <p:bldP spid="1333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BALLOON3">
            <a:extLst>
              <a:ext uri="{FF2B5EF4-FFF2-40B4-BE49-F238E27FC236}">
                <a16:creationId xmlns:a16="http://schemas.microsoft.com/office/drawing/2014/main" id="{B5B5CC92-175E-4E0F-B27F-8A7F30A740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475" y="381000"/>
            <a:ext cx="695325" cy="98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Text Box 6">
            <a:extLst>
              <a:ext uri="{FF2B5EF4-FFF2-40B4-BE49-F238E27FC236}">
                <a16:creationId xmlns:a16="http://schemas.microsoft.com/office/drawing/2014/main" id="{C1ED7145-8E71-4230-B3A9-E15A5E1C20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981200"/>
            <a:ext cx="8534400" cy="1192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lphaLcParenR"/>
            </a:pPr>
            <a:r>
              <a:rPr lang="en-US" altLang="en-US" sz="2600" dirty="0" err="1"/>
              <a:t>Ruồi</a:t>
            </a:r>
            <a:r>
              <a:rPr lang="en-US" altLang="en-US" sz="2600" dirty="0"/>
              <a:t> </a:t>
            </a:r>
            <a:r>
              <a:rPr lang="en-US" altLang="en-US" sz="2600" dirty="0" err="1">
                <a:solidFill>
                  <a:srgbClr val="FF0000"/>
                </a:solidFill>
              </a:rPr>
              <a:t>đậu</a:t>
            </a:r>
            <a:r>
              <a:rPr lang="en-US" altLang="en-US" sz="2600" dirty="0"/>
              <a:t> </a:t>
            </a:r>
            <a:r>
              <a:rPr lang="en-US" altLang="en-US" sz="2600" dirty="0" err="1"/>
              <a:t>mâm</a:t>
            </a:r>
            <a:r>
              <a:rPr lang="en-US" altLang="en-US" sz="2600" dirty="0"/>
              <a:t> </a:t>
            </a:r>
            <a:r>
              <a:rPr lang="en-US" altLang="en-US" sz="2600" dirty="0" err="1"/>
              <a:t>xôi</a:t>
            </a:r>
            <a:r>
              <a:rPr lang="en-US" altLang="en-US" sz="2600" dirty="0"/>
              <a:t> </a:t>
            </a:r>
            <a:r>
              <a:rPr lang="en-US" altLang="en-US" sz="2600" dirty="0" err="1">
                <a:solidFill>
                  <a:srgbClr val="FF0000"/>
                </a:solidFill>
              </a:rPr>
              <a:t>đậu</a:t>
            </a:r>
            <a:r>
              <a:rPr lang="en-US" altLang="en-US" sz="2600" dirty="0"/>
              <a:t>.</a:t>
            </a:r>
          </a:p>
          <a:p>
            <a:pPr>
              <a:spcBef>
                <a:spcPct val="75000"/>
              </a:spcBef>
            </a:pPr>
            <a:r>
              <a:rPr lang="en-US" altLang="en-US" sz="2600" dirty="0"/>
              <a:t>	</a:t>
            </a:r>
            <a:r>
              <a:rPr lang="en-US" altLang="en-US" sz="2600" dirty="0" err="1"/>
              <a:t>Kiến</a:t>
            </a:r>
            <a:r>
              <a:rPr lang="en-US" altLang="en-US" sz="2600" dirty="0"/>
              <a:t> </a:t>
            </a:r>
            <a:r>
              <a:rPr lang="en-US" altLang="en-US" sz="2600" dirty="0" err="1">
                <a:solidFill>
                  <a:srgbClr val="FF0000"/>
                </a:solidFill>
              </a:rPr>
              <a:t>bò</a:t>
            </a:r>
            <a:r>
              <a:rPr lang="en-US" altLang="en-US" sz="2600" dirty="0"/>
              <a:t> </a:t>
            </a:r>
            <a:r>
              <a:rPr lang="en-US" altLang="en-US" sz="2600" dirty="0" err="1"/>
              <a:t>đĩa</a:t>
            </a:r>
            <a:r>
              <a:rPr lang="en-US" altLang="en-US" sz="2600" dirty="0"/>
              <a:t> </a:t>
            </a:r>
            <a:r>
              <a:rPr lang="en-US" altLang="en-US" sz="2600" dirty="0" err="1"/>
              <a:t>thịt</a:t>
            </a:r>
            <a:r>
              <a:rPr lang="en-US" altLang="en-US" sz="2600" dirty="0"/>
              <a:t> </a:t>
            </a:r>
            <a:r>
              <a:rPr lang="en-US" altLang="en-US" sz="2600" dirty="0" err="1">
                <a:solidFill>
                  <a:srgbClr val="FF0000"/>
                </a:solidFill>
              </a:rPr>
              <a:t>bò</a:t>
            </a:r>
            <a:r>
              <a:rPr lang="en-US" altLang="en-US" sz="26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349195" name="Text Box 11">
            <a:extLst>
              <a:ext uri="{FF2B5EF4-FFF2-40B4-BE49-F238E27FC236}">
                <a16:creationId xmlns:a16="http://schemas.microsoft.com/office/drawing/2014/main" id="{B25271D4-6088-46E3-864E-E4BA6F694F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8795" y="1999735"/>
            <a:ext cx="42672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/>
              <a:t>đậu (1)</a:t>
            </a:r>
            <a:r>
              <a:rPr lang="en-US" altLang="en-US" sz="2400"/>
              <a:t>: hoạt động (đỗ lại, dừng lại) của con ruồi. </a:t>
            </a:r>
          </a:p>
          <a:p>
            <a:pPr>
              <a:spcBef>
                <a:spcPct val="50000"/>
              </a:spcBef>
            </a:pPr>
            <a:r>
              <a:rPr lang="en-US" altLang="en-US" sz="2400" b="1"/>
              <a:t>đậu (2)</a:t>
            </a:r>
            <a:r>
              <a:rPr lang="en-US" altLang="en-US" sz="2400"/>
              <a:t>: chỉ hạt đậu</a:t>
            </a:r>
          </a:p>
          <a:p>
            <a:pPr>
              <a:spcBef>
                <a:spcPct val="50000"/>
              </a:spcBef>
            </a:pPr>
            <a:r>
              <a:rPr lang="en-US" altLang="en-US" sz="2400" b="1"/>
              <a:t>bò (1)</a:t>
            </a:r>
            <a:r>
              <a:rPr lang="en-US" altLang="en-US" sz="2400"/>
              <a:t>: hoạt động (bò) của con kiến</a:t>
            </a:r>
          </a:p>
          <a:p>
            <a:pPr>
              <a:spcBef>
                <a:spcPct val="50000"/>
              </a:spcBef>
            </a:pPr>
            <a:r>
              <a:rPr lang="en-US" altLang="en-US" sz="2400" b="1"/>
              <a:t>bò (2)</a:t>
            </a:r>
            <a:r>
              <a:rPr lang="en-US" altLang="en-US" sz="2400"/>
              <a:t>: danh từ chỉ con bò</a:t>
            </a:r>
            <a:endParaRPr lang="en-GB" altLang="en-US" sz="2400"/>
          </a:p>
        </p:txBody>
      </p:sp>
      <p:grpSp>
        <p:nvGrpSpPr>
          <p:cNvPr id="2" name="Group 26">
            <a:extLst>
              <a:ext uri="{FF2B5EF4-FFF2-40B4-BE49-F238E27FC236}">
                <a16:creationId xmlns:a16="http://schemas.microsoft.com/office/drawing/2014/main" id="{09647E16-F960-4472-AF39-D4FD9ED6CFBF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2438400"/>
            <a:ext cx="2633663" cy="1119187"/>
            <a:chOff x="912" y="2367"/>
            <a:chExt cx="1659" cy="705"/>
          </a:xfrm>
        </p:grpSpPr>
        <p:grpSp>
          <p:nvGrpSpPr>
            <p:cNvPr id="15368" name="Group 24">
              <a:extLst>
                <a:ext uri="{FF2B5EF4-FFF2-40B4-BE49-F238E27FC236}">
                  <a16:creationId xmlns:a16="http://schemas.microsoft.com/office/drawing/2014/main" id="{4C3B9281-3DEC-40D6-8481-1C266603B48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60" y="2367"/>
              <a:ext cx="1611" cy="288"/>
              <a:chOff x="960" y="2448"/>
              <a:chExt cx="1611" cy="288"/>
            </a:xfrm>
          </p:grpSpPr>
          <p:grpSp>
            <p:nvGrpSpPr>
              <p:cNvPr id="15376" name="Group 20">
                <a:extLst>
                  <a:ext uri="{FF2B5EF4-FFF2-40B4-BE49-F238E27FC236}">
                    <a16:creationId xmlns:a16="http://schemas.microsoft.com/office/drawing/2014/main" id="{56E0BBB5-5594-4C49-8A23-0EE34E3FB32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60" y="2463"/>
                <a:ext cx="1440" cy="0"/>
                <a:chOff x="960" y="2400"/>
                <a:chExt cx="1440" cy="0"/>
              </a:xfrm>
            </p:grpSpPr>
            <p:sp>
              <p:nvSpPr>
                <p:cNvPr id="15380" name="Line 7">
                  <a:extLst>
                    <a:ext uri="{FF2B5EF4-FFF2-40B4-BE49-F238E27FC236}">
                      <a16:creationId xmlns:a16="http://schemas.microsoft.com/office/drawing/2014/main" id="{27296874-95B3-45C7-A924-4ABF94BB8C3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60" y="2400"/>
                  <a:ext cx="288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381" name="Line 8">
                  <a:extLst>
                    <a:ext uri="{FF2B5EF4-FFF2-40B4-BE49-F238E27FC236}">
                      <a16:creationId xmlns:a16="http://schemas.microsoft.com/office/drawing/2014/main" id="{9FD39E96-6B4F-4D42-83EB-2D96394385F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112" y="2400"/>
                  <a:ext cx="288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377" name="Group 19">
                <a:extLst>
                  <a:ext uri="{FF2B5EF4-FFF2-40B4-BE49-F238E27FC236}">
                    <a16:creationId xmlns:a16="http://schemas.microsoft.com/office/drawing/2014/main" id="{53B4F0BF-25F5-485B-995F-4672164AD25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60" y="2448"/>
                <a:ext cx="1611" cy="288"/>
                <a:chOff x="960" y="2400"/>
                <a:chExt cx="1611" cy="288"/>
              </a:xfrm>
            </p:grpSpPr>
            <p:sp>
              <p:nvSpPr>
                <p:cNvPr id="15378" name="Text Box 15">
                  <a:extLst>
                    <a:ext uri="{FF2B5EF4-FFF2-40B4-BE49-F238E27FC236}">
                      <a16:creationId xmlns:a16="http://schemas.microsoft.com/office/drawing/2014/main" id="{1C4EE228-9D2A-4E19-AEA1-35505DD6AD3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960" y="2400"/>
                  <a:ext cx="48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altLang="en-US"/>
                    <a:t>(1)</a:t>
                  </a:r>
                  <a:endParaRPr lang="en-GB" altLang="en-US"/>
                </a:p>
              </p:txBody>
            </p:sp>
            <p:sp>
              <p:nvSpPr>
                <p:cNvPr id="15379" name="Text Box 16">
                  <a:extLst>
                    <a:ext uri="{FF2B5EF4-FFF2-40B4-BE49-F238E27FC236}">
                      <a16:creationId xmlns:a16="http://schemas.microsoft.com/office/drawing/2014/main" id="{829225C3-3CEC-4ADA-97EB-010E2BBD568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091" y="2400"/>
                  <a:ext cx="48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altLang="en-US"/>
                    <a:t>(2)</a:t>
                  </a:r>
                  <a:endParaRPr lang="en-GB" altLang="en-US"/>
                </a:p>
              </p:txBody>
            </p:sp>
          </p:grpSp>
        </p:grpSp>
        <p:grpSp>
          <p:nvGrpSpPr>
            <p:cNvPr id="15369" name="Group 25">
              <a:extLst>
                <a:ext uri="{FF2B5EF4-FFF2-40B4-BE49-F238E27FC236}">
                  <a16:creationId xmlns:a16="http://schemas.microsoft.com/office/drawing/2014/main" id="{9A9E4D32-99A2-4452-8B64-F3EEE0638AB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2" y="2784"/>
              <a:ext cx="1386" cy="288"/>
              <a:chOff x="912" y="2880"/>
              <a:chExt cx="1386" cy="288"/>
            </a:xfrm>
          </p:grpSpPr>
          <p:grpSp>
            <p:nvGrpSpPr>
              <p:cNvPr id="15370" name="Group 22">
                <a:extLst>
                  <a:ext uri="{FF2B5EF4-FFF2-40B4-BE49-F238E27FC236}">
                    <a16:creationId xmlns:a16="http://schemas.microsoft.com/office/drawing/2014/main" id="{B925DF71-A897-491F-AAAD-163A0CC0189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60" y="2907"/>
                <a:ext cx="1152" cy="3"/>
                <a:chOff x="960" y="2829"/>
                <a:chExt cx="1152" cy="3"/>
              </a:xfrm>
            </p:grpSpPr>
            <p:sp>
              <p:nvSpPr>
                <p:cNvPr id="15374" name="Line 9">
                  <a:extLst>
                    <a:ext uri="{FF2B5EF4-FFF2-40B4-BE49-F238E27FC236}">
                      <a16:creationId xmlns:a16="http://schemas.microsoft.com/office/drawing/2014/main" id="{429584BE-8090-4543-9F98-12E821A4CAE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60" y="2829"/>
                  <a:ext cx="288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375" name="Line 10">
                  <a:extLst>
                    <a:ext uri="{FF2B5EF4-FFF2-40B4-BE49-F238E27FC236}">
                      <a16:creationId xmlns:a16="http://schemas.microsoft.com/office/drawing/2014/main" id="{3390B2BA-CA2A-4B1B-8A94-649C4A7AE7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872" y="2832"/>
                  <a:ext cx="24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371" name="Group 21">
                <a:extLst>
                  <a:ext uri="{FF2B5EF4-FFF2-40B4-BE49-F238E27FC236}">
                    <a16:creationId xmlns:a16="http://schemas.microsoft.com/office/drawing/2014/main" id="{1C592579-AD9F-47A4-AE1B-E6AA6C1089B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12" y="2880"/>
                <a:ext cx="1386" cy="288"/>
                <a:chOff x="918" y="2832"/>
                <a:chExt cx="1386" cy="288"/>
              </a:xfrm>
            </p:grpSpPr>
            <p:sp>
              <p:nvSpPr>
                <p:cNvPr id="15372" name="Text Box 17">
                  <a:extLst>
                    <a:ext uri="{FF2B5EF4-FFF2-40B4-BE49-F238E27FC236}">
                      <a16:creationId xmlns:a16="http://schemas.microsoft.com/office/drawing/2014/main" id="{469F254C-BB0E-4412-8C61-897355C82D3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918" y="2832"/>
                  <a:ext cx="48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altLang="en-US"/>
                    <a:t>(1)</a:t>
                  </a:r>
                  <a:endParaRPr lang="en-GB" altLang="en-US"/>
                </a:p>
              </p:txBody>
            </p:sp>
            <p:sp>
              <p:nvSpPr>
                <p:cNvPr id="15373" name="Text Box 18">
                  <a:extLst>
                    <a:ext uri="{FF2B5EF4-FFF2-40B4-BE49-F238E27FC236}">
                      <a16:creationId xmlns:a16="http://schemas.microsoft.com/office/drawing/2014/main" id="{8422CF4E-03F9-4AC9-8892-12DEFF128A0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824" y="2832"/>
                  <a:ext cx="48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altLang="en-US"/>
                    <a:t>(2)</a:t>
                  </a:r>
                  <a:endParaRPr lang="en-GB" alt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582877537"/>
      </p:ext>
    </p:extLst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49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9195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7" name="Picture 6" descr="Kết quả hình ảnh cho hinh anh kiem bo dia thit bo">
            <a:extLst>
              <a:ext uri="{FF2B5EF4-FFF2-40B4-BE49-F238E27FC236}">
                <a16:creationId xmlns:a16="http://schemas.microsoft.com/office/drawing/2014/main" id="{89C582D7-FB3F-4C25-AAA6-23EE7C0745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035050"/>
            <a:ext cx="3494088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8" name="Picture 8" descr="Kết quả hình ảnh cho hinh anh mam xoi dau">
            <a:extLst>
              <a:ext uri="{FF2B5EF4-FFF2-40B4-BE49-F238E27FC236}">
                <a16:creationId xmlns:a16="http://schemas.microsoft.com/office/drawing/2014/main" id="{241CBCE5-ED69-4CBC-8461-E57EEDE814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1052513"/>
            <a:ext cx="3311525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9" name="AutoShape 10" descr="Kết quả hình ảnh cho hình ảnh con kiến">
            <a:extLst>
              <a:ext uri="{FF2B5EF4-FFF2-40B4-BE49-F238E27FC236}">
                <a16:creationId xmlns:a16="http://schemas.microsoft.com/office/drawing/2014/main" id="{5948348E-1ABB-4CA7-BA3D-C24A0DCD87A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6392" name="Text Box 15">
            <a:extLst>
              <a:ext uri="{FF2B5EF4-FFF2-40B4-BE49-F238E27FC236}">
                <a16:creationId xmlns:a16="http://schemas.microsoft.com/office/drawing/2014/main" id="{A9569E87-B3AB-4F66-BACE-F0D57B0CE6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2997200"/>
            <a:ext cx="37449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FontTx/>
              <a:buAutoNum type="alphaLcParenR"/>
            </a:pPr>
            <a:r>
              <a:rPr lang="en-US" altLang="en-US" sz="2400" b="1" i="1">
                <a:solidFill>
                  <a:srgbClr val="000099"/>
                </a:solidFill>
              </a:rPr>
              <a:t>Ruồi</a:t>
            </a:r>
            <a:r>
              <a:rPr lang="en-US" altLang="en-US" sz="2400" b="1" i="1">
                <a:solidFill>
                  <a:srgbClr val="FF0000"/>
                </a:solidFill>
              </a:rPr>
              <a:t> đậu</a:t>
            </a:r>
            <a:r>
              <a:rPr lang="en-US" altLang="en-US" sz="2400" b="1" i="1">
                <a:solidFill>
                  <a:srgbClr val="000099"/>
                </a:solidFill>
              </a:rPr>
              <a:t> mâm xôi </a:t>
            </a:r>
            <a:r>
              <a:rPr lang="en-US" altLang="en-US" sz="2400" b="1" i="1">
                <a:solidFill>
                  <a:srgbClr val="FF0000"/>
                </a:solidFill>
              </a:rPr>
              <a:t>đậu</a:t>
            </a:r>
          </a:p>
        </p:txBody>
      </p:sp>
      <p:sp>
        <p:nvSpPr>
          <p:cNvPr id="16393" name="Text Box 16">
            <a:extLst>
              <a:ext uri="{FF2B5EF4-FFF2-40B4-BE49-F238E27FC236}">
                <a16:creationId xmlns:a16="http://schemas.microsoft.com/office/drawing/2014/main" id="{C7DD4A96-3D4E-4BCB-A16F-8687BC2709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725" y="2997200"/>
            <a:ext cx="3384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FontTx/>
              <a:buAutoNum type="alphaLcParenR"/>
            </a:pPr>
            <a:r>
              <a:rPr lang="en-US" altLang="en-US" sz="2400" b="1" i="1">
                <a:solidFill>
                  <a:srgbClr val="000099"/>
                </a:solidFill>
              </a:rPr>
              <a:t>Kiến </a:t>
            </a:r>
            <a:r>
              <a:rPr lang="en-US" altLang="en-US" sz="2400" b="1" i="1">
                <a:solidFill>
                  <a:srgbClr val="FF0000"/>
                </a:solidFill>
              </a:rPr>
              <a:t>bò</a:t>
            </a:r>
            <a:r>
              <a:rPr lang="en-US" altLang="en-US" sz="2400" b="1" i="1">
                <a:solidFill>
                  <a:srgbClr val="000099"/>
                </a:solidFill>
              </a:rPr>
              <a:t> đĩa thịt </a:t>
            </a:r>
            <a:r>
              <a:rPr lang="en-US" altLang="en-US" sz="2400" b="1" i="1">
                <a:solidFill>
                  <a:srgbClr val="FF0000"/>
                </a:solidFill>
              </a:rPr>
              <a:t>bò.</a:t>
            </a:r>
          </a:p>
        </p:txBody>
      </p:sp>
      <p:pic>
        <p:nvPicPr>
          <p:cNvPr id="11" name="Picture 2"/>
          <p:cNvPicPr>
            <a:picLocks noChangeAspect="1"/>
          </p:cNvPicPr>
          <p:nvPr/>
        </p:nvPicPr>
        <p:blipFill>
          <a:blip r:embed="rId4"/>
          <a:srcRect t="6684"/>
          <a:stretch>
            <a:fillRect/>
          </a:stretch>
        </p:blipFill>
        <p:spPr>
          <a:xfrm rot="21367969">
            <a:off x="4568091" y="1535506"/>
            <a:ext cx="1605466" cy="1409159"/>
          </a:xfrm>
          <a:prstGeom prst="rect">
            <a:avLst/>
          </a:prstGeom>
        </p:spPr>
      </p:pic>
      <p:pic>
        <p:nvPicPr>
          <p:cNvPr id="12" name="Picture 3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1236107" y="1052513"/>
            <a:ext cx="1085499" cy="1487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10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BALLOON3">
            <a:extLst>
              <a:ext uri="{FF2B5EF4-FFF2-40B4-BE49-F238E27FC236}">
                <a16:creationId xmlns:a16="http://schemas.microsoft.com/office/drawing/2014/main" id="{EEAD463F-F173-4748-B37D-11AB261CC7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475" y="-914400"/>
            <a:ext cx="695325" cy="98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Text Box 6">
            <a:extLst>
              <a:ext uri="{FF2B5EF4-FFF2-40B4-BE49-F238E27FC236}">
                <a16:creationId xmlns:a16="http://schemas.microsoft.com/office/drawing/2014/main" id="{C3F95EE1-BBBD-4C2B-8FD2-5054F77AF8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990600"/>
            <a:ext cx="8763000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400" dirty="0"/>
              <a:t>b) </a:t>
            </a:r>
            <a:r>
              <a:rPr lang="en-US" altLang="en-US" sz="3400" dirty="0" err="1"/>
              <a:t>Một</a:t>
            </a:r>
            <a:r>
              <a:rPr lang="en-US" altLang="en-US" sz="3400" dirty="0"/>
              <a:t> </a:t>
            </a:r>
            <a:r>
              <a:rPr lang="en-US" altLang="en-US" sz="3400" dirty="0" err="1"/>
              <a:t>nghề</a:t>
            </a:r>
            <a:r>
              <a:rPr lang="en-US" altLang="en-US" sz="3400" dirty="0"/>
              <a:t> </a:t>
            </a:r>
            <a:r>
              <a:rPr lang="en-US" altLang="en-US" sz="3400" dirty="0" err="1"/>
              <a:t>cho</a:t>
            </a:r>
            <a:r>
              <a:rPr lang="en-US" altLang="en-US" sz="3400" dirty="0"/>
              <a:t> </a:t>
            </a:r>
            <a:r>
              <a:rPr lang="en-US" altLang="en-US" sz="3400" dirty="0" err="1">
                <a:solidFill>
                  <a:srgbClr val="FF0000"/>
                </a:solidFill>
              </a:rPr>
              <a:t>chín</a:t>
            </a:r>
            <a:r>
              <a:rPr lang="en-US" altLang="en-US" sz="3400" dirty="0"/>
              <a:t> </a:t>
            </a:r>
            <a:r>
              <a:rPr lang="en-US" altLang="en-US" sz="3400" dirty="0" err="1"/>
              <a:t>còn</a:t>
            </a:r>
            <a:r>
              <a:rPr lang="en-US" altLang="en-US" sz="3400" dirty="0"/>
              <a:t> </a:t>
            </a:r>
            <a:r>
              <a:rPr lang="en-US" altLang="en-US" sz="3400" dirty="0" err="1"/>
              <a:t>hơn</a:t>
            </a:r>
            <a:r>
              <a:rPr lang="en-US" altLang="en-US" sz="3400" dirty="0"/>
              <a:t> </a:t>
            </a:r>
            <a:r>
              <a:rPr lang="en-US" altLang="en-US" sz="3400" dirty="0" err="1">
                <a:solidFill>
                  <a:srgbClr val="FF0000"/>
                </a:solidFill>
              </a:rPr>
              <a:t>chín</a:t>
            </a:r>
            <a:r>
              <a:rPr lang="en-US" altLang="en-US" sz="3400" dirty="0"/>
              <a:t> </a:t>
            </a:r>
            <a:r>
              <a:rPr lang="en-US" altLang="en-US" sz="3400" dirty="0" err="1"/>
              <a:t>nghề</a:t>
            </a:r>
            <a:r>
              <a:rPr lang="en-US" altLang="en-US" sz="3400" dirty="0"/>
              <a:t>.</a:t>
            </a:r>
          </a:p>
        </p:txBody>
      </p:sp>
      <p:grpSp>
        <p:nvGrpSpPr>
          <p:cNvPr id="2" name="Group 15">
            <a:extLst>
              <a:ext uri="{FF2B5EF4-FFF2-40B4-BE49-F238E27FC236}">
                <a16:creationId xmlns:a16="http://schemas.microsoft.com/office/drawing/2014/main" id="{E80C6BDC-FD8B-4452-B63B-3848A06BE906}"/>
              </a:ext>
            </a:extLst>
          </p:cNvPr>
          <p:cNvGrpSpPr>
            <a:grpSpLocks/>
          </p:cNvGrpSpPr>
          <p:nvPr/>
        </p:nvGrpSpPr>
        <p:grpSpPr bwMode="auto">
          <a:xfrm>
            <a:off x="3657600" y="1447800"/>
            <a:ext cx="3733800" cy="37855525"/>
            <a:chOff x="2208" y="2688"/>
            <a:chExt cx="2352" cy="23846"/>
          </a:xfrm>
        </p:grpSpPr>
        <p:grpSp>
          <p:nvGrpSpPr>
            <p:cNvPr id="17417" name="Group 13">
              <a:extLst>
                <a:ext uri="{FF2B5EF4-FFF2-40B4-BE49-F238E27FC236}">
                  <a16:creationId xmlns:a16="http://schemas.microsoft.com/office/drawing/2014/main" id="{98C78816-4939-4E49-B5F3-17C359F7FD8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08" y="2721"/>
              <a:ext cx="2208" cy="23813"/>
              <a:chOff x="2208" y="2496"/>
              <a:chExt cx="2208" cy="23813"/>
            </a:xfrm>
          </p:grpSpPr>
          <p:sp>
            <p:nvSpPr>
              <p:cNvPr id="17421" name="Line 7">
                <a:extLst>
                  <a:ext uri="{FF2B5EF4-FFF2-40B4-BE49-F238E27FC236}">
                    <a16:creationId xmlns:a16="http://schemas.microsoft.com/office/drawing/2014/main" id="{61E64CBE-418C-4976-B6D2-7A1D48F5CA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84" y="26309"/>
                <a:ext cx="43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22" name="Line 8">
                <a:extLst>
                  <a:ext uri="{FF2B5EF4-FFF2-40B4-BE49-F238E27FC236}">
                    <a16:creationId xmlns:a16="http://schemas.microsoft.com/office/drawing/2014/main" id="{69AEB47C-ED3B-4EA5-BD8B-DACEA440E4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08" y="2496"/>
                <a:ext cx="43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7418" name="Group 12">
              <a:extLst>
                <a:ext uri="{FF2B5EF4-FFF2-40B4-BE49-F238E27FC236}">
                  <a16:creationId xmlns:a16="http://schemas.microsoft.com/office/drawing/2014/main" id="{A765D209-2DCC-4849-A521-8D6121F5EBB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52" y="2688"/>
              <a:ext cx="2208" cy="281"/>
              <a:chOff x="2352" y="2679"/>
              <a:chExt cx="2208" cy="281"/>
            </a:xfrm>
          </p:grpSpPr>
          <p:sp>
            <p:nvSpPr>
              <p:cNvPr id="17419" name="Text Box 9">
                <a:extLst>
                  <a:ext uri="{FF2B5EF4-FFF2-40B4-BE49-F238E27FC236}">
                    <a16:creationId xmlns:a16="http://schemas.microsoft.com/office/drawing/2014/main" id="{C5B39CD7-78E8-4A54-9588-8852F4AC649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52" y="2679"/>
                <a:ext cx="384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/>
                  <a:t>(1)</a:t>
                </a:r>
                <a:endParaRPr lang="en-GB" altLang="en-US"/>
              </a:p>
            </p:txBody>
          </p:sp>
          <p:sp>
            <p:nvSpPr>
              <p:cNvPr id="17420" name="Text Box 10">
                <a:extLst>
                  <a:ext uri="{FF2B5EF4-FFF2-40B4-BE49-F238E27FC236}">
                    <a16:creationId xmlns:a16="http://schemas.microsoft.com/office/drawing/2014/main" id="{15698139-A939-4774-9D28-D08DA088373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88" y="2727"/>
                <a:ext cx="672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/>
                  <a:t>     (2)</a:t>
                </a:r>
                <a:endParaRPr lang="en-GB" altLang="en-US"/>
              </a:p>
            </p:txBody>
          </p:sp>
        </p:grpSp>
      </p:grpSp>
      <p:sp>
        <p:nvSpPr>
          <p:cNvPr id="351243" name="Text Box 11">
            <a:extLst>
              <a:ext uri="{FF2B5EF4-FFF2-40B4-BE49-F238E27FC236}">
                <a16:creationId xmlns:a16="http://schemas.microsoft.com/office/drawing/2014/main" id="{2187635F-E1E6-4A1C-A6B0-C0D5345A15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267" y="2667000"/>
            <a:ext cx="7543800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 err="1"/>
              <a:t>chín</a:t>
            </a:r>
            <a:r>
              <a:rPr lang="en-US" altLang="en-US" sz="2800" b="1" dirty="0"/>
              <a:t> (1): </a:t>
            </a:r>
            <a:r>
              <a:rPr lang="en-US" altLang="en-US" sz="2800" dirty="0" err="1"/>
              <a:t>tinh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thông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giỏi</a:t>
            </a:r>
            <a:endParaRPr lang="en-US" altLang="en-US" sz="2800" dirty="0"/>
          </a:p>
          <a:p>
            <a:pPr>
              <a:spcBef>
                <a:spcPct val="50000"/>
              </a:spcBef>
            </a:pPr>
            <a:r>
              <a:rPr lang="en-US" altLang="en-US" sz="2800" b="1" dirty="0" err="1"/>
              <a:t>chín</a:t>
            </a:r>
            <a:r>
              <a:rPr lang="en-US" altLang="en-US" sz="2800" b="1" dirty="0"/>
              <a:t> (2): </a:t>
            </a:r>
            <a:r>
              <a:rPr lang="en-US" altLang="en-US" sz="2800" dirty="0" err="1"/>
              <a:t>là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số</a:t>
            </a:r>
            <a:r>
              <a:rPr lang="en-US" altLang="en-US" sz="2800" dirty="0"/>
              <a:t> 9</a:t>
            </a:r>
            <a:endParaRPr lang="en-GB" altLang="en-US" sz="2800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04190B5-D92C-4CA4-9039-B95F1D1BB6D4}"/>
              </a:ext>
            </a:extLst>
          </p:cNvPr>
          <p:cNvCxnSpPr/>
          <p:nvPr/>
        </p:nvCxnSpPr>
        <p:spPr>
          <a:xfrm>
            <a:off x="6543932" y="1524000"/>
            <a:ext cx="533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0917063"/>
      </p:ext>
    </p:extLst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51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1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1243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BALLOON3">
            <a:extLst>
              <a:ext uri="{FF2B5EF4-FFF2-40B4-BE49-F238E27FC236}">
                <a16:creationId xmlns:a16="http://schemas.microsoft.com/office/drawing/2014/main" id="{830C7585-8079-4414-ADAA-3C6C2661AA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475" y="381000"/>
            <a:ext cx="695325" cy="98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7" name="Text Box 6">
            <a:extLst>
              <a:ext uri="{FF2B5EF4-FFF2-40B4-BE49-F238E27FC236}">
                <a16:creationId xmlns:a16="http://schemas.microsoft.com/office/drawing/2014/main" id="{28127355-08A0-40B7-A777-7B2A032A2A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" y="1123709"/>
            <a:ext cx="8763000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400" dirty="0"/>
              <a:t>c) </a:t>
            </a:r>
            <a:r>
              <a:rPr lang="en-US" altLang="en-US" sz="3400" dirty="0" err="1">
                <a:solidFill>
                  <a:srgbClr val="FF0000"/>
                </a:solidFill>
              </a:rPr>
              <a:t>Bác</a:t>
            </a:r>
            <a:r>
              <a:rPr lang="en-US" altLang="en-US" sz="3400" dirty="0"/>
              <a:t> </a:t>
            </a:r>
            <a:r>
              <a:rPr lang="en-US" altLang="en-US" sz="3400" dirty="0" err="1">
                <a:solidFill>
                  <a:srgbClr val="FF0000"/>
                </a:solidFill>
              </a:rPr>
              <a:t>bác</a:t>
            </a:r>
            <a:r>
              <a:rPr lang="en-US" altLang="en-US" sz="3400" dirty="0"/>
              <a:t> </a:t>
            </a:r>
            <a:r>
              <a:rPr lang="en-US" altLang="en-US" sz="3400" dirty="0" err="1"/>
              <a:t>trứng</a:t>
            </a:r>
            <a:r>
              <a:rPr lang="en-US" altLang="en-US" sz="3400" dirty="0"/>
              <a:t>, </a:t>
            </a:r>
            <a:r>
              <a:rPr lang="en-US" altLang="en-US" sz="3400" dirty="0" err="1">
                <a:solidFill>
                  <a:srgbClr val="0070C0"/>
                </a:solidFill>
              </a:rPr>
              <a:t>tôi</a:t>
            </a:r>
            <a:r>
              <a:rPr lang="en-US" altLang="en-US" sz="3400" dirty="0"/>
              <a:t> </a:t>
            </a:r>
            <a:r>
              <a:rPr lang="en-US" altLang="en-US" sz="3400" dirty="0" err="1">
                <a:solidFill>
                  <a:srgbClr val="0070C0"/>
                </a:solidFill>
              </a:rPr>
              <a:t>tôi</a:t>
            </a:r>
            <a:r>
              <a:rPr lang="en-US" altLang="en-US" sz="3400" dirty="0"/>
              <a:t> </a:t>
            </a:r>
            <a:r>
              <a:rPr lang="en-US" altLang="en-US" sz="3400" dirty="0" err="1"/>
              <a:t>vôi</a:t>
            </a:r>
            <a:r>
              <a:rPr lang="en-US" altLang="en-US" sz="3400" dirty="0"/>
              <a:t>.</a:t>
            </a:r>
          </a:p>
        </p:txBody>
      </p:sp>
      <p:grpSp>
        <p:nvGrpSpPr>
          <p:cNvPr id="2" name="Group 23">
            <a:extLst>
              <a:ext uri="{FF2B5EF4-FFF2-40B4-BE49-F238E27FC236}">
                <a16:creationId xmlns:a16="http://schemas.microsoft.com/office/drawing/2014/main" id="{7FF4B2AF-F319-48BC-B8EA-5D2B355DEA75}"/>
              </a:ext>
            </a:extLst>
          </p:cNvPr>
          <p:cNvGrpSpPr>
            <a:grpSpLocks/>
          </p:cNvGrpSpPr>
          <p:nvPr/>
        </p:nvGrpSpPr>
        <p:grpSpPr bwMode="auto">
          <a:xfrm>
            <a:off x="1152525" y="1635917"/>
            <a:ext cx="4257675" cy="1030959"/>
            <a:chOff x="630" y="2566"/>
            <a:chExt cx="2682" cy="303"/>
          </a:xfrm>
        </p:grpSpPr>
        <p:grpSp>
          <p:nvGrpSpPr>
            <p:cNvPr id="18443" name="Group 19">
              <a:extLst>
                <a:ext uri="{FF2B5EF4-FFF2-40B4-BE49-F238E27FC236}">
                  <a16:creationId xmlns:a16="http://schemas.microsoft.com/office/drawing/2014/main" id="{F9315CF6-070F-4912-B2D6-C9F20DA854A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30" y="2584"/>
              <a:ext cx="2538" cy="8"/>
              <a:chOff x="543" y="2443"/>
              <a:chExt cx="2538" cy="8"/>
            </a:xfrm>
          </p:grpSpPr>
          <p:sp>
            <p:nvSpPr>
              <p:cNvPr id="18449" name="Line 7">
                <a:extLst>
                  <a:ext uri="{FF2B5EF4-FFF2-40B4-BE49-F238E27FC236}">
                    <a16:creationId xmlns:a16="http://schemas.microsoft.com/office/drawing/2014/main" id="{EE9C39D6-93D8-4587-92D9-CDE6262070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3" y="2443"/>
                <a:ext cx="43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0" name="Line 8">
                <a:extLst>
                  <a:ext uri="{FF2B5EF4-FFF2-40B4-BE49-F238E27FC236}">
                    <a16:creationId xmlns:a16="http://schemas.microsoft.com/office/drawing/2014/main" id="{E3A1640A-9878-45D9-BFF2-F54DC88CAB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09" y="2448"/>
                <a:ext cx="240" cy="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1" name="Line 9">
                <a:extLst>
                  <a:ext uri="{FF2B5EF4-FFF2-40B4-BE49-F238E27FC236}">
                    <a16:creationId xmlns:a16="http://schemas.microsoft.com/office/drawing/2014/main" id="{50ABCF92-988C-4A0A-88DA-4E1DD9625B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13" y="2448"/>
                <a:ext cx="38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2" name="Line 10">
                <a:extLst>
                  <a:ext uri="{FF2B5EF4-FFF2-40B4-BE49-F238E27FC236}">
                    <a16:creationId xmlns:a16="http://schemas.microsoft.com/office/drawing/2014/main" id="{C63BBB05-C689-464C-A477-C87236A6BB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93" y="2451"/>
                <a:ext cx="28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8444" name="Group 18">
              <a:extLst>
                <a:ext uri="{FF2B5EF4-FFF2-40B4-BE49-F238E27FC236}">
                  <a16:creationId xmlns:a16="http://schemas.microsoft.com/office/drawing/2014/main" id="{DEF55C87-606C-420B-AE97-F9185224C58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2" y="2566"/>
              <a:ext cx="2640" cy="303"/>
              <a:chOff x="666" y="2470"/>
              <a:chExt cx="2640" cy="303"/>
            </a:xfrm>
          </p:grpSpPr>
          <p:sp>
            <p:nvSpPr>
              <p:cNvPr id="18445" name="Text Box 11">
                <a:extLst>
                  <a:ext uri="{FF2B5EF4-FFF2-40B4-BE49-F238E27FC236}">
                    <a16:creationId xmlns:a16="http://schemas.microsoft.com/office/drawing/2014/main" id="{71AC1E26-EF48-4E50-9102-128DB29F9D3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6" y="2485"/>
                <a:ext cx="48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dirty="0"/>
                  <a:t>(1)</a:t>
                </a:r>
                <a:endParaRPr lang="en-GB" altLang="en-US" dirty="0"/>
              </a:p>
            </p:txBody>
          </p:sp>
          <p:sp>
            <p:nvSpPr>
              <p:cNvPr id="18446" name="Text Box 12">
                <a:extLst>
                  <a:ext uri="{FF2B5EF4-FFF2-40B4-BE49-F238E27FC236}">
                    <a16:creationId xmlns:a16="http://schemas.microsoft.com/office/drawing/2014/main" id="{B0318A96-373C-44EE-8F91-A70E99AA159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52" y="2496"/>
                <a:ext cx="480" cy="1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/>
                  <a:t>  (2)</a:t>
                </a:r>
                <a:endParaRPr lang="en-GB" altLang="en-US"/>
              </a:p>
            </p:txBody>
          </p:sp>
          <p:sp>
            <p:nvSpPr>
              <p:cNvPr id="18447" name="Text Box 15">
                <a:extLst>
                  <a:ext uri="{FF2B5EF4-FFF2-40B4-BE49-F238E27FC236}">
                    <a16:creationId xmlns:a16="http://schemas.microsoft.com/office/drawing/2014/main" id="{127DE569-A873-4942-9866-C828513FAA5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66" y="2485"/>
                <a:ext cx="528" cy="1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dirty="0"/>
                  <a:t>(1)</a:t>
                </a:r>
                <a:endParaRPr lang="en-GB" altLang="en-US" dirty="0"/>
              </a:p>
            </p:txBody>
          </p:sp>
          <p:sp>
            <p:nvSpPr>
              <p:cNvPr id="18448" name="Text Box 16">
                <a:extLst>
                  <a:ext uri="{FF2B5EF4-FFF2-40B4-BE49-F238E27FC236}">
                    <a16:creationId xmlns:a16="http://schemas.microsoft.com/office/drawing/2014/main" id="{D4B5F3FE-6654-48CD-89F0-5DC87D72308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26" y="2470"/>
                <a:ext cx="480" cy="1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/>
                  <a:t>(2)</a:t>
                </a:r>
                <a:endParaRPr lang="en-GB" altLang="en-US"/>
              </a:p>
            </p:txBody>
          </p:sp>
        </p:grpSp>
      </p:grpSp>
      <p:sp>
        <p:nvSpPr>
          <p:cNvPr id="353297" name="Text Box 17">
            <a:extLst>
              <a:ext uri="{FF2B5EF4-FFF2-40B4-BE49-F238E27FC236}">
                <a16:creationId xmlns:a16="http://schemas.microsoft.com/office/drawing/2014/main" id="{94CA8A1D-1423-4075-A7A4-A1DADE0F62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011" y="3029868"/>
            <a:ext cx="8763000" cy="232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b="1" dirty="0" err="1"/>
              <a:t>Bác</a:t>
            </a:r>
            <a:r>
              <a:rPr lang="en-US" altLang="en-US" sz="2800" b="1" dirty="0"/>
              <a:t> (1): </a:t>
            </a:r>
            <a:r>
              <a:rPr lang="en-US" altLang="en-US" sz="2800" dirty="0" err="1"/>
              <a:t>từ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người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nói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dùng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để</a:t>
            </a:r>
            <a:r>
              <a:rPr lang="en-US" altLang="en-US" sz="2800" dirty="0"/>
              <a:t> </a:t>
            </a:r>
            <a:r>
              <a:rPr lang="en-US" altLang="en-US" sz="2800" dirty="0" err="1"/>
              <a:t>gọi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người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nghe</a:t>
            </a:r>
            <a:r>
              <a:rPr lang="en-US" altLang="en-US" sz="2800" dirty="0"/>
              <a:t>.</a:t>
            </a:r>
          </a:p>
          <a:p>
            <a:r>
              <a:rPr lang="en-US" altLang="en-US" sz="2800" b="1" dirty="0" err="1"/>
              <a:t>bác</a:t>
            </a:r>
            <a:r>
              <a:rPr lang="en-US" altLang="en-US" sz="2800" b="1" dirty="0"/>
              <a:t> (2): </a:t>
            </a:r>
            <a:r>
              <a:rPr lang="en-US" altLang="en-US" sz="2800" dirty="0" err="1"/>
              <a:t>làm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chín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thức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ăn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bằng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đun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nhỏ</a:t>
            </a:r>
            <a:r>
              <a:rPr lang="en-US" altLang="en-US" sz="2800" dirty="0"/>
              <a:t> </a:t>
            </a:r>
            <a:r>
              <a:rPr lang="en-US" altLang="en-US" sz="2800" dirty="0" err="1"/>
              <a:t>lửa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và</a:t>
            </a:r>
            <a:r>
              <a:rPr lang="en-US" altLang="en-US" sz="2800" dirty="0"/>
              <a:t> </a:t>
            </a:r>
            <a:r>
              <a:rPr lang="en-US" altLang="en-US" sz="2800" dirty="0" err="1"/>
              <a:t>quấy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đều</a:t>
            </a:r>
            <a:r>
              <a:rPr lang="en-US" altLang="en-US" sz="2800" dirty="0"/>
              <a:t>.</a:t>
            </a:r>
          </a:p>
          <a:p>
            <a:r>
              <a:rPr lang="en-US" altLang="en-US" sz="2800" b="1" dirty="0" err="1"/>
              <a:t>tôi</a:t>
            </a:r>
            <a:r>
              <a:rPr lang="en-US" altLang="en-US" sz="2800" b="1" dirty="0"/>
              <a:t> (1)</a:t>
            </a:r>
            <a:r>
              <a:rPr lang="en-US" altLang="en-US" sz="2800" dirty="0"/>
              <a:t>: </a:t>
            </a:r>
            <a:r>
              <a:rPr lang="en-US" altLang="en-US" sz="2800" dirty="0" err="1"/>
              <a:t>từ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người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nói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dùng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để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tự</a:t>
            </a:r>
            <a:r>
              <a:rPr lang="en-US" altLang="en-US" sz="2800" dirty="0"/>
              <a:t> </a:t>
            </a:r>
            <a:r>
              <a:rPr lang="en-US" altLang="en-US" sz="2800" dirty="0" err="1"/>
              <a:t>xưng</a:t>
            </a:r>
            <a:r>
              <a:rPr lang="en-US" altLang="en-US" sz="2800" dirty="0"/>
              <a:t>.</a:t>
            </a:r>
          </a:p>
          <a:p>
            <a:r>
              <a:rPr lang="en-US" altLang="en-US" sz="2800" b="1" dirty="0" err="1"/>
              <a:t>tôi</a:t>
            </a:r>
            <a:r>
              <a:rPr lang="en-US" altLang="en-US" sz="2800" b="1" dirty="0"/>
              <a:t> (2)</a:t>
            </a:r>
            <a:r>
              <a:rPr lang="en-US" altLang="en-US" sz="2800" dirty="0"/>
              <a:t>: </a:t>
            </a:r>
            <a:r>
              <a:rPr lang="en-US" altLang="en-US" sz="2800" dirty="0" err="1"/>
              <a:t>đổ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vôi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sống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vào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nước</a:t>
            </a:r>
            <a:r>
              <a:rPr lang="en-US" altLang="en-US" sz="2800" dirty="0"/>
              <a:t>.</a:t>
            </a:r>
            <a:endParaRPr lang="en-GB" altLang="en-US" sz="2800" dirty="0"/>
          </a:p>
        </p:txBody>
      </p:sp>
      <p:grpSp>
        <p:nvGrpSpPr>
          <p:cNvPr id="5" name="Group 22">
            <a:extLst>
              <a:ext uri="{FF2B5EF4-FFF2-40B4-BE49-F238E27FC236}">
                <a16:creationId xmlns:a16="http://schemas.microsoft.com/office/drawing/2014/main" id="{B67076EF-275F-4DFA-B30E-89448FF9AF25}"/>
              </a:ext>
            </a:extLst>
          </p:cNvPr>
          <p:cNvGrpSpPr>
            <a:grpSpLocks/>
          </p:cNvGrpSpPr>
          <p:nvPr/>
        </p:nvGrpSpPr>
        <p:grpSpPr bwMode="auto">
          <a:xfrm>
            <a:off x="1932709" y="1249441"/>
            <a:ext cx="2715491" cy="390525"/>
            <a:chOff x="1011" y="2226"/>
            <a:chExt cx="1581" cy="246"/>
          </a:xfrm>
        </p:grpSpPr>
        <p:sp>
          <p:nvSpPr>
            <p:cNvPr id="18441" name="Line 20">
              <a:extLst>
                <a:ext uri="{FF2B5EF4-FFF2-40B4-BE49-F238E27FC236}">
                  <a16:creationId xmlns:a16="http://schemas.microsoft.com/office/drawing/2014/main" id="{EB978DC8-C766-4D95-BEBD-942A6EC1B3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11" y="2232"/>
              <a:ext cx="48" cy="24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2" name="Line 21">
              <a:extLst>
                <a:ext uri="{FF2B5EF4-FFF2-40B4-BE49-F238E27FC236}">
                  <a16:creationId xmlns:a16="http://schemas.microsoft.com/office/drawing/2014/main" id="{8E0C92E6-960D-418F-A814-706C6E3734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44" y="2226"/>
              <a:ext cx="48" cy="24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71676140"/>
      </p:ext>
    </p:extLst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3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3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3297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7E9E03C-13EF-4EF1-94C5-BAFE2C662CB5}"/>
              </a:ext>
            </a:extLst>
          </p:cNvPr>
          <p:cNvSpPr txBox="1"/>
          <p:nvPr/>
        </p:nvSpPr>
        <p:spPr>
          <a:xfrm>
            <a:off x="1447800" y="4191000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Bác</a:t>
            </a:r>
            <a:r>
              <a:rPr lang="en-US" dirty="0"/>
              <a:t> </a:t>
            </a:r>
            <a:r>
              <a:rPr lang="en-US" dirty="0" err="1"/>
              <a:t>trứng</a:t>
            </a:r>
            <a:endParaRPr lang="en-US" dirty="0"/>
          </a:p>
        </p:txBody>
      </p:sp>
      <p:pic>
        <p:nvPicPr>
          <p:cNvPr id="2056" name="Picture 8" descr="Mơ thấy Vôi có phải là điềm may mắn?">
            <a:extLst>
              <a:ext uri="{FF2B5EF4-FFF2-40B4-BE49-F238E27FC236}">
                <a16:creationId xmlns:a16="http://schemas.microsoft.com/office/drawing/2014/main" id="{66CDDC32-E72F-4868-8A8F-905E0D94D1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609598"/>
            <a:ext cx="3429000" cy="3429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6122DB3-D2CB-4917-9F9F-4BB57D4F62A8}"/>
              </a:ext>
            </a:extLst>
          </p:cNvPr>
          <p:cNvSpPr txBox="1"/>
          <p:nvPr/>
        </p:nvSpPr>
        <p:spPr>
          <a:xfrm>
            <a:off x="-1295400" y="6884313"/>
            <a:ext cx="467788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err="1"/>
              <a:t>Bác</a:t>
            </a:r>
            <a:r>
              <a:rPr lang="en-US" sz="1100" dirty="0"/>
              <a:t> </a:t>
            </a:r>
            <a:r>
              <a:rPr lang="en-US" sz="1100" dirty="0" err="1"/>
              <a:t>trứng</a:t>
            </a:r>
            <a:r>
              <a:rPr lang="en-US" sz="1100" dirty="0"/>
              <a:t>: </a:t>
            </a:r>
            <a:r>
              <a:rPr lang="en-US" sz="1100" b="0" i="0" dirty="0">
                <a:solidFill>
                  <a:srgbClr val="5A5A5A"/>
                </a:solidFill>
                <a:effectLst/>
                <a:latin typeface="Helvetica Neue"/>
              </a:rPr>
              <a:t>Cho </a:t>
            </a:r>
            <a:r>
              <a:rPr lang="en-US" sz="1100" b="0" i="0" dirty="0" err="1">
                <a:solidFill>
                  <a:srgbClr val="5A5A5A"/>
                </a:solidFill>
                <a:effectLst/>
                <a:latin typeface="Helvetica Neue"/>
              </a:rPr>
              <a:t>trứng</a:t>
            </a:r>
            <a:r>
              <a:rPr lang="en-US" sz="1100" b="0" i="0" dirty="0">
                <a:solidFill>
                  <a:srgbClr val="5A5A5A"/>
                </a:solidFill>
                <a:effectLst/>
                <a:latin typeface="Helvetica Neue"/>
              </a:rPr>
              <a:t> </a:t>
            </a:r>
            <a:r>
              <a:rPr lang="en-US" sz="1100" b="0" i="0" dirty="0" err="1">
                <a:solidFill>
                  <a:srgbClr val="5A5A5A"/>
                </a:solidFill>
                <a:effectLst/>
                <a:latin typeface="Helvetica Neue"/>
              </a:rPr>
              <a:t>đã</a:t>
            </a:r>
            <a:r>
              <a:rPr lang="en-US" sz="1100" b="0" i="0" dirty="0">
                <a:solidFill>
                  <a:srgbClr val="5A5A5A"/>
                </a:solidFill>
                <a:effectLst/>
                <a:latin typeface="Helvetica Neue"/>
              </a:rPr>
              <a:t> </a:t>
            </a:r>
            <a:r>
              <a:rPr lang="en-US" sz="1100" b="0" i="0" dirty="0" err="1">
                <a:solidFill>
                  <a:srgbClr val="5A5A5A"/>
                </a:solidFill>
                <a:effectLst/>
                <a:latin typeface="Helvetica Neue"/>
              </a:rPr>
              <a:t>đánh</a:t>
            </a:r>
            <a:r>
              <a:rPr lang="en-US" sz="1100" b="0" i="0" dirty="0">
                <a:solidFill>
                  <a:srgbClr val="5A5A5A"/>
                </a:solidFill>
                <a:effectLst/>
                <a:latin typeface="Helvetica Neue"/>
              </a:rPr>
              <a:t> </a:t>
            </a:r>
            <a:r>
              <a:rPr lang="en-US" sz="1100" b="0" i="0" dirty="0" err="1">
                <a:solidFill>
                  <a:srgbClr val="5A5A5A"/>
                </a:solidFill>
                <a:effectLst/>
                <a:latin typeface="Helvetica Neue"/>
              </a:rPr>
              <a:t>vào</a:t>
            </a:r>
            <a:r>
              <a:rPr lang="en-US" sz="1100" b="0" i="0" dirty="0">
                <a:solidFill>
                  <a:srgbClr val="5A5A5A"/>
                </a:solidFill>
                <a:effectLst/>
                <a:latin typeface="Helvetica Neue"/>
              </a:rPr>
              <a:t> </a:t>
            </a:r>
            <a:r>
              <a:rPr lang="en-US" sz="1100" b="0" i="0" dirty="0" err="1">
                <a:solidFill>
                  <a:srgbClr val="5A5A5A"/>
                </a:solidFill>
                <a:effectLst/>
                <a:latin typeface="Helvetica Neue"/>
              </a:rPr>
              <a:t>chảo</a:t>
            </a:r>
            <a:r>
              <a:rPr lang="en-US" sz="1100" b="0" i="0" dirty="0">
                <a:solidFill>
                  <a:srgbClr val="5A5A5A"/>
                </a:solidFill>
                <a:effectLst/>
                <a:latin typeface="Helvetica Neue"/>
              </a:rPr>
              <a:t>, </a:t>
            </a:r>
            <a:r>
              <a:rPr lang="en-US" sz="1100" b="0" i="0" dirty="0" err="1">
                <a:solidFill>
                  <a:srgbClr val="5A5A5A"/>
                </a:solidFill>
                <a:effectLst/>
                <a:latin typeface="Helvetica Neue"/>
              </a:rPr>
              <a:t>quấy</a:t>
            </a:r>
            <a:r>
              <a:rPr lang="en-US" sz="1100" b="0" i="0" dirty="0">
                <a:solidFill>
                  <a:srgbClr val="5A5A5A"/>
                </a:solidFill>
                <a:effectLst/>
                <a:latin typeface="Helvetica Neue"/>
              </a:rPr>
              <a:t> </a:t>
            </a:r>
            <a:r>
              <a:rPr lang="en-US" sz="1100" b="0" i="0" dirty="0" err="1">
                <a:solidFill>
                  <a:srgbClr val="5A5A5A"/>
                </a:solidFill>
                <a:effectLst/>
                <a:latin typeface="Helvetica Neue"/>
              </a:rPr>
              <a:t>đều</a:t>
            </a:r>
            <a:r>
              <a:rPr lang="en-US" sz="1100" b="0" i="0" dirty="0">
                <a:solidFill>
                  <a:srgbClr val="5A5A5A"/>
                </a:solidFill>
                <a:effectLst/>
                <a:latin typeface="Helvetica Neue"/>
              </a:rPr>
              <a:t> </a:t>
            </a:r>
            <a:r>
              <a:rPr lang="en-US" sz="1100" b="0" i="0" dirty="0" err="1">
                <a:solidFill>
                  <a:srgbClr val="5A5A5A"/>
                </a:solidFill>
                <a:effectLst/>
                <a:latin typeface="Helvetica Neue"/>
              </a:rPr>
              <a:t>cho</a:t>
            </a:r>
            <a:r>
              <a:rPr lang="en-US" sz="1100" b="0" i="0" dirty="0">
                <a:solidFill>
                  <a:srgbClr val="5A5A5A"/>
                </a:solidFill>
                <a:effectLst/>
                <a:latin typeface="Helvetica Neue"/>
              </a:rPr>
              <a:t> </a:t>
            </a:r>
            <a:r>
              <a:rPr lang="en-US" sz="1100" b="0" i="0" dirty="0" err="1">
                <a:solidFill>
                  <a:srgbClr val="5A5A5A"/>
                </a:solidFill>
                <a:effectLst/>
                <a:latin typeface="Helvetica Neue"/>
              </a:rPr>
              <a:t>sền</a:t>
            </a:r>
            <a:r>
              <a:rPr lang="en-US" sz="1100" b="0" i="0" dirty="0">
                <a:solidFill>
                  <a:srgbClr val="5A5A5A"/>
                </a:solidFill>
                <a:effectLst/>
                <a:latin typeface="Helvetica Neue"/>
              </a:rPr>
              <a:t> </a:t>
            </a:r>
            <a:r>
              <a:rPr lang="en-US" sz="1100" b="0" i="0" dirty="0" err="1">
                <a:solidFill>
                  <a:srgbClr val="5A5A5A"/>
                </a:solidFill>
                <a:effectLst/>
                <a:latin typeface="Helvetica Neue"/>
              </a:rPr>
              <a:t>sệt</a:t>
            </a:r>
            <a:r>
              <a:rPr lang="en-US" sz="1100" b="0" i="0" dirty="0">
                <a:solidFill>
                  <a:srgbClr val="5A5A5A"/>
                </a:solidFill>
                <a:effectLst/>
                <a:latin typeface="Helvetica Neue"/>
              </a:rPr>
              <a:t>.</a:t>
            </a:r>
          </a:p>
          <a:p>
            <a:r>
              <a:rPr lang="en-US" sz="1100" dirty="0" err="1">
                <a:solidFill>
                  <a:srgbClr val="5A5A5A"/>
                </a:solidFill>
                <a:latin typeface="Helvetica Neue"/>
              </a:rPr>
              <a:t>Tôi</a:t>
            </a:r>
            <a:r>
              <a:rPr lang="en-US" sz="1100" dirty="0">
                <a:solidFill>
                  <a:srgbClr val="5A5A5A"/>
                </a:solidFill>
                <a:latin typeface="Helvetica Neue"/>
              </a:rPr>
              <a:t> </a:t>
            </a:r>
            <a:r>
              <a:rPr lang="en-US" sz="1100" dirty="0" err="1">
                <a:solidFill>
                  <a:srgbClr val="5A5A5A"/>
                </a:solidFill>
                <a:latin typeface="Helvetica Neue"/>
              </a:rPr>
              <a:t>vôi</a:t>
            </a:r>
            <a:r>
              <a:rPr lang="en-US" sz="1100" dirty="0">
                <a:solidFill>
                  <a:srgbClr val="5A5A5A"/>
                </a:solidFill>
                <a:latin typeface="Helvetica Neue"/>
              </a:rPr>
              <a:t>: </a:t>
            </a:r>
            <a:r>
              <a:rPr lang="vi-VN" sz="1100" b="0" i="0" dirty="0">
                <a:solidFill>
                  <a:srgbClr val="5A5A5A"/>
                </a:solidFill>
                <a:effectLst/>
                <a:latin typeface="Helvetica Neue"/>
              </a:rPr>
              <a:t>thả vôi sống vào nước cho nhuyễn ra dùng trong việc xây dựng</a:t>
            </a:r>
            <a:r>
              <a:rPr lang="en-US" sz="1100" dirty="0"/>
              <a:t> </a:t>
            </a:r>
          </a:p>
        </p:txBody>
      </p:sp>
      <p:pic>
        <p:nvPicPr>
          <p:cNvPr id="2058" name="Picture 10">
            <a:extLst>
              <a:ext uri="{FF2B5EF4-FFF2-40B4-BE49-F238E27FC236}">
                <a16:creationId xmlns:a16="http://schemas.microsoft.com/office/drawing/2014/main" id="{101A3BF0-D985-493C-8CA8-50E90296CC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889" y="609598"/>
            <a:ext cx="3690112" cy="3429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2666644-3A5A-41A7-94A5-D87F320EE398}"/>
              </a:ext>
            </a:extLst>
          </p:cNvPr>
          <p:cNvSpPr txBox="1"/>
          <p:nvPr/>
        </p:nvSpPr>
        <p:spPr>
          <a:xfrm>
            <a:off x="5715000" y="4191000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Vôi</a:t>
            </a:r>
            <a:r>
              <a:rPr lang="en-US" dirty="0"/>
              <a:t> </a:t>
            </a:r>
            <a:r>
              <a:rPr lang="en-US" dirty="0" err="1"/>
              <a:t>sống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3932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BALLOON3">
            <a:extLst>
              <a:ext uri="{FF2B5EF4-FFF2-40B4-BE49-F238E27FC236}">
                <a16:creationId xmlns:a16="http://schemas.microsoft.com/office/drawing/2014/main" id="{E3F8DFEC-6380-475D-9247-711EBFE4BF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475" y="381000"/>
            <a:ext cx="695325" cy="98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WordArt 4">
            <a:extLst>
              <a:ext uri="{FF2B5EF4-FFF2-40B4-BE49-F238E27FC236}">
                <a16:creationId xmlns:a16="http://schemas.microsoft.com/office/drawing/2014/main" id="{E0E53BBF-D09A-4FCF-8017-457B6F135DF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38200" y="609600"/>
            <a:ext cx="7772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940"/>
              </a:avLst>
            </a:prstTxWarp>
          </a:bodyPr>
          <a:lstStyle/>
          <a:p>
            <a:pPr algn="ctr"/>
            <a:endParaRPr lang="en-US" sz="500" b="1" i="1" kern="10">
              <a:ln w="12700">
                <a:solidFill>
                  <a:srgbClr val="EAEAEA"/>
                </a:solidFill>
                <a:round/>
                <a:headEnd type="none" w="sm" len="sm"/>
                <a:tailEnd type="none" w="sm" len="sm"/>
              </a:ln>
              <a:solidFill>
                <a:srgbClr val="0000CC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.VnTimeH"/>
            </a:endParaRPr>
          </a:p>
        </p:txBody>
      </p:sp>
      <p:grpSp>
        <p:nvGrpSpPr>
          <p:cNvPr id="2" name="Group 20">
            <a:extLst>
              <a:ext uri="{FF2B5EF4-FFF2-40B4-BE49-F238E27FC236}">
                <a16:creationId xmlns:a16="http://schemas.microsoft.com/office/drawing/2014/main" id="{4B03D94B-95BD-4F31-990C-983E94CBA4B0}"/>
              </a:ext>
            </a:extLst>
          </p:cNvPr>
          <p:cNvGrpSpPr>
            <a:grpSpLocks/>
          </p:cNvGrpSpPr>
          <p:nvPr/>
        </p:nvGrpSpPr>
        <p:grpSpPr bwMode="auto">
          <a:xfrm>
            <a:off x="1891958" y="1486166"/>
            <a:ext cx="6477000" cy="519113"/>
            <a:chOff x="1344" y="2544"/>
            <a:chExt cx="3504" cy="327"/>
          </a:xfrm>
        </p:grpSpPr>
        <p:grpSp>
          <p:nvGrpSpPr>
            <p:cNvPr id="19468" name="Group 16">
              <a:extLst>
                <a:ext uri="{FF2B5EF4-FFF2-40B4-BE49-F238E27FC236}">
                  <a16:creationId xmlns:a16="http://schemas.microsoft.com/office/drawing/2014/main" id="{2A78FFEF-FD41-4304-849C-781B69067F3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44" y="2544"/>
              <a:ext cx="3504" cy="327"/>
              <a:chOff x="1335" y="2340"/>
              <a:chExt cx="3504" cy="327"/>
            </a:xfrm>
          </p:grpSpPr>
          <p:sp>
            <p:nvSpPr>
              <p:cNvPr id="19474" name="Text Box 7">
                <a:extLst>
                  <a:ext uri="{FF2B5EF4-FFF2-40B4-BE49-F238E27FC236}">
                    <a16:creationId xmlns:a16="http://schemas.microsoft.com/office/drawing/2014/main" id="{EF8B9E62-2C0B-4DE5-B855-73D5F6D8E45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35" y="2379"/>
                <a:ext cx="48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/>
                  <a:t>(1)</a:t>
                </a:r>
                <a:endParaRPr lang="en-GB" altLang="en-US"/>
              </a:p>
            </p:txBody>
          </p:sp>
          <p:sp>
            <p:nvSpPr>
              <p:cNvPr id="19475" name="Text Box 8">
                <a:extLst>
                  <a:ext uri="{FF2B5EF4-FFF2-40B4-BE49-F238E27FC236}">
                    <a16:creationId xmlns:a16="http://schemas.microsoft.com/office/drawing/2014/main" id="{D4E2C057-4283-47C3-905C-9BBF03D1D5E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91" y="2379"/>
                <a:ext cx="48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/>
                  <a:t>(2)</a:t>
                </a:r>
                <a:endParaRPr lang="en-GB" altLang="en-US"/>
              </a:p>
            </p:txBody>
          </p:sp>
          <p:sp>
            <p:nvSpPr>
              <p:cNvPr id="19476" name="Text Box 9">
                <a:extLst>
                  <a:ext uri="{FF2B5EF4-FFF2-40B4-BE49-F238E27FC236}">
                    <a16:creationId xmlns:a16="http://schemas.microsoft.com/office/drawing/2014/main" id="{CEDC7E4B-3BC5-4499-B174-BE0BD7D37C8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43" y="2379"/>
                <a:ext cx="48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/>
                  <a:t>(3)</a:t>
                </a:r>
                <a:endParaRPr lang="en-GB" altLang="en-US"/>
              </a:p>
            </p:txBody>
          </p:sp>
          <p:sp>
            <p:nvSpPr>
              <p:cNvPr id="19477" name="Text Box 10">
                <a:extLst>
                  <a:ext uri="{FF2B5EF4-FFF2-40B4-BE49-F238E27FC236}">
                    <a16:creationId xmlns:a16="http://schemas.microsoft.com/office/drawing/2014/main" id="{DDE8501A-BD07-4A1E-A80B-C5A7852C25D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59" y="2340"/>
                <a:ext cx="48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/>
                  <a:t>(4)</a:t>
                </a:r>
                <a:endParaRPr lang="en-GB" altLang="en-US"/>
              </a:p>
            </p:txBody>
          </p:sp>
        </p:grpSp>
        <p:grpSp>
          <p:nvGrpSpPr>
            <p:cNvPr id="19469" name="Group 17">
              <a:extLst>
                <a:ext uri="{FF2B5EF4-FFF2-40B4-BE49-F238E27FC236}">
                  <a16:creationId xmlns:a16="http://schemas.microsoft.com/office/drawing/2014/main" id="{771A555A-FAC0-41F0-A0D2-44862BC229A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71" y="2589"/>
              <a:ext cx="3297" cy="9"/>
              <a:chOff x="1353" y="2367"/>
              <a:chExt cx="3297" cy="9"/>
            </a:xfrm>
          </p:grpSpPr>
          <p:sp>
            <p:nvSpPr>
              <p:cNvPr id="19470" name="Line 11">
                <a:extLst>
                  <a:ext uri="{FF2B5EF4-FFF2-40B4-BE49-F238E27FC236}">
                    <a16:creationId xmlns:a16="http://schemas.microsoft.com/office/drawing/2014/main" id="{C334CC9B-4E45-4945-9464-9C1193903B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53" y="2370"/>
                <a:ext cx="28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71" name="Line 12">
                <a:extLst>
                  <a:ext uri="{FF2B5EF4-FFF2-40B4-BE49-F238E27FC236}">
                    <a16:creationId xmlns:a16="http://schemas.microsoft.com/office/drawing/2014/main" id="{59805AF9-398E-45DD-B3C0-CB31295C13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30" y="2376"/>
                <a:ext cx="28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72" name="Line 13">
                <a:extLst>
                  <a:ext uri="{FF2B5EF4-FFF2-40B4-BE49-F238E27FC236}">
                    <a16:creationId xmlns:a16="http://schemas.microsoft.com/office/drawing/2014/main" id="{199A6EE2-53FF-4B2E-B64F-D1A232A4D3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52" y="2373"/>
                <a:ext cx="28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73" name="Line 14">
                <a:extLst>
                  <a:ext uri="{FF2B5EF4-FFF2-40B4-BE49-F238E27FC236}">
                    <a16:creationId xmlns:a16="http://schemas.microsoft.com/office/drawing/2014/main" id="{B73A0D28-214F-49CE-8026-59981BAE8E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62" y="2367"/>
                <a:ext cx="28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54319" name="Text Box 15">
            <a:extLst>
              <a:ext uri="{FF2B5EF4-FFF2-40B4-BE49-F238E27FC236}">
                <a16:creationId xmlns:a16="http://schemas.microsoft.com/office/drawing/2014/main" id="{65662612-66A9-4C4A-9515-18B907CC43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891" y="2819400"/>
            <a:ext cx="8610600" cy="147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800" b="1"/>
              <a:t>đá (1) và đá (4): </a:t>
            </a:r>
            <a:r>
              <a:rPr lang="en-US" altLang="en-US" sz="2800"/>
              <a:t>hoạt động dùng chân hất mạnh vào 1 vật</a:t>
            </a:r>
          </a:p>
          <a:p>
            <a:pPr>
              <a:spcBef>
                <a:spcPct val="20000"/>
              </a:spcBef>
            </a:pPr>
            <a:r>
              <a:rPr lang="en-US" altLang="en-US" sz="2800" b="1"/>
              <a:t>đá (2) và đá (3): </a:t>
            </a:r>
            <a:r>
              <a:rPr lang="en-US" altLang="en-US" sz="2800"/>
              <a:t>1 loại</a:t>
            </a:r>
            <a:r>
              <a:rPr lang="en-US" altLang="en-US" sz="2800" b="1"/>
              <a:t> </a:t>
            </a:r>
            <a:r>
              <a:rPr lang="en-US" altLang="en-US" sz="2800"/>
              <a:t>đá</a:t>
            </a:r>
            <a:r>
              <a:rPr lang="en-US" altLang="en-US" sz="2800" b="1"/>
              <a:t> </a:t>
            </a:r>
            <a:r>
              <a:rPr lang="en-US" altLang="en-US" sz="2800"/>
              <a:t>dùng làm vật liệu .</a:t>
            </a:r>
          </a:p>
        </p:txBody>
      </p:sp>
      <p:sp>
        <p:nvSpPr>
          <p:cNvPr id="19464" name="Text Box 6">
            <a:extLst>
              <a:ext uri="{FF2B5EF4-FFF2-40B4-BE49-F238E27FC236}">
                <a16:creationId xmlns:a16="http://schemas.microsoft.com/office/drawing/2014/main" id="{59AFFC36-597E-4D09-A29E-5465ECE51B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" y="1121829"/>
            <a:ext cx="929640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600" dirty="0"/>
              <a:t>d) Con </a:t>
            </a:r>
            <a:r>
              <a:rPr lang="en-US" altLang="en-US" sz="2600" dirty="0" err="1"/>
              <a:t>ngựa</a:t>
            </a:r>
            <a:r>
              <a:rPr lang="en-US" altLang="en-US" sz="2600" dirty="0"/>
              <a:t> </a:t>
            </a:r>
            <a:r>
              <a:rPr lang="en-US" altLang="en-US" sz="2600" dirty="0" err="1">
                <a:solidFill>
                  <a:srgbClr val="FF0000"/>
                </a:solidFill>
              </a:rPr>
              <a:t>đá</a:t>
            </a:r>
            <a:r>
              <a:rPr lang="en-US" altLang="en-US" sz="2600" dirty="0"/>
              <a:t> con </a:t>
            </a:r>
            <a:r>
              <a:rPr lang="en-US" altLang="en-US" sz="2600" dirty="0" err="1"/>
              <a:t>ngựa</a:t>
            </a:r>
            <a:r>
              <a:rPr lang="en-US" altLang="en-US" sz="2600" dirty="0"/>
              <a:t> </a:t>
            </a:r>
            <a:r>
              <a:rPr lang="en-US" altLang="en-US" sz="2600" dirty="0" err="1">
                <a:solidFill>
                  <a:srgbClr val="FF0000"/>
                </a:solidFill>
              </a:rPr>
              <a:t>đá</a:t>
            </a:r>
            <a:r>
              <a:rPr lang="en-US" altLang="en-US" sz="2600" dirty="0"/>
              <a:t>, con </a:t>
            </a:r>
            <a:r>
              <a:rPr lang="en-US" altLang="en-US" sz="2600" dirty="0" err="1"/>
              <a:t>ngựa</a:t>
            </a:r>
            <a:r>
              <a:rPr lang="en-US" altLang="en-US" sz="2600" dirty="0"/>
              <a:t> </a:t>
            </a:r>
            <a:r>
              <a:rPr lang="en-US" altLang="en-US" sz="2600" dirty="0" err="1">
                <a:solidFill>
                  <a:srgbClr val="FF0000"/>
                </a:solidFill>
              </a:rPr>
              <a:t>đá</a:t>
            </a:r>
            <a:r>
              <a:rPr lang="en-US" altLang="en-US" sz="2600" dirty="0"/>
              <a:t> </a:t>
            </a:r>
            <a:r>
              <a:rPr lang="en-US" altLang="en-US" sz="2600" dirty="0" err="1"/>
              <a:t>không</a:t>
            </a:r>
            <a:r>
              <a:rPr lang="en-US" altLang="en-US" sz="2600" dirty="0"/>
              <a:t> </a:t>
            </a:r>
            <a:r>
              <a:rPr lang="en-US" altLang="en-US" sz="2600" dirty="0" err="1">
                <a:solidFill>
                  <a:srgbClr val="FF0000"/>
                </a:solidFill>
              </a:rPr>
              <a:t>đá</a:t>
            </a:r>
            <a:r>
              <a:rPr lang="en-US" altLang="en-US" sz="2600" dirty="0"/>
              <a:t> con </a:t>
            </a:r>
            <a:r>
              <a:rPr lang="en-US" altLang="en-US" sz="2600" dirty="0" err="1"/>
              <a:t>ngựa</a:t>
            </a:r>
            <a:r>
              <a:rPr lang="en-US" altLang="en-US" sz="2600" dirty="0"/>
              <a:t>.</a:t>
            </a:r>
            <a:endParaRPr lang="en-GB" altLang="en-US" sz="2600" dirty="0"/>
          </a:p>
        </p:txBody>
      </p:sp>
    </p:spTree>
    <p:extLst>
      <p:ext uri="{BB962C8B-B14F-4D97-AF65-F5344CB8AC3E}">
        <p14:creationId xmlns:p14="http://schemas.microsoft.com/office/powerpoint/2010/main" val="91119791"/>
      </p:ext>
    </p:extLst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54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4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4319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>
            <a:extLst>
              <a:ext uri="{FF2B5EF4-FFF2-40B4-BE49-F238E27FC236}">
                <a16:creationId xmlns:a16="http://schemas.microsoft.com/office/drawing/2014/main" id="{9F2189B0-7ED4-4551-B56C-180CD4E082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-76200"/>
            <a:ext cx="7416800" cy="69215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 b="1" i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0483" name="AutoShape 10" descr="Kết quả hình ảnh cho hình ảnh con kiến">
            <a:extLst>
              <a:ext uri="{FF2B5EF4-FFF2-40B4-BE49-F238E27FC236}">
                <a16:creationId xmlns:a16="http://schemas.microsoft.com/office/drawing/2014/main" id="{EE2AC2EB-69A3-4C2C-951E-D86F6E7D041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29400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20484" name="Rectangle 23">
            <a:extLst>
              <a:ext uri="{FF2B5EF4-FFF2-40B4-BE49-F238E27FC236}">
                <a16:creationId xmlns:a16="http://schemas.microsoft.com/office/drawing/2014/main" id="{934F3B5F-DCF3-4CEF-913F-70DC1050F0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0667" y="5378450"/>
            <a:ext cx="3471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Con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ngựa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đá</a:t>
            </a:r>
            <a:r>
              <a:rPr lang="en-US" altLang="en-US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con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ngựa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đá</a:t>
            </a:r>
            <a:endParaRPr lang="en-US" altLang="en-US" sz="2400" b="1" i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pic>
        <p:nvPicPr>
          <p:cNvPr id="20485" name="Picture 28" descr="Kết quả hình ảnh cho hinh con ngua da com ngua da">
            <a:extLst>
              <a:ext uri="{FF2B5EF4-FFF2-40B4-BE49-F238E27FC236}">
                <a16:creationId xmlns:a16="http://schemas.microsoft.com/office/drawing/2014/main" id="{E7E60528-E0FB-426F-8CB2-F141F409CC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577850"/>
            <a:ext cx="6096000" cy="488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6" name="Picture 29" descr="Kết quả hình ảnh cho hinh con ngua da com ngua da">
            <a:extLst>
              <a:ext uri="{FF2B5EF4-FFF2-40B4-BE49-F238E27FC236}">
                <a16:creationId xmlns:a16="http://schemas.microsoft.com/office/drawing/2014/main" id="{CF9C3F3D-24FF-4E37-92AF-6E5D910FC3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77850"/>
            <a:ext cx="4308475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1562100" y="1676400"/>
            <a:ext cx="60198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FF0000"/>
                </a:solidFill>
              </a:rPr>
              <a:t>Thế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nào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là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từ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đồng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âm</a:t>
            </a:r>
            <a:r>
              <a:rPr lang="en-US" sz="3200" b="1" dirty="0">
                <a:solidFill>
                  <a:srgbClr val="FF0000"/>
                </a:solidFill>
              </a:rPr>
              <a:t>?</a:t>
            </a:r>
          </a:p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FF0000"/>
                </a:solidFill>
              </a:rPr>
              <a:t>Đặt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câu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với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từ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đồng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âm</a:t>
            </a:r>
            <a:r>
              <a:rPr lang="en-US" sz="3200" b="1" dirty="0">
                <a:solidFill>
                  <a:srgbClr val="FF0000"/>
                </a:solidFill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4" name="Text Box 8">
            <a:extLst>
              <a:ext uri="{FF2B5EF4-FFF2-40B4-BE49-F238E27FC236}">
                <a16:creationId xmlns:a16="http://schemas.microsoft.com/office/drawing/2014/main" id="{515759FF-F90E-4F6B-A101-7BEE24ABAA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533400"/>
            <a:ext cx="8839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 i="1" u="sng">
                <a:latin typeface="Arial" panose="020B0604020202020204" pitchFamily="34" charset="0"/>
              </a:rPr>
              <a:t>Bài 2</a:t>
            </a:r>
            <a:r>
              <a:rPr lang="en-US" altLang="en-US" sz="2000" b="1">
                <a:latin typeface="Arial" panose="020B0604020202020204" pitchFamily="34" charset="0"/>
              </a:rPr>
              <a:t> : </a:t>
            </a:r>
            <a:r>
              <a:rPr lang="en-US" altLang="en-US" sz="2400" b="1" u="sng">
                <a:latin typeface="Arial" panose="020B0604020202020204" pitchFamily="34" charset="0"/>
              </a:rPr>
              <a:t>Đặt câu với một cặp từ đồng âm </a:t>
            </a:r>
            <a:r>
              <a:rPr lang="en-US" altLang="en-US" sz="2400" b="1">
                <a:latin typeface="Arial" panose="020B0604020202020204" pitchFamily="34" charset="0"/>
              </a:rPr>
              <a:t>em vừa tìm được ở bài tập 1:</a:t>
            </a:r>
          </a:p>
        </p:txBody>
      </p:sp>
      <p:sp>
        <p:nvSpPr>
          <p:cNvPr id="14345" name="Text Box 9">
            <a:extLst>
              <a:ext uri="{FF2B5EF4-FFF2-40B4-BE49-F238E27FC236}">
                <a16:creationId xmlns:a16="http://schemas.microsoft.com/office/drawing/2014/main" id="{997DCD28-CA81-4249-8053-19D3A8C8CC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990600"/>
            <a:ext cx="49530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  <a:latin typeface="Arial" panose="020B0604020202020204" pitchFamily="34" charset="0"/>
              </a:rPr>
              <a:t>M </a:t>
            </a:r>
            <a:r>
              <a:rPr lang="en-US" altLang="en-US" sz="1800" b="1">
                <a:latin typeface="Arial" panose="020B0604020202020204" pitchFamily="34" charset="0"/>
              </a:rPr>
              <a:t>: - </a:t>
            </a:r>
            <a:r>
              <a:rPr lang="en-US" altLang="en-US" sz="2000" b="1">
                <a:latin typeface="Arial" panose="020B0604020202020204" pitchFamily="34" charset="0"/>
              </a:rPr>
              <a:t>Mẹ em rán 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</a:rPr>
              <a:t>đậu.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>
                <a:latin typeface="Arial" panose="020B0604020202020204" pitchFamily="34" charset="0"/>
              </a:rPr>
              <a:t>     - Thuyền 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</a:rPr>
              <a:t>đậu </a:t>
            </a:r>
            <a:r>
              <a:rPr lang="en-US" altLang="en-US" sz="2000" b="1">
                <a:latin typeface="Arial" panose="020B0604020202020204" pitchFamily="34" charset="0"/>
              </a:rPr>
              <a:t>san sát trên bến sông.</a:t>
            </a:r>
          </a:p>
        </p:txBody>
      </p:sp>
      <p:sp>
        <p:nvSpPr>
          <p:cNvPr id="14346" name="Text Box 10">
            <a:extLst>
              <a:ext uri="{FF2B5EF4-FFF2-40B4-BE49-F238E27FC236}">
                <a16:creationId xmlns:a16="http://schemas.microsoft.com/office/drawing/2014/main" id="{7079248D-6C43-456D-9921-D2BEC7F991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371600"/>
            <a:ext cx="3200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Arial" panose="020B0604020202020204" pitchFamily="34" charset="0"/>
              </a:rPr>
              <a:t> </a:t>
            </a:r>
            <a:r>
              <a:rPr lang="en-US" altLang="en-US" sz="2000" b="1">
                <a:latin typeface="Arial" panose="020B0604020202020204" pitchFamily="34" charset="0"/>
              </a:rPr>
              <a:t>Cặp từ :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</a:rPr>
              <a:t>đậu - đậu</a:t>
            </a:r>
          </a:p>
        </p:txBody>
      </p:sp>
      <p:sp>
        <p:nvSpPr>
          <p:cNvPr id="21512" name="Text Box 11">
            <a:extLst>
              <a:ext uri="{FF2B5EF4-FFF2-40B4-BE49-F238E27FC236}">
                <a16:creationId xmlns:a16="http://schemas.microsoft.com/office/drawing/2014/main" id="{C3C578F9-2ED2-44D8-9447-1546035660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98120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4354" name="Line 18">
            <a:extLst>
              <a:ext uri="{FF2B5EF4-FFF2-40B4-BE49-F238E27FC236}">
                <a16:creationId xmlns:a16="http://schemas.microsoft.com/office/drawing/2014/main" id="{A6B38DD6-749C-43FB-9C3F-BBF95181A647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16764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6" name="Picture 20" descr="DSC00552">
            <a:extLst>
              <a:ext uri="{FF2B5EF4-FFF2-40B4-BE49-F238E27FC236}">
                <a16:creationId xmlns:a16="http://schemas.microsoft.com/office/drawing/2014/main" id="{5E08B84E-8F1F-40A2-B282-6056213842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828800"/>
            <a:ext cx="77724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4" grpId="0"/>
      <p:bldP spid="14345" grpId="0"/>
      <p:bldP spid="1434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5" name="Text Box 9">
            <a:extLst>
              <a:ext uri="{FF2B5EF4-FFF2-40B4-BE49-F238E27FC236}">
                <a16:creationId xmlns:a16="http://schemas.microsoft.com/office/drawing/2014/main" id="{94F6AE65-66A4-4049-9F4A-6DF896A7FA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1524000"/>
            <a:ext cx="49530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  <a:latin typeface="Arial" panose="020B0604020202020204" pitchFamily="34" charset="0"/>
              </a:rPr>
              <a:t>M </a:t>
            </a:r>
            <a:r>
              <a:rPr lang="en-US" altLang="en-US" sz="1800" b="1">
                <a:latin typeface="Arial" panose="020B0604020202020204" pitchFamily="34" charset="0"/>
              </a:rPr>
              <a:t>: - </a:t>
            </a:r>
            <a:r>
              <a:rPr lang="en-US" altLang="en-US" sz="2000" b="1">
                <a:latin typeface="Arial" panose="020B0604020202020204" pitchFamily="34" charset="0"/>
              </a:rPr>
              <a:t>Mẹ em rán 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</a:rPr>
              <a:t>đậu.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>
                <a:latin typeface="Arial" panose="020B0604020202020204" pitchFamily="34" charset="0"/>
              </a:rPr>
              <a:t>     - Thuyền 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</a:rPr>
              <a:t>đậu </a:t>
            </a:r>
            <a:r>
              <a:rPr lang="en-US" altLang="en-US" sz="2000" b="1">
                <a:latin typeface="Arial" panose="020B0604020202020204" pitchFamily="34" charset="0"/>
              </a:rPr>
              <a:t>san sát trên bến sông.</a:t>
            </a:r>
          </a:p>
        </p:txBody>
      </p:sp>
      <p:sp>
        <p:nvSpPr>
          <p:cNvPr id="14346" name="Text Box 10">
            <a:extLst>
              <a:ext uri="{FF2B5EF4-FFF2-40B4-BE49-F238E27FC236}">
                <a16:creationId xmlns:a16="http://schemas.microsoft.com/office/drawing/2014/main" id="{61A260F2-6A9C-49A2-B16E-A2353DB7AA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524000"/>
            <a:ext cx="3200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</a:rPr>
              <a:t>Cặp</a:t>
            </a:r>
            <a:r>
              <a:rPr lang="en-US" altLang="en-US" sz="2000" b="1" dirty="0">
                <a:latin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</a:rPr>
              <a:t>từ</a:t>
            </a:r>
            <a:r>
              <a:rPr lang="en-US" altLang="en-US" sz="2000" b="1" dirty="0">
                <a:latin typeface="Arial" panose="020B0604020202020204" pitchFamily="34" charset="0"/>
              </a:rPr>
              <a:t> :</a:t>
            </a:r>
            <a:r>
              <a:rPr lang="en-US" altLang="en-US" sz="2000" b="1" dirty="0" err="1">
                <a:solidFill>
                  <a:srgbClr val="FF0000"/>
                </a:solidFill>
                <a:latin typeface="Arial" panose="020B0604020202020204" pitchFamily="34" charset="0"/>
              </a:rPr>
              <a:t>đậu</a:t>
            </a:r>
            <a:r>
              <a:rPr lang="en-US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 - </a:t>
            </a:r>
            <a:r>
              <a:rPr lang="en-US" altLang="en-US" sz="2000" b="1" dirty="0" err="1">
                <a:solidFill>
                  <a:srgbClr val="FF0000"/>
                </a:solidFill>
                <a:latin typeface="Arial" panose="020B0604020202020204" pitchFamily="34" charset="0"/>
              </a:rPr>
              <a:t>đậu</a:t>
            </a:r>
            <a:endParaRPr lang="en-US" altLang="en-US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2536" name="Text Box 11">
            <a:extLst>
              <a:ext uri="{FF2B5EF4-FFF2-40B4-BE49-F238E27FC236}">
                <a16:creationId xmlns:a16="http://schemas.microsoft.com/office/drawing/2014/main" id="{0203345D-6323-4CC7-BD11-6B686D3EA9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67640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4348" name="Text Box 12">
            <a:extLst>
              <a:ext uri="{FF2B5EF4-FFF2-40B4-BE49-F238E27FC236}">
                <a16:creationId xmlns:a16="http://schemas.microsoft.com/office/drawing/2014/main" id="{F43C6F51-33CF-4903-B3B7-4248DF1B19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2362200"/>
            <a:ext cx="5638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>
                <a:latin typeface="Arial" panose="020B0604020202020204" pitchFamily="34" charset="0"/>
              </a:rPr>
              <a:t>a)   Cặp từ : 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</a:rPr>
              <a:t>bò - bò</a:t>
            </a:r>
          </a:p>
        </p:txBody>
      </p:sp>
      <p:sp>
        <p:nvSpPr>
          <p:cNvPr id="14350" name="Text Box 14">
            <a:extLst>
              <a:ext uri="{FF2B5EF4-FFF2-40B4-BE49-F238E27FC236}">
                <a16:creationId xmlns:a16="http://schemas.microsoft.com/office/drawing/2014/main" id="{CE77D24D-AD83-4407-B949-3D5C55FA12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2743200"/>
            <a:ext cx="5943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>
                <a:latin typeface="Arial" panose="020B0604020202020204" pitchFamily="34" charset="0"/>
              </a:rPr>
              <a:t>b)  Cặp từ: 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</a:rPr>
              <a:t>chín - chín</a:t>
            </a:r>
          </a:p>
        </p:txBody>
      </p:sp>
      <p:sp>
        <p:nvSpPr>
          <p:cNvPr id="14351" name="Text Box 15">
            <a:extLst>
              <a:ext uri="{FF2B5EF4-FFF2-40B4-BE49-F238E27FC236}">
                <a16:creationId xmlns:a16="http://schemas.microsoft.com/office/drawing/2014/main" id="{C61A5E24-9D97-40E0-AD81-E7ED0A16C4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3048000"/>
            <a:ext cx="6477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>
                <a:latin typeface="Arial" panose="020B0604020202020204" pitchFamily="34" charset="0"/>
              </a:rPr>
              <a:t>c)   Cặp từ :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</a:rPr>
              <a:t>bác - bác</a:t>
            </a:r>
          </a:p>
        </p:txBody>
      </p:sp>
      <p:sp>
        <p:nvSpPr>
          <p:cNvPr id="14352" name="Text Box 16">
            <a:extLst>
              <a:ext uri="{FF2B5EF4-FFF2-40B4-BE49-F238E27FC236}">
                <a16:creationId xmlns:a16="http://schemas.microsoft.com/office/drawing/2014/main" id="{F22CCE09-1293-42A6-9B62-1287ACFEC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3352800"/>
            <a:ext cx="6858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 dirty="0">
                <a:latin typeface="Arial" panose="020B0604020202020204" pitchFamily="34" charset="0"/>
              </a:rPr>
              <a:t>     </a:t>
            </a:r>
            <a:r>
              <a:rPr lang="en-US" altLang="en-US" sz="2000" b="1" dirty="0" err="1">
                <a:latin typeface="Arial" panose="020B0604020202020204" pitchFamily="34" charset="0"/>
              </a:rPr>
              <a:t>Cặp</a:t>
            </a:r>
            <a:r>
              <a:rPr lang="en-US" altLang="en-US" sz="2000" b="1" dirty="0">
                <a:latin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</a:rPr>
              <a:t>từ</a:t>
            </a:r>
            <a:r>
              <a:rPr lang="en-US" altLang="en-US" sz="2000" b="1" dirty="0">
                <a:latin typeface="Arial" panose="020B0604020202020204" pitchFamily="34" charset="0"/>
              </a:rPr>
              <a:t>: </a:t>
            </a:r>
            <a:r>
              <a:rPr lang="en-US" altLang="en-US" sz="2000" b="1" dirty="0" err="1">
                <a:solidFill>
                  <a:srgbClr val="FF0000"/>
                </a:solidFill>
                <a:latin typeface="Arial" panose="020B0604020202020204" pitchFamily="34" charset="0"/>
              </a:rPr>
              <a:t>tôi</a:t>
            </a:r>
            <a:r>
              <a:rPr lang="en-US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 - </a:t>
            </a:r>
            <a:r>
              <a:rPr lang="en-US" altLang="en-US" sz="2000" b="1" dirty="0" err="1">
                <a:solidFill>
                  <a:srgbClr val="FF0000"/>
                </a:solidFill>
                <a:latin typeface="Arial" panose="020B0604020202020204" pitchFamily="34" charset="0"/>
              </a:rPr>
              <a:t>tôi</a:t>
            </a:r>
            <a:endParaRPr lang="en-US" altLang="en-US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4353" name="Text Box 17">
            <a:extLst>
              <a:ext uri="{FF2B5EF4-FFF2-40B4-BE49-F238E27FC236}">
                <a16:creationId xmlns:a16="http://schemas.microsoft.com/office/drawing/2014/main" id="{504AA0D6-F289-4620-9581-850C4F0C74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3733800"/>
            <a:ext cx="6781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>
                <a:latin typeface="Arial" panose="020B0604020202020204" pitchFamily="34" charset="0"/>
              </a:rPr>
              <a:t>d)  Cặp từ: 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</a:rPr>
              <a:t>đá - đá</a:t>
            </a:r>
          </a:p>
        </p:txBody>
      </p:sp>
      <p:sp>
        <p:nvSpPr>
          <p:cNvPr id="14354" name="Line 18">
            <a:extLst>
              <a:ext uri="{FF2B5EF4-FFF2-40B4-BE49-F238E27FC236}">
                <a16:creationId xmlns:a16="http://schemas.microsoft.com/office/drawing/2014/main" id="{D34F4242-C83D-4326-82B0-1FC87A7B8D31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18288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2" name="WordArt 8">
            <a:extLst>
              <a:ext uri="{FF2B5EF4-FFF2-40B4-BE49-F238E27FC236}">
                <a16:creationId xmlns:a16="http://schemas.microsoft.com/office/drawing/2014/main" id="{9F96B537-F696-42C5-9002-37118B0B728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57400" y="3776990"/>
            <a:ext cx="838200" cy="381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9546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ĐẬU</a:t>
            </a:r>
          </a:p>
        </p:txBody>
      </p:sp>
      <p:sp>
        <p:nvSpPr>
          <p:cNvPr id="21513" name="WordArt 9">
            <a:extLst>
              <a:ext uri="{FF2B5EF4-FFF2-40B4-BE49-F238E27FC236}">
                <a16:creationId xmlns:a16="http://schemas.microsoft.com/office/drawing/2014/main" id="{DEC75DD8-4110-429E-9E3C-8F31F9102ED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248400" y="2557790"/>
            <a:ext cx="762000" cy="381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9546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</a:p>
        </p:txBody>
      </p:sp>
      <p:sp>
        <p:nvSpPr>
          <p:cNvPr id="21514" name="WordArt 10">
            <a:extLst>
              <a:ext uri="{FF2B5EF4-FFF2-40B4-BE49-F238E27FC236}">
                <a16:creationId xmlns:a16="http://schemas.microsoft.com/office/drawing/2014/main" id="{7BF548DA-4DD3-43A5-A518-589840FB553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343400" y="3700790"/>
            <a:ext cx="685800" cy="381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9546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</a:p>
        </p:txBody>
      </p:sp>
      <p:sp>
        <p:nvSpPr>
          <p:cNvPr id="21515" name="WordArt 11">
            <a:extLst>
              <a:ext uri="{FF2B5EF4-FFF2-40B4-BE49-F238E27FC236}">
                <a16:creationId xmlns:a16="http://schemas.microsoft.com/office/drawing/2014/main" id="{CEBF20A3-F429-4865-A2F5-708846DB784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248400" y="3929390"/>
            <a:ext cx="762000" cy="381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9546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</a:p>
        </p:txBody>
      </p:sp>
      <p:sp>
        <p:nvSpPr>
          <p:cNvPr id="21516" name="WordArt 12">
            <a:extLst>
              <a:ext uri="{FF2B5EF4-FFF2-40B4-BE49-F238E27FC236}">
                <a16:creationId xmlns:a16="http://schemas.microsoft.com/office/drawing/2014/main" id="{0C67C642-D88A-4B0C-9068-639401DF468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133600" y="2481590"/>
            <a:ext cx="838200" cy="381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9546"/>
              </a:avLst>
            </a:prstTxWarp>
          </a:bodyPr>
          <a:lstStyle/>
          <a:p>
            <a:pPr algn="ctr"/>
            <a:r>
              <a:rPr lang="en-US" sz="36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</a:p>
        </p:txBody>
      </p:sp>
      <p:sp>
        <p:nvSpPr>
          <p:cNvPr id="21517" name="WordArt 13">
            <a:extLst>
              <a:ext uri="{FF2B5EF4-FFF2-40B4-BE49-F238E27FC236}">
                <a16:creationId xmlns:a16="http://schemas.microsoft.com/office/drawing/2014/main" id="{3FFA2062-6D7F-44F3-878D-B068FD51A4A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284663" y="1773565"/>
            <a:ext cx="685800" cy="381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9546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BÒ</a:t>
            </a:r>
          </a:p>
        </p:txBody>
      </p:sp>
      <p:sp>
        <p:nvSpPr>
          <p:cNvPr id="21518" name="Oval 14">
            <a:extLst>
              <a:ext uri="{FF2B5EF4-FFF2-40B4-BE49-F238E27FC236}">
                <a16:creationId xmlns:a16="http://schemas.microsoft.com/office/drawing/2014/main" id="{6803D85F-B078-480D-8B4A-A1A8457136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4663" y="2205365"/>
            <a:ext cx="609600" cy="6096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chemeClr val="bg1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1519" name="Oval 15">
            <a:extLst>
              <a:ext uri="{FF2B5EF4-FFF2-40B4-BE49-F238E27FC236}">
                <a16:creationId xmlns:a16="http://schemas.microsoft.com/office/drawing/2014/main" id="{4E0C4911-6FF6-4105-915E-08217E6752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2786390"/>
            <a:ext cx="609600" cy="609600"/>
          </a:xfrm>
          <a:prstGeom prst="ellipse">
            <a:avLst/>
          </a:prstGeom>
          <a:solidFill>
            <a:srgbClr val="000099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chemeClr val="bg1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21520" name="Oval 16">
            <a:extLst>
              <a:ext uri="{FF2B5EF4-FFF2-40B4-BE49-F238E27FC236}">
                <a16:creationId xmlns:a16="http://schemas.microsoft.com/office/drawing/2014/main" id="{24AA1B39-96B1-4B4F-9833-E60DA366F0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4005590"/>
            <a:ext cx="609600" cy="609600"/>
          </a:xfrm>
          <a:prstGeom prst="ellipse">
            <a:avLst/>
          </a:prstGeom>
          <a:solidFill>
            <a:srgbClr val="80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chemeClr val="bg1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21521" name="Oval 17">
            <a:extLst>
              <a:ext uri="{FF2B5EF4-FFF2-40B4-BE49-F238E27FC236}">
                <a16:creationId xmlns:a16="http://schemas.microsoft.com/office/drawing/2014/main" id="{5B99C209-C85E-4782-9426-98FC94B500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4081790"/>
            <a:ext cx="609600" cy="609600"/>
          </a:xfrm>
          <a:prstGeom prst="ellipse">
            <a:avLst/>
          </a:prstGeom>
          <a:solidFill>
            <a:srgbClr val="0033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chemeClr val="bg1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21522" name="Oval 18">
            <a:extLst>
              <a:ext uri="{FF2B5EF4-FFF2-40B4-BE49-F238E27FC236}">
                <a16:creationId xmlns:a16="http://schemas.microsoft.com/office/drawing/2014/main" id="{8BB57D0C-32B7-4BD0-B9A4-6D5CFD421E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2786390"/>
            <a:ext cx="609600" cy="609600"/>
          </a:xfrm>
          <a:prstGeom prst="ellipse">
            <a:avLst/>
          </a:prstGeom>
          <a:solidFill>
            <a:srgbClr val="33CC33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chemeClr val="bg1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21523" name="Oval 19">
            <a:extLst>
              <a:ext uri="{FF2B5EF4-FFF2-40B4-BE49-F238E27FC236}">
                <a16:creationId xmlns:a16="http://schemas.microsoft.com/office/drawing/2014/main" id="{230FCF0A-7696-4202-8770-CB87FDAF8B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4005590"/>
            <a:ext cx="609600" cy="609600"/>
          </a:xfrm>
          <a:prstGeom prst="ellipse">
            <a:avLst/>
          </a:prstGeom>
          <a:solidFill>
            <a:srgbClr val="6600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chemeClr val="bg1"/>
                </a:solidFill>
                <a:latin typeface="Arial" panose="020B0604020202020204" pitchFamily="34" charset="0"/>
              </a:rPr>
              <a:t>5</a:t>
            </a:r>
          </a:p>
        </p:txBody>
      </p:sp>
      <p:pic>
        <p:nvPicPr>
          <p:cNvPr id="23581" name="Picture 11" descr="CRNRC407">
            <a:extLst>
              <a:ext uri="{FF2B5EF4-FFF2-40B4-BE49-F238E27FC236}">
                <a16:creationId xmlns:a16="http://schemas.microsoft.com/office/drawing/2014/main" id="{5F74FC14-A312-445C-A2A2-21201D87B2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52400" y="-87121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82" name="Picture 11" descr="CRNRC407">
            <a:extLst>
              <a:ext uri="{FF2B5EF4-FFF2-40B4-BE49-F238E27FC236}">
                <a16:creationId xmlns:a16="http://schemas.microsoft.com/office/drawing/2014/main" id="{CE0FCD22-AC58-437B-8DB1-25D58D955E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467600" y="-71881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FC04116-E8D1-4872-9364-BDA4B86619C0}"/>
              </a:ext>
            </a:extLst>
          </p:cNvPr>
          <p:cNvSpPr txBox="1"/>
          <p:nvPr/>
        </p:nvSpPr>
        <p:spPr>
          <a:xfrm flipH="1">
            <a:off x="152400" y="7815590"/>
            <a:ext cx="643128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HS </a:t>
            </a:r>
            <a:r>
              <a:rPr lang="en-US" sz="1100" dirty="0" err="1"/>
              <a:t>lựa</a:t>
            </a:r>
            <a:r>
              <a:rPr lang="en-US" sz="1100" dirty="0"/>
              <a:t> </a:t>
            </a:r>
            <a:r>
              <a:rPr lang="en-US" sz="1100" dirty="0" err="1"/>
              <a:t>chọn</a:t>
            </a:r>
            <a:r>
              <a:rPr lang="en-US" sz="1100" dirty="0"/>
              <a:t> </a:t>
            </a:r>
            <a:r>
              <a:rPr lang="en-US" sz="1100" dirty="0" err="1"/>
              <a:t>số</a:t>
            </a:r>
            <a:r>
              <a:rPr lang="en-US" sz="1100" dirty="0"/>
              <a:t>, </a:t>
            </a:r>
            <a:r>
              <a:rPr lang="en-US" sz="1100" dirty="0" err="1"/>
              <a:t>chọn</a:t>
            </a:r>
            <a:r>
              <a:rPr lang="en-US" sz="1100" dirty="0"/>
              <a:t> </a:t>
            </a:r>
            <a:r>
              <a:rPr lang="en-US" sz="1100" dirty="0" err="1"/>
              <a:t>từ</a:t>
            </a:r>
            <a:r>
              <a:rPr lang="en-US" sz="1100" dirty="0"/>
              <a:t> </a:t>
            </a:r>
            <a:r>
              <a:rPr lang="en-US" sz="1100" dirty="0" err="1"/>
              <a:t>để</a:t>
            </a:r>
            <a:r>
              <a:rPr lang="en-US" sz="1100" dirty="0"/>
              <a:t> </a:t>
            </a:r>
            <a:r>
              <a:rPr lang="en-US" sz="1100" dirty="0" err="1"/>
              <a:t>đặt</a:t>
            </a:r>
            <a:r>
              <a:rPr lang="en-US" sz="1100" dirty="0"/>
              <a:t> </a:t>
            </a:r>
            <a:r>
              <a:rPr lang="en-US" sz="1100" dirty="0" err="1"/>
              <a:t>câu</a:t>
            </a:r>
            <a:endParaRPr lang="en-US" sz="1100" dirty="0"/>
          </a:p>
        </p:txBody>
      </p:sp>
      <p:sp>
        <p:nvSpPr>
          <p:cNvPr id="30" name="AutoShape 6">
            <a:extLst>
              <a:ext uri="{FF2B5EF4-FFF2-40B4-BE49-F238E27FC236}">
                <a16:creationId xmlns:a16="http://schemas.microsoft.com/office/drawing/2014/main" id="{94835E07-938B-41EC-BE83-598614C950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737" y="413078"/>
            <a:ext cx="4233863" cy="1524000"/>
          </a:xfrm>
          <a:prstGeom prst="cloudCallout">
            <a:avLst>
              <a:gd name="adj1" fmla="val -122662"/>
              <a:gd name="adj2" fmla="val 51722"/>
            </a:avLst>
          </a:prstGeom>
          <a:solidFill>
            <a:srgbClr val="66FFFF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Trò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chơi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: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Chọn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số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đặt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câu</a:t>
            </a:r>
            <a:endParaRPr lang="en-US" altLang="en-US" sz="2400" b="1" i="1" dirty="0">
              <a:solidFill>
                <a:srgbClr val="00009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15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 nodeType="clickPar">
                      <p:stCondLst>
                        <p:cond delay="0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18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215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 nodeType="clickPar">
                      <p:stCondLst>
                        <p:cond delay="0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19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215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 nodeType="clickPar">
                      <p:stCondLst>
                        <p:cond delay="0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20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15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 nodeType="clickPar">
                      <p:stCondLst>
                        <p:cond delay="0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21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15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 nodeType="clickPar">
                      <p:stCondLst>
                        <p:cond delay="0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23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215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 nodeType="clickPar">
                      <p:stCondLst>
                        <p:cond delay="0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22"/>
                  </p:tgtEl>
                </p:cond>
              </p:nextCondLst>
            </p:seq>
          </p:childTnLst>
        </p:cTn>
      </p:par>
    </p:tnLst>
    <p:bldLst>
      <p:bldP spid="21518" grpId="0" animBg="1"/>
      <p:bldP spid="21519" grpId="0" animBg="1"/>
      <p:bldP spid="21520" grpId="0" animBg="1"/>
      <p:bldP spid="21521" grpId="0" animBg="1"/>
      <p:bldP spid="21522" grpId="0" animBg="1"/>
      <p:bldP spid="2152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1" name="WordArt 7">
            <a:extLst>
              <a:ext uri="{FF2B5EF4-FFF2-40B4-BE49-F238E27FC236}">
                <a16:creationId xmlns:a16="http://schemas.microsoft.com/office/drawing/2014/main" id="{D9D89944-1FF8-4E22-8E62-8A409436C78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295400" y="501650"/>
            <a:ext cx="4267200" cy="20574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60801"/>
              </a:avLst>
            </a:prstTxWarp>
            <a:scene3d>
              <a:camera prst="legacyPerspectiveTopLeft">
                <a:rot lat="0" lon="20519966" rev="0"/>
              </a:camera>
              <a:lightRig rig="legacyHarsh3" dir="r"/>
            </a:scene3d>
            <a:sp3d extrusionH="430200" prstMaterial="legacyMatte">
              <a:extrusionClr>
                <a:srgbClr val="006600"/>
              </a:extrusionClr>
              <a:contourClr>
                <a:srgbClr val="FFFF00"/>
              </a:contourClr>
            </a:sp3d>
          </a:bodyPr>
          <a:lstStyle/>
          <a:p>
            <a:pPr algn="ctr"/>
            <a:r>
              <a:rPr lang="en-US" sz="3600" b="1" i="1" kern="10" dirty="0" err="1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sz="3600" b="1" i="1" kern="10" dirty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kern="10" dirty="0" err="1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r>
              <a:rPr lang="en-US" sz="3600" b="1" i="1" kern="10" dirty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1512" name="Text Box 8">
            <a:extLst>
              <a:ext uri="{FF2B5EF4-FFF2-40B4-BE49-F238E27FC236}">
                <a16:creationId xmlns:a16="http://schemas.microsoft.com/office/drawing/2014/main" id="{ACAC7617-B4E4-4028-9979-2165F5B81A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787650"/>
            <a:ext cx="64008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dirty="0" err="1">
                <a:latin typeface="Arial" panose="020B0604020202020204" pitchFamily="34" charset="0"/>
              </a:rPr>
              <a:t>Về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nhà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tìm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các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câu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có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dùng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từ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đồng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âm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để</a:t>
            </a:r>
            <a:r>
              <a:rPr lang="en-US" altLang="en-US" sz="2800" b="1" dirty="0">
                <a:latin typeface="Arial" panose="020B0604020202020204" pitchFamily="34" charset="0"/>
              </a:rPr>
              <a:t>  </a:t>
            </a:r>
            <a:r>
              <a:rPr lang="en-US" altLang="en-US" sz="2800" b="1" dirty="0" err="1">
                <a:latin typeface="Arial" panose="020B0604020202020204" pitchFamily="34" charset="0"/>
              </a:rPr>
              <a:t>chơi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chữ</a:t>
            </a:r>
            <a:r>
              <a:rPr lang="en-US" altLang="en-US" sz="1800" dirty="0"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21516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50412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9287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3" name="Rectangle 5">
            <a:extLst>
              <a:ext uri="{FF2B5EF4-FFF2-40B4-BE49-F238E27FC236}">
                <a16:creationId xmlns:a16="http://schemas.microsoft.com/office/drawing/2014/main" id="{D407AADA-258D-4EFA-AEC8-3B072AA952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36434"/>
            <a:ext cx="8915400" cy="1479957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80000"/>
              </a:lnSpc>
              <a:spcBef>
                <a:spcPct val="0"/>
              </a:spcBef>
              <a:buFontTx/>
              <a:buNone/>
            </a:pPr>
            <a:r>
              <a:rPr lang="en-US" altLang="en-US" sz="2700" b="1" i="1" dirty="0" err="1">
                <a:solidFill>
                  <a:srgbClr val="800080"/>
                </a:solidFill>
                <a:latin typeface="Arial" panose="020B0604020202020204" pitchFamily="34" charset="0"/>
              </a:rPr>
              <a:t>Hôm</a:t>
            </a:r>
            <a:r>
              <a:rPr lang="en-US" altLang="en-US" sz="2700" b="1" i="1" dirty="0">
                <a:solidFill>
                  <a:srgbClr val="800080"/>
                </a:solidFill>
                <a:latin typeface="Arial" panose="020B0604020202020204" pitchFamily="34" charset="0"/>
              </a:rPr>
              <a:t> qua, Qua </a:t>
            </a:r>
            <a:r>
              <a:rPr lang="en-US" altLang="en-US" sz="2700" b="1" i="1" dirty="0" err="1">
                <a:solidFill>
                  <a:srgbClr val="800080"/>
                </a:solidFill>
                <a:latin typeface="Arial" panose="020B0604020202020204" pitchFamily="34" charset="0"/>
              </a:rPr>
              <a:t>nói</a:t>
            </a:r>
            <a:r>
              <a:rPr lang="en-US" altLang="en-US" sz="2700" b="1" i="1" dirty="0">
                <a:solidFill>
                  <a:srgbClr val="800080"/>
                </a:solidFill>
                <a:latin typeface="Arial" panose="020B0604020202020204" pitchFamily="34" charset="0"/>
              </a:rPr>
              <a:t> Qua </a:t>
            </a:r>
            <a:r>
              <a:rPr lang="en-US" altLang="en-US" sz="2700" b="1" i="1" dirty="0" err="1">
                <a:solidFill>
                  <a:srgbClr val="800080"/>
                </a:solidFill>
                <a:latin typeface="Arial" panose="020B0604020202020204" pitchFamily="34" charset="0"/>
              </a:rPr>
              <a:t>qua</a:t>
            </a:r>
            <a:r>
              <a:rPr lang="en-US" altLang="en-US" sz="2700" b="1" i="1" dirty="0">
                <a:solidFill>
                  <a:srgbClr val="80008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700" b="1" i="1" dirty="0" err="1">
                <a:solidFill>
                  <a:srgbClr val="800080"/>
                </a:solidFill>
                <a:latin typeface="Arial" panose="020B0604020202020204" pitchFamily="34" charset="0"/>
              </a:rPr>
              <a:t>mà</a:t>
            </a:r>
            <a:r>
              <a:rPr lang="en-US" altLang="en-US" sz="2700" b="1" i="1" dirty="0">
                <a:solidFill>
                  <a:srgbClr val="800080"/>
                </a:solidFill>
                <a:latin typeface="Arial" panose="020B0604020202020204" pitchFamily="34" charset="0"/>
              </a:rPr>
              <a:t> Qua </a:t>
            </a:r>
            <a:r>
              <a:rPr lang="en-US" altLang="en-US" sz="2700" b="1" i="1" dirty="0" err="1">
                <a:solidFill>
                  <a:srgbClr val="800080"/>
                </a:solidFill>
                <a:latin typeface="Arial" panose="020B0604020202020204" pitchFamily="34" charset="0"/>
              </a:rPr>
              <a:t>không</a:t>
            </a:r>
            <a:r>
              <a:rPr lang="en-US" altLang="en-US" sz="2700" b="1" i="1" dirty="0">
                <a:solidFill>
                  <a:srgbClr val="800080"/>
                </a:solidFill>
                <a:latin typeface="Arial" panose="020B0604020202020204" pitchFamily="34" charset="0"/>
              </a:rPr>
              <a:t> qua. </a:t>
            </a:r>
          </a:p>
          <a:p>
            <a:pPr algn="ctr" eaLnBrk="1" hangingPunct="1">
              <a:lnSpc>
                <a:spcPct val="180000"/>
              </a:lnSpc>
              <a:spcBef>
                <a:spcPct val="0"/>
              </a:spcBef>
              <a:buFontTx/>
              <a:buNone/>
            </a:pPr>
            <a:r>
              <a:rPr lang="en-US" altLang="en-US" sz="2700" b="1" i="1" dirty="0" err="1">
                <a:solidFill>
                  <a:srgbClr val="800080"/>
                </a:solidFill>
                <a:latin typeface="Arial" panose="020B0604020202020204" pitchFamily="34" charset="0"/>
              </a:rPr>
              <a:t>Hôm</a:t>
            </a:r>
            <a:r>
              <a:rPr lang="en-US" altLang="en-US" sz="2700" b="1" i="1" dirty="0">
                <a:solidFill>
                  <a:srgbClr val="800080"/>
                </a:solidFill>
                <a:latin typeface="Arial" panose="020B0604020202020204" pitchFamily="34" charset="0"/>
              </a:rPr>
              <a:t> nay, Qua </a:t>
            </a:r>
            <a:r>
              <a:rPr lang="en-US" altLang="en-US" sz="2700" b="1" i="1" dirty="0" err="1">
                <a:solidFill>
                  <a:srgbClr val="800080"/>
                </a:solidFill>
                <a:latin typeface="Arial" panose="020B0604020202020204" pitchFamily="34" charset="0"/>
              </a:rPr>
              <a:t>không</a:t>
            </a:r>
            <a:r>
              <a:rPr lang="en-US" altLang="en-US" sz="2700" b="1" i="1" dirty="0">
                <a:solidFill>
                  <a:srgbClr val="80008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700" b="1" i="1" dirty="0" err="1">
                <a:solidFill>
                  <a:srgbClr val="800080"/>
                </a:solidFill>
                <a:latin typeface="Arial" panose="020B0604020202020204" pitchFamily="34" charset="0"/>
              </a:rPr>
              <a:t>nói</a:t>
            </a:r>
            <a:r>
              <a:rPr lang="en-US" altLang="en-US" sz="2700" b="1" i="1" dirty="0">
                <a:solidFill>
                  <a:srgbClr val="800080"/>
                </a:solidFill>
                <a:latin typeface="Arial" panose="020B0604020202020204" pitchFamily="34" charset="0"/>
              </a:rPr>
              <a:t> Qua </a:t>
            </a:r>
            <a:r>
              <a:rPr lang="en-US" altLang="en-US" sz="2700" b="1" i="1" dirty="0" err="1">
                <a:solidFill>
                  <a:srgbClr val="800080"/>
                </a:solidFill>
                <a:latin typeface="Arial" panose="020B0604020202020204" pitchFamily="34" charset="0"/>
              </a:rPr>
              <a:t>qua</a:t>
            </a:r>
            <a:r>
              <a:rPr lang="en-US" altLang="en-US" sz="2700" b="1" i="1" dirty="0">
                <a:solidFill>
                  <a:srgbClr val="80008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700" b="1" i="1" dirty="0" err="1">
                <a:solidFill>
                  <a:srgbClr val="800080"/>
                </a:solidFill>
                <a:latin typeface="Arial" panose="020B0604020202020204" pitchFamily="34" charset="0"/>
              </a:rPr>
              <a:t>nhưng</a:t>
            </a:r>
            <a:r>
              <a:rPr lang="en-US" altLang="en-US" sz="2700" b="1" i="1" dirty="0">
                <a:solidFill>
                  <a:srgbClr val="800080"/>
                </a:solidFill>
                <a:latin typeface="Arial" panose="020B0604020202020204" pitchFamily="34" charset="0"/>
              </a:rPr>
              <a:t> Qua </a:t>
            </a:r>
            <a:r>
              <a:rPr lang="en-US" altLang="en-US" sz="2700" b="1" i="1" dirty="0" err="1">
                <a:solidFill>
                  <a:srgbClr val="800080"/>
                </a:solidFill>
                <a:latin typeface="Arial" panose="020B0604020202020204" pitchFamily="34" charset="0"/>
              </a:rPr>
              <a:t>lại</a:t>
            </a:r>
            <a:r>
              <a:rPr lang="en-US" altLang="en-US" sz="2700" b="1" i="1" dirty="0">
                <a:solidFill>
                  <a:srgbClr val="800080"/>
                </a:solidFill>
                <a:latin typeface="Arial" panose="020B0604020202020204" pitchFamily="34" charset="0"/>
              </a:rPr>
              <a:t> qua.</a:t>
            </a:r>
            <a:r>
              <a:rPr lang="en-US" altLang="en-US" sz="2700" b="1" i="1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48135" name="Text Box 7">
            <a:extLst>
              <a:ext uri="{FF2B5EF4-FFF2-40B4-BE49-F238E27FC236}">
                <a16:creationId xmlns:a16="http://schemas.microsoft.com/office/drawing/2014/main" id="{7F6CF483-8436-4306-8451-F7552BADF6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3661677"/>
            <a:ext cx="8839200" cy="109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Ý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câu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này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là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: “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Hôm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trước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,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tôi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nói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tôi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đến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mà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tôi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không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đến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                      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Hôm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nay,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tôi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không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nói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đến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mà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tôi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lại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đến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”.</a:t>
            </a:r>
          </a:p>
        </p:txBody>
      </p:sp>
      <p:sp>
        <p:nvSpPr>
          <p:cNvPr id="48142" name="Line 14">
            <a:extLst>
              <a:ext uri="{FF2B5EF4-FFF2-40B4-BE49-F238E27FC236}">
                <a16:creationId xmlns:a16="http://schemas.microsoft.com/office/drawing/2014/main" id="{026AA669-E30D-483F-B47F-B22ACF62A02B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1676400"/>
            <a:ext cx="609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5" name="Line 17">
            <a:extLst>
              <a:ext uri="{FF2B5EF4-FFF2-40B4-BE49-F238E27FC236}">
                <a16:creationId xmlns:a16="http://schemas.microsoft.com/office/drawing/2014/main" id="{5305DD25-5B06-4FBF-8556-9AC3142E24BD}"/>
              </a:ext>
            </a:extLst>
          </p:cNvPr>
          <p:cNvSpPr>
            <a:spLocks noChangeShapeType="1"/>
          </p:cNvSpPr>
          <p:nvPr/>
        </p:nvSpPr>
        <p:spPr bwMode="auto">
          <a:xfrm>
            <a:off x="2319338" y="1662113"/>
            <a:ext cx="6096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6" name="Line 18">
            <a:extLst>
              <a:ext uri="{FF2B5EF4-FFF2-40B4-BE49-F238E27FC236}">
                <a16:creationId xmlns:a16="http://schemas.microsoft.com/office/drawing/2014/main" id="{34AEFB53-F99E-41DC-B14F-1A24FE1A1233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1662113"/>
            <a:ext cx="6096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7" name="Line 19">
            <a:extLst>
              <a:ext uri="{FF2B5EF4-FFF2-40B4-BE49-F238E27FC236}">
                <a16:creationId xmlns:a16="http://schemas.microsoft.com/office/drawing/2014/main" id="{D44C203A-6BE6-46EE-8871-3E18B33970E3}"/>
              </a:ext>
            </a:extLst>
          </p:cNvPr>
          <p:cNvSpPr>
            <a:spLocks noChangeShapeType="1"/>
          </p:cNvSpPr>
          <p:nvPr/>
        </p:nvSpPr>
        <p:spPr bwMode="auto">
          <a:xfrm>
            <a:off x="5734050" y="1662113"/>
            <a:ext cx="6096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8" name="Line 20">
            <a:extLst>
              <a:ext uri="{FF2B5EF4-FFF2-40B4-BE49-F238E27FC236}">
                <a16:creationId xmlns:a16="http://schemas.microsoft.com/office/drawing/2014/main" id="{CDC5C982-5027-4B4C-93D5-5BD171767C9A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1676400"/>
            <a:ext cx="609600" cy="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9" name="Line 21">
            <a:extLst>
              <a:ext uri="{FF2B5EF4-FFF2-40B4-BE49-F238E27FC236}">
                <a16:creationId xmlns:a16="http://schemas.microsoft.com/office/drawing/2014/main" id="{5240C843-F8D5-4319-A898-88355F948464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0" y="1671638"/>
            <a:ext cx="609600" cy="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0" name="Line 22">
            <a:extLst>
              <a:ext uri="{FF2B5EF4-FFF2-40B4-BE49-F238E27FC236}">
                <a16:creationId xmlns:a16="http://schemas.microsoft.com/office/drawing/2014/main" id="{E7C78085-9C55-4E71-A692-EFB6C9D1648B}"/>
              </a:ext>
            </a:extLst>
          </p:cNvPr>
          <p:cNvSpPr>
            <a:spLocks noChangeShapeType="1"/>
          </p:cNvSpPr>
          <p:nvPr/>
        </p:nvSpPr>
        <p:spPr bwMode="auto">
          <a:xfrm>
            <a:off x="1971675" y="2400300"/>
            <a:ext cx="6096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1" name="Line 23">
            <a:extLst>
              <a:ext uri="{FF2B5EF4-FFF2-40B4-BE49-F238E27FC236}">
                <a16:creationId xmlns:a16="http://schemas.microsoft.com/office/drawing/2014/main" id="{9DC60C9E-DAAD-48D4-9816-747462F55170}"/>
              </a:ext>
            </a:extLst>
          </p:cNvPr>
          <p:cNvSpPr>
            <a:spLocks noChangeShapeType="1"/>
          </p:cNvSpPr>
          <p:nvPr/>
        </p:nvSpPr>
        <p:spPr bwMode="auto">
          <a:xfrm>
            <a:off x="4481513" y="2409825"/>
            <a:ext cx="6096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2" name="Line 24">
            <a:extLst>
              <a:ext uri="{FF2B5EF4-FFF2-40B4-BE49-F238E27FC236}">
                <a16:creationId xmlns:a16="http://schemas.microsoft.com/office/drawing/2014/main" id="{82192900-A7BA-4E71-A531-4B2B5FCE62BD}"/>
              </a:ext>
            </a:extLst>
          </p:cNvPr>
          <p:cNvSpPr>
            <a:spLocks noChangeShapeType="1"/>
          </p:cNvSpPr>
          <p:nvPr/>
        </p:nvSpPr>
        <p:spPr bwMode="auto">
          <a:xfrm>
            <a:off x="5229225" y="2405063"/>
            <a:ext cx="609600" cy="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3" name="Line 25">
            <a:extLst>
              <a:ext uri="{FF2B5EF4-FFF2-40B4-BE49-F238E27FC236}">
                <a16:creationId xmlns:a16="http://schemas.microsoft.com/office/drawing/2014/main" id="{0C3F75E9-983F-464D-8297-CADA46948BAF}"/>
              </a:ext>
            </a:extLst>
          </p:cNvPr>
          <p:cNvSpPr>
            <a:spLocks noChangeShapeType="1"/>
          </p:cNvSpPr>
          <p:nvPr/>
        </p:nvSpPr>
        <p:spPr bwMode="auto">
          <a:xfrm>
            <a:off x="7119938" y="2409825"/>
            <a:ext cx="6096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4" name="Line 26">
            <a:extLst>
              <a:ext uri="{FF2B5EF4-FFF2-40B4-BE49-F238E27FC236}">
                <a16:creationId xmlns:a16="http://schemas.microsoft.com/office/drawing/2014/main" id="{EBF7121C-4846-42BB-AB12-A94332B3E14E}"/>
              </a:ext>
            </a:extLst>
          </p:cNvPr>
          <p:cNvSpPr>
            <a:spLocks noChangeShapeType="1"/>
          </p:cNvSpPr>
          <p:nvPr/>
        </p:nvSpPr>
        <p:spPr bwMode="auto">
          <a:xfrm>
            <a:off x="7867650" y="2405063"/>
            <a:ext cx="609600" cy="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5" name="Text Box 27">
            <a:extLst>
              <a:ext uri="{FF2B5EF4-FFF2-40B4-BE49-F238E27FC236}">
                <a16:creationId xmlns:a16="http://schemas.microsoft.com/office/drawing/2014/main" id="{7C611D17-09E1-45AD-B631-8A3057248D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2598351"/>
            <a:ext cx="374808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 i="1" dirty="0">
                <a:solidFill>
                  <a:schemeClr val="tx2"/>
                </a:solidFill>
                <a:latin typeface="Arial" panose="020B0604020202020204" pitchFamily="34" charset="0"/>
              </a:rPr>
              <a:t>Qua : </a:t>
            </a:r>
            <a:r>
              <a:rPr lang="en-US" altLang="en-US" b="1" i="1" dirty="0" err="1">
                <a:solidFill>
                  <a:schemeClr val="tx2"/>
                </a:solidFill>
                <a:latin typeface="Arial" panose="020B0604020202020204" pitchFamily="34" charset="0"/>
              </a:rPr>
              <a:t>là</a:t>
            </a:r>
            <a:r>
              <a:rPr lang="en-US" altLang="en-US" b="1" i="1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i="1" dirty="0" err="1">
                <a:solidFill>
                  <a:schemeClr val="tx2"/>
                </a:solidFill>
                <a:latin typeface="Arial" panose="020B0604020202020204" pitchFamily="34" charset="0"/>
              </a:rPr>
              <a:t>tên</a:t>
            </a:r>
            <a:r>
              <a:rPr lang="en-US" altLang="en-US" b="1" i="1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i="1" dirty="0" err="1">
                <a:solidFill>
                  <a:schemeClr val="tx2"/>
                </a:solidFill>
                <a:latin typeface="Arial" panose="020B0604020202020204" pitchFamily="34" charset="0"/>
              </a:rPr>
              <a:t>riêng</a:t>
            </a:r>
            <a:endParaRPr lang="en-US" altLang="en-US" b="1" i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48157" name="Text Box 29">
            <a:extLst>
              <a:ext uri="{FF2B5EF4-FFF2-40B4-BE49-F238E27FC236}">
                <a16:creationId xmlns:a16="http://schemas.microsoft.com/office/drawing/2014/main" id="{3CABCCB4-CBBC-4CCC-BD4C-672020AB0D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899" y="2592388"/>
            <a:ext cx="502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 i="1" dirty="0">
                <a:solidFill>
                  <a:schemeClr val="tx2"/>
                </a:solidFill>
                <a:latin typeface="Arial" panose="020B0604020202020204" pitchFamily="34" charset="0"/>
              </a:rPr>
              <a:t>qua : </a:t>
            </a:r>
            <a:r>
              <a:rPr lang="en-US" altLang="en-US" b="1" i="1" dirty="0" err="1">
                <a:solidFill>
                  <a:schemeClr val="tx2"/>
                </a:solidFill>
                <a:latin typeface="Arial" panose="020B0604020202020204" pitchFamily="34" charset="0"/>
              </a:rPr>
              <a:t>là</a:t>
            </a:r>
            <a:r>
              <a:rPr lang="en-US" altLang="en-US" b="1" i="1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i="1" dirty="0" err="1">
                <a:solidFill>
                  <a:schemeClr val="tx2"/>
                </a:solidFill>
                <a:latin typeface="Arial" panose="020B0604020202020204" pitchFamily="34" charset="0"/>
              </a:rPr>
              <a:t>ngày</a:t>
            </a:r>
            <a:r>
              <a:rPr lang="en-US" altLang="en-US" b="1" i="1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i="1" dirty="0" err="1">
                <a:solidFill>
                  <a:schemeClr val="tx2"/>
                </a:solidFill>
                <a:latin typeface="Arial" panose="020B0604020202020204" pitchFamily="34" charset="0"/>
              </a:rPr>
              <a:t>trước</a:t>
            </a:r>
            <a:endParaRPr lang="en-US" altLang="en-US" b="1" i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48158" name="Text Box 30">
            <a:extLst>
              <a:ext uri="{FF2B5EF4-FFF2-40B4-BE49-F238E27FC236}">
                <a16:creationId xmlns:a16="http://schemas.microsoft.com/office/drawing/2014/main" id="{09BAA6E0-2254-4DEA-8E72-CE4A2E78BB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810667"/>
            <a:ext cx="3771900" cy="96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80000"/>
              </a:lnSpc>
              <a:spcBef>
                <a:spcPct val="0"/>
              </a:spcBef>
              <a:buFontTx/>
              <a:buNone/>
            </a:pPr>
            <a:r>
              <a:rPr lang="en-US" altLang="en-US" b="1" i="1" dirty="0">
                <a:solidFill>
                  <a:schemeClr val="tx2"/>
                </a:solidFill>
                <a:latin typeface="Arial" panose="020B0604020202020204" pitchFamily="34" charset="0"/>
              </a:rPr>
              <a:t>qua : </a:t>
            </a:r>
            <a:r>
              <a:rPr lang="en-US" altLang="en-US" b="1" i="1" dirty="0" err="1">
                <a:solidFill>
                  <a:schemeClr val="tx2"/>
                </a:solidFill>
                <a:latin typeface="Arial" panose="020B0604020202020204" pitchFamily="34" charset="0"/>
              </a:rPr>
              <a:t>là</a:t>
            </a:r>
            <a:r>
              <a:rPr lang="en-US" altLang="en-US" b="1" i="1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i="1" dirty="0" err="1">
                <a:solidFill>
                  <a:schemeClr val="tx2"/>
                </a:solidFill>
                <a:latin typeface="Arial" panose="020B0604020202020204" pitchFamily="34" charset="0"/>
              </a:rPr>
              <a:t>đến</a:t>
            </a:r>
            <a:endParaRPr lang="en-US" altLang="en-US" b="1" dirty="0">
              <a:latin typeface="Arial" panose="020B0604020202020204" pitchFamily="34" charset="0"/>
            </a:endParaRPr>
          </a:p>
        </p:txBody>
      </p:sp>
      <p:sp>
        <p:nvSpPr>
          <p:cNvPr id="24594" name="Text Box 31">
            <a:extLst>
              <a:ext uri="{FF2B5EF4-FFF2-40B4-BE49-F238E27FC236}">
                <a16:creationId xmlns:a16="http://schemas.microsoft.com/office/drawing/2014/main" id="{230CEA9D-380A-4B4F-92C9-CBFBB2E210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38150"/>
            <a:ext cx="8458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 dirty="0" err="1">
                <a:solidFill>
                  <a:srgbClr val="FF3300"/>
                </a:solidFill>
                <a:latin typeface="Arial" panose="020B0604020202020204" pitchFamily="34" charset="0"/>
              </a:rPr>
              <a:t>Phân</a:t>
            </a:r>
            <a:r>
              <a:rPr lang="en-US" altLang="en-US" b="1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Arial" panose="020B0604020202020204" pitchFamily="34" charset="0"/>
              </a:rPr>
              <a:t>biệt</a:t>
            </a:r>
            <a:r>
              <a:rPr lang="en-US" altLang="en-US" b="1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Arial" panose="020B0604020202020204" pitchFamily="34" charset="0"/>
              </a:rPr>
              <a:t>nghĩa</a:t>
            </a:r>
            <a:r>
              <a:rPr lang="en-US" altLang="en-US" b="1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Arial" panose="020B0604020202020204" pitchFamily="34" charset="0"/>
              </a:rPr>
              <a:t>của</a:t>
            </a:r>
            <a:r>
              <a:rPr lang="en-US" altLang="en-US" b="1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Arial" panose="020B0604020202020204" pitchFamily="34" charset="0"/>
              </a:rPr>
              <a:t>các</a:t>
            </a:r>
            <a:r>
              <a:rPr lang="en-US" altLang="en-US" b="1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Arial" panose="020B0604020202020204" pitchFamily="34" charset="0"/>
              </a:rPr>
              <a:t>từ</a:t>
            </a:r>
            <a:r>
              <a:rPr lang="en-US" altLang="en-US" b="1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Arial" panose="020B0604020202020204" pitchFamily="34" charset="0"/>
              </a:rPr>
              <a:t>đồng</a:t>
            </a:r>
            <a:r>
              <a:rPr lang="en-US" altLang="en-US" b="1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Arial" panose="020B0604020202020204" pitchFamily="34" charset="0"/>
              </a:rPr>
              <a:t>âm</a:t>
            </a:r>
            <a:r>
              <a:rPr lang="en-US" altLang="en-US" b="1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Arial" panose="020B0604020202020204" pitchFamily="34" charset="0"/>
              </a:rPr>
              <a:t>sau</a:t>
            </a:r>
            <a:r>
              <a:rPr lang="en-US" altLang="en-US" b="1" dirty="0">
                <a:solidFill>
                  <a:srgbClr val="FF3300"/>
                </a:solidFill>
                <a:latin typeface="Arial" panose="020B0604020202020204" pitchFamily="34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48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8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4" dur="2000"/>
                                        <p:tgtEl>
                                          <p:spTgt spid="48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9" dur="2000"/>
                                        <p:tgtEl>
                                          <p:spTgt spid="48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4" dur="2000"/>
                                        <p:tgtEl>
                                          <p:spTgt spid="48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9" dur="2000"/>
                                        <p:tgtEl>
                                          <p:spTgt spid="48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4" dur="2000"/>
                                        <p:tgtEl>
                                          <p:spTgt spid="48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9" dur="2000"/>
                                        <p:tgtEl>
                                          <p:spTgt spid="48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48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9" dur="2000"/>
                                        <p:tgtEl>
                                          <p:spTgt spid="48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4" dur="2000"/>
                                        <p:tgtEl>
                                          <p:spTgt spid="48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9" dur="2000"/>
                                        <p:tgtEl>
                                          <p:spTgt spid="48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4" dur="2000"/>
                                        <p:tgtEl>
                                          <p:spTgt spid="48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9" dur="2000"/>
                                        <p:tgtEl>
                                          <p:spTgt spid="48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48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3" grpId="0" animBg="1"/>
      <p:bldP spid="48135" grpId="0"/>
      <p:bldP spid="48155" grpId="0"/>
      <p:bldP spid="48157" grpId="0"/>
      <p:bldP spid="4815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1" name="WordArt 7">
            <a:extLst>
              <a:ext uri="{FF2B5EF4-FFF2-40B4-BE49-F238E27FC236}">
                <a16:creationId xmlns:a16="http://schemas.microsoft.com/office/drawing/2014/main" id="{D9D89944-1FF8-4E22-8E62-8A409436C78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295400" y="501650"/>
            <a:ext cx="4267200" cy="20574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60801"/>
              </a:avLst>
            </a:prstTxWarp>
            <a:scene3d>
              <a:camera prst="legacyPerspectiveTopLeft">
                <a:rot lat="0" lon="20519966" rev="0"/>
              </a:camera>
              <a:lightRig rig="legacyHarsh3" dir="r"/>
            </a:scene3d>
            <a:sp3d extrusionH="430200" prstMaterial="legacyMatte">
              <a:extrusionClr>
                <a:srgbClr val="006600"/>
              </a:extrusionClr>
              <a:contourClr>
                <a:srgbClr val="FFFF00"/>
              </a:contourClr>
            </a:sp3d>
          </a:bodyPr>
          <a:lstStyle/>
          <a:p>
            <a:pPr algn="ctr"/>
            <a:r>
              <a:rPr lang="en-US" sz="3600" b="1" i="1" kern="10" dirty="0" err="1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sz="3600" b="1" i="1" kern="10" dirty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kern="10" dirty="0" err="1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r>
              <a:rPr lang="en-US" sz="3600" b="1" i="1" kern="10" dirty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1512" name="Text Box 8">
            <a:extLst>
              <a:ext uri="{FF2B5EF4-FFF2-40B4-BE49-F238E27FC236}">
                <a16:creationId xmlns:a16="http://schemas.microsoft.com/office/drawing/2014/main" id="{ACAC7617-B4E4-4028-9979-2165F5B81A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787650"/>
            <a:ext cx="64008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dirty="0" err="1">
                <a:latin typeface="Arial" panose="020B0604020202020204" pitchFamily="34" charset="0"/>
              </a:rPr>
              <a:t>Về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nhà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tìm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thêm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một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số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câu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có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dùng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từ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đồng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âm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để</a:t>
            </a:r>
            <a:r>
              <a:rPr lang="en-US" altLang="en-US" sz="2800" b="1" dirty="0">
                <a:latin typeface="Arial" panose="020B0604020202020204" pitchFamily="34" charset="0"/>
              </a:rPr>
              <a:t>  </a:t>
            </a:r>
            <a:r>
              <a:rPr lang="en-US" altLang="en-US" sz="2800" b="1" dirty="0" err="1">
                <a:latin typeface="Arial" panose="020B0604020202020204" pitchFamily="34" charset="0"/>
              </a:rPr>
              <a:t>chơi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chữ</a:t>
            </a:r>
            <a:r>
              <a:rPr lang="en-US" altLang="en-US" sz="1800" dirty="0">
                <a:latin typeface="Arial" panose="020B0604020202020204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0F48D3F-76BC-4870-BBEC-D8C8B7BFE830}"/>
              </a:ext>
            </a:extLst>
          </p:cNvPr>
          <p:cNvSpPr txBox="1"/>
          <p:nvPr/>
        </p:nvSpPr>
        <p:spPr>
          <a:xfrm>
            <a:off x="1066800" y="1447800"/>
            <a:ext cx="62484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ea typeface="Kids" pitchFamily="2" charset="0"/>
                <a:cs typeface="Times New Roman" panose="02020603050405020304" pitchFamily="18" charset="0"/>
              </a:rPr>
              <a:t>BÀI: DÙNG TỪ ĐỒNG ÂM ĐỂ CHƠI CHỮ</a:t>
            </a:r>
          </a:p>
          <a:p>
            <a:pPr algn="ctr"/>
            <a:r>
              <a:rPr lang="en-US" sz="3600" b="1" dirty="0">
                <a:latin typeface="Times New Roman" panose="02020603050405020304" pitchFamily="18" charset="0"/>
                <a:ea typeface="Kids" pitchFamily="2" charset="0"/>
                <a:cs typeface="Times New Roman" panose="02020603050405020304" pitchFamily="18" charset="0"/>
              </a:rPr>
              <a:t>Trang 61</a:t>
            </a:r>
          </a:p>
        </p:txBody>
      </p:sp>
    </p:spTree>
    <p:extLst>
      <p:ext uri="{BB962C8B-B14F-4D97-AF65-F5344CB8AC3E}">
        <p14:creationId xmlns:p14="http://schemas.microsoft.com/office/powerpoint/2010/main" val="3643423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2EF9E-479C-4626-9D8D-8625D8A99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YÊU CẦU CẦN ĐẠT</a:t>
            </a:r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CFDAD39-6376-4FE4-AD4D-E5A8CF3E3FE0}"/>
              </a:ext>
            </a:extLst>
          </p:cNvPr>
          <p:cNvGrpSpPr/>
          <p:nvPr/>
        </p:nvGrpSpPr>
        <p:grpSpPr bwMode="auto">
          <a:xfrm>
            <a:off x="457200" y="1742221"/>
            <a:ext cx="11672840" cy="1200329"/>
            <a:chOff x="681488" y="2935272"/>
            <a:chExt cx="12110161" cy="1198905"/>
          </a:xfrm>
        </p:grpSpPr>
        <p:sp>
          <p:nvSpPr>
            <p:cNvPr id="6" name="Rectangle 14">
              <a:extLst>
                <a:ext uri="{FF2B5EF4-FFF2-40B4-BE49-F238E27FC236}">
                  <a16:creationId xmlns:a16="http://schemas.microsoft.com/office/drawing/2014/main" id="{6A1C9E72-1AB8-4B48-ADCC-ECB59E574B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2036" y="2935272"/>
              <a:ext cx="11319613" cy="1198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just"/>
              <a:r>
                <a:rPr lang="en-US" sz="3600" dirty="0" err="1">
                  <a:ea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iểu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thế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nào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dùng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từ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đồng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âm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để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algn="just"/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chơi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chữ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altLang="en-US" sz="3600" b="1" dirty="0">
                <a:solidFill>
                  <a:srgbClr val="0070C0"/>
                </a:solidFill>
                <a:cs typeface="Times New Roman" panose="02020603050405020304" pitchFamily="18" charset="0"/>
              </a:endParaRPr>
            </a:p>
          </p:txBody>
        </p:sp>
        <p:sp>
          <p:nvSpPr>
            <p:cNvPr id="7" name="Freeform 11">
              <a:extLst>
                <a:ext uri="{FF2B5EF4-FFF2-40B4-BE49-F238E27FC236}">
                  <a16:creationId xmlns:a16="http://schemas.microsoft.com/office/drawing/2014/main" id="{A17847AF-6D1E-4E26-BA63-1279AB2C6D06}"/>
                </a:ext>
              </a:extLst>
            </p:cNvPr>
            <p:cNvSpPr/>
            <p:nvPr/>
          </p:nvSpPr>
          <p:spPr>
            <a:xfrm>
              <a:off x="681488" y="3079653"/>
              <a:ext cx="624851" cy="455072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-1" fmla="*/ 169069 w 397669"/>
                <a:gd name="connsiteY0-2" fmla="*/ 176212 h 289079"/>
                <a:gd name="connsiteX1-3" fmla="*/ 73819 w 397669"/>
                <a:gd name="connsiteY1-4" fmla="*/ 97631 h 289079"/>
                <a:gd name="connsiteX2-5" fmla="*/ 0 w 397669"/>
                <a:gd name="connsiteY2-6" fmla="*/ 169068 h 289079"/>
                <a:gd name="connsiteX3-7" fmla="*/ 126206 w 397669"/>
                <a:gd name="connsiteY3-8" fmla="*/ 280987 h 289079"/>
                <a:gd name="connsiteX4-9" fmla="*/ 219075 w 397669"/>
                <a:gd name="connsiteY4-10" fmla="*/ 273843 h 289079"/>
                <a:gd name="connsiteX5-11" fmla="*/ 397669 w 397669"/>
                <a:gd name="connsiteY5-12" fmla="*/ 35718 h 289079"/>
                <a:gd name="connsiteX6-13" fmla="*/ 376237 w 397669"/>
                <a:gd name="connsiteY6-14" fmla="*/ 0 h 289079"/>
                <a:gd name="connsiteX7-15" fmla="*/ 169069 w 397669"/>
                <a:gd name="connsiteY7-16" fmla="*/ 176212 h 289079"/>
                <a:gd name="connsiteX0-17" fmla="*/ 169069 w 397669"/>
                <a:gd name="connsiteY0-18" fmla="*/ 176212 h 297100"/>
                <a:gd name="connsiteX1-19" fmla="*/ 73819 w 397669"/>
                <a:gd name="connsiteY1-20" fmla="*/ 97631 h 297100"/>
                <a:gd name="connsiteX2-21" fmla="*/ 0 w 397669"/>
                <a:gd name="connsiteY2-22" fmla="*/ 169068 h 297100"/>
                <a:gd name="connsiteX3-23" fmla="*/ 126206 w 397669"/>
                <a:gd name="connsiteY3-24" fmla="*/ 280987 h 297100"/>
                <a:gd name="connsiteX4-25" fmla="*/ 219075 w 397669"/>
                <a:gd name="connsiteY4-26" fmla="*/ 273843 h 297100"/>
                <a:gd name="connsiteX5-27" fmla="*/ 397669 w 397669"/>
                <a:gd name="connsiteY5-28" fmla="*/ 35718 h 297100"/>
                <a:gd name="connsiteX6-29" fmla="*/ 376237 w 397669"/>
                <a:gd name="connsiteY6-30" fmla="*/ 0 h 297100"/>
                <a:gd name="connsiteX7-31" fmla="*/ 169069 w 397669"/>
                <a:gd name="connsiteY7-32" fmla="*/ 176212 h 297100"/>
                <a:gd name="connsiteX0-33" fmla="*/ 177436 w 406036"/>
                <a:gd name="connsiteY0-34" fmla="*/ 176212 h 297100"/>
                <a:gd name="connsiteX1-35" fmla="*/ 82186 w 406036"/>
                <a:gd name="connsiteY1-36" fmla="*/ 97631 h 297100"/>
                <a:gd name="connsiteX2-37" fmla="*/ 8367 w 406036"/>
                <a:gd name="connsiteY2-38" fmla="*/ 169068 h 297100"/>
                <a:gd name="connsiteX3-39" fmla="*/ 134573 w 406036"/>
                <a:gd name="connsiteY3-40" fmla="*/ 280987 h 297100"/>
                <a:gd name="connsiteX4-41" fmla="*/ 227442 w 406036"/>
                <a:gd name="connsiteY4-42" fmla="*/ 273843 h 297100"/>
                <a:gd name="connsiteX5-43" fmla="*/ 406036 w 406036"/>
                <a:gd name="connsiteY5-44" fmla="*/ 35718 h 297100"/>
                <a:gd name="connsiteX6-45" fmla="*/ 384604 w 406036"/>
                <a:gd name="connsiteY6-46" fmla="*/ 0 h 297100"/>
                <a:gd name="connsiteX7-47" fmla="*/ 177436 w 406036"/>
                <a:gd name="connsiteY7-48" fmla="*/ 176212 h 297100"/>
                <a:gd name="connsiteX0-49" fmla="*/ 179971 w 408571"/>
                <a:gd name="connsiteY0-50" fmla="*/ 176212 h 297100"/>
                <a:gd name="connsiteX1-51" fmla="*/ 84721 w 408571"/>
                <a:gd name="connsiteY1-52" fmla="*/ 97631 h 297100"/>
                <a:gd name="connsiteX2-53" fmla="*/ 10902 w 408571"/>
                <a:gd name="connsiteY2-54" fmla="*/ 169068 h 297100"/>
                <a:gd name="connsiteX3-55" fmla="*/ 137108 w 408571"/>
                <a:gd name="connsiteY3-56" fmla="*/ 280987 h 297100"/>
                <a:gd name="connsiteX4-57" fmla="*/ 229977 w 408571"/>
                <a:gd name="connsiteY4-58" fmla="*/ 273843 h 297100"/>
                <a:gd name="connsiteX5-59" fmla="*/ 408571 w 408571"/>
                <a:gd name="connsiteY5-60" fmla="*/ 35718 h 297100"/>
                <a:gd name="connsiteX6-61" fmla="*/ 387139 w 408571"/>
                <a:gd name="connsiteY6-62" fmla="*/ 0 h 297100"/>
                <a:gd name="connsiteX7-63" fmla="*/ 179971 w 408571"/>
                <a:gd name="connsiteY7-64" fmla="*/ 176212 h 297100"/>
                <a:gd name="connsiteX0-65" fmla="*/ 179971 w 408571"/>
                <a:gd name="connsiteY0-66" fmla="*/ 176212 h 297100"/>
                <a:gd name="connsiteX1-67" fmla="*/ 84721 w 408571"/>
                <a:gd name="connsiteY1-68" fmla="*/ 97631 h 297100"/>
                <a:gd name="connsiteX2-69" fmla="*/ 10902 w 408571"/>
                <a:gd name="connsiteY2-70" fmla="*/ 169068 h 297100"/>
                <a:gd name="connsiteX3-71" fmla="*/ 137108 w 408571"/>
                <a:gd name="connsiteY3-72" fmla="*/ 280987 h 297100"/>
                <a:gd name="connsiteX4-73" fmla="*/ 229977 w 408571"/>
                <a:gd name="connsiteY4-74" fmla="*/ 273843 h 297100"/>
                <a:gd name="connsiteX5-75" fmla="*/ 408571 w 408571"/>
                <a:gd name="connsiteY5-76" fmla="*/ 35718 h 297100"/>
                <a:gd name="connsiteX6-77" fmla="*/ 387139 w 408571"/>
                <a:gd name="connsiteY6-78" fmla="*/ 0 h 297100"/>
                <a:gd name="connsiteX7-79" fmla="*/ 179971 w 408571"/>
                <a:gd name="connsiteY7-80" fmla="*/ 176212 h 297100"/>
                <a:gd name="connsiteX0-81" fmla="*/ 179971 w 408571"/>
                <a:gd name="connsiteY0-82" fmla="*/ 176212 h 297100"/>
                <a:gd name="connsiteX1-83" fmla="*/ 84721 w 408571"/>
                <a:gd name="connsiteY1-84" fmla="*/ 97631 h 297100"/>
                <a:gd name="connsiteX2-85" fmla="*/ 10902 w 408571"/>
                <a:gd name="connsiteY2-86" fmla="*/ 169068 h 297100"/>
                <a:gd name="connsiteX3-87" fmla="*/ 137108 w 408571"/>
                <a:gd name="connsiteY3-88" fmla="*/ 280987 h 297100"/>
                <a:gd name="connsiteX4-89" fmla="*/ 229977 w 408571"/>
                <a:gd name="connsiteY4-90" fmla="*/ 273843 h 297100"/>
                <a:gd name="connsiteX5-91" fmla="*/ 408571 w 408571"/>
                <a:gd name="connsiteY5-92" fmla="*/ 35718 h 297100"/>
                <a:gd name="connsiteX6-93" fmla="*/ 387139 w 408571"/>
                <a:gd name="connsiteY6-94" fmla="*/ 0 h 297100"/>
                <a:gd name="connsiteX7-95" fmla="*/ 179971 w 408571"/>
                <a:gd name="connsiteY7-96" fmla="*/ 176212 h 297100"/>
                <a:gd name="connsiteX0-97" fmla="*/ 179971 w 408571"/>
                <a:gd name="connsiteY0-98" fmla="*/ 176212 h 297100"/>
                <a:gd name="connsiteX1-99" fmla="*/ 84721 w 408571"/>
                <a:gd name="connsiteY1-100" fmla="*/ 97631 h 297100"/>
                <a:gd name="connsiteX2-101" fmla="*/ 10902 w 408571"/>
                <a:gd name="connsiteY2-102" fmla="*/ 169068 h 297100"/>
                <a:gd name="connsiteX3-103" fmla="*/ 137108 w 408571"/>
                <a:gd name="connsiteY3-104" fmla="*/ 280987 h 297100"/>
                <a:gd name="connsiteX4-105" fmla="*/ 229977 w 408571"/>
                <a:gd name="connsiteY4-106" fmla="*/ 273843 h 297100"/>
                <a:gd name="connsiteX5-107" fmla="*/ 408571 w 408571"/>
                <a:gd name="connsiteY5-108" fmla="*/ 35718 h 297100"/>
                <a:gd name="connsiteX6-109" fmla="*/ 387139 w 408571"/>
                <a:gd name="connsiteY6-110" fmla="*/ 0 h 297100"/>
                <a:gd name="connsiteX7-111" fmla="*/ 179971 w 408571"/>
                <a:gd name="connsiteY7-112" fmla="*/ 176212 h 297100"/>
                <a:gd name="connsiteX0-113" fmla="*/ 179971 w 408571"/>
                <a:gd name="connsiteY0-114" fmla="*/ 176212 h 297100"/>
                <a:gd name="connsiteX1-115" fmla="*/ 84721 w 408571"/>
                <a:gd name="connsiteY1-116" fmla="*/ 97631 h 297100"/>
                <a:gd name="connsiteX2-117" fmla="*/ 10902 w 408571"/>
                <a:gd name="connsiteY2-118" fmla="*/ 169068 h 297100"/>
                <a:gd name="connsiteX3-119" fmla="*/ 137108 w 408571"/>
                <a:gd name="connsiteY3-120" fmla="*/ 280987 h 297100"/>
                <a:gd name="connsiteX4-121" fmla="*/ 229977 w 408571"/>
                <a:gd name="connsiteY4-122" fmla="*/ 273843 h 297100"/>
                <a:gd name="connsiteX5-123" fmla="*/ 408571 w 408571"/>
                <a:gd name="connsiteY5-124" fmla="*/ 35718 h 297100"/>
                <a:gd name="connsiteX6-125" fmla="*/ 387139 w 408571"/>
                <a:gd name="connsiteY6-126" fmla="*/ 0 h 297100"/>
                <a:gd name="connsiteX7-127" fmla="*/ 179971 w 408571"/>
                <a:gd name="connsiteY7-128" fmla="*/ 176212 h 297100"/>
                <a:gd name="connsiteX0-129" fmla="*/ 179971 w 425397"/>
                <a:gd name="connsiteY0-130" fmla="*/ 176212 h 297100"/>
                <a:gd name="connsiteX1-131" fmla="*/ 84721 w 425397"/>
                <a:gd name="connsiteY1-132" fmla="*/ 97631 h 297100"/>
                <a:gd name="connsiteX2-133" fmla="*/ 10902 w 425397"/>
                <a:gd name="connsiteY2-134" fmla="*/ 169068 h 297100"/>
                <a:gd name="connsiteX3-135" fmla="*/ 137108 w 425397"/>
                <a:gd name="connsiteY3-136" fmla="*/ 280987 h 297100"/>
                <a:gd name="connsiteX4-137" fmla="*/ 229977 w 425397"/>
                <a:gd name="connsiteY4-138" fmla="*/ 273843 h 297100"/>
                <a:gd name="connsiteX5-139" fmla="*/ 408571 w 425397"/>
                <a:gd name="connsiteY5-140" fmla="*/ 35718 h 297100"/>
                <a:gd name="connsiteX6-141" fmla="*/ 387139 w 425397"/>
                <a:gd name="connsiteY6-142" fmla="*/ 0 h 297100"/>
                <a:gd name="connsiteX7-143" fmla="*/ 179971 w 425397"/>
                <a:gd name="connsiteY7-144" fmla="*/ 176212 h 297100"/>
                <a:gd name="connsiteX0-145" fmla="*/ 179971 w 445220"/>
                <a:gd name="connsiteY0-146" fmla="*/ 184370 h 305258"/>
                <a:gd name="connsiteX1-147" fmla="*/ 84721 w 445220"/>
                <a:gd name="connsiteY1-148" fmla="*/ 105789 h 305258"/>
                <a:gd name="connsiteX2-149" fmla="*/ 10902 w 445220"/>
                <a:gd name="connsiteY2-150" fmla="*/ 177226 h 305258"/>
                <a:gd name="connsiteX3-151" fmla="*/ 137108 w 445220"/>
                <a:gd name="connsiteY3-152" fmla="*/ 289145 h 305258"/>
                <a:gd name="connsiteX4-153" fmla="*/ 229977 w 445220"/>
                <a:gd name="connsiteY4-154" fmla="*/ 282001 h 305258"/>
                <a:gd name="connsiteX5-155" fmla="*/ 408571 w 445220"/>
                <a:gd name="connsiteY5-156" fmla="*/ 43876 h 305258"/>
                <a:gd name="connsiteX6-157" fmla="*/ 387139 w 445220"/>
                <a:gd name="connsiteY6-158" fmla="*/ 8158 h 305258"/>
                <a:gd name="connsiteX7-159" fmla="*/ 179971 w 445220"/>
                <a:gd name="connsiteY7-160" fmla="*/ 184370 h 30525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rgbClr val="FF00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00B050"/>
                </a:solidFill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67E0CEC0-2C50-4736-B40B-4F3A97731933}"/>
              </a:ext>
            </a:extLst>
          </p:cNvPr>
          <p:cNvGrpSpPr/>
          <p:nvPr/>
        </p:nvGrpSpPr>
        <p:grpSpPr bwMode="auto">
          <a:xfrm>
            <a:off x="533400" y="2991467"/>
            <a:ext cx="11596632" cy="1200330"/>
            <a:chOff x="681488" y="2707736"/>
            <a:chExt cx="12031107" cy="1198905"/>
          </a:xfrm>
        </p:grpSpPr>
        <p:sp>
          <p:nvSpPr>
            <p:cNvPr id="9" name="Rectangle 14">
              <a:extLst>
                <a:ext uri="{FF2B5EF4-FFF2-40B4-BE49-F238E27FC236}">
                  <a16:creationId xmlns:a16="http://schemas.microsoft.com/office/drawing/2014/main" id="{E73EED53-F836-4195-83BC-ACD3A0C2E5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982" y="2707736"/>
              <a:ext cx="11319613" cy="1198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just"/>
              <a:r>
                <a:rPr lang="en-US" sz="3600" dirty="0" err="1">
                  <a:effectLst/>
                  <a:ea typeface="Times New Roman" panose="02020603050405020304" pitchFamily="18" charset="0"/>
                </a:rPr>
                <a:t>Hiểu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</a:rPr>
                <a:t>tác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</a:rPr>
                <a:t>dụng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</a:rPr>
                <a:t>của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</a:rPr>
                <a:t>biện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</a:rPr>
                <a:t>pháp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</a:rPr>
                <a:t>dùng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</a:rPr>
                <a:t>từ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</a:p>
            <a:p>
              <a:pPr algn="just"/>
              <a:r>
                <a:rPr lang="en-US" sz="3600" dirty="0" err="1">
                  <a:effectLst/>
                  <a:ea typeface="Times New Roman" panose="02020603050405020304" pitchFamily="18" charset="0"/>
                </a:rPr>
                <a:t>đồng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</a:rPr>
                <a:t>âm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</a:rPr>
                <a:t>chơi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</a:rPr>
                <a:t>chữ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.</a:t>
              </a:r>
              <a:endParaRPr lang="en-US" altLang="en-US" sz="3600" b="1" dirty="0">
                <a:solidFill>
                  <a:srgbClr val="0070C0"/>
                </a:solidFill>
                <a:cs typeface="Times New Roman" panose="02020603050405020304" pitchFamily="18" charset="0"/>
              </a:endParaRPr>
            </a:p>
          </p:txBody>
        </p:sp>
        <p:sp>
          <p:nvSpPr>
            <p:cNvPr id="10" name="Freeform 11">
              <a:extLst>
                <a:ext uri="{FF2B5EF4-FFF2-40B4-BE49-F238E27FC236}">
                  <a16:creationId xmlns:a16="http://schemas.microsoft.com/office/drawing/2014/main" id="{184DBAD9-088A-4EAC-A04D-E88276225964}"/>
                </a:ext>
              </a:extLst>
            </p:cNvPr>
            <p:cNvSpPr/>
            <p:nvPr/>
          </p:nvSpPr>
          <p:spPr>
            <a:xfrm>
              <a:off x="681488" y="3079653"/>
              <a:ext cx="624851" cy="455072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-1" fmla="*/ 169069 w 397669"/>
                <a:gd name="connsiteY0-2" fmla="*/ 176212 h 289079"/>
                <a:gd name="connsiteX1-3" fmla="*/ 73819 w 397669"/>
                <a:gd name="connsiteY1-4" fmla="*/ 97631 h 289079"/>
                <a:gd name="connsiteX2-5" fmla="*/ 0 w 397669"/>
                <a:gd name="connsiteY2-6" fmla="*/ 169068 h 289079"/>
                <a:gd name="connsiteX3-7" fmla="*/ 126206 w 397669"/>
                <a:gd name="connsiteY3-8" fmla="*/ 280987 h 289079"/>
                <a:gd name="connsiteX4-9" fmla="*/ 219075 w 397669"/>
                <a:gd name="connsiteY4-10" fmla="*/ 273843 h 289079"/>
                <a:gd name="connsiteX5-11" fmla="*/ 397669 w 397669"/>
                <a:gd name="connsiteY5-12" fmla="*/ 35718 h 289079"/>
                <a:gd name="connsiteX6-13" fmla="*/ 376237 w 397669"/>
                <a:gd name="connsiteY6-14" fmla="*/ 0 h 289079"/>
                <a:gd name="connsiteX7-15" fmla="*/ 169069 w 397669"/>
                <a:gd name="connsiteY7-16" fmla="*/ 176212 h 289079"/>
                <a:gd name="connsiteX0-17" fmla="*/ 169069 w 397669"/>
                <a:gd name="connsiteY0-18" fmla="*/ 176212 h 297100"/>
                <a:gd name="connsiteX1-19" fmla="*/ 73819 w 397669"/>
                <a:gd name="connsiteY1-20" fmla="*/ 97631 h 297100"/>
                <a:gd name="connsiteX2-21" fmla="*/ 0 w 397669"/>
                <a:gd name="connsiteY2-22" fmla="*/ 169068 h 297100"/>
                <a:gd name="connsiteX3-23" fmla="*/ 126206 w 397669"/>
                <a:gd name="connsiteY3-24" fmla="*/ 280987 h 297100"/>
                <a:gd name="connsiteX4-25" fmla="*/ 219075 w 397669"/>
                <a:gd name="connsiteY4-26" fmla="*/ 273843 h 297100"/>
                <a:gd name="connsiteX5-27" fmla="*/ 397669 w 397669"/>
                <a:gd name="connsiteY5-28" fmla="*/ 35718 h 297100"/>
                <a:gd name="connsiteX6-29" fmla="*/ 376237 w 397669"/>
                <a:gd name="connsiteY6-30" fmla="*/ 0 h 297100"/>
                <a:gd name="connsiteX7-31" fmla="*/ 169069 w 397669"/>
                <a:gd name="connsiteY7-32" fmla="*/ 176212 h 297100"/>
                <a:gd name="connsiteX0-33" fmla="*/ 177436 w 406036"/>
                <a:gd name="connsiteY0-34" fmla="*/ 176212 h 297100"/>
                <a:gd name="connsiteX1-35" fmla="*/ 82186 w 406036"/>
                <a:gd name="connsiteY1-36" fmla="*/ 97631 h 297100"/>
                <a:gd name="connsiteX2-37" fmla="*/ 8367 w 406036"/>
                <a:gd name="connsiteY2-38" fmla="*/ 169068 h 297100"/>
                <a:gd name="connsiteX3-39" fmla="*/ 134573 w 406036"/>
                <a:gd name="connsiteY3-40" fmla="*/ 280987 h 297100"/>
                <a:gd name="connsiteX4-41" fmla="*/ 227442 w 406036"/>
                <a:gd name="connsiteY4-42" fmla="*/ 273843 h 297100"/>
                <a:gd name="connsiteX5-43" fmla="*/ 406036 w 406036"/>
                <a:gd name="connsiteY5-44" fmla="*/ 35718 h 297100"/>
                <a:gd name="connsiteX6-45" fmla="*/ 384604 w 406036"/>
                <a:gd name="connsiteY6-46" fmla="*/ 0 h 297100"/>
                <a:gd name="connsiteX7-47" fmla="*/ 177436 w 406036"/>
                <a:gd name="connsiteY7-48" fmla="*/ 176212 h 297100"/>
                <a:gd name="connsiteX0-49" fmla="*/ 179971 w 408571"/>
                <a:gd name="connsiteY0-50" fmla="*/ 176212 h 297100"/>
                <a:gd name="connsiteX1-51" fmla="*/ 84721 w 408571"/>
                <a:gd name="connsiteY1-52" fmla="*/ 97631 h 297100"/>
                <a:gd name="connsiteX2-53" fmla="*/ 10902 w 408571"/>
                <a:gd name="connsiteY2-54" fmla="*/ 169068 h 297100"/>
                <a:gd name="connsiteX3-55" fmla="*/ 137108 w 408571"/>
                <a:gd name="connsiteY3-56" fmla="*/ 280987 h 297100"/>
                <a:gd name="connsiteX4-57" fmla="*/ 229977 w 408571"/>
                <a:gd name="connsiteY4-58" fmla="*/ 273843 h 297100"/>
                <a:gd name="connsiteX5-59" fmla="*/ 408571 w 408571"/>
                <a:gd name="connsiteY5-60" fmla="*/ 35718 h 297100"/>
                <a:gd name="connsiteX6-61" fmla="*/ 387139 w 408571"/>
                <a:gd name="connsiteY6-62" fmla="*/ 0 h 297100"/>
                <a:gd name="connsiteX7-63" fmla="*/ 179971 w 408571"/>
                <a:gd name="connsiteY7-64" fmla="*/ 176212 h 297100"/>
                <a:gd name="connsiteX0-65" fmla="*/ 179971 w 408571"/>
                <a:gd name="connsiteY0-66" fmla="*/ 176212 h 297100"/>
                <a:gd name="connsiteX1-67" fmla="*/ 84721 w 408571"/>
                <a:gd name="connsiteY1-68" fmla="*/ 97631 h 297100"/>
                <a:gd name="connsiteX2-69" fmla="*/ 10902 w 408571"/>
                <a:gd name="connsiteY2-70" fmla="*/ 169068 h 297100"/>
                <a:gd name="connsiteX3-71" fmla="*/ 137108 w 408571"/>
                <a:gd name="connsiteY3-72" fmla="*/ 280987 h 297100"/>
                <a:gd name="connsiteX4-73" fmla="*/ 229977 w 408571"/>
                <a:gd name="connsiteY4-74" fmla="*/ 273843 h 297100"/>
                <a:gd name="connsiteX5-75" fmla="*/ 408571 w 408571"/>
                <a:gd name="connsiteY5-76" fmla="*/ 35718 h 297100"/>
                <a:gd name="connsiteX6-77" fmla="*/ 387139 w 408571"/>
                <a:gd name="connsiteY6-78" fmla="*/ 0 h 297100"/>
                <a:gd name="connsiteX7-79" fmla="*/ 179971 w 408571"/>
                <a:gd name="connsiteY7-80" fmla="*/ 176212 h 297100"/>
                <a:gd name="connsiteX0-81" fmla="*/ 179971 w 408571"/>
                <a:gd name="connsiteY0-82" fmla="*/ 176212 h 297100"/>
                <a:gd name="connsiteX1-83" fmla="*/ 84721 w 408571"/>
                <a:gd name="connsiteY1-84" fmla="*/ 97631 h 297100"/>
                <a:gd name="connsiteX2-85" fmla="*/ 10902 w 408571"/>
                <a:gd name="connsiteY2-86" fmla="*/ 169068 h 297100"/>
                <a:gd name="connsiteX3-87" fmla="*/ 137108 w 408571"/>
                <a:gd name="connsiteY3-88" fmla="*/ 280987 h 297100"/>
                <a:gd name="connsiteX4-89" fmla="*/ 229977 w 408571"/>
                <a:gd name="connsiteY4-90" fmla="*/ 273843 h 297100"/>
                <a:gd name="connsiteX5-91" fmla="*/ 408571 w 408571"/>
                <a:gd name="connsiteY5-92" fmla="*/ 35718 h 297100"/>
                <a:gd name="connsiteX6-93" fmla="*/ 387139 w 408571"/>
                <a:gd name="connsiteY6-94" fmla="*/ 0 h 297100"/>
                <a:gd name="connsiteX7-95" fmla="*/ 179971 w 408571"/>
                <a:gd name="connsiteY7-96" fmla="*/ 176212 h 297100"/>
                <a:gd name="connsiteX0-97" fmla="*/ 179971 w 408571"/>
                <a:gd name="connsiteY0-98" fmla="*/ 176212 h 297100"/>
                <a:gd name="connsiteX1-99" fmla="*/ 84721 w 408571"/>
                <a:gd name="connsiteY1-100" fmla="*/ 97631 h 297100"/>
                <a:gd name="connsiteX2-101" fmla="*/ 10902 w 408571"/>
                <a:gd name="connsiteY2-102" fmla="*/ 169068 h 297100"/>
                <a:gd name="connsiteX3-103" fmla="*/ 137108 w 408571"/>
                <a:gd name="connsiteY3-104" fmla="*/ 280987 h 297100"/>
                <a:gd name="connsiteX4-105" fmla="*/ 229977 w 408571"/>
                <a:gd name="connsiteY4-106" fmla="*/ 273843 h 297100"/>
                <a:gd name="connsiteX5-107" fmla="*/ 408571 w 408571"/>
                <a:gd name="connsiteY5-108" fmla="*/ 35718 h 297100"/>
                <a:gd name="connsiteX6-109" fmla="*/ 387139 w 408571"/>
                <a:gd name="connsiteY6-110" fmla="*/ 0 h 297100"/>
                <a:gd name="connsiteX7-111" fmla="*/ 179971 w 408571"/>
                <a:gd name="connsiteY7-112" fmla="*/ 176212 h 297100"/>
                <a:gd name="connsiteX0-113" fmla="*/ 179971 w 408571"/>
                <a:gd name="connsiteY0-114" fmla="*/ 176212 h 297100"/>
                <a:gd name="connsiteX1-115" fmla="*/ 84721 w 408571"/>
                <a:gd name="connsiteY1-116" fmla="*/ 97631 h 297100"/>
                <a:gd name="connsiteX2-117" fmla="*/ 10902 w 408571"/>
                <a:gd name="connsiteY2-118" fmla="*/ 169068 h 297100"/>
                <a:gd name="connsiteX3-119" fmla="*/ 137108 w 408571"/>
                <a:gd name="connsiteY3-120" fmla="*/ 280987 h 297100"/>
                <a:gd name="connsiteX4-121" fmla="*/ 229977 w 408571"/>
                <a:gd name="connsiteY4-122" fmla="*/ 273843 h 297100"/>
                <a:gd name="connsiteX5-123" fmla="*/ 408571 w 408571"/>
                <a:gd name="connsiteY5-124" fmla="*/ 35718 h 297100"/>
                <a:gd name="connsiteX6-125" fmla="*/ 387139 w 408571"/>
                <a:gd name="connsiteY6-126" fmla="*/ 0 h 297100"/>
                <a:gd name="connsiteX7-127" fmla="*/ 179971 w 408571"/>
                <a:gd name="connsiteY7-128" fmla="*/ 176212 h 297100"/>
                <a:gd name="connsiteX0-129" fmla="*/ 179971 w 425397"/>
                <a:gd name="connsiteY0-130" fmla="*/ 176212 h 297100"/>
                <a:gd name="connsiteX1-131" fmla="*/ 84721 w 425397"/>
                <a:gd name="connsiteY1-132" fmla="*/ 97631 h 297100"/>
                <a:gd name="connsiteX2-133" fmla="*/ 10902 w 425397"/>
                <a:gd name="connsiteY2-134" fmla="*/ 169068 h 297100"/>
                <a:gd name="connsiteX3-135" fmla="*/ 137108 w 425397"/>
                <a:gd name="connsiteY3-136" fmla="*/ 280987 h 297100"/>
                <a:gd name="connsiteX4-137" fmla="*/ 229977 w 425397"/>
                <a:gd name="connsiteY4-138" fmla="*/ 273843 h 297100"/>
                <a:gd name="connsiteX5-139" fmla="*/ 408571 w 425397"/>
                <a:gd name="connsiteY5-140" fmla="*/ 35718 h 297100"/>
                <a:gd name="connsiteX6-141" fmla="*/ 387139 w 425397"/>
                <a:gd name="connsiteY6-142" fmla="*/ 0 h 297100"/>
                <a:gd name="connsiteX7-143" fmla="*/ 179971 w 425397"/>
                <a:gd name="connsiteY7-144" fmla="*/ 176212 h 297100"/>
                <a:gd name="connsiteX0-145" fmla="*/ 179971 w 445220"/>
                <a:gd name="connsiteY0-146" fmla="*/ 184370 h 305258"/>
                <a:gd name="connsiteX1-147" fmla="*/ 84721 w 445220"/>
                <a:gd name="connsiteY1-148" fmla="*/ 105789 h 305258"/>
                <a:gd name="connsiteX2-149" fmla="*/ 10902 w 445220"/>
                <a:gd name="connsiteY2-150" fmla="*/ 177226 h 305258"/>
                <a:gd name="connsiteX3-151" fmla="*/ 137108 w 445220"/>
                <a:gd name="connsiteY3-152" fmla="*/ 289145 h 305258"/>
                <a:gd name="connsiteX4-153" fmla="*/ 229977 w 445220"/>
                <a:gd name="connsiteY4-154" fmla="*/ 282001 h 305258"/>
                <a:gd name="connsiteX5-155" fmla="*/ 408571 w 445220"/>
                <a:gd name="connsiteY5-156" fmla="*/ 43876 h 305258"/>
                <a:gd name="connsiteX6-157" fmla="*/ 387139 w 445220"/>
                <a:gd name="connsiteY6-158" fmla="*/ 8158 h 305258"/>
                <a:gd name="connsiteX7-159" fmla="*/ 179971 w 445220"/>
                <a:gd name="connsiteY7-160" fmla="*/ 184370 h 30525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rgbClr val="FF00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00B05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11848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44B59-4BC0-4F7B-A915-024F1774D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2B40A6-AF0C-4722-8E3F-C6B44AB604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5902" y="1600200"/>
            <a:ext cx="5912195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indent="0" algn="ctr">
              <a:buNone/>
              <a:defRPr/>
            </a:pPr>
            <a:r>
              <a:rPr lang="en-US" sz="8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3106311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9" name="AutoShape 9">
            <a:extLst>
              <a:ext uri="{FF2B5EF4-FFF2-40B4-BE49-F238E27FC236}">
                <a16:creationId xmlns:a16="http://schemas.microsoft.com/office/drawing/2014/main" id="{A1D8239D-B127-4036-B665-D70A82F114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7330" y="609600"/>
            <a:ext cx="4343400" cy="1600200"/>
          </a:xfrm>
          <a:prstGeom prst="cloudCallout">
            <a:avLst>
              <a:gd name="adj1" fmla="val -44958"/>
              <a:gd name="adj2" fmla="val 65435"/>
            </a:avLst>
          </a:prstGeom>
          <a:gradFill rotWithShape="1">
            <a:gsLst>
              <a:gs pos="0">
                <a:schemeClr val="bg1"/>
              </a:gs>
              <a:gs pos="100000">
                <a:srgbClr val="66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dirty="0" err="1">
                <a:latin typeface="Arial" panose="020B0604020202020204" pitchFamily="34" charset="0"/>
              </a:rPr>
              <a:t>Có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thể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hiểu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câu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này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theo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những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cách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nào</a:t>
            </a:r>
            <a:r>
              <a:rPr lang="en-US" altLang="en-US" sz="2400" dirty="0">
                <a:latin typeface="Arial" panose="020B0604020202020204" pitchFamily="34" charset="0"/>
              </a:rPr>
              <a:t> ?</a:t>
            </a:r>
          </a:p>
        </p:txBody>
      </p:sp>
      <p:sp>
        <p:nvSpPr>
          <p:cNvPr id="10251" name="AutoShape 11">
            <a:extLst>
              <a:ext uri="{FF2B5EF4-FFF2-40B4-BE49-F238E27FC236}">
                <a16:creationId xmlns:a16="http://schemas.microsoft.com/office/drawing/2014/main" id="{56D3394E-5332-4192-94D0-2B987EB61F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828800"/>
            <a:ext cx="4114800" cy="1524000"/>
          </a:xfrm>
          <a:prstGeom prst="flowChartTerminator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FF0000"/>
                </a:solidFill>
                <a:latin typeface="Arial" panose="020B0604020202020204" pitchFamily="34" charset="0"/>
              </a:rPr>
              <a:t>Hổ mang bò lên núi</a:t>
            </a:r>
            <a:r>
              <a:rPr lang="en-US" altLang="en-US">
                <a:latin typeface="Arial" panose="020B0604020202020204" pitchFamily="34" charset="0"/>
              </a:rPr>
              <a:t>.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9" grpId="0" animBg="1"/>
      <p:bldP spid="1025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>
            <a:extLst>
              <a:ext uri="{FF2B5EF4-FFF2-40B4-BE49-F238E27FC236}">
                <a16:creationId xmlns:a16="http://schemas.microsoft.com/office/drawing/2014/main" id="{542E04C5-6A65-48BD-AC2E-FCCE8ABB9E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4238625"/>
            <a:ext cx="33131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i="1">
                <a:latin typeface="Arial" panose="020B0604020202020204" pitchFamily="34" charset="0"/>
              </a:rPr>
              <a:t>Hổ mang  </a:t>
            </a:r>
            <a:r>
              <a:rPr lang="en-US" altLang="en-US" sz="2400" b="1" i="1">
                <a:solidFill>
                  <a:srgbClr val="FF0000"/>
                </a:solidFill>
                <a:latin typeface="Arial" panose="020B0604020202020204" pitchFamily="34" charset="0"/>
              </a:rPr>
              <a:t>bò</a:t>
            </a:r>
            <a:r>
              <a:rPr lang="en-US" altLang="en-US" sz="2400" b="1" i="1">
                <a:latin typeface="Arial" panose="020B0604020202020204" pitchFamily="34" charset="0"/>
              </a:rPr>
              <a:t> lên núi.</a:t>
            </a:r>
            <a:endParaRPr lang="en-US" altLang="en-US" sz="2400" b="1">
              <a:latin typeface="Arial" panose="020B0604020202020204" pitchFamily="34" charset="0"/>
            </a:endParaRPr>
          </a:p>
        </p:txBody>
      </p:sp>
      <p:sp>
        <p:nvSpPr>
          <p:cNvPr id="20483" name="Text Box 3">
            <a:extLst>
              <a:ext uri="{FF2B5EF4-FFF2-40B4-BE49-F238E27FC236}">
                <a16:creationId xmlns:a16="http://schemas.microsoft.com/office/drawing/2014/main" id="{4ABB7691-098E-4BEA-9D53-6D40AA6E3C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04800"/>
            <a:ext cx="8001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i="1" dirty="0">
                <a:solidFill>
                  <a:srgbClr val="002060"/>
                </a:solidFill>
                <a:latin typeface="Arial" panose="020B0604020202020204" pitchFamily="34" charset="0"/>
              </a:rPr>
              <a:t>* Có </a:t>
            </a:r>
            <a:r>
              <a:rPr lang="en-US" altLang="en-US" i="1" dirty="0" err="1">
                <a:solidFill>
                  <a:srgbClr val="002060"/>
                </a:solidFill>
                <a:latin typeface="Arial" panose="020B0604020202020204" pitchFamily="34" charset="0"/>
              </a:rPr>
              <a:t>thê</a:t>
            </a:r>
            <a:r>
              <a:rPr lang="en-US" altLang="en-US" i="1" dirty="0">
                <a:solidFill>
                  <a:srgbClr val="002060"/>
                </a:solidFill>
                <a:latin typeface="Arial" panose="020B0604020202020204" pitchFamily="34" charset="0"/>
              </a:rPr>
              <a:t>̉ </a:t>
            </a:r>
            <a:r>
              <a:rPr lang="en-US" altLang="en-US" i="1" dirty="0" err="1">
                <a:solidFill>
                  <a:srgbClr val="002060"/>
                </a:solidFill>
                <a:latin typeface="Arial" panose="020B0604020202020204" pitchFamily="34" charset="0"/>
              </a:rPr>
              <a:t>hiểu</a:t>
            </a:r>
            <a:r>
              <a:rPr lang="en-US" altLang="en-US" i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en-US" altLang="en-US" i="1" dirty="0" err="1">
                <a:solidFill>
                  <a:srgbClr val="002060"/>
                </a:solidFill>
                <a:latin typeface="Arial" panose="020B0604020202020204" pitchFamily="34" charset="0"/>
              </a:rPr>
              <a:t>câu</a:t>
            </a:r>
            <a:r>
              <a:rPr lang="en-US" altLang="en-US" i="1" dirty="0">
                <a:solidFill>
                  <a:srgbClr val="002060"/>
                </a:solidFill>
                <a:latin typeface="Arial" panose="020B0604020202020204" pitchFamily="34" charset="0"/>
              </a:rPr>
              <a:t> : </a:t>
            </a:r>
            <a:r>
              <a:rPr lang="en-US" altLang="en-US" i="1" dirty="0" err="1">
                <a:solidFill>
                  <a:srgbClr val="FF0000"/>
                </a:solidFill>
                <a:latin typeface="Arial" panose="020B0604020202020204" pitchFamily="34" charset="0"/>
              </a:rPr>
              <a:t>Hô</a:t>
            </a:r>
            <a:r>
              <a:rPr lang="en-US" altLang="en-US" i="1" dirty="0">
                <a:solidFill>
                  <a:srgbClr val="FF0000"/>
                </a:solidFill>
                <a:latin typeface="Arial" panose="020B0604020202020204" pitchFamily="34" charset="0"/>
              </a:rPr>
              <a:t>̉ </a:t>
            </a:r>
            <a:r>
              <a:rPr lang="en-US" altLang="en-US" i="1" dirty="0" err="1">
                <a:solidFill>
                  <a:srgbClr val="FF0000"/>
                </a:solidFill>
                <a:latin typeface="Arial" panose="020B0604020202020204" pitchFamily="34" charset="0"/>
              </a:rPr>
              <a:t>mang</a:t>
            </a:r>
            <a:r>
              <a:rPr lang="en-US" altLang="en-US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i="1" dirty="0" err="1">
                <a:solidFill>
                  <a:srgbClr val="FF0000"/>
                </a:solidFill>
                <a:latin typeface="Arial" panose="020B0604020202020204" pitchFamily="34" charset="0"/>
              </a:rPr>
              <a:t>bò</a:t>
            </a:r>
            <a:r>
              <a:rPr lang="en-US" altLang="en-US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i="1" dirty="0" err="1">
                <a:solidFill>
                  <a:srgbClr val="FF0000"/>
                </a:solidFill>
                <a:latin typeface="Arial" panose="020B0604020202020204" pitchFamily="34" charset="0"/>
              </a:rPr>
              <a:t>lên</a:t>
            </a:r>
            <a:r>
              <a:rPr lang="en-US" altLang="en-US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i="1" dirty="0" err="1">
                <a:solidFill>
                  <a:srgbClr val="FF0000"/>
                </a:solidFill>
                <a:latin typeface="Arial" panose="020B0604020202020204" pitchFamily="34" charset="0"/>
              </a:rPr>
              <a:t>núi</a:t>
            </a:r>
            <a:r>
              <a:rPr lang="en-US" altLang="en-US" i="1" dirty="0">
                <a:solidFill>
                  <a:srgbClr val="FF0000"/>
                </a:solidFill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20484" name="Text Box 4">
            <a:extLst>
              <a:ext uri="{FF2B5EF4-FFF2-40B4-BE49-F238E27FC236}">
                <a16:creationId xmlns:a16="http://schemas.microsoft.com/office/drawing/2014/main" id="{B64FC73F-DB94-447C-AC54-6F47A681C9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4314825"/>
            <a:ext cx="3527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i="1" dirty="0" err="1">
                <a:latin typeface="Arial" panose="020B0604020202020204" pitchFamily="34" charset="0"/>
              </a:rPr>
              <a:t>Hô</a:t>
            </a:r>
            <a:r>
              <a:rPr lang="en-US" altLang="en-US" sz="2400" b="1" i="1" dirty="0">
                <a:latin typeface="Arial" panose="020B0604020202020204" pitchFamily="34" charset="0"/>
              </a:rPr>
              <a:t>̉  </a:t>
            </a:r>
            <a:r>
              <a:rPr lang="en-US" altLang="en-US" sz="2400" b="1" i="1" dirty="0" err="1">
                <a:latin typeface="Arial" panose="020B0604020202020204" pitchFamily="34" charset="0"/>
              </a:rPr>
              <a:t>mang</a:t>
            </a:r>
            <a:r>
              <a:rPr lang="en-US" altLang="en-US" sz="2400" b="1" i="1" dirty="0"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bò</a:t>
            </a:r>
            <a:r>
              <a:rPr lang="en-US" altLang="en-US" sz="2400" b="1" i="1" dirty="0"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latin typeface="Arial" panose="020B0604020202020204" pitchFamily="34" charset="0"/>
              </a:rPr>
              <a:t>lên</a:t>
            </a:r>
            <a:r>
              <a:rPr lang="en-US" altLang="en-US" sz="2400" b="1" i="1" dirty="0"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latin typeface="Arial" panose="020B0604020202020204" pitchFamily="34" charset="0"/>
              </a:rPr>
              <a:t>núi</a:t>
            </a:r>
            <a:r>
              <a:rPr lang="en-US" altLang="en-US" sz="2400" b="1" i="1" dirty="0">
                <a:latin typeface="Arial" panose="020B0604020202020204" pitchFamily="34" charset="0"/>
              </a:rPr>
              <a:t>.</a:t>
            </a:r>
            <a:endParaRPr lang="en-US" altLang="en-US" sz="2400" b="1" dirty="0">
              <a:latin typeface="Arial" panose="020B0604020202020204" pitchFamily="34" charset="0"/>
            </a:endParaRPr>
          </a:p>
        </p:txBody>
      </p:sp>
      <p:sp>
        <p:nvSpPr>
          <p:cNvPr id="7173" name="Line 5">
            <a:extLst>
              <a:ext uri="{FF2B5EF4-FFF2-40B4-BE49-F238E27FC236}">
                <a16:creationId xmlns:a16="http://schemas.microsoft.com/office/drawing/2014/main" id="{291167BD-BFC2-4FB6-BBE7-9A201709A8F9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1038225"/>
            <a:ext cx="0" cy="3529013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6" name="Line 6">
            <a:extLst>
              <a:ext uri="{FF2B5EF4-FFF2-40B4-BE49-F238E27FC236}">
                <a16:creationId xmlns:a16="http://schemas.microsoft.com/office/drawing/2014/main" id="{2AE8ACE0-853F-4B8E-B960-D2DFB5FB0DD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14400" y="4238625"/>
            <a:ext cx="215900" cy="574675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20487" name="Line 7">
            <a:extLst>
              <a:ext uri="{FF2B5EF4-FFF2-40B4-BE49-F238E27FC236}">
                <a16:creationId xmlns:a16="http://schemas.microsoft.com/office/drawing/2014/main" id="{B7A4BCC3-1B5D-4D98-82FF-3BD018FEC50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81800" y="4314825"/>
            <a:ext cx="215900" cy="574675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20488" name="Text Box 8">
            <a:extLst>
              <a:ext uri="{FF2B5EF4-FFF2-40B4-BE49-F238E27FC236}">
                <a16:creationId xmlns:a16="http://schemas.microsoft.com/office/drawing/2014/main" id="{376FD066-08A6-4327-B666-3CE3B3D212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4619625"/>
            <a:ext cx="990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 i="1">
                <a:solidFill>
                  <a:srgbClr val="002060"/>
                </a:solidFill>
                <a:latin typeface="Arial" panose="020B0604020202020204" pitchFamily="34" charset="0"/>
              </a:rPr>
              <a:t>CN</a:t>
            </a:r>
            <a:endParaRPr lang="en-US" altLang="en-US" sz="2000" b="1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sp>
        <p:nvSpPr>
          <p:cNvPr id="20489" name="Text Box 9">
            <a:extLst>
              <a:ext uri="{FF2B5EF4-FFF2-40B4-BE49-F238E27FC236}">
                <a16:creationId xmlns:a16="http://schemas.microsoft.com/office/drawing/2014/main" id="{2F227A99-FC13-4766-8871-0C15711504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4695825"/>
            <a:ext cx="12652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 i="1">
                <a:solidFill>
                  <a:srgbClr val="002060"/>
                </a:solidFill>
                <a:latin typeface="Arial" panose="020B0604020202020204" pitchFamily="34" charset="0"/>
              </a:rPr>
              <a:t>CN</a:t>
            </a:r>
            <a:endParaRPr lang="en-US" altLang="en-US" sz="2000" b="1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sp>
        <p:nvSpPr>
          <p:cNvPr id="20490" name="Text Box 10">
            <a:extLst>
              <a:ext uri="{FF2B5EF4-FFF2-40B4-BE49-F238E27FC236}">
                <a16:creationId xmlns:a16="http://schemas.microsoft.com/office/drawing/2014/main" id="{2FC19761-8800-4A1F-99A9-78E6598440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619625"/>
            <a:ext cx="1295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 i="1">
                <a:solidFill>
                  <a:srgbClr val="002060"/>
                </a:solidFill>
                <a:latin typeface="Arial" panose="020B0604020202020204" pitchFamily="34" charset="0"/>
              </a:rPr>
              <a:t>VN</a:t>
            </a:r>
            <a:endParaRPr lang="en-US" altLang="en-US" sz="2000" b="1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sp>
        <p:nvSpPr>
          <p:cNvPr id="20491" name="Text Box 11">
            <a:extLst>
              <a:ext uri="{FF2B5EF4-FFF2-40B4-BE49-F238E27FC236}">
                <a16:creationId xmlns:a16="http://schemas.microsoft.com/office/drawing/2014/main" id="{67574785-79DD-4795-8275-11ADFFEED9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4695825"/>
            <a:ext cx="14208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 i="1">
                <a:solidFill>
                  <a:srgbClr val="002060"/>
                </a:solidFill>
                <a:latin typeface="Arial" panose="020B0604020202020204" pitchFamily="34" charset="0"/>
              </a:rPr>
              <a:t>VN</a:t>
            </a:r>
            <a:endParaRPr lang="en-US" altLang="en-US" sz="2000" b="1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sp>
        <p:nvSpPr>
          <p:cNvPr id="20492" name="Text Box 12">
            <a:extLst>
              <a:ext uri="{FF2B5EF4-FFF2-40B4-BE49-F238E27FC236}">
                <a16:creationId xmlns:a16="http://schemas.microsoft.com/office/drawing/2014/main" id="{C73BA03E-A413-4F85-9D5B-05438BBD24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1096963"/>
            <a:ext cx="15440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i="1" dirty="0" err="1">
                <a:solidFill>
                  <a:srgbClr val="002060"/>
                </a:solidFill>
                <a:latin typeface="Arial" panose="020B0604020202020204" pitchFamily="34" charset="0"/>
              </a:rPr>
              <a:t>Cách</a:t>
            </a:r>
            <a:r>
              <a:rPr lang="en-US" altLang="en-US" sz="1800" b="1" i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 b="1" i="1" dirty="0" err="1">
                <a:solidFill>
                  <a:srgbClr val="002060"/>
                </a:solidFill>
                <a:latin typeface="Arial" panose="020B0604020202020204" pitchFamily="34" charset="0"/>
              </a:rPr>
              <a:t>hiểu</a:t>
            </a:r>
            <a:r>
              <a:rPr lang="en-US" altLang="en-US" sz="1800" i="1" dirty="0">
                <a:solidFill>
                  <a:srgbClr val="002060"/>
                </a:solidFill>
                <a:latin typeface="Arial" panose="020B0604020202020204" pitchFamily="34" charset="0"/>
              </a:rPr>
              <a:t> 1</a:t>
            </a:r>
            <a:r>
              <a:rPr lang="en-US" altLang="en-US" sz="1800" dirty="0">
                <a:solidFill>
                  <a:srgbClr val="002060"/>
                </a:solidFill>
                <a:latin typeface="Arial" panose="020B0604020202020204" pitchFamily="34" charset="0"/>
              </a:rPr>
              <a:t>:</a:t>
            </a:r>
          </a:p>
        </p:txBody>
      </p:sp>
      <p:sp>
        <p:nvSpPr>
          <p:cNvPr id="20493" name="Text Box 13">
            <a:extLst>
              <a:ext uri="{FF2B5EF4-FFF2-40B4-BE49-F238E27FC236}">
                <a16:creationId xmlns:a16="http://schemas.microsoft.com/office/drawing/2014/main" id="{72EF319F-DF19-4544-922C-0B613E765F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5963" y="1096963"/>
            <a:ext cx="15440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i="1">
                <a:solidFill>
                  <a:srgbClr val="002060"/>
                </a:solidFill>
                <a:latin typeface="Arial" panose="020B0604020202020204" pitchFamily="34" charset="0"/>
              </a:rPr>
              <a:t>Cách hiểu</a:t>
            </a:r>
            <a:r>
              <a:rPr lang="en-US" altLang="en-US" sz="1800" i="1">
                <a:solidFill>
                  <a:srgbClr val="002060"/>
                </a:solidFill>
                <a:latin typeface="Arial" panose="020B0604020202020204" pitchFamily="34" charset="0"/>
              </a:rPr>
              <a:t> 2:</a:t>
            </a:r>
          </a:p>
        </p:txBody>
      </p:sp>
      <p:grpSp>
        <p:nvGrpSpPr>
          <p:cNvPr id="2" name="Group 16">
            <a:extLst>
              <a:ext uri="{FF2B5EF4-FFF2-40B4-BE49-F238E27FC236}">
                <a16:creationId xmlns:a16="http://schemas.microsoft.com/office/drawing/2014/main" id="{8EC5B250-FC9E-4E38-ACFB-3BCD2BA758D3}"/>
              </a:ext>
            </a:extLst>
          </p:cNvPr>
          <p:cNvGrpSpPr>
            <a:grpSpLocks/>
          </p:cNvGrpSpPr>
          <p:nvPr/>
        </p:nvGrpSpPr>
        <p:grpSpPr bwMode="auto">
          <a:xfrm>
            <a:off x="323850" y="1419225"/>
            <a:ext cx="4103688" cy="2667000"/>
            <a:chOff x="2544" y="336"/>
            <a:chExt cx="2208" cy="1296"/>
          </a:xfrm>
        </p:grpSpPr>
        <p:pic>
          <p:nvPicPr>
            <p:cNvPr id="7185" name="Picture 17" descr="images">
              <a:extLst>
                <a:ext uri="{FF2B5EF4-FFF2-40B4-BE49-F238E27FC236}">
                  <a16:creationId xmlns:a16="http://schemas.microsoft.com/office/drawing/2014/main" id="{33F1682C-3325-466E-BDA9-6526298AFAC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44" y="336"/>
              <a:ext cx="2208" cy="1296"/>
            </a:xfrm>
            <a:prstGeom prst="rect">
              <a:avLst/>
            </a:prstGeom>
            <a:noFill/>
            <a:ln w="19050">
              <a:solidFill>
                <a:srgbClr val="0000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186" name="Picture 18" descr="1">
              <a:extLst>
                <a:ext uri="{FF2B5EF4-FFF2-40B4-BE49-F238E27FC236}">
                  <a16:creationId xmlns:a16="http://schemas.microsoft.com/office/drawing/2014/main" id="{FE1D6338-9DC4-4A0F-A28A-99144568A5F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0" y="1200"/>
              <a:ext cx="864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0500" name="Picture 20" descr="Kết quả hình ảnh cho hinh anh con ho trong rung">
            <a:extLst>
              <a:ext uri="{FF2B5EF4-FFF2-40B4-BE49-F238E27FC236}">
                <a16:creationId xmlns:a16="http://schemas.microsoft.com/office/drawing/2014/main" id="{E7D8C10A-D292-45BB-8ED6-FCD0001004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1419225"/>
            <a:ext cx="3960812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85BA3-5A38-4A00-8612-262E14CC3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D9DB2F-D370-4F6F-8E24-F1D2182F4A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" name="Picture 5" descr="1">
            <a:extLst>
              <a:ext uri="{FF2B5EF4-FFF2-40B4-BE49-F238E27FC236}">
                <a16:creationId xmlns:a16="http://schemas.microsoft.com/office/drawing/2014/main" id="{3C107640-9281-4258-BABE-47D6E7A6C8F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304800"/>
            <a:ext cx="2220912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AutoShape 9">
            <a:extLst>
              <a:ext uri="{FF2B5EF4-FFF2-40B4-BE49-F238E27FC236}">
                <a16:creationId xmlns:a16="http://schemas.microsoft.com/office/drawing/2014/main" id="{8D1BA2C4-F2B4-47E8-8AF1-6C60DD4138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981200"/>
            <a:ext cx="3886200" cy="1295400"/>
          </a:xfrm>
          <a:prstGeom prst="flowChartTerminator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FF0000"/>
                </a:solidFill>
                <a:latin typeface="Arial" panose="020B0604020202020204" pitchFamily="34" charset="0"/>
              </a:rPr>
              <a:t>Hổ mang bò lên núi</a:t>
            </a:r>
            <a:r>
              <a:rPr lang="en-US" altLang="en-US">
                <a:latin typeface="Arial" panose="020B0604020202020204" pitchFamily="34" charset="0"/>
              </a:rPr>
              <a:t>.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5" name="Text Box 13">
            <a:extLst>
              <a:ext uri="{FF2B5EF4-FFF2-40B4-BE49-F238E27FC236}">
                <a16:creationId xmlns:a16="http://schemas.microsoft.com/office/drawing/2014/main" id="{A7647E1A-2EEB-4B4F-99E8-CA6FED812E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1828800"/>
            <a:ext cx="411480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0000FF"/>
                </a:solidFill>
                <a:latin typeface="Arial" panose="020B0604020202020204" pitchFamily="34" charset="0"/>
              </a:rPr>
              <a:t>(</a:t>
            </a:r>
            <a:r>
              <a:rPr lang="en-US" altLang="en-US" sz="2400">
                <a:solidFill>
                  <a:srgbClr val="0000FF"/>
                </a:solidFill>
                <a:latin typeface="Arial" panose="020B0604020202020204" pitchFamily="34" charset="0"/>
              </a:rPr>
              <a:t>Rắn) hổ mang (đang) bò lên núi.</a:t>
            </a:r>
            <a:endParaRPr lang="en-US" altLang="en-US" sz="280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16" name="Text Box 14">
            <a:extLst>
              <a:ext uri="{FF2B5EF4-FFF2-40B4-BE49-F238E27FC236}">
                <a16:creationId xmlns:a16="http://schemas.microsoft.com/office/drawing/2014/main" id="{107387F7-A406-4EB7-9C1D-29D2A85873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2667000"/>
            <a:ext cx="3962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00FF"/>
                </a:solidFill>
                <a:latin typeface="Arial" panose="020B0604020202020204" pitchFamily="34" charset="0"/>
              </a:rPr>
              <a:t>(Con) hổ (đang) mang (con) bò lên núi.</a:t>
            </a:r>
          </a:p>
        </p:txBody>
      </p:sp>
      <p:sp>
        <p:nvSpPr>
          <p:cNvPr id="17" name="AutoShape 15">
            <a:extLst>
              <a:ext uri="{FF2B5EF4-FFF2-40B4-BE49-F238E27FC236}">
                <a16:creationId xmlns:a16="http://schemas.microsoft.com/office/drawing/2014/main" id="{9D3E4607-49E5-44DD-8B8F-B380C1E644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600200" y="3429000"/>
            <a:ext cx="12039600" cy="2286000"/>
          </a:xfrm>
          <a:prstGeom prst="ribbon">
            <a:avLst>
              <a:gd name="adj1" fmla="val 0"/>
              <a:gd name="adj2" fmla="val 74185"/>
            </a:avLst>
          </a:prstGeom>
          <a:gradFill rotWithShape="1">
            <a:gsLst>
              <a:gs pos="0">
                <a:srgbClr val="FFFFCC"/>
              </a:gs>
              <a:gs pos="100000">
                <a:schemeClr val="accent1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/>
              <a:t>-Các tiếng </a:t>
            </a:r>
            <a:r>
              <a:rPr lang="en-US" altLang="en-US" sz="2400">
                <a:solidFill>
                  <a:srgbClr val="FF0000"/>
                </a:solidFill>
              </a:rPr>
              <a:t>hổ, mang </a:t>
            </a:r>
            <a:r>
              <a:rPr lang="en-US" altLang="en-US" sz="2400"/>
              <a:t>trong từ </a:t>
            </a:r>
            <a:r>
              <a:rPr lang="en-US" altLang="en-US" sz="2400">
                <a:solidFill>
                  <a:srgbClr val="FF0000"/>
                </a:solidFill>
              </a:rPr>
              <a:t>hổ mang </a:t>
            </a:r>
            <a:r>
              <a:rPr lang="en-US" altLang="en-US" sz="2400"/>
              <a:t>đồng âm với từ</a:t>
            </a:r>
            <a:r>
              <a:rPr lang="en-US" altLang="en-US" sz="2400">
                <a:solidFill>
                  <a:srgbClr val="FF0000"/>
                </a:solidFill>
              </a:rPr>
              <a:t> hổ </a:t>
            </a:r>
            <a:r>
              <a:rPr lang="en-US" altLang="en-US" sz="2400"/>
              <a:t>và động</a:t>
            </a:r>
          </a:p>
          <a:p>
            <a:r>
              <a:rPr lang="en-US" altLang="en-US" sz="2400"/>
              <a:t> từ</a:t>
            </a:r>
            <a:r>
              <a:rPr lang="en-US" altLang="en-US" sz="2400">
                <a:solidFill>
                  <a:srgbClr val="FF0000"/>
                </a:solidFill>
              </a:rPr>
              <a:t> mang</a:t>
            </a:r>
            <a:r>
              <a:rPr lang="en-US" altLang="en-US" sz="2400"/>
              <a:t>.</a:t>
            </a:r>
          </a:p>
          <a:p>
            <a:r>
              <a:rPr lang="en-US" altLang="en-US" sz="2400"/>
              <a:t> -</a:t>
            </a:r>
            <a:r>
              <a:rPr lang="en-US" altLang="en-US" sz="2400">
                <a:solidFill>
                  <a:srgbClr val="FF0000"/>
                </a:solidFill>
              </a:rPr>
              <a:t>Động từ bò</a:t>
            </a:r>
            <a:r>
              <a:rPr lang="en-US" altLang="en-US" sz="2400"/>
              <a:t> đồng âm với </a:t>
            </a:r>
            <a:r>
              <a:rPr lang="en-US" altLang="en-US" sz="2400">
                <a:solidFill>
                  <a:srgbClr val="FF0000"/>
                </a:solidFill>
              </a:rPr>
              <a:t>danh từ bò</a:t>
            </a:r>
            <a:r>
              <a:rPr lang="en-US" altLang="en-US" sz="2400"/>
              <a:t>.</a:t>
            </a:r>
          </a:p>
          <a:p>
            <a:r>
              <a:rPr lang="en-US" altLang="en-US" sz="2400" u="sng"/>
              <a:t>Các từ đồng âm</a:t>
            </a:r>
            <a:r>
              <a:rPr lang="en-US" altLang="en-US" sz="2400"/>
              <a:t>: </a:t>
            </a:r>
            <a:r>
              <a:rPr lang="en-US" altLang="en-US" sz="2400">
                <a:solidFill>
                  <a:srgbClr val="FF0000"/>
                </a:solidFill>
              </a:rPr>
              <a:t>Hổ; mang; bò.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A2B04A86-CC65-41A8-A64C-72E0CE10D2B2}"/>
              </a:ext>
            </a:extLst>
          </p:cNvPr>
          <p:cNvCxnSpPr/>
          <p:nvPr/>
        </p:nvCxnSpPr>
        <p:spPr>
          <a:xfrm flipV="1">
            <a:off x="4114800" y="2209800"/>
            <a:ext cx="914400" cy="266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B365838-1B18-4E10-8A50-B47849CEAE55}"/>
              </a:ext>
            </a:extLst>
          </p:cNvPr>
          <p:cNvCxnSpPr>
            <a:stCxn id="14" idx="3"/>
          </p:cNvCxnSpPr>
          <p:nvPr/>
        </p:nvCxnSpPr>
        <p:spPr>
          <a:xfrm>
            <a:off x="4191000" y="2628900"/>
            <a:ext cx="1143000" cy="266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5" descr="1">
            <a:extLst>
              <a:ext uri="{FF2B5EF4-FFF2-40B4-BE49-F238E27FC236}">
                <a16:creationId xmlns:a16="http://schemas.microsoft.com/office/drawing/2014/main" id="{D8A19400-8E90-46A3-BAE0-E1ED002A182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61337"/>
            <a:ext cx="2220912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AutoShape 6">
            <a:extLst>
              <a:ext uri="{FF2B5EF4-FFF2-40B4-BE49-F238E27FC236}">
                <a16:creationId xmlns:a16="http://schemas.microsoft.com/office/drawing/2014/main" id="{E64699BF-67FB-4B5B-A0BE-5618EB1CF2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0"/>
            <a:ext cx="4233863" cy="1524000"/>
          </a:xfrm>
          <a:prstGeom prst="cloudCallout">
            <a:avLst>
              <a:gd name="adj1" fmla="val -122662"/>
              <a:gd name="adj2" fmla="val 51722"/>
            </a:avLst>
          </a:prstGeom>
          <a:solidFill>
            <a:srgbClr val="00FF00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Vì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sao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có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thê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̉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hiểu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theo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nhiều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nghĩa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như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vậy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3201786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1" name="AutoShape 9">
            <a:extLst>
              <a:ext uri="{FF2B5EF4-FFF2-40B4-BE49-F238E27FC236}">
                <a16:creationId xmlns:a16="http://schemas.microsoft.com/office/drawing/2014/main" id="{61FF87EC-D0FC-491F-BDAA-0574043B6E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905000"/>
            <a:ext cx="7924800" cy="22098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FFFF00"/>
              </a:gs>
              <a:gs pos="100000">
                <a:srgbClr val="66FF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 dirty="0" err="1">
                <a:solidFill>
                  <a:srgbClr val="0000CC"/>
                </a:solidFill>
              </a:rPr>
              <a:t>Dùng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từ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đồng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âm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để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chơi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chữ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là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dựa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vào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hiện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tượng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</a:p>
          <a:p>
            <a:r>
              <a:rPr lang="en-US" altLang="en-US" sz="2400" dirty="0" err="1">
                <a:solidFill>
                  <a:srgbClr val="0000CC"/>
                </a:solidFill>
              </a:rPr>
              <a:t>đồng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âm</a:t>
            </a:r>
            <a:r>
              <a:rPr lang="en-US" altLang="en-US" sz="2400" dirty="0">
                <a:solidFill>
                  <a:srgbClr val="0000CC"/>
                </a:solidFill>
              </a:rPr>
              <a:t>, </a:t>
            </a:r>
            <a:r>
              <a:rPr lang="en-US" altLang="en-US" sz="2400" dirty="0" err="1">
                <a:solidFill>
                  <a:srgbClr val="0000CC"/>
                </a:solidFill>
              </a:rPr>
              <a:t>tạo</a:t>
            </a:r>
            <a:r>
              <a:rPr lang="en-US" altLang="en-US" sz="2400" dirty="0">
                <a:solidFill>
                  <a:srgbClr val="0000CC"/>
                </a:solidFill>
              </a:rPr>
              <a:t> ra </a:t>
            </a:r>
            <a:r>
              <a:rPr lang="en-US" altLang="en-US" sz="2400" dirty="0" err="1">
                <a:solidFill>
                  <a:srgbClr val="0000CC"/>
                </a:solidFill>
              </a:rPr>
              <a:t>những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câu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nói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có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nhiều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nghĩa</a:t>
            </a:r>
            <a:r>
              <a:rPr lang="en-US" altLang="en-US" sz="2400" dirty="0">
                <a:solidFill>
                  <a:srgbClr val="0000CC"/>
                </a:solidFill>
              </a:rPr>
              <a:t>, </a:t>
            </a:r>
            <a:r>
              <a:rPr lang="en-US" altLang="en-US" sz="2400" dirty="0" err="1">
                <a:solidFill>
                  <a:srgbClr val="0000CC"/>
                </a:solidFill>
              </a:rPr>
              <a:t>gây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</a:p>
          <a:p>
            <a:r>
              <a:rPr lang="en-US" altLang="en-US" sz="2400" dirty="0" err="1">
                <a:solidFill>
                  <a:srgbClr val="0000CC"/>
                </a:solidFill>
              </a:rPr>
              <a:t>những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bất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ngờ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thú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vị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cho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người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đọc</a:t>
            </a:r>
            <a:r>
              <a:rPr lang="en-US" altLang="en-US" sz="2400" dirty="0">
                <a:solidFill>
                  <a:srgbClr val="0000CC"/>
                </a:solidFill>
              </a:rPr>
              <a:t>, </a:t>
            </a:r>
            <a:r>
              <a:rPr lang="en-US" altLang="en-US" sz="2400" dirty="0" err="1">
                <a:solidFill>
                  <a:srgbClr val="0000CC"/>
                </a:solidFill>
              </a:rPr>
              <a:t>người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nghe</a:t>
            </a:r>
            <a:r>
              <a:rPr lang="en-US" altLang="en-US" sz="2400" dirty="0">
                <a:solidFill>
                  <a:srgbClr val="0000CC"/>
                </a:solidFill>
              </a:rPr>
              <a:t>.</a:t>
            </a:r>
          </a:p>
          <a:p>
            <a:endParaRPr lang="en-US" altLang="en-US" sz="3200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290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1747874144"/>
</p:tagLst>
</file>

<file path=ppt/theme/theme1.xml><?xml version="1.0" encoding="utf-8"?>
<a:theme xmlns:a="http://schemas.openxmlformats.org/drawingml/2006/main" name="Maple">
  <a:themeElements>
    <a:clrScheme name="Maple 9">
      <a:dk1>
        <a:srgbClr val="003366"/>
      </a:dk1>
      <a:lt1>
        <a:srgbClr val="FFFFFF"/>
      </a:lt1>
      <a:dk2>
        <a:srgbClr val="003366"/>
      </a:dk2>
      <a:lt2>
        <a:srgbClr val="CBD5DF"/>
      </a:lt2>
      <a:accent1>
        <a:srgbClr val="A9BEE9"/>
      </a:accent1>
      <a:accent2>
        <a:srgbClr val="D6E4F2"/>
      </a:accent2>
      <a:accent3>
        <a:srgbClr val="FFFFFF"/>
      </a:accent3>
      <a:accent4>
        <a:srgbClr val="002A56"/>
      </a:accent4>
      <a:accent5>
        <a:srgbClr val="D1DBF2"/>
      </a:accent5>
      <a:accent6>
        <a:srgbClr val="C2CFDB"/>
      </a:accent6>
      <a:hlink>
        <a:srgbClr val="0000CC"/>
      </a:hlink>
      <a:folHlink>
        <a:srgbClr val="8668E8"/>
      </a:folHlink>
    </a:clrScheme>
    <a:fontScheme name="Mapl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aple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ple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Maple</Template>
  <TotalTime>424</TotalTime>
  <Words>860</Words>
  <Application>Microsoft Office PowerPoint</Application>
  <PresentationFormat>On-screen Show (4:3)</PresentationFormat>
  <Paragraphs>118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4" baseType="lpstr">
      <vt:lpstr>.VnTimeH</vt:lpstr>
      <vt:lpstr>Arial</vt:lpstr>
      <vt:lpstr>Helvetica Neue</vt:lpstr>
      <vt:lpstr>Kids</vt:lpstr>
      <vt:lpstr>Times New Roman</vt:lpstr>
      <vt:lpstr>Wingdings</vt:lpstr>
      <vt:lpstr>Maple</vt:lpstr>
      <vt:lpstr>PowerPoint Presentation</vt:lpstr>
      <vt:lpstr>PowerPoint Presentation</vt:lpstr>
      <vt:lpstr>PowerPoint Presentation</vt:lpstr>
      <vt:lpstr>YÊU CẦU CẦN ĐẠT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QTKD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LY HUNG</dc:creator>
  <cp:lastModifiedBy>ADMIN</cp:lastModifiedBy>
  <cp:revision>29</cp:revision>
  <dcterms:created xsi:type="dcterms:W3CDTF">2009-06-30T08:47:04Z</dcterms:created>
  <dcterms:modified xsi:type="dcterms:W3CDTF">2021-10-18T03:48:58Z</dcterms:modified>
</cp:coreProperties>
</file>