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8"/>
  </p:notesMasterIdLst>
  <p:sldIdLst>
    <p:sldId id="285" r:id="rId3"/>
    <p:sldId id="256" r:id="rId4"/>
    <p:sldId id="291" r:id="rId5"/>
    <p:sldId id="296" r:id="rId6"/>
    <p:sldId id="288" r:id="rId7"/>
    <p:sldId id="258" r:id="rId8"/>
    <p:sldId id="297" r:id="rId9"/>
    <p:sldId id="262" r:id="rId10"/>
    <p:sldId id="289" r:id="rId11"/>
    <p:sldId id="290" r:id="rId12"/>
    <p:sldId id="295" r:id="rId13"/>
    <p:sldId id="292" r:id="rId14"/>
    <p:sldId id="293" r:id="rId15"/>
    <p:sldId id="294" r:id="rId16"/>
    <p:sldId id="266" r:id="rId17"/>
  </p:sldIdLst>
  <p:sldSz cx="9144000" cy="5143500" type="screen16x9"/>
  <p:notesSz cx="6858000" cy="9144000"/>
  <p:embeddedFontLst>
    <p:embeddedFont>
      <p:font typeface="Open Sans" pitchFamily="34" charset="0"/>
      <p:regular r:id="rId19"/>
      <p:bold r:id="rId20"/>
      <p:italic r:id="rId21"/>
      <p:boldItalic r:id="rId22"/>
    </p:embeddedFont>
    <p:embeddedFont>
      <p:font typeface="HP001 4 hàng" charset="0"/>
      <p:regular r:id="rId23"/>
      <p:bold r:id="rId24"/>
    </p:embeddedFont>
    <p:embeddedFont>
      <p:font typeface="Cambria" pitchFamily="18" charset="0"/>
      <p:regular r:id="rId25"/>
      <p:bold r:id="rId26"/>
      <p:italic r:id="rId27"/>
      <p:boldItalic r:id="rId28"/>
    </p:embeddedFont>
    <p:embeddedFont>
      <p:font typeface="Cambria Math" pitchFamily="18" charset="0"/>
      <p:regular r:id="rId29"/>
    </p:embeddedFont>
    <p:embeddedFont>
      <p:font typeface="Kalam" charset="0"/>
      <p:regular r:id="rId30"/>
      <p:bold r:id="rId31"/>
    </p:embeddedFont>
    <p:embeddedFont>
      <p:font typeface="Montserrat" pitchFamily="2" charset="0"/>
      <p:regular r:id="rId32"/>
      <p:bold r:id="rId33"/>
    </p:embeddedFont>
    <p:embeddedFont>
      <p:font typeface="Itim" charset="-34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 snapToGrid="0">
      <p:cViewPr varScale="1">
        <p:scale>
          <a:sx n="107" d="100"/>
          <a:sy n="107" d="100"/>
        </p:scale>
        <p:origin x="-2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7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74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0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6B26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34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97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85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62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65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76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8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80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59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56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245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1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1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3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6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85" r:id="rId4"/>
    <p:sldLayoutId id="2147483684" r:id="rId5"/>
    <p:sldLayoutId id="2147483683" r:id="rId6"/>
    <p:sldLayoutId id="2147483651" r:id="rId7"/>
    <p:sldLayoutId id="2147483686" r:id="rId8"/>
    <p:sldLayoutId id="2147483655" r:id="rId9"/>
    <p:sldLayoutId id="2147483664" r:id="rId10"/>
    <p:sldLayoutId id="2147483689" r:id="rId11"/>
    <p:sldLayoutId id="2147483688" r:id="rId12"/>
    <p:sldLayoutId id="2147483687" r:id="rId13"/>
    <p:sldLayoutId id="2147483670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050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92" r:id="rId2"/>
    <p:sldLayoutId id="2147483691" r:id="rId3"/>
    <p:sldLayoutId id="2147483690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B3D00AA-09E1-416D-A350-3DD337F057D1}"/>
              </a:ext>
            </a:extLst>
          </p:cNvPr>
          <p:cNvSpPr txBox="1"/>
          <p:nvPr/>
        </p:nvSpPr>
        <p:spPr>
          <a:xfrm>
            <a:off x="2366432" y="2087890"/>
            <a:ext cx="54297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là m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PSTP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STP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12cm; 123mm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56486" y="393768"/>
            <a:ext cx="7801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3: Viết các số thập phân sau thành phân số thập phân: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0,1;   0,02;   0,004;   0,095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1959" y="1591135"/>
                <a:ext cx="1402948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1591135"/>
                <a:ext cx="1402948" cy="878126"/>
              </a:xfrm>
              <a:prstGeom prst="rect">
                <a:avLst/>
              </a:prstGeom>
              <a:blipFill rotWithShape="0">
                <a:blip r:embed="rId3"/>
                <a:stretch>
                  <a:fillRect l="-9130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01959" y="2907316"/>
                <a:ext cx="179728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0,02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907316"/>
                <a:ext cx="1797287" cy="879215"/>
              </a:xfrm>
              <a:prstGeom prst="rect">
                <a:avLst/>
              </a:prstGeom>
              <a:blipFill rotWithShape="0">
                <a:blip r:embed="rId4"/>
                <a:stretch>
                  <a:fillRect l="-7143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56095" y="1591135"/>
                <a:ext cx="2191626" cy="87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0,004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1591135"/>
                <a:ext cx="2191626" cy="876971"/>
              </a:xfrm>
              <a:prstGeom prst="rect">
                <a:avLst/>
              </a:prstGeom>
              <a:blipFill rotWithShape="0">
                <a:blip r:embed="rId5"/>
                <a:stretch>
                  <a:fillRect l="-5556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56095" y="2907316"/>
                <a:ext cx="2191626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0,095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2907316"/>
                <a:ext cx="2191626" cy="887166"/>
              </a:xfrm>
              <a:prstGeom prst="rect">
                <a:avLst/>
              </a:prstGeom>
              <a:blipFill rotWithShape="0">
                <a:blip r:embed="rId6"/>
                <a:stretch>
                  <a:fillRect l="-5556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0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200" b="1" i="1" dirty="0" smtClean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của 8kg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…….kg? </a:t>
                </a:r>
                <a:endParaRPr lang="vi-VN" sz="2100" b="1" dirty="0">
                  <a:solidFill>
                    <a:srgbClr val="213054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vi-VN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6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5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Cambria" panose="02040503050406030204" pitchFamily="18" charset="0"/>
              </a:rPr>
              <a:pPr/>
              <a:t>12</a:t>
            </a:fld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</a:rPr>
                  <a:t>của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24 </a:t>
                </a:r>
                <a:r>
                  <a:rPr lang="en-US" sz="2100" b="1" dirty="0">
                    <a:solidFill>
                      <a:srgbClr val="213054"/>
                    </a:solidFill>
                    <a:latin typeface="HP001 4 hàng" panose="020B0603050302020204" pitchFamily="34" charset="0"/>
                  </a:rPr>
                  <a:t>l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……..</a:t>
                </a:r>
                <a:r>
                  <a:rPr lang="en-US" sz="2100" b="1" dirty="0">
                    <a:solidFill>
                      <a:srgbClr val="213054"/>
                    </a:solidFill>
                    <a:latin typeface="HP001 4 hàng" panose="020B0603050302020204" pitchFamily="34" charset="0"/>
                  </a:rPr>
                  <a:t>l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?</a:t>
                </a:r>
                <a:endParaRPr lang="en-US" sz="2100" dirty="0">
                  <a:solidFill>
                    <a:srgbClr val="213054"/>
                  </a:solidFill>
                  <a:latin typeface="Cambria" panose="02040503050406030204" pitchFamily="18" charset="0"/>
                </a:endParaRPr>
              </a:p>
              <a:p>
                <a:pPr algn="just">
                  <a:defRPr/>
                </a:pPr>
                <a:endParaRPr lang="vi-VN" sz="21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</a:rPr>
              <a:t>6</a:t>
            </a:r>
            <a:endParaRPr lang="en-US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9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8 </a:t>
            </a:r>
            <a:endParaRPr lang="en-US" sz="1950" b="1" dirty="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pPr/>
              <a:t>13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2" y="699542"/>
            <a:ext cx="1444284" cy="8500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497204" y="504380"/>
                <a:ext cx="3803225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của 35m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……….?</a:t>
                </a:r>
                <a:endParaRPr lang="vi-VN" sz="2100" b="1" dirty="0">
                  <a:solidFill>
                    <a:srgbClr val="213054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04" y="504380"/>
                <a:ext cx="3803225" cy="1739503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3cm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40821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vi-VN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</a:rPr>
              <a:t>7m</a:t>
            </a:r>
            <a:endParaRPr lang="vi-VN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7cm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8m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pPr/>
              <a:t>14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untdown in After Effects - Free Template">
            <a:hlinkClick r:id="" action="ppaction://media"/>
            <a:extLst>
              <a:ext uri="{FF2B5EF4-FFF2-40B4-BE49-F238E27FC236}">
                <a16:creationId xmlns:a16="http://schemas.microsoft.com/office/drawing/2014/main" xmlns="" id="{B918922A-FBF5-42DF-A024-D8B727CD81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966" y="3935268"/>
            <a:ext cx="1859195" cy="11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1384784"/>
            <a:ext cx="2697600" cy="507232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A0E71C-52EA-4637-92D6-0A3E60315231}"/>
              </a:ext>
            </a:extLst>
          </p:cNvPr>
          <p:cNvSpPr txBox="1"/>
          <p:nvPr/>
        </p:nvSpPr>
        <p:spPr>
          <a:xfrm>
            <a:off x="2545061" y="1700711"/>
            <a:ext cx="4023519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1430780" y="1234614"/>
            <a:ext cx="6301484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Toán </a:t>
            </a: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Khái niệm số thập phân (TT)</a:t>
            </a:r>
            <a:b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(tr 36)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704594" y="965597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832829"/>
              <a:ext cx="5699512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Nắm được khái niệm số thập phân và cấu tạo của số thập phân.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9731" y="1406081"/>
            <a:ext cx="2346217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 smtClean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3157901" y="2247428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85446"/>
              </p:ext>
            </p:extLst>
          </p:nvPr>
        </p:nvGraphicFramePr>
        <p:xfrm>
          <a:off x="709670" y="175706"/>
          <a:ext cx="2995356" cy="266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714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793461" y="195076"/>
                <a:ext cx="5244866" cy="12402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2m 7dm hay 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2,7m;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fr-FR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2,7 m </a:t>
                </a:r>
                <a:r>
                  <a:rPr lang="fr-FR" sz="1800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 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phẩy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3461" y="195076"/>
                <a:ext cx="5244866" cy="1240276"/>
              </a:xfrm>
              <a:prstGeom prst="rect">
                <a:avLst/>
              </a:prstGeom>
              <a:blipFill>
                <a:blip r:embed="rId3"/>
                <a:stretch>
                  <a:fillRect l="-929" b="-73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79551" y="915304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884" y="915303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6928" y="159397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9551" y="159397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670" y="159397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4970" y="231508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593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9551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906" y="231508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20" name="Google Shape;825;p30"/>
          <p:cNvGrpSpPr/>
          <p:nvPr/>
        </p:nvGrpSpPr>
        <p:grpSpPr>
          <a:xfrm rot="546397">
            <a:off x="7016289" y="-181595"/>
            <a:ext cx="2743443" cy="1090954"/>
            <a:chOff x="4038775" y="3369325"/>
            <a:chExt cx="1789725" cy="711700"/>
          </a:xfrm>
        </p:grpSpPr>
        <p:sp>
          <p:nvSpPr>
            <p:cNvPr id="21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3705026" y="1203605"/>
                <a:ext cx="5244866" cy="13026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8m 56cm hay 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8,56m;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8,56m đọc là: </a:t>
                </a:r>
                <a:r>
                  <a:rPr lang="vi-VN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tám phẩy năm mươi sáu mét</a:t>
                </a: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026" y="1203605"/>
                <a:ext cx="5244866" cy="1302664"/>
              </a:xfrm>
              <a:prstGeom prst="rect">
                <a:avLst/>
              </a:prstGeom>
              <a:blipFill>
                <a:blip r:embed="rId4"/>
                <a:stretch>
                  <a:fillRect l="-1047" b="-514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1"/>
              <p:cNvSpPr>
                <a:spLocks noChangeArrowheads="1"/>
              </p:cNvSpPr>
              <p:nvPr/>
            </p:nvSpPr>
            <p:spPr bwMode="auto">
              <a:xfrm>
                <a:off x="798290" y="2537429"/>
                <a:ext cx="6149848" cy="13026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0m 195cm hay 0m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và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195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0,195m;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0,195m đọc là: </a:t>
                </a:r>
                <a:r>
                  <a:rPr lang="vi-VN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không phẩy một trăm chín mươi lăm mét.</a:t>
                </a:r>
                <a:endParaRPr kumimoji="0" lang="en-US" altLang="en-US" sz="1800" b="0" i="1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290" y="2537429"/>
                <a:ext cx="6149848" cy="1302664"/>
              </a:xfrm>
              <a:prstGeom prst="rect">
                <a:avLst/>
              </a:prstGeom>
              <a:blipFill>
                <a:blip r:embed="rId5"/>
                <a:stretch>
                  <a:fillRect l="-793" b="-46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61113" y="4171143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-&gt;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 2,7 ;  8,56 ;  0,195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0" grpId="0"/>
      <p:bldP spid="4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176466" y="176433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51" name="Google Shape;851;p31"/>
          <p:cNvGrpSpPr/>
          <p:nvPr/>
        </p:nvGrpSpPr>
        <p:grpSpPr>
          <a:xfrm>
            <a:off x="741802" y="604385"/>
            <a:ext cx="2368961" cy="256660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1"/>
          <p:cNvGrpSpPr/>
          <p:nvPr/>
        </p:nvGrpSpPr>
        <p:grpSpPr>
          <a:xfrm>
            <a:off x="-253337" y="1128770"/>
            <a:ext cx="4711913" cy="146771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31"/>
          <p:cNvGrpSpPr/>
          <p:nvPr/>
        </p:nvGrpSpPr>
        <p:grpSpPr>
          <a:xfrm rot="21198047">
            <a:off x="7613936" y="130997"/>
            <a:ext cx="1600449" cy="495659"/>
            <a:chOff x="3647400" y="4354525"/>
            <a:chExt cx="365925" cy="73675"/>
          </a:xfrm>
        </p:grpSpPr>
        <p:sp>
          <p:nvSpPr>
            <p:cNvPr id="874" name="Google Shape;874;p31"/>
            <p:cNvSpPr/>
            <p:nvPr/>
          </p:nvSpPr>
          <p:spPr>
            <a:xfrm>
              <a:off x="3647400" y="4384125"/>
              <a:ext cx="42000" cy="38300"/>
            </a:xfrm>
            <a:custGeom>
              <a:avLst/>
              <a:gdLst/>
              <a:ahLst/>
              <a:cxnLst/>
              <a:rect l="l" t="t" r="r" b="b"/>
              <a:pathLst>
                <a:path w="1680" h="1532" extrusionOk="0">
                  <a:moveTo>
                    <a:pt x="923" y="251"/>
                  </a:moveTo>
                  <a:cubicBezTo>
                    <a:pt x="1017" y="251"/>
                    <a:pt x="1111" y="268"/>
                    <a:pt x="1203" y="301"/>
                  </a:cubicBezTo>
                  <a:cubicBezTo>
                    <a:pt x="1128" y="452"/>
                    <a:pt x="1003" y="552"/>
                    <a:pt x="827" y="627"/>
                  </a:cubicBezTo>
                  <a:cubicBezTo>
                    <a:pt x="727" y="677"/>
                    <a:pt x="627" y="677"/>
                    <a:pt x="527" y="677"/>
                  </a:cubicBezTo>
                  <a:cubicBezTo>
                    <a:pt x="376" y="677"/>
                    <a:pt x="251" y="577"/>
                    <a:pt x="401" y="452"/>
                  </a:cubicBezTo>
                  <a:cubicBezTo>
                    <a:pt x="552" y="318"/>
                    <a:pt x="735" y="251"/>
                    <a:pt x="923" y="251"/>
                  </a:cubicBezTo>
                  <a:close/>
                  <a:moveTo>
                    <a:pt x="861" y="0"/>
                  </a:moveTo>
                  <a:cubicBezTo>
                    <a:pt x="791" y="0"/>
                    <a:pt x="721" y="8"/>
                    <a:pt x="652" y="26"/>
                  </a:cubicBezTo>
                  <a:cubicBezTo>
                    <a:pt x="401" y="76"/>
                    <a:pt x="0" y="276"/>
                    <a:pt x="25" y="602"/>
                  </a:cubicBezTo>
                  <a:cubicBezTo>
                    <a:pt x="48" y="874"/>
                    <a:pt x="336" y="982"/>
                    <a:pt x="576" y="982"/>
                  </a:cubicBezTo>
                  <a:cubicBezTo>
                    <a:pt x="602" y="982"/>
                    <a:pt x="627" y="980"/>
                    <a:pt x="652" y="978"/>
                  </a:cubicBezTo>
                  <a:cubicBezTo>
                    <a:pt x="902" y="953"/>
                    <a:pt x="1103" y="853"/>
                    <a:pt x="1278" y="677"/>
                  </a:cubicBezTo>
                  <a:cubicBezTo>
                    <a:pt x="1303" y="903"/>
                    <a:pt x="1303" y="1103"/>
                    <a:pt x="1278" y="1329"/>
                  </a:cubicBezTo>
                  <a:cubicBezTo>
                    <a:pt x="1278" y="1440"/>
                    <a:pt x="1400" y="1532"/>
                    <a:pt x="1495" y="1532"/>
                  </a:cubicBezTo>
                  <a:cubicBezTo>
                    <a:pt x="1550" y="1532"/>
                    <a:pt x="1595" y="1502"/>
                    <a:pt x="1604" y="1429"/>
                  </a:cubicBezTo>
                  <a:cubicBezTo>
                    <a:pt x="1679" y="1078"/>
                    <a:pt x="1604" y="727"/>
                    <a:pt x="1504" y="376"/>
                  </a:cubicBezTo>
                  <a:cubicBezTo>
                    <a:pt x="1554" y="351"/>
                    <a:pt x="1579" y="276"/>
                    <a:pt x="1529" y="226"/>
                  </a:cubicBezTo>
                  <a:cubicBezTo>
                    <a:pt x="1336" y="91"/>
                    <a:pt x="1098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695650" y="4356075"/>
              <a:ext cx="49500" cy="27125"/>
            </a:xfrm>
            <a:custGeom>
              <a:avLst/>
              <a:gdLst/>
              <a:ahLst/>
              <a:cxnLst/>
              <a:rect l="l" t="t" r="r" b="b"/>
              <a:pathLst>
                <a:path w="1980" h="1085" extrusionOk="0">
                  <a:moveTo>
                    <a:pt x="244" y="0"/>
                  </a:moveTo>
                  <a:cubicBezTo>
                    <a:pt x="205" y="0"/>
                    <a:pt x="165" y="6"/>
                    <a:pt x="125" y="20"/>
                  </a:cubicBezTo>
                  <a:cubicBezTo>
                    <a:pt x="0" y="45"/>
                    <a:pt x="100" y="245"/>
                    <a:pt x="201" y="245"/>
                  </a:cubicBezTo>
                  <a:cubicBezTo>
                    <a:pt x="209" y="244"/>
                    <a:pt x="216" y="244"/>
                    <a:pt x="223" y="244"/>
                  </a:cubicBezTo>
                  <a:cubicBezTo>
                    <a:pt x="357" y="244"/>
                    <a:pt x="175" y="473"/>
                    <a:pt x="175" y="521"/>
                  </a:cubicBezTo>
                  <a:cubicBezTo>
                    <a:pt x="150" y="571"/>
                    <a:pt x="150" y="621"/>
                    <a:pt x="175" y="671"/>
                  </a:cubicBezTo>
                  <a:cubicBezTo>
                    <a:pt x="201" y="822"/>
                    <a:pt x="326" y="922"/>
                    <a:pt x="451" y="997"/>
                  </a:cubicBezTo>
                  <a:cubicBezTo>
                    <a:pt x="677" y="1072"/>
                    <a:pt x="927" y="1047"/>
                    <a:pt x="1153" y="1072"/>
                  </a:cubicBezTo>
                  <a:cubicBezTo>
                    <a:pt x="1266" y="1072"/>
                    <a:pt x="1385" y="1085"/>
                    <a:pt x="1504" y="1085"/>
                  </a:cubicBezTo>
                  <a:cubicBezTo>
                    <a:pt x="1623" y="1085"/>
                    <a:pt x="1742" y="1072"/>
                    <a:pt x="1855" y="1022"/>
                  </a:cubicBezTo>
                  <a:cubicBezTo>
                    <a:pt x="1980" y="972"/>
                    <a:pt x="1930" y="797"/>
                    <a:pt x="1830" y="747"/>
                  </a:cubicBezTo>
                  <a:cubicBezTo>
                    <a:pt x="1676" y="677"/>
                    <a:pt x="1500" y="661"/>
                    <a:pt x="1326" y="661"/>
                  </a:cubicBezTo>
                  <a:cubicBezTo>
                    <a:pt x="1187" y="661"/>
                    <a:pt x="1050" y="671"/>
                    <a:pt x="927" y="671"/>
                  </a:cubicBezTo>
                  <a:cubicBezTo>
                    <a:pt x="886" y="671"/>
                    <a:pt x="830" y="677"/>
                    <a:pt x="773" y="677"/>
                  </a:cubicBezTo>
                  <a:cubicBezTo>
                    <a:pt x="660" y="677"/>
                    <a:pt x="543" y="655"/>
                    <a:pt x="526" y="521"/>
                  </a:cubicBezTo>
                  <a:cubicBezTo>
                    <a:pt x="526" y="471"/>
                    <a:pt x="576" y="396"/>
                    <a:pt x="576" y="320"/>
                  </a:cubicBezTo>
                  <a:cubicBezTo>
                    <a:pt x="576" y="135"/>
                    <a:pt x="424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727800" y="4393475"/>
              <a:ext cx="40550" cy="26725"/>
            </a:xfrm>
            <a:custGeom>
              <a:avLst/>
              <a:gdLst/>
              <a:ahLst/>
              <a:cxnLst/>
              <a:rect l="l" t="t" r="r" b="b"/>
              <a:pathLst>
                <a:path w="1622" h="1069" extrusionOk="0">
                  <a:moveTo>
                    <a:pt x="506" y="1"/>
                  </a:moveTo>
                  <a:cubicBezTo>
                    <a:pt x="442" y="1"/>
                    <a:pt x="381" y="71"/>
                    <a:pt x="418" y="128"/>
                  </a:cubicBezTo>
                  <a:cubicBezTo>
                    <a:pt x="443" y="203"/>
                    <a:pt x="468" y="278"/>
                    <a:pt x="494" y="328"/>
                  </a:cubicBezTo>
                  <a:cubicBezTo>
                    <a:pt x="393" y="353"/>
                    <a:pt x="293" y="353"/>
                    <a:pt x="193" y="378"/>
                  </a:cubicBezTo>
                  <a:cubicBezTo>
                    <a:pt x="0" y="402"/>
                    <a:pt x="62" y="681"/>
                    <a:pt x="222" y="681"/>
                  </a:cubicBezTo>
                  <a:cubicBezTo>
                    <a:pt x="229" y="681"/>
                    <a:pt x="236" y="680"/>
                    <a:pt x="243" y="679"/>
                  </a:cubicBezTo>
                  <a:cubicBezTo>
                    <a:pt x="368" y="679"/>
                    <a:pt x="468" y="654"/>
                    <a:pt x="569" y="654"/>
                  </a:cubicBezTo>
                  <a:cubicBezTo>
                    <a:pt x="569" y="729"/>
                    <a:pt x="594" y="830"/>
                    <a:pt x="594" y="905"/>
                  </a:cubicBezTo>
                  <a:cubicBezTo>
                    <a:pt x="607" y="1011"/>
                    <a:pt x="691" y="1068"/>
                    <a:pt x="771" y="1068"/>
                  </a:cubicBezTo>
                  <a:cubicBezTo>
                    <a:pt x="841" y="1068"/>
                    <a:pt x="908" y="1024"/>
                    <a:pt x="920" y="930"/>
                  </a:cubicBezTo>
                  <a:cubicBezTo>
                    <a:pt x="945" y="830"/>
                    <a:pt x="920" y="729"/>
                    <a:pt x="895" y="629"/>
                  </a:cubicBezTo>
                  <a:lnTo>
                    <a:pt x="970" y="629"/>
                  </a:lnTo>
                  <a:cubicBezTo>
                    <a:pt x="1170" y="604"/>
                    <a:pt x="1371" y="604"/>
                    <a:pt x="1521" y="479"/>
                  </a:cubicBezTo>
                  <a:cubicBezTo>
                    <a:pt x="1621" y="429"/>
                    <a:pt x="1546" y="303"/>
                    <a:pt x="1471" y="278"/>
                  </a:cubicBezTo>
                  <a:cubicBezTo>
                    <a:pt x="1392" y="249"/>
                    <a:pt x="1317" y="238"/>
                    <a:pt x="1243" y="238"/>
                  </a:cubicBezTo>
                  <a:cubicBezTo>
                    <a:pt x="1129" y="238"/>
                    <a:pt x="1016" y="263"/>
                    <a:pt x="895" y="278"/>
                  </a:cubicBezTo>
                  <a:lnTo>
                    <a:pt x="769" y="303"/>
                  </a:lnTo>
                  <a:cubicBezTo>
                    <a:pt x="719" y="203"/>
                    <a:pt x="644" y="103"/>
                    <a:pt x="569" y="28"/>
                  </a:cubicBezTo>
                  <a:cubicBezTo>
                    <a:pt x="550" y="9"/>
                    <a:pt x="528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3777725" y="4368075"/>
              <a:ext cx="49925" cy="55775"/>
            </a:xfrm>
            <a:custGeom>
              <a:avLst/>
              <a:gdLst/>
              <a:ahLst/>
              <a:cxnLst/>
              <a:rect l="l" t="t" r="r" b="b"/>
              <a:pathLst>
                <a:path w="1997" h="2231" extrusionOk="0">
                  <a:moveTo>
                    <a:pt x="1053" y="1369"/>
                  </a:moveTo>
                  <a:cubicBezTo>
                    <a:pt x="1379" y="1495"/>
                    <a:pt x="1429" y="1595"/>
                    <a:pt x="1203" y="1670"/>
                  </a:cubicBezTo>
                  <a:cubicBezTo>
                    <a:pt x="1028" y="1770"/>
                    <a:pt x="827" y="1795"/>
                    <a:pt x="627" y="1820"/>
                  </a:cubicBezTo>
                  <a:cubicBezTo>
                    <a:pt x="702" y="1695"/>
                    <a:pt x="777" y="1570"/>
                    <a:pt x="903" y="1495"/>
                  </a:cubicBezTo>
                  <a:cubicBezTo>
                    <a:pt x="953" y="1445"/>
                    <a:pt x="1003" y="1419"/>
                    <a:pt x="1053" y="1369"/>
                  </a:cubicBezTo>
                  <a:close/>
                  <a:moveTo>
                    <a:pt x="179" y="0"/>
                  </a:moveTo>
                  <a:cubicBezTo>
                    <a:pt x="110" y="0"/>
                    <a:pt x="46" y="54"/>
                    <a:pt x="75" y="141"/>
                  </a:cubicBezTo>
                  <a:cubicBezTo>
                    <a:pt x="226" y="668"/>
                    <a:pt x="276" y="1219"/>
                    <a:pt x="251" y="1770"/>
                  </a:cubicBezTo>
                  <a:cubicBezTo>
                    <a:pt x="251" y="1795"/>
                    <a:pt x="251" y="1846"/>
                    <a:pt x="276" y="1871"/>
                  </a:cubicBezTo>
                  <a:lnTo>
                    <a:pt x="201" y="1871"/>
                  </a:lnTo>
                  <a:cubicBezTo>
                    <a:pt x="0" y="1896"/>
                    <a:pt x="50" y="2221"/>
                    <a:pt x="251" y="2221"/>
                  </a:cubicBezTo>
                  <a:cubicBezTo>
                    <a:pt x="301" y="2227"/>
                    <a:pt x="363" y="2230"/>
                    <a:pt x="431" y="2230"/>
                  </a:cubicBezTo>
                  <a:cubicBezTo>
                    <a:pt x="979" y="2230"/>
                    <a:pt x="1997" y="2034"/>
                    <a:pt x="1730" y="1344"/>
                  </a:cubicBezTo>
                  <a:cubicBezTo>
                    <a:pt x="1642" y="1104"/>
                    <a:pt x="1402" y="959"/>
                    <a:pt x="1143" y="959"/>
                  </a:cubicBezTo>
                  <a:cubicBezTo>
                    <a:pt x="1105" y="959"/>
                    <a:pt x="1066" y="962"/>
                    <a:pt x="1028" y="968"/>
                  </a:cubicBezTo>
                  <a:cubicBezTo>
                    <a:pt x="827" y="1018"/>
                    <a:pt x="677" y="1119"/>
                    <a:pt x="552" y="1244"/>
                  </a:cubicBezTo>
                  <a:cubicBezTo>
                    <a:pt x="527" y="843"/>
                    <a:pt x="426" y="467"/>
                    <a:pt x="301" y="91"/>
                  </a:cubicBezTo>
                  <a:cubicBezTo>
                    <a:pt x="280" y="28"/>
                    <a:pt x="22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3811550" y="4354525"/>
              <a:ext cx="27600" cy="28050"/>
            </a:xfrm>
            <a:custGeom>
              <a:avLst/>
              <a:gdLst/>
              <a:ahLst/>
              <a:cxnLst/>
              <a:rect l="l" t="t" r="r" b="b"/>
              <a:pathLst>
                <a:path w="1104" h="1122" extrusionOk="0">
                  <a:moveTo>
                    <a:pt x="467" y="0"/>
                  </a:moveTo>
                  <a:cubicBezTo>
                    <a:pt x="338" y="0"/>
                    <a:pt x="200" y="83"/>
                    <a:pt x="101" y="182"/>
                  </a:cubicBezTo>
                  <a:cubicBezTo>
                    <a:pt x="18" y="244"/>
                    <a:pt x="73" y="376"/>
                    <a:pt x="165" y="376"/>
                  </a:cubicBezTo>
                  <a:cubicBezTo>
                    <a:pt x="184" y="376"/>
                    <a:pt x="205" y="370"/>
                    <a:pt x="226" y="357"/>
                  </a:cubicBezTo>
                  <a:cubicBezTo>
                    <a:pt x="246" y="337"/>
                    <a:pt x="364" y="268"/>
                    <a:pt x="422" y="268"/>
                  </a:cubicBezTo>
                  <a:cubicBezTo>
                    <a:pt x="436" y="268"/>
                    <a:pt x="447" y="272"/>
                    <a:pt x="452" y="282"/>
                  </a:cubicBezTo>
                  <a:cubicBezTo>
                    <a:pt x="452" y="307"/>
                    <a:pt x="326" y="433"/>
                    <a:pt x="326" y="458"/>
                  </a:cubicBezTo>
                  <a:cubicBezTo>
                    <a:pt x="226" y="583"/>
                    <a:pt x="151" y="708"/>
                    <a:pt x="76" y="809"/>
                  </a:cubicBezTo>
                  <a:cubicBezTo>
                    <a:pt x="1" y="909"/>
                    <a:pt x="76" y="1059"/>
                    <a:pt x="201" y="1084"/>
                  </a:cubicBezTo>
                  <a:cubicBezTo>
                    <a:pt x="326" y="1097"/>
                    <a:pt x="477" y="1122"/>
                    <a:pt x="624" y="1122"/>
                  </a:cubicBezTo>
                  <a:cubicBezTo>
                    <a:pt x="771" y="1122"/>
                    <a:pt x="915" y="1097"/>
                    <a:pt x="1028" y="1009"/>
                  </a:cubicBezTo>
                  <a:cubicBezTo>
                    <a:pt x="1103" y="934"/>
                    <a:pt x="1053" y="834"/>
                    <a:pt x="978" y="809"/>
                  </a:cubicBezTo>
                  <a:cubicBezTo>
                    <a:pt x="828" y="758"/>
                    <a:pt x="677" y="758"/>
                    <a:pt x="527" y="758"/>
                  </a:cubicBezTo>
                  <a:cubicBezTo>
                    <a:pt x="577" y="683"/>
                    <a:pt x="627" y="608"/>
                    <a:pt x="677" y="533"/>
                  </a:cubicBezTo>
                  <a:cubicBezTo>
                    <a:pt x="727" y="433"/>
                    <a:pt x="778" y="307"/>
                    <a:pt x="727" y="182"/>
                  </a:cubicBezTo>
                  <a:cubicBezTo>
                    <a:pt x="662" y="50"/>
                    <a:pt x="567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3856050" y="4393900"/>
              <a:ext cx="47000" cy="10925"/>
            </a:xfrm>
            <a:custGeom>
              <a:avLst/>
              <a:gdLst/>
              <a:ahLst/>
              <a:cxnLst/>
              <a:rect l="l" t="t" r="r" b="b"/>
              <a:pathLst>
                <a:path w="1880" h="437" extrusionOk="0">
                  <a:moveTo>
                    <a:pt x="1425" y="1"/>
                  </a:moveTo>
                  <a:cubicBezTo>
                    <a:pt x="1294" y="1"/>
                    <a:pt x="1165" y="22"/>
                    <a:pt x="1028" y="36"/>
                  </a:cubicBezTo>
                  <a:cubicBezTo>
                    <a:pt x="752" y="61"/>
                    <a:pt x="476" y="86"/>
                    <a:pt x="201" y="111"/>
                  </a:cubicBezTo>
                  <a:cubicBezTo>
                    <a:pt x="0" y="136"/>
                    <a:pt x="75" y="437"/>
                    <a:pt x="276" y="437"/>
                  </a:cubicBezTo>
                  <a:cubicBezTo>
                    <a:pt x="526" y="437"/>
                    <a:pt x="802" y="412"/>
                    <a:pt x="1078" y="412"/>
                  </a:cubicBezTo>
                  <a:cubicBezTo>
                    <a:pt x="1142" y="412"/>
                    <a:pt x="1211" y="414"/>
                    <a:pt x="1281" y="414"/>
                  </a:cubicBezTo>
                  <a:cubicBezTo>
                    <a:pt x="1457" y="414"/>
                    <a:pt x="1644" y="401"/>
                    <a:pt x="1805" y="311"/>
                  </a:cubicBezTo>
                  <a:cubicBezTo>
                    <a:pt x="1880" y="236"/>
                    <a:pt x="1830" y="86"/>
                    <a:pt x="1755" y="61"/>
                  </a:cubicBezTo>
                  <a:cubicBezTo>
                    <a:pt x="1641" y="15"/>
                    <a:pt x="1533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3861050" y="4406000"/>
              <a:ext cx="49525" cy="9750"/>
            </a:xfrm>
            <a:custGeom>
              <a:avLst/>
              <a:gdLst/>
              <a:ahLst/>
              <a:cxnLst/>
              <a:rect l="l" t="t" r="r" b="b"/>
              <a:pathLst>
                <a:path w="1981" h="390" extrusionOk="0">
                  <a:moveTo>
                    <a:pt x="1562" y="1"/>
                  </a:moveTo>
                  <a:cubicBezTo>
                    <a:pt x="1416" y="1"/>
                    <a:pt x="1269" y="28"/>
                    <a:pt x="1103" y="28"/>
                  </a:cubicBezTo>
                  <a:cubicBezTo>
                    <a:pt x="803" y="53"/>
                    <a:pt x="502" y="53"/>
                    <a:pt x="176" y="53"/>
                  </a:cubicBezTo>
                  <a:cubicBezTo>
                    <a:pt x="1" y="53"/>
                    <a:pt x="51" y="354"/>
                    <a:pt x="201" y="354"/>
                  </a:cubicBezTo>
                  <a:cubicBezTo>
                    <a:pt x="432" y="371"/>
                    <a:pt x="649" y="389"/>
                    <a:pt x="864" y="389"/>
                  </a:cubicBezTo>
                  <a:cubicBezTo>
                    <a:pt x="952" y="389"/>
                    <a:pt x="1040" y="386"/>
                    <a:pt x="1128" y="379"/>
                  </a:cubicBezTo>
                  <a:cubicBezTo>
                    <a:pt x="1229" y="379"/>
                    <a:pt x="1337" y="387"/>
                    <a:pt x="1445" y="387"/>
                  </a:cubicBezTo>
                  <a:cubicBezTo>
                    <a:pt x="1608" y="387"/>
                    <a:pt x="1770" y="369"/>
                    <a:pt x="1905" y="278"/>
                  </a:cubicBezTo>
                  <a:cubicBezTo>
                    <a:pt x="1981" y="228"/>
                    <a:pt x="1956" y="78"/>
                    <a:pt x="1855" y="53"/>
                  </a:cubicBezTo>
                  <a:cubicBezTo>
                    <a:pt x="1755" y="13"/>
                    <a:pt x="1659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924125" y="4391050"/>
              <a:ext cx="40975" cy="37150"/>
            </a:xfrm>
            <a:custGeom>
              <a:avLst/>
              <a:gdLst/>
              <a:ahLst/>
              <a:cxnLst/>
              <a:rect l="l" t="t" r="r" b="b"/>
              <a:pathLst>
                <a:path w="1639" h="1486" extrusionOk="0">
                  <a:moveTo>
                    <a:pt x="1067" y="0"/>
                  </a:moveTo>
                  <a:cubicBezTo>
                    <a:pt x="557" y="0"/>
                    <a:pt x="0" y="359"/>
                    <a:pt x="109" y="927"/>
                  </a:cubicBezTo>
                  <a:cubicBezTo>
                    <a:pt x="159" y="1227"/>
                    <a:pt x="435" y="1428"/>
                    <a:pt x="711" y="1478"/>
                  </a:cubicBezTo>
                  <a:cubicBezTo>
                    <a:pt x="759" y="1483"/>
                    <a:pt x="816" y="1486"/>
                    <a:pt x="878" y="1486"/>
                  </a:cubicBezTo>
                  <a:cubicBezTo>
                    <a:pt x="1134" y="1486"/>
                    <a:pt x="1467" y="1434"/>
                    <a:pt x="1588" y="1252"/>
                  </a:cubicBezTo>
                  <a:cubicBezTo>
                    <a:pt x="1613" y="1202"/>
                    <a:pt x="1638" y="1127"/>
                    <a:pt x="1588" y="1077"/>
                  </a:cubicBezTo>
                  <a:cubicBezTo>
                    <a:pt x="1534" y="996"/>
                    <a:pt x="1487" y="973"/>
                    <a:pt x="1432" y="973"/>
                  </a:cubicBezTo>
                  <a:cubicBezTo>
                    <a:pt x="1385" y="973"/>
                    <a:pt x="1332" y="990"/>
                    <a:pt x="1262" y="1002"/>
                  </a:cubicBezTo>
                  <a:cubicBezTo>
                    <a:pt x="1123" y="1037"/>
                    <a:pt x="971" y="1084"/>
                    <a:pt x="824" y="1084"/>
                  </a:cubicBezTo>
                  <a:cubicBezTo>
                    <a:pt x="760" y="1084"/>
                    <a:pt x="696" y="1075"/>
                    <a:pt x="636" y="1052"/>
                  </a:cubicBezTo>
                  <a:cubicBezTo>
                    <a:pt x="335" y="952"/>
                    <a:pt x="485" y="626"/>
                    <a:pt x="661" y="475"/>
                  </a:cubicBezTo>
                  <a:cubicBezTo>
                    <a:pt x="808" y="328"/>
                    <a:pt x="974" y="269"/>
                    <a:pt x="1157" y="269"/>
                  </a:cubicBezTo>
                  <a:cubicBezTo>
                    <a:pt x="1191" y="269"/>
                    <a:pt x="1226" y="271"/>
                    <a:pt x="1262" y="275"/>
                  </a:cubicBezTo>
                  <a:cubicBezTo>
                    <a:pt x="1271" y="276"/>
                    <a:pt x="1280" y="277"/>
                    <a:pt x="1288" y="277"/>
                  </a:cubicBezTo>
                  <a:cubicBezTo>
                    <a:pt x="1437" y="277"/>
                    <a:pt x="1430" y="72"/>
                    <a:pt x="1287" y="24"/>
                  </a:cubicBezTo>
                  <a:cubicBezTo>
                    <a:pt x="1216" y="8"/>
                    <a:pt x="1142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3966475" y="4358650"/>
              <a:ext cx="46850" cy="33350"/>
            </a:xfrm>
            <a:custGeom>
              <a:avLst/>
              <a:gdLst/>
              <a:ahLst/>
              <a:cxnLst/>
              <a:rect l="l" t="t" r="r" b="b"/>
              <a:pathLst>
                <a:path w="1874" h="1334" extrusionOk="0">
                  <a:moveTo>
                    <a:pt x="282" y="0"/>
                  </a:moveTo>
                  <a:cubicBezTo>
                    <a:pt x="227" y="0"/>
                    <a:pt x="172" y="6"/>
                    <a:pt x="119" y="17"/>
                  </a:cubicBezTo>
                  <a:cubicBezTo>
                    <a:pt x="1" y="64"/>
                    <a:pt x="62" y="270"/>
                    <a:pt x="175" y="270"/>
                  </a:cubicBezTo>
                  <a:cubicBezTo>
                    <a:pt x="182" y="270"/>
                    <a:pt x="188" y="269"/>
                    <a:pt x="195" y="268"/>
                  </a:cubicBezTo>
                  <a:cubicBezTo>
                    <a:pt x="215" y="265"/>
                    <a:pt x="236" y="264"/>
                    <a:pt x="258" y="264"/>
                  </a:cubicBezTo>
                  <a:cubicBezTo>
                    <a:pt x="455" y="264"/>
                    <a:pt x="701" y="365"/>
                    <a:pt x="520" y="568"/>
                  </a:cubicBezTo>
                  <a:cubicBezTo>
                    <a:pt x="470" y="644"/>
                    <a:pt x="370" y="669"/>
                    <a:pt x="320" y="769"/>
                  </a:cubicBezTo>
                  <a:cubicBezTo>
                    <a:pt x="245" y="894"/>
                    <a:pt x="295" y="1045"/>
                    <a:pt x="395" y="1145"/>
                  </a:cubicBezTo>
                  <a:cubicBezTo>
                    <a:pt x="538" y="1276"/>
                    <a:pt x="783" y="1333"/>
                    <a:pt x="1030" y="1333"/>
                  </a:cubicBezTo>
                  <a:cubicBezTo>
                    <a:pt x="1303" y="1333"/>
                    <a:pt x="1579" y="1263"/>
                    <a:pt x="1724" y="1145"/>
                  </a:cubicBezTo>
                  <a:cubicBezTo>
                    <a:pt x="1874" y="1019"/>
                    <a:pt x="1698" y="819"/>
                    <a:pt x="1573" y="819"/>
                  </a:cubicBezTo>
                  <a:cubicBezTo>
                    <a:pt x="1448" y="819"/>
                    <a:pt x="1323" y="844"/>
                    <a:pt x="1197" y="869"/>
                  </a:cubicBezTo>
                  <a:cubicBezTo>
                    <a:pt x="1147" y="877"/>
                    <a:pt x="1097" y="880"/>
                    <a:pt x="1046" y="880"/>
                  </a:cubicBezTo>
                  <a:cubicBezTo>
                    <a:pt x="944" y="880"/>
                    <a:pt x="838" y="869"/>
                    <a:pt x="721" y="869"/>
                  </a:cubicBezTo>
                  <a:cubicBezTo>
                    <a:pt x="771" y="844"/>
                    <a:pt x="796" y="794"/>
                    <a:pt x="821" y="769"/>
                  </a:cubicBezTo>
                  <a:cubicBezTo>
                    <a:pt x="871" y="694"/>
                    <a:pt x="896" y="618"/>
                    <a:pt x="896" y="543"/>
                  </a:cubicBezTo>
                  <a:cubicBezTo>
                    <a:pt x="918" y="181"/>
                    <a:pt x="595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1"/>
          <p:cNvGrpSpPr/>
          <p:nvPr/>
        </p:nvGrpSpPr>
        <p:grpSpPr>
          <a:xfrm>
            <a:off x="6046692" y="1333177"/>
            <a:ext cx="747025" cy="182679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314056"/>
            <a:ext cx="405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vi-VN" sz="18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số thập phân gồm hai phần: phần nguyên và phần thập phân,</a:t>
            </a:r>
            <a:r>
              <a:rPr lang="en-US" sz="18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 được phân cách nhau bởi dấu phẩy.</a:t>
            </a:r>
            <a:endParaRPr lang="vi-VN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5" name="Google Shape;859;p31"/>
          <p:cNvGrpSpPr/>
          <p:nvPr/>
        </p:nvGrpSpPr>
        <p:grpSpPr>
          <a:xfrm>
            <a:off x="-391725" y="2676557"/>
            <a:ext cx="4711913" cy="1467714"/>
            <a:chOff x="4345425" y="2175475"/>
            <a:chExt cx="800750" cy="176025"/>
          </a:xfrm>
        </p:grpSpPr>
        <p:sp>
          <p:nvSpPr>
            <p:cNvPr id="56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2809656"/>
            <a:ext cx="4058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en-US" sz="1800" b="1" i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chữ số ở bên trái dấu phẩy thuộc về phần nguyên, những chữ số ở bên phải dấu phẩy thuộc về phần thập phân.</a:t>
            </a:r>
            <a:endParaRPr lang="vi-VN" sz="1800">
              <a:solidFill>
                <a:srgbClr val="3936E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Google Shape;849;p31"/>
          <p:cNvSpPr txBox="1">
            <a:spLocks/>
          </p:cNvSpPr>
          <p:nvPr/>
        </p:nvSpPr>
        <p:spPr>
          <a:xfrm>
            <a:off x="5249276" y="708928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</a:rPr>
              <a:t>8 , 56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52198" y="1549867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849;p31"/>
          <p:cNvSpPr txBox="1">
            <a:spLocks/>
          </p:cNvSpPr>
          <p:nvPr/>
        </p:nvSpPr>
        <p:spPr>
          <a:xfrm>
            <a:off x="4994807" y="1751841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nguyên</a:t>
            </a:r>
          </a:p>
        </p:txBody>
      </p:sp>
      <p:grpSp>
        <p:nvGrpSpPr>
          <p:cNvPr id="74" name="Google Shape;883;p31"/>
          <p:cNvGrpSpPr/>
          <p:nvPr/>
        </p:nvGrpSpPr>
        <p:grpSpPr>
          <a:xfrm>
            <a:off x="6882529" y="1315639"/>
            <a:ext cx="747025" cy="182679"/>
            <a:chOff x="1394800" y="3522000"/>
            <a:chExt cx="1048650" cy="138275"/>
          </a:xfrm>
        </p:grpSpPr>
        <p:sp>
          <p:nvSpPr>
            <p:cNvPr id="7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7191083" y="1532329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Google Shape;849;p31"/>
          <p:cNvSpPr txBox="1">
            <a:spLocks/>
          </p:cNvSpPr>
          <p:nvPr/>
        </p:nvSpPr>
        <p:spPr>
          <a:xfrm>
            <a:off x="6420204" y="1745367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thập phân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4508" y="2239383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8,56 đọc là: </a:t>
            </a:r>
            <a:r>
              <a:rPr lang="vi-VN" sz="1600" b="1" i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phẩy năm mươi sáu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1600" b="1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grpSp>
        <p:nvGrpSpPr>
          <p:cNvPr id="114" name="Google Shape;883;p31"/>
          <p:cNvGrpSpPr/>
          <p:nvPr/>
        </p:nvGrpSpPr>
        <p:grpSpPr>
          <a:xfrm>
            <a:off x="6080465" y="3479156"/>
            <a:ext cx="747025" cy="182679"/>
            <a:chOff x="1394800" y="3522000"/>
            <a:chExt cx="1048650" cy="138275"/>
          </a:xfrm>
        </p:grpSpPr>
        <p:sp>
          <p:nvSpPr>
            <p:cNvPr id="11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24" name="Google Shape;849;p31"/>
          <p:cNvSpPr txBox="1">
            <a:spLocks/>
          </p:cNvSpPr>
          <p:nvPr/>
        </p:nvSpPr>
        <p:spPr>
          <a:xfrm>
            <a:off x="5283049" y="2854907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</a:rPr>
              <a:t>90 , 638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6185971" y="3695846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oogle Shape;883;p31"/>
          <p:cNvGrpSpPr/>
          <p:nvPr/>
        </p:nvGrpSpPr>
        <p:grpSpPr>
          <a:xfrm>
            <a:off x="6916302" y="3461618"/>
            <a:ext cx="747025" cy="182679"/>
            <a:chOff x="1394800" y="3522000"/>
            <a:chExt cx="1048650" cy="138275"/>
          </a:xfrm>
        </p:grpSpPr>
        <p:sp>
          <p:nvSpPr>
            <p:cNvPr id="127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8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9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0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1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2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3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4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5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cxnSp>
        <p:nvCxnSpPr>
          <p:cNvPr id="136" name="Straight Arrow Connector 135"/>
          <p:cNvCxnSpPr/>
          <p:nvPr/>
        </p:nvCxnSpPr>
        <p:spPr>
          <a:xfrm>
            <a:off x="7224856" y="3678308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Google Shape;849;p31"/>
          <p:cNvSpPr txBox="1">
            <a:spLocks/>
          </p:cNvSpPr>
          <p:nvPr/>
        </p:nvSpPr>
        <p:spPr>
          <a:xfrm>
            <a:off x="6453977" y="3891346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thập phân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159079" y="4354178"/>
            <a:ext cx="405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90,638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đọc là: </a:t>
            </a:r>
            <a:r>
              <a:rPr lang="en-US" sz="1600" b="1" i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phẩy sáu trăm ba mươi tám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1600" b="1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39" name="Google Shape;849;p31"/>
          <p:cNvSpPr txBox="1">
            <a:spLocks/>
          </p:cNvSpPr>
          <p:nvPr/>
        </p:nvSpPr>
        <p:spPr>
          <a:xfrm>
            <a:off x="5015368" y="3893295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nguyên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85" grpId="0"/>
      <p:bldP spid="15" grpId="0"/>
      <p:bldP spid="124" grpId="0"/>
      <p:bldP spid="137" grpId="0"/>
      <p:bldP spid="138" grpId="0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249132" y="304397"/>
            <a:ext cx="7801350" cy="134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>
              <a:lnSpc>
                <a:spcPct val="200000"/>
              </a:lnSpc>
            </a:pPr>
            <a:r>
              <a:rPr lang="en-US" sz="2200" b="1">
                <a:latin typeface="Cambria" panose="02040503050406030204" pitchFamily="18" charset="0"/>
                <a:ea typeface="Cambria" panose="02040503050406030204" pitchFamily="18" charset="0"/>
              </a:rPr>
              <a:t>Bài 1: Đọc mỗi số thập phân sau : </a:t>
            </a:r>
          </a:p>
          <a:p>
            <a:pPr algn="just" latinLnBrk="0">
              <a:lnSpc>
                <a:spcPct val="200000"/>
              </a:lnSpc>
            </a:pPr>
            <a:r>
              <a:rPr lang="en-US" sz="2200" b="1">
                <a:latin typeface="Cambria" panose="02040503050406030204" pitchFamily="18" charset="0"/>
                <a:ea typeface="Cambria" panose="02040503050406030204" pitchFamily="18" charset="0"/>
              </a:rPr>
              <a:t>9,4  ;     7,98  ;       25,477  ;     206,075  ;      0,307</a:t>
            </a:r>
          </a:p>
        </p:txBody>
      </p:sp>
      <p:sp>
        <p:nvSpPr>
          <p:cNvPr id="5" name="Rectangle 4"/>
          <p:cNvSpPr/>
          <p:nvPr/>
        </p:nvSpPr>
        <p:spPr>
          <a:xfrm>
            <a:off x="811568" y="1822473"/>
            <a:ext cx="5507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9,4: Chín phẩy bốn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6024" y="2327573"/>
            <a:ext cx="4049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7,98: Bảy phẩy chín mươi tám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024" y="2875406"/>
            <a:ext cx="6772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25,477: Hai mươi lăm phẩy bốn trăm bảy mươi bảy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024" y="3374160"/>
            <a:ext cx="702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206,075: Hai trăm linh sáu phẩy không trăm bảy mươi lăm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024" y="3889744"/>
            <a:ext cx="4736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0,307: Không phẩy ba trăm linh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0338" y="420477"/>
                <a:ext cx="7801350" cy="1403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latinLnBrk="0">
                  <a:lnSpc>
                    <a:spcPct val="150000"/>
                  </a:lnSpc>
                </a:pPr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Bài 2: </a:t>
                </a:r>
                <a:r>
                  <a:rPr lang="en-US" sz="2000" b="1">
                    <a:latin typeface="Cambria" panose="02040503050406030204" pitchFamily="18" charset="0"/>
                    <a:ea typeface="Cambria" panose="02040503050406030204" pitchFamily="18" charset="0"/>
                  </a:rPr>
                  <a:t>Viết các hỗn số sau thành số thập phân rồi đọc số đó:</a:t>
                </a:r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latinLnBrk="0">
                  <a:lnSpc>
                    <a:spcPct val="150000"/>
                  </a:lnSpc>
                </a:pP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                      </a:t>
                </a:r>
                <a:r>
                  <a:rPr lang="en-US" altLang="en-US" sz="24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5</a:t>
                </a: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 ;        </a:t>
                </a: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  ;    </a:t>
                </a:r>
                <a:r>
                  <a:rPr lang="en-US" sz="2400" b="1">
                    <a:latin typeface="Cambria" panose="02040503050406030204" pitchFamily="18" charset="0"/>
                    <a:ea typeface="Cambria" panose="02040503050406030204" pitchFamily="18" charset="0"/>
                  </a:rPr>
                  <a:t>   </a:t>
                </a: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810</a:t>
                </a:r>
                <a:r>
                  <a:rPr lang="en-US" altLang="en-US" sz="24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1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38" y="420477"/>
                <a:ext cx="7801350" cy="1403910"/>
              </a:xfrm>
              <a:prstGeom prst="rect">
                <a:avLst/>
              </a:prstGeom>
              <a:blipFill rotWithShape="0">
                <a:blip r:embed="rId3"/>
                <a:stretch>
                  <a:fillRect l="-704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628819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65667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479036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55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5</a:t>
                          </a:r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810</a:t>
                          </a:r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628819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/>
                    <a:gridCol w="1656678"/>
                    <a:gridCol w="4790362"/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551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80000" r="-400000" b="-2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180000" r="-400000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280000" r="-400000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Rectangle 24"/>
          <p:cNvSpPr/>
          <p:nvPr/>
        </p:nvSpPr>
        <p:spPr>
          <a:xfrm>
            <a:off x="3030430" y="2670832"/>
            <a:ext cx="971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01845" y="2678399"/>
            <a:ext cx="4105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phẩy chín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35471" y="3424855"/>
            <a:ext cx="1166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82,45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01845" y="3432422"/>
            <a:ext cx="4350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mươi hai phẩy bốn mươi lăm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3061" y="4163676"/>
            <a:ext cx="1411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810,225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1845" y="4171243"/>
            <a:ext cx="497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trăm mười phẩy hai trăm hai mươi lăm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8680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419</Words>
  <Application>Microsoft Office PowerPoint</Application>
  <PresentationFormat>On-screen Show (16:9)</PresentationFormat>
  <Paragraphs>99</Paragraphs>
  <Slides>15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Open Sans</vt:lpstr>
      <vt:lpstr>Muli</vt:lpstr>
      <vt:lpstr>HP001 4 hàng</vt:lpstr>
      <vt:lpstr>Cambria</vt:lpstr>
      <vt:lpstr>Cambria Math</vt:lpstr>
      <vt:lpstr>Times New Roman</vt:lpstr>
      <vt:lpstr>Kalam</vt:lpstr>
      <vt:lpstr>Montserrat</vt:lpstr>
      <vt:lpstr>Itim</vt:lpstr>
      <vt:lpstr>Calibri</vt:lpstr>
      <vt:lpstr>Online Notebook by Slidesgo</vt:lpstr>
      <vt:lpstr>Doodle Sketchbook by Slidesgo</vt:lpstr>
      <vt:lpstr>Khởi động</vt:lpstr>
      <vt:lpstr>Toán  Khái niệm số thập phân (TT) (tr 36)</vt:lpstr>
      <vt:lpstr>PowerPoint Presentation</vt:lpstr>
      <vt:lpstr>Khám phá</vt:lpstr>
      <vt:lpstr>PowerPoint Presentation</vt:lpstr>
      <vt:lpstr>Ghi nhớ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Admin</cp:lastModifiedBy>
  <cp:revision>18</cp:revision>
  <dcterms:modified xsi:type="dcterms:W3CDTF">2021-10-15T14:42:15Z</dcterms:modified>
</cp:coreProperties>
</file>