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6" r:id="rId2"/>
    <p:sldId id="277" r:id="rId3"/>
    <p:sldId id="279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61" r:id="rId17"/>
    <p:sldId id="262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298" r:id="rId33"/>
    <p:sldId id="306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23" autoAdjust="0"/>
  </p:normalViewPr>
  <p:slideViewPr>
    <p:cSldViewPr>
      <p:cViewPr>
        <p:scale>
          <a:sx n="80" d="100"/>
          <a:sy n="80" d="100"/>
        </p:scale>
        <p:origin x="-107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6C7DC-5D00-4323-96EC-7EBA1C51BC6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699B-DAF4-4E2C-9667-6D6FBDB2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4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3F5AF1-B675-4468-BA5F-D7FE663B6C9D}" type="slidenum">
              <a:rPr lang="en-US" altLang="en-US">
                <a:latin typeface=".VnTime" pitchFamily="34" charset="0"/>
              </a:rPr>
              <a:pPr/>
              <a:t>18</a:t>
            </a:fld>
            <a:endParaRPr lang="en-US" altLang="en-US">
              <a:latin typeface=".VnTime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8BC67C-4F1F-4B1B-9F90-9E7D8225C13A}" type="slidenum">
              <a:rPr lang="en-US" altLang="en-US">
                <a:latin typeface=".VnTime" pitchFamily="34" charset="0"/>
              </a:rPr>
              <a:pPr/>
              <a:t>19</a:t>
            </a:fld>
            <a:endParaRPr lang="en-US" altLang="en-US">
              <a:latin typeface=".VnTime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B6F7D1-83C4-4FA4-9416-0652EC2765C7}" type="slidenum">
              <a:rPr lang="en-US" altLang="en-US">
                <a:latin typeface=".VnTime" pitchFamily="34" charset="0"/>
              </a:rPr>
              <a:pPr/>
              <a:t>20</a:t>
            </a:fld>
            <a:endParaRPr lang="en-US" altLang="en-US">
              <a:latin typeface=".VnTime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898587-ECE7-4E47-9208-BDFD0228C6EB}" type="slidenum">
              <a:rPr lang="en-US" altLang="en-US">
                <a:latin typeface=".VnTime" pitchFamily="34" charset="0"/>
              </a:rPr>
              <a:pPr/>
              <a:t>21</a:t>
            </a:fld>
            <a:endParaRPr lang="en-US" altLang="en-US">
              <a:latin typeface=".VnTime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161482-CA40-4F29-A671-2AD0F1AC81AF}" type="slidenum">
              <a:rPr lang="en-US" altLang="en-US">
                <a:latin typeface=".VnTime" pitchFamily="34" charset="0"/>
              </a:rPr>
              <a:pPr/>
              <a:t>23</a:t>
            </a:fld>
            <a:endParaRPr lang="en-US" altLang="en-US">
              <a:latin typeface=".VnTime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E16C7F-C6FD-4640-B3AD-D69974D6BB21}" type="slidenum">
              <a:rPr lang="en-US" altLang="vi-VN" smtClean="0"/>
              <a:pPr eaLnBrk="1" hangingPunct="1"/>
              <a:t>27</a:t>
            </a:fld>
            <a:endParaRPr lang="en-US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8711-F862-4BEC-93E2-8D2001CF6892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D3F8-1AD0-4A51-9B8A-5FDC5878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4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8711-F862-4BEC-93E2-8D2001CF6892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D3F8-1AD0-4A51-9B8A-5FDC5878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8711-F862-4BEC-93E2-8D2001CF6892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D3F8-1AD0-4A51-9B8A-5FDC5878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628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Ngày 5 tháng 10 năm 2014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Lộc yên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BA1A-56D9-434C-B7CB-B6B2FFDDF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3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8711-F862-4BEC-93E2-8D2001CF6892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D3F8-1AD0-4A51-9B8A-5FDC5878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8711-F862-4BEC-93E2-8D2001CF6892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D3F8-1AD0-4A51-9B8A-5FDC5878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9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8711-F862-4BEC-93E2-8D2001CF6892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D3F8-1AD0-4A51-9B8A-5FDC5878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0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8711-F862-4BEC-93E2-8D2001CF6892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D3F8-1AD0-4A51-9B8A-5FDC5878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8711-F862-4BEC-93E2-8D2001CF6892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D3F8-1AD0-4A51-9B8A-5FDC5878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7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8711-F862-4BEC-93E2-8D2001CF6892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D3F8-1AD0-4A51-9B8A-5FDC5878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6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8711-F862-4BEC-93E2-8D2001CF6892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D3F8-1AD0-4A51-9B8A-5FDC5878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8711-F862-4BEC-93E2-8D2001CF6892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9D3F8-1AD0-4A51-9B8A-5FDC5878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4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8711-F862-4BEC-93E2-8D2001CF6892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9D3F8-1AD0-4A51-9B8A-5FDC5878D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43.png"/><Relationship Id="rId18" Type="http://schemas.openxmlformats.org/officeDocument/2006/relationships/slide" Target="slide31.xml"/><Relationship Id="rId3" Type="http://schemas.microsoft.com/office/2007/relationships/media" Target="../media/media1.WAV"/><Relationship Id="rId7" Type="http://schemas.openxmlformats.org/officeDocument/2006/relationships/audio" Target="../media/audio2.wav"/><Relationship Id="rId12" Type="http://schemas.openxmlformats.org/officeDocument/2006/relationships/image" Target="../media/image42.gif"/><Relationship Id="rId17" Type="http://schemas.openxmlformats.org/officeDocument/2006/relationships/slide" Target="slide32.xml"/><Relationship Id="rId2" Type="http://schemas.openxmlformats.org/officeDocument/2006/relationships/audio" Target="file:///D:\Rung%20Chuong%20Vang\8.%20Ket%20thuc%20cau%20hoi.wav" TargetMode="External"/><Relationship Id="rId16" Type="http://schemas.openxmlformats.org/officeDocument/2006/relationships/slide" Target="slide29.xml"/><Relationship Id="rId1" Type="http://schemas.openxmlformats.org/officeDocument/2006/relationships/audio" Target="file:///D:\Rung%20Chuong%20Vang\chaomung.wav" TargetMode="Externa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1.gif"/><Relationship Id="rId5" Type="http://schemas.openxmlformats.org/officeDocument/2006/relationships/slideLayout" Target="../slideLayouts/slideLayout7.xml"/><Relationship Id="rId15" Type="http://schemas.openxmlformats.org/officeDocument/2006/relationships/slide" Target="slide30.xml"/><Relationship Id="rId10" Type="http://schemas.openxmlformats.org/officeDocument/2006/relationships/image" Target="../media/image40.png"/><Relationship Id="rId4" Type="http://schemas.openxmlformats.org/officeDocument/2006/relationships/audio" Target="../media/media1.WAV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2.gif"/><Relationship Id="rId3" Type="http://schemas.openxmlformats.org/officeDocument/2006/relationships/audio" Target="../media/audio2.wav"/><Relationship Id="rId7" Type="http://schemas.openxmlformats.org/officeDocument/2006/relationships/image" Target="../media/image46.gif"/><Relationship Id="rId12" Type="http://schemas.openxmlformats.org/officeDocument/2006/relationships/image" Target="../media/image5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50.gif"/><Relationship Id="rId5" Type="http://schemas.openxmlformats.org/officeDocument/2006/relationships/image" Target="../media/image45.jpeg"/><Relationship Id="rId10" Type="http://schemas.openxmlformats.org/officeDocument/2006/relationships/image" Target="../media/image49.gif"/><Relationship Id="rId4" Type="http://schemas.openxmlformats.org/officeDocument/2006/relationships/audio" Target="../media/audio5.wav"/><Relationship Id="rId9" Type="http://schemas.openxmlformats.org/officeDocument/2006/relationships/image" Target="../media/image48.gif"/><Relationship Id="rId1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2.gif"/><Relationship Id="rId3" Type="http://schemas.openxmlformats.org/officeDocument/2006/relationships/audio" Target="../media/audio2.wav"/><Relationship Id="rId7" Type="http://schemas.openxmlformats.org/officeDocument/2006/relationships/image" Target="../media/image46.gif"/><Relationship Id="rId12" Type="http://schemas.openxmlformats.org/officeDocument/2006/relationships/image" Target="../media/image5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50.gif"/><Relationship Id="rId5" Type="http://schemas.openxmlformats.org/officeDocument/2006/relationships/image" Target="../media/image45.jpeg"/><Relationship Id="rId10" Type="http://schemas.openxmlformats.org/officeDocument/2006/relationships/image" Target="../media/image49.gif"/><Relationship Id="rId4" Type="http://schemas.openxmlformats.org/officeDocument/2006/relationships/audio" Target="../media/audio5.wav"/><Relationship Id="rId9" Type="http://schemas.openxmlformats.org/officeDocument/2006/relationships/image" Target="../media/image48.gif"/><Relationship Id="rId1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2.gif"/><Relationship Id="rId3" Type="http://schemas.openxmlformats.org/officeDocument/2006/relationships/audio" Target="../media/audio2.wav"/><Relationship Id="rId7" Type="http://schemas.openxmlformats.org/officeDocument/2006/relationships/image" Target="../media/image46.gif"/><Relationship Id="rId12" Type="http://schemas.openxmlformats.org/officeDocument/2006/relationships/image" Target="../media/image5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50.gif"/><Relationship Id="rId5" Type="http://schemas.openxmlformats.org/officeDocument/2006/relationships/image" Target="../media/image45.jpeg"/><Relationship Id="rId10" Type="http://schemas.openxmlformats.org/officeDocument/2006/relationships/image" Target="../media/image49.gif"/><Relationship Id="rId4" Type="http://schemas.openxmlformats.org/officeDocument/2006/relationships/audio" Target="../media/audio5.wav"/><Relationship Id="rId9" Type="http://schemas.openxmlformats.org/officeDocument/2006/relationships/image" Target="../media/image48.gif"/><Relationship Id="rId1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2.gif"/><Relationship Id="rId3" Type="http://schemas.openxmlformats.org/officeDocument/2006/relationships/audio" Target="../media/audio2.wav"/><Relationship Id="rId7" Type="http://schemas.openxmlformats.org/officeDocument/2006/relationships/image" Target="../media/image46.gif"/><Relationship Id="rId12" Type="http://schemas.openxmlformats.org/officeDocument/2006/relationships/image" Target="../media/image5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50.gif"/><Relationship Id="rId5" Type="http://schemas.openxmlformats.org/officeDocument/2006/relationships/image" Target="../media/image45.jpeg"/><Relationship Id="rId10" Type="http://schemas.openxmlformats.org/officeDocument/2006/relationships/image" Target="../media/image49.gif"/><Relationship Id="rId4" Type="http://schemas.openxmlformats.org/officeDocument/2006/relationships/audio" Target="../media/audio5.wav"/><Relationship Id="rId9" Type="http://schemas.openxmlformats.org/officeDocument/2006/relationships/image" Target="../media/image48.gif"/><Relationship Id="rId1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Khoa_T7_Ti&#7871;t%2013\B&#224;i%20so&#7841;n%20SXH\Dau%20hieu%20chuan.mp4" TargetMode="External"/><Relationship Id="rId1" Type="http://schemas.microsoft.com/office/2007/relationships/media" Target="file:///C:\Users\Admin\Desktop\Khoa_T7_Ti&#7871;t%2013\B&#224;i%20so&#7841;n%20SXH\Dau%20hieu%20chuan.mp4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̉nh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3048000"/>
            <a:ext cx="2224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3"/>
          <p:cNvSpPr>
            <a:spLocks noChangeArrowheads="1" noChangeShapeType="1" noTextEdit="1"/>
          </p:cNvSpPr>
          <p:nvPr/>
        </p:nvSpPr>
        <p:spPr bwMode="auto">
          <a:xfrm>
            <a:off x="3868341" y="666750"/>
            <a:ext cx="17145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9966"/>
                </a:solidFill>
                <a:prstDash val="sysDot"/>
                <a:round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  <p:pic>
        <p:nvPicPr>
          <p:cNvPr id="2052" name="Picture 15" descr="Flash Lang hoa de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0"/>
            <a:ext cx="721519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Flash Lang hoa de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0"/>
            <a:ext cx="721519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Flash Lang hoa de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82" y="5988050"/>
            <a:ext cx="721519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5" descr="Flash Lang hoa de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88050"/>
            <a:ext cx="721519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" descr="Day hoa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0"/>
            <a:ext cx="5143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" descr="Day hoa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4572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B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89438"/>
            <a:ext cx="445294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B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07" y="4389438"/>
            <a:ext cx="445294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9"/>
          <p:cNvSpPr>
            <a:spLocks noChangeArrowheads="1" noChangeShapeType="1" noTextEdit="1"/>
          </p:cNvSpPr>
          <p:nvPr/>
        </p:nvSpPr>
        <p:spPr bwMode="auto">
          <a:xfrm>
            <a:off x="4400550" y="1393826"/>
            <a:ext cx="3028950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</a:t>
            </a:r>
          </a:p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5.</a:t>
            </a:r>
          </a:p>
        </p:txBody>
      </p:sp>
      <p:sp>
        <p:nvSpPr>
          <p:cNvPr id="2062" name="WordArt 21"/>
          <p:cNvSpPr>
            <a:spLocks noChangeArrowheads="1" noChangeShapeType="1" noTextEdit="1"/>
          </p:cNvSpPr>
          <p:nvPr/>
        </p:nvSpPr>
        <p:spPr bwMode="auto">
          <a:xfrm>
            <a:off x="1885950" y="6096001"/>
            <a:ext cx="5343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2063" name="Group 18"/>
          <p:cNvGrpSpPr>
            <a:grpSpLocks/>
          </p:cNvGrpSpPr>
          <p:nvPr/>
        </p:nvGrpSpPr>
        <p:grpSpPr bwMode="auto">
          <a:xfrm>
            <a:off x="1943100" y="685800"/>
            <a:ext cx="2096691" cy="2611438"/>
            <a:chOff x="5225" y="9335"/>
            <a:chExt cx="2520" cy="1750"/>
          </a:xfrm>
        </p:grpSpPr>
        <p:sp>
          <p:nvSpPr>
            <p:cNvPr id="2066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endParaRPr lang="vi-VN" altLang="en-US"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2067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4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1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 sz="8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2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48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73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Times New Roman"/>
                  <a:cs typeface="Times New Roman"/>
                </a:rPr>
                <a:t>NĂM </a:t>
              </a:r>
            </a:p>
          </p:txBody>
        </p:sp>
        <p:sp>
          <p:nvSpPr>
            <p:cNvPr id="2074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480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064" name="WordArt 33"/>
          <p:cNvSpPr>
            <a:spLocks noChangeArrowheads="1" noChangeShapeType="1" noTextEdit="1"/>
          </p:cNvSpPr>
          <p:nvPr/>
        </p:nvSpPr>
        <p:spPr bwMode="auto">
          <a:xfrm>
            <a:off x="2114550" y="152401"/>
            <a:ext cx="4914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5" name="Rectangle 36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84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tmp58D5.tmp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143000"/>
            <a:ext cx="4254500" cy="4946650"/>
          </a:xfrm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04800" y="1143000"/>
            <a:ext cx="3733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vi-VN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 sốt xuất huyết do một loại vi-rút gây ra. Vi-rút này sống trong máu người bệnh. Muỗi vằn hút máu người bệnh rồi truyền vi-rút sang cho người lành.</a:t>
            </a:r>
          </a:p>
          <a:p>
            <a:pPr algn="just" eaLnBrk="1" hangingPunct="1"/>
            <a:r>
              <a:rPr lang="en-US" altLang="vi-VN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Muỗi vằn sống trong nhà, đốt người cả ban ngày và ban đêm. Bọ gậy muỗi vằn thường sống ở các chum, vại, bể nước,…</a:t>
            </a:r>
          </a:p>
        </p:txBody>
      </p:sp>
    </p:spTree>
    <p:extLst>
      <p:ext uri="{BB962C8B-B14F-4D97-AF65-F5344CB8AC3E}">
        <p14:creationId xmlns:p14="http://schemas.microsoft.com/office/powerpoint/2010/main" val="23530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		</a:t>
            </a:r>
            <a:r>
              <a:rPr lang="en-US" sz="2800" dirty="0" err="1" smtClean="0">
                <a:solidFill>
                  <a:srgbClr val="0000CC"/>
                </a:solidFill>
              </a:rPr>
              <a:t>Thảo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luận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nhóm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trả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lời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các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câu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hỏi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sau</a:t>
            </a:r>
            <a:r>
              <a:rPr lang="en-US" sz="2800" dirty="0" smtClean="0">
                <a:solidFill>
                  <a:srgbClr val="0000CC"/>
                </a:solidFill>
              </a:rPr>
              <a:t>: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Tác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gây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bệnh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sốt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xuất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huyết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là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gì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Bệnh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lây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truyền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như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nào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Muỗi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vằn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có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gì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D:\destop\Anh\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3"/>
            <a:ext cx="8643998" cy="642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7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Nd9GcSjZAhhZB_BIc58a7QJO4JY4jJKVAS_zsHhSXh4mdUM6olk9jbDokAtDVt1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76400"/>
            <a:ext cx="42862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2819400" y="914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895600" y="685800"/>
            <a:ext cx="2644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</a:rPr>
              <a:t>Muỗi vằn</a:t>
            </a:r>
          </a:p>
        </p:txBody>
      </p:sp>
      <p:pic>
        <p:nvPicPr>
          <p:cNvPr id="9222" name="Picture 13" descr="20101207153141_m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1676400"/>
            <a:ext cx="42481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1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top\h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0005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	   </a:t>
            </a: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3600" dirty="0" err="1" smtClean="0">
                <a:solidFill>
                  <a:srgbClr val="0000CC"/>
                </a:solidFill>
              </a:rPr>
              <a:t>Sốt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xuất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huyết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là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bệnh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truyền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nhiễm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cấp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tính</a:t>
            </a:r>
            <a:r>
              <a:rPr lang="en-US" sz="3600" dirty="0" smtClean="0">
                <a:solidFill>
                  <a:srgbClr val="0000CC"/>
                </a:solidFill>
              </a:rPr>
              <a:t> do vi </a:t>
            </a:r>
            <a:r>
              <a:rPr lang="en-US" sz="3600" dirty="0" err="1" smtClean="0">
                <a:solidFill>
                  <a:srgbClr val="0000CC"/>
                </a:solidFill>
              </a:rPr>
              <a:t>rút</a:t>
            </a:r>
            <a:r>
              <a:rPr lang="en-US" sz="3600" dirty="0" smtClean="0">
                <a:solidFill>
                  <a:srgbClr val="0000CC"/>
                </a:solidFill>
              </a:rPr>
              <a:t> Dengue </a:t>
            </a:r>
            <a:r>
              <a:rPr lang="en-US" sz="3600" dirty="0" err="1" smtClean="0">
                <a:solidFill>
                  <a:srgbClr val="0000CC"/>
                </a:solidFill>
              </a:rPr>
              <a:t>gây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ra</a:t>
            </a:r>
            <a:r>
              <a:rPr lang="en-US" sz="3600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buFontTx/>
              <a:buNone/>
              <a:defRPr/>
            </a:pPr>
            <a:r>
              <a:rPr lang="en-US" sz="3600" dirty="0" smtClean="0">
                <a:solidFill>
                  <a:srgbClr val="0000CC"/>
                </a:solidFill>
              </a:rPr>
              <a:t>     - </a:t>
            </a:r>
            <a:r>
              <a:rPr lang="en-US" sz="3600" dirty="0" err="1" smtClean="0">
                <a:solidFill>
                  <a:srgbClr val="0000CC"/>
                </a:solidFill>
              </a:rPr>
              <a:t>Muỗi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vằn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là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trung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gian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truyền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bệnh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từ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người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bệnh</a:t>
            </a:r>
            <a:r>
              <a:rPr lang="en-US" sz="3600" dirty="0" smtClean="0">
                <a:solidFill>
                  <a:srgbClr val="0000CC"/>
                </a:solidFill>
              </a:rPr>
              <a:t> sang </a:t>
            </a:r>
            <a:r>
              <a:rPr lang="en-US" sz="3600" dirty="0" err="1" smtClean="0">
                <a:solidFill>
                  <a:srgbClr val="0000CC"/>
                </a:solidFill>
              </a:rPr>
              <a:t>người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lành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0" indent="0" algn="just"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51520" y="476672"/>
            <a:ext cx="871296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hiệu ,tác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gây bệnh, đường lây truyền và sự nguy hiểm của bệnh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sốt xuất huyết.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 hiệu: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sốt cao liên tục, xuất huyết dưới da, chảy máu chân răng, chảy máu cam…. 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 nhân: do một loại vi-rút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alt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 lây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truyền:Muỗi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vằn hút máu người bệnh rồi truyền vi-rút sang cho người lành.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 nguy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hiểm:có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diễn biến ngắn, bệnh nặng có thể gây chết người trong vòng 3 đến 5 ngày.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2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76470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Dấu hiệu ,tác nhân gây bệnh, đường lây truyền và sự nguy hiểm của bệnh  viêm não.</a:t>
            </a:r>
          </a:p>
        </p:txBody>
      </p:sp>
    </p:spTree>
    <p:extLst>
      <p:ext uri="{BB962C8B-B14F-4D97-AF65-F5344CB8AC3E}">
        <p14:creationId xmlns:p14="http://schemas.microsoft.com/office/powerpoint/2010/main" val="67962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68051" y="1081393"/>
            <a:ext cx="2400300" cy="12003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Tác nhân gây ra bệnh viêm não là gì?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381125" y="2263171"/>
            <a:ext cx="2400300" cy="156966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Lứa tuổi nào thường bị mắc bệnh viêm não nhiều nhất?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381125" y="3863370"/>
            <a:ext cx="2400300" cy="156966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Bệnh viêm não lây truyền như thế nào?</a:t>
            </a:r>
            <a:b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370401" y="5311170"/>
            <a:ext cx="2400300" cy="156966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Bệnh viêm não nguy hiểm như thế nào?</a:t>
            </a:r>
            <a:b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457700" y="1047440"/>
            <a:ext cx="3429000" cy="1446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Người mắc bệnh này có thể bị chết, nếu sống cũng sẽ bị di chứng nhưng bại liệt, mất trí nhớ …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467225" y="2521817"/>
            <a:ext cx="3429000" cy="11080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Muỗi hút máu các con vật bị bệnh và truyền vi-rút gây bệnh sang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494378" y="3657600"/>
            <a:ext cx="3429000" cy="14465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Bệnh này do một loại vi-rút có trong máu gia súc và </a:t>
            </a:r>
            <a:r>
              <a:rPr lang="vi-VN" alt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 vật hoang dã như khỉ, chuột, chim … gây ra.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494378" y="5104150"/>
            <a:ext cx="3429000" cy="1446550"/>
          </a:xfrm>
          <a:prstGeom prst="rect">
            <a:avLst/>
          </a:prstGeom>
          <a:noFill/>
          <a:ln w="2857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Ai cũng có thể mắc bệnh này, nhưng nhiều nhất là trẻ em từ 3 </a:t>
            </a:r>
            <a:r>
              <a:rPr lang="vi-VN" alt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ến 15 tuổi vì sức </a:t>
            </a:r>
            <a:r>
              <a:rPr lang="vi-VN" alt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ề kháng yếu.</a:t>
            </a: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3771900" y="1981200"/>
            <a:ext cx="722478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3768351" y="3075853"/>
            <a:ext cx="726027" cy="304439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>
            <a:off x="3771900" y="3276600"/>
            <a:ext cx="722478" cy="1371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3771900" y="1844824"/>
            <a:ext cx="685800" cy="4251176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43608" y="188640"/>
            <a:ext cx="7223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câu trả lời tương ứng với từng câu hỏi.</a:t>
            </a:r>
          </a:p>
        </p:txBody>
      </p:sp>
      <p:cxnSp>
        <p:nvCxnSpPr>
          <p:cNvPr id="3" name="Đường kết nối Thẳng 2"/>
          <p:cNvCxnSpPr/>
          <p:nvPr/>
        </p:nvCxnSpPr>
        <p:spPr bwMode="auto">
          <a:xfrm>
            <a:off x="2752725" y="605371"/>
            <a:ext cx="10287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kết nối Thẳng 18"/>
          <p:cNvCxnSpPr/>
          <p:nvPr/>
        </p:nvCxnSpPr>
        <p:spPr bwMode="auto">
          <a:xfrm>
            <a:off x="6540248" y="627637"/>
            <a:ext cx="1009228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9" name="Rectangle 36"/>
          <p:cNvSpPr>
            <a:spLocks noChangeArrowheads="1"/>
          </p:cNvSpPr>
          <p:nvPr/>
        </p:nvSpPr>
        <p:spPr bwMode="auto">
          <a:xfrm>
            <a:off x="827584" y="0"/>
            <a:ext cx="8136904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5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4" grpId="0" animBg="1"/>
      <p:bldP spid="3085" grpId="0" animBg="1"/>
      <p:bldP spid="3086" grpId="0" animBg="1"/>
      <p:bldP spid="3087" grpId="0" animBg="1"/>
      <p:bldP spid="3093" grpId="0" animBg="1"/>
      <p:bldP spid="3094" grpId="0" animBg="1"/>
      <p:bldP spid="3095" grpId="0" animBg="1"/>
      <p:bldP spid="3096" grpId="0" animBg="1"/>
      <p:bldP spid="30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hỗ dành sẵn cho Số hiệu Bản chiế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1BFBD8-57E6-4592-A436-6859E2CBE70D}" type="slidenum">
              <a:rPr lang="en-US" altLang="en-US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381125" y="565258"/>
            <a:ext cx="2400300" cy="12003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Tác nhân gây ra bệnh viêm não là gì?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381125" y="2132856"/>
            <a:ext cx="2400300" cy="156966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Lứa tuổi nào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bị mắc bệnh viêm não nhiều nhất?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419931" y="3898434"/>
            <a:ext cx="2400300" cy="12003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Bệnh viêm não lây truyền như thế nào?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419931" y="5301208"/>
            <a:ext cx="2400300" cy="12003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Bệnh viêm não nguy hiểm như thế nào?</a:t>
            </a: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4368202" y="5178097"/>
            <a:ext cx="3429000" cy="1446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mắc bệnh này có thể bị chết, nếu sống cũng sẽ bị di chứng như bại liệt, mất trí nhớ …</a:t>
            </a:r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4343400" y="3874973"/>
            <a:ext cx="3429000" cy="1108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Muỗi hút máu các con vật bị bệnh và truyền vi-rút gây bệnh sang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4343400" y="319037"/>
            <a:ext cx="3438525" cy="14465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Bệnh này do một loại vi-rút có trong máu gia súc và </a:t>
            </a:r>
            <a:r>
              <a:rPr lang="vi-V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vật hoang dã như khỉ, chuột, chim … gây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4343400" y="2126507"/>
            <a:ext cx="3429000" cy="1446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Ai cũng có thể mắc bệnh này, nhưng nhiều nhất là trẻ em từ 3 </a:t>
            </a:r>
            <a:r>
              <a:rPr lang="vi-VN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ến 15 tuổi vì sức </a:t>
            </a:r>
            <a:r>
              <a:rPr lang="vi-VN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ề kháng yếu.</a:t>
            </a:r>
          </a:p>
        </p:txBody>
      </p:sp>
      <p:sp>
        <p:nvSpPr>
          <p:cNvPr id="9227" name="Line 21"/>
          <p:cNvSpPr>
            <a:spLocks noChangeShapeType="1"/>
          </p:cNvSpPr>
          <p:nvPr/>
        </p:nvSpPr>
        <p:spPr bwMode="auto">
          <a:xfrm>
            <a:off x="3781425" y="1288533"/>
            <a:ext cx="5619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22"/>
          <p:cNvSpPr>
            <a:spLocks noChangeShapeType="1"/>
          </p:cNvSpPr>
          <p:nvPr/>
        </p:nvSpPr>
        <p:spPr bwMode="auto">
          <a:xfrm>
            <a:off x="3796702" y="2917686"/>
            <a:ext cx="5619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23"/>
          <p:cNvSpPr>
            <a:spLocks noChangeShapeType="1"/>
          </p:cNvSpPr>
          <p:nvPr/>
        </p:nvSpPr>
        <p:spPr bwMode="auto">
          <a:xfrm flipH="1">
            <a:off x="3796702" y="4442721"/>
            <a:ext cx="571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24"/>
          <p:cNvSpPr>
            <a:spLocks noChangeShapeType="1"/>
          </p:cNvSpPr>
          <p:nvPr/>
        </p:nvSpPr>
        <p:spPr bwMode="auto">
          <a:xfrm flipH="1">
            <a:off x="3796702" y="6059509"/>
            <a:ext cx="5715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Rectangle 36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1"/>
          <p:cNvSpPr txBox="1">
            <a:spLocks noChangeArrowheads="1"/>
          </p:cNvSpPr>
          <p:nvPr/>
        </p:nvSpPr>
        <p:spPr bwMode="auto">
          <a:xfrm>
            <a:off x="1600200" y="990601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64"/>
          <p:cNvSpPr txBox="1">
            <a:spLocks noChangeArrowheads="1"/>
          </p:cNvSpPr>
          <p:nvPr/>
        </p:nvSpPr>
        <p:spPr bwMode="auto">
          <a:xfrm>
            <a:off x="2238375" y="1995488"/>
            <a:ext cx="5534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nêu cách phòng bệnh sốt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953" name="Text Box 65"/>
          <p:cNvSpPr txBox="1">
            <a:spLocks noChangeArrowheads="1"/>
          </p:cNvSpPr>
          <p:nvPr/>
        </p:nvSpPr>
        <p:spPr bwMode="auto">
          <a:xfrm>
            <a:off x="2238375" y="2895600"/>
            <a:ext cx="5656660" cy="1815882"/>
          </a:xfrm>
          <a:prstGeom prst="rect">
            <a:avLst/>
          </a:prstGeom>
          <a:noFill/>
          <a:ln w="57150" cmpd="thickThin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Cách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bệnh sốt 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giữ vệ sinh nhà ở và môi trường xung quanh, diệt muỗi, diệt bọ gậy và tránh để  muỗi đốt. </a:t>
            </a:r>
          </a:p>
        </p:txBody>
      </p:sp>
      <p:sp>
        <p:nvSpPr>
          <p:cNvPr id="3077" name="Mặt Cười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86650" y="6172200"/>
            <a:ext cx="40005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 altLang="en-US">
              <a:latin typeface="Times New Roman" pitchFamily="18" charset="0"/>
            </a:endParaRPr>
          </a:p>
        </p:txBody>
      </p:sp>
      <p:sp>
        <p:nvSpPr>
          <p:cNvPr id="3078" name="Rectangle 36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sp>
        <p:nvSpPr>
          <p:cNvPr id="3079" name="WordArt 5"/>
          <p:cNvSpPr>
            <a:spLocks noChangeArrowheads="1" noChangeShapeType="1" noTextEdit="1"/>
          </p:cNvSpPr>
          <p:nvPr/>
        </p:nvSpPr>
        <p:spPr bwMode="auto">
          <a:xfrm>
            <a:off x="1543050" y="1371601"/>
            <a:ext cx="3150394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ĐỘNG.</a:t>
            </a:r>
          </a:p>
        </p:txBody>
      </p:sp>
      <p:pic>
        <p:nvPicPr>
          <p:cNvPr id="3080" name="Picture 6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57400"/>
            <a:ext cx="800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66" y="50800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72" y="61913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4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erbilmm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267201"/>
            <a:ext cx="844154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057401"/>
            <a:ext cx="8429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048001"/>
            <a:ext cx="59412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3314700" y="4572000"/>
            <a:ext cx="114300" cy="1524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3200400" y="2438400"/>
            <a:ext cx="114300" cy="1524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3657600" y="3505200"/>
            <a:ext cx="114300" cy="1524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pic>
        <p:nvPicPr>
          <p:cNvPr id="4108" name="Picture 12" descr="mu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4">
            <a:off x="971550" y="2590801"/>
            <a:ext cx="1028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200400" y="2438400"/>
            <a:ext cx="114300" cy="1524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pic>
        <p:nvPicPr>
          <p:cNvPr id="4110" name="Picture 14" descr="mu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662">
            <a:off x="914400" y="3076576"/>
            <a:ext cx="1028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3657600" y="3505200"/>
            <a:ext cx="114300" cy="1524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pic>
        <p:nvPicPr>
          <p:cNvPr id="4112" name="Picture 16" descr="mu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7169">
            <a:off x="914400" y="3581401"/>
            <a:ext cx="1028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3314700" y="4572000"/>
            <a:ext cx="114300" cy="1524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448300" y="2057400"/>
            <a:ext cx="2266950" cy="2482850"/>
            <a:chOff x="0" y="1172"/>
            <a:chExt cx="1904" cy="1564"/>
          </a:xfrm>
        </p:grpSpPr>
        <p:pic>
          <p:nvPicPr>
            <p:cNvPr id="10268" name="Picture 19" descr="Dura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72"/>
              <a:ext cx="1900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9" name="Text Box 20"/>
            <p:cNvSpPr txBox="1">
              <a:spLocks noChangeArrowheads="1"/>
            </p:cNvSpPr>
            <p:nvPr/>
          </p:nvSpPr>
          <p:spPr bwMode="auto">
            <a:xfrm>
              <a:off x="0" y="1176"/>
              <a:ext cx="475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Times New Roman" pitchFamily="18" charset="0"/>
                </a:rPr>
                <a:t>Não bộ</a:t>
              </a:r>
            </a:p>
          </p:txBody>
        </p:sp>
        <p:sp>
          <p:nvSpPr>
            <p:cNvPr id="10270" name="Text Box 21"/>
            <p:cNvSpPr txBox="1">
              <a:spLocks noChangeArrowheads="1"/>
            </p:cNvSpPr>
            <p:nvPr/>
          </p:nvSpPr>
          <p:spPr bwMode="auto">
            <a:xfrm>
              <a:off x="1389" y="1236"/>
              <a:ext cx="515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Times New Roman" pitchFamily="18" charset="0"/>
                </a:rPr>
                <a:t>Tuỷ sống</a:t>
              </a:r>
            </a:p>
          </p:txBody>
        </p:sp>
        <p:sp>
          <p:nvSpPr>
            <p:cNvPr id="10271" name="Text Box 22"/>
            <p:cNvSpPr txBox="1">
              <a:spLocks noChangeArrowheads="1"/>
            </p:cNvSpPr>
            <p:nvPr/>
          </p:nvSpPr>
          <p:spPr bwMode="auto">
            <a:xfrm>
              <a:off x="1504" y="1620"/>
              <a:ext cx="396" cy="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Times New Roman" pitchFamily="18" charset="0"/>
                </a:rPr>
                <a:t>Màng não</a:t>
              </a:r>
            </a:p>
          </p:txBody>
        </p:sp>
        <p:sp>
          <p:nvSpPr>
            <p:cNvPr id="10272" name="Rectangle 23"/>
            <p:cNvSpPr>
              <a:spLocks noChangeArrowheads="1"/>
            </p:cNvSpPr>
            <p:nvPr/>
          </p:nvSpPr>
          <p:spPr bwMode="auto">
            <a:xfrm>
              <a:off x="1390" y="2394"/>
              <a:ext cx="51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 altLang="en-US">
                <a:latin typeface="Times New Roman" pitchFamily="18" charset="0"/>
              </a:endParaRPr>
            </a:p>
          </p:txBody>
        </p:sp>
      </p:grpSp>
      <p:pic>
        <p:nvPicPr>
          <p:cNvPr id="4120" name="Picture 24" descr="mu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315">
            <a:off x="2286000" y="2390776"/>
            <a:ext cx="1028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2743200" y="2667000"/>
            <a:ext cx="114300" cy="1524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>
                <a:latin typeface="Times New Roman" pitchFamily="18" charset="0"/>
              </a:rPr>
              <a:t>`</a:t>
            </a:r>
          </a:p>
        </p:txBody>
      </p:sp>
      <p:pic>
        <p:nvPicPr>
          <p:cNvPr id="4124" name="Picture 28" descr="mu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5662">
            <a:off x="2628900" y="3200401"/>
            <a:ext cx="1028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3080147" y="3505200"/>
            <a:ext cx="114300" cy="1524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pic>
        <p:nvPicPr>
          <p:cNvPr id="4126" name="Picture 30" descr="mu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7169">
            <a:off x="2286000" y="4143376"/>
            <a:ext cx="1028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2743200" y="4495800"/>
            <a:ext cx="114300" cy="1524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sp>
        <p:nvSpPr>
          <p:cNvPr id="4128" name="AutoShape 32"/>
          <p:cNvSpPr>
            <a:spLocks noChangeArrowheads="1"/>
          </p:cNvSpPr>
          <p:nvPr/>
        </p:nvSpPr>
        <p:spPr bwMode="auto">
          <a:xfrm>
            <a:off x="5476875" y="2552700"/>
            <a:ext cx="114300" cy="1524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sp>
        <p:nvSpPr>
          <p:cNvPr id="4129" name="AutoShape 33"/>
          <p:cNvSpPr>
            <a:spLocks noChangeArrowheads="1"/>
          </p:cNvSpPr>
          <p:nvPr/>
        </p:nvSpPr>
        <p:spPr bwMode="auto">
          <a:xfrm>
            <a:off x="5286375" y="3187700"/>
            <a:ext cx="114300" cy="1524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sp>
        <p:nvSpPr>
          <p:cNvPr id="4130" name="AutoShape 34"/>
          <p:cNvSpPr>
            <a:spLocks noChangeArrowheads="1"/>
          </p:cNvSpPr>
          <p:nvPr/>
        </p:nvSpPr>
        <p:spPr bwMode="auto">
          <a:xfrm>
            <a:off x="6115050" y="3238500"/>
            <a:ext cx="114300" cy="1524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1200150" y="1533526"/>
            <a:ext cx="468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 nhân gây bệnh viêm não</a:t>
            </a:r>
          </a:p>
        </p:txBody>
      </p:sp>
      <p:sp>
        <p:nvSpPr>
          <p:cNvPr id="10265" name="Rectangle 36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pic>
        <p:nvPicPr>
          <p:cNvPr id="10266" name="Picture 11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66" y="50800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11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72" y="61913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31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8714E-6 L 0.18333 -0.0201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0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5273E-7 L 0.25 0.020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9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1045E-6 L 0.2 0.0797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3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981E-6 L -0.09166 0.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7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4394E-6 L -0.08333 2.5439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8.88067E-7 L -0.08333 -0.01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043E-7 C 0.03385 -0.0303 0.06788 -0.06037 0.13316 -0.06153 C 0.19843 -0.06246 0.29496 -0.03493 0.39166 -0.00694 " pathEditMode="relative" rAng="0" ptsTypes="aaA">
                                      <p:cBhvr>
                                        <p:cTn id="78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3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796E-6 C 0.03386 -0.03031 0.06789 -0.06038 0.13316 -0.06153 C 0.19844 -0.06246 0.29497 -0.03493 0.39167 -0.00694 " pathEditMode="relative" rAng="0" ptsTypes="aaA">
                                      <p:cBhvr>
                                        <p:cTn id="80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3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66 -0.00694 C 0.40034 -0.01319 0.40902 -0.0192 0.42396 -0.02082 C 0.43889 -0.02221 0.46007 -0.01943 0.48125 -0.01666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76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303 -0.00278 0.12605 -0.00556 0.18004 -0.01504 C 0.23403 -0.02452 0.27917 -0.04072 0.32431 -0.05691 " pathEditMode="relative" ptsTypes="aaA">
                                      <p:cBhvr>
                                        <p:cTn id="106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303 -0.00278 0.12605 -0.00556 0.18004 -0.01504 C 0.23403 -0.02452 0.27917 -0.04072 0.32431 -0.05691 " pathEditMode="relative" ptsTypes="aaA">
                                      <p:cBhvr>
                                        <p:cTn id="108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17 -0.04441 L 0.42517 -0.088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22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5521 0.02013 0.11076 0.0405 0.19132 0.00972 C 0.27187 -0.02084 0.3776 -0.10232 0.48333 -0.18334 " pathEditMode="relative" rAng="0" ptsTypes="aaA">
                                      <p:cBhvr>
                                        <p:cTn id="135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7153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5521 0.02013 0.11076 0.0405 0.19132 0.00972 C 0.27187 -0.02084 0.3776 -0.10232 0.48333 -0.18334 " pathEditMode="relative" rAng="0" ptsTypes="aaA">
                                      <p:cBhvr>
                                        <p:cTn id="137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715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555 C 0.0323 -0.03171 0.05643 -0.0574 0.06146 -0.075 C 0.06667 -0.09236 0.05261 -0.10185 0.03855 -0.1111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  <p:bldP spid="4107" grpId="0" animBg="1"/>
      <p:bldP spid="4109" grpId="0" animBg="1"/>
      <p:bldP spid="4109" grpId="1" animBg="1"/>
      <p:bldP spid="4109" grpId="2" animBg="1"/>
      <p:bldP spid="4111" grpId="0" animBg="1"/>
      <p:bldP spid="4111" grpId="1" animBg="1"/>
      <p:bldP spid="4111" grpId="2" animBg="1"/>
      <p:bldP spid="4113" grpId="0" animBg="1"/>
      <p:bldP spid="4113" grpId="1" animBg="1"/>
      <p:bldP spid="4113" grpId="2" animBg="1"/>
      <p:bldP spid="4123" grpId="0" animBg="1"/>
      <p:bldP spid="4123" grpId="1" animBg="1"/>
      <p:bldP spid="4123" grpId="2" animBg="1"/>
      <p:bldP spid="4123" grpId="3" animBg="1"/>
      <p:bldP spid="4125" grpId="0" animBg="1"/>
      <p:bldP spid="4125" grpId="1" animBg="1"/>
      <p:bldP spid="4125" grpId="2" animBg="1"/>
      <p:bldP spid="4125" grpId="3" animBg="1"/>
      <p:bldP spid="4127" grpId="0" animBg="1"/>
      <p:bldP spid="4127" grpId="1" animBg="1"/>
      <p:bldP spid="4127" grpId="2" animBg="1"/>
      <p:bldP spid="4128" grpId="0" animBg="1"/>
      <p:bldP spid="4128" grpId="1" animBg="1"/>
      <p:bldP spid="4129" grpId="0" animBg="1"/>
      <p:bldP spid="4129" grpId="1" animBg="1"/>
      <p:bldP spid="4130" grpId="0" animBg="1"/>
      <p:bldP spid="4130" grpId="1" animBg="1"/>
      <p:bldP spid="4130" grpId="2" animBg="1"/>
      <p:bldP spid="41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14450" y="4876800"/>
            <a:ext cx="2171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CÁC DẤU HIỆU NHẬN BIẾT VỀ BỆNH VIÊM NÃO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43000" y="2063750"/>
            <a:ext cx="2493169" cy="2482850"/>
            <a:chOff x="0" y="1172"/>
            <a:chExt cx="2094" cy="1564"/>
          </a:xfrm>
        </p:grpSpPr>
        <p:pic>
          <p:nvPicPr>
            <p:cNvPr id="11285" name="Picture 6" descr="Dura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72"/>
              <a:ext cx="1900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Text Box 7"/>
            <p:cNvSpPr txBox="1">
              <a:spLocks noChangeArrowheads="1"/>
            </p:cNvSpPr>
            <p:nvPr/>
          </p:nvSpPr>
          <p:spPr bwMode="auto">
            <a:xfrm>
              <a:off x="0" y="1176"/>
              <a:ext cx="475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>
                  <a:latin typeface="Times New Roman" pitchFamily="18" charset="0"/>
                </a:rPr>
                <a:t>Não bộ</a:t>
              </a:r>
            </a:p>
          </p:txBody>
        </p:sp>
        <p:sp>
          <p:nvSpPr>
            <p:cNvPr id="11287" name="Text Box 8"/>
            <p:cNvSpPr txBox="1">
              <a:spLocks noChangeArrowheads="1"/>
            </p:cNvSpPr>
            <p:nvPr/>
          </p:nvSpPr>
          <p:spPr bwMode="auto">
            <a:xfrm>
              <a:off x="1389" y="1236"/>
              <a:ext cx="515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  <a:latin typeface="Times New Roman" pitchFamily="18" charset="0"/>
                </a:rPr>
                <a:t>Tuỷ sống</a:t>
              </a:r>
            </a:p>
          </p:txBody>
        </p:sp>
        <p:sp>
          <p:nvSpPr>
            <p:cNvPr id="11288" name="Text Box 9"/>
            <p:cNvSpPr txBox="1">
              <a:spLocks noChangeArrowheads="1"/>
            </p:cNvSpPr>
            <p:nvPr/>
          </p:nvSpPr>
          <p:spPr bwMode="auto">
            <a:xfrm>
              <a:off x="1504" y="1620"/>
              <a:ext cx="590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0000FF"/>
                  </a:solidFill>
                  <a:latin typeface="Times New Roman" pitchFamily="18" charset="0"/>
                </a:rPr>
                <a:t>Màng não</a:t>
              </a:r>
            </a:p>
          </p:txBody>
        </p:sp>
        <p:sp>
          <p:nvSpPr>
            <p:cNvPr id="11289" name="Rectangle 10"/>
            <p:cNvSpPr>
              <a:spLocks noChangeArrowheads="1"/>
            </p:cNvSpPr>
            <p:nvPr/>
          </p:nvSpPr>
          <p:spPr bwMode="auto">
            <a:xfrm>
              <a:off x="1390" y="2394"/>
              <a:ext cx="514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 altLang="en-US">
                <a:latin typeface="Times New Roman" pitchFamily="18" charset="0"/>
              </a:endParaRPr>
            </a:p>
          </p:txBody>
        </p:sp>
      </p:grp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592785" y="803909"/>
            <a:ext cx="1257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Nhiễm vi rút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4171950" y="1117600"/>
            <a:ext cx="28575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5136" name="Picture 16" descr="Nhiemtrung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651000"/>
            <a:ext cx="857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Nhiemtrung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651000"/>
            <a:ext cx="857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514850" y="3175000"/>
            <a:ext cx="2343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Hội chứng màng não</a:t>
            </a: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4171950" y="3175000"/>
            <a:ext cx="28575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5140" name="Picture 20" descr="Coguong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933056"/>
            <a:ext cx="857250" cy="9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572000" y="5080000"/>
            <a:ext cx="1771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Hội chứng não</a:t>
            </a: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4229100" y="5080000"/>
            <a:ext cx="28575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pic>
        <p:nvPicPr>
          <p:cNvPr id="5143" name="Picture 23" descr="Sosang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58" y="5552940"/>
            <a:ext cx="857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4" name="Freeform 24"/>
          <p:cNvSpPr>
            <a:spLocks/>
          </p:cNvSpPr>
          <p:nvPr/>
        </p:nvSpPr>
        <p:spPr bwMode="auto">
          <a:xfrm>
            <a:off x="2057400" y="1422400"/>
            <a:ext cx="2114550" cy="762000"/>
          </a:xfrm>
          <a:custGeom>
            <a:avLst/>
            <a:gdLst>
              <a:gd name="T0" fmla="*/ 0 w 1776"/>
              <a:gd name="T1" fmla="*/ 2147483647 h 480"/>
              <a:gd name="T2" fmla="*/ 2147483647 w 1776"/>
              <a:gd name="T3" fmla="*/ 2147483647 h 480"/>
              <a:gd name="T4" fmla="*/ 2147483647 w 1776"/>
              <a:gd name="T5" fmla="*/ 0 h 480"/>
              <a:gd name="T6" fmla="*/ 0 60000 65536"/>
              <a:gd name="T7" fmla="*/ 0 60000 65536"/>
              <a:gd name="T8" fmla="*/ 0 60000 65536"/>
              <a:gd name="T9" fmla="*/ 0 w 1776"/>
              <a:gd name="T10" fmla="*/ 0 h 480"/>
              <a:gd name="T11" fmla="*/ 1776 w 177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480">
                <a:moveTo>
                  <a:pt x="0" y="480"/>
                </a:moveTo>
                <a:cubicBezTo>
                  <a:pt x="92" y="328"/>
                  <a:pt x="184" y="176"/>
                  <a:pt x="480" y="96"/>
                </a:cubicBezTo>
                <a:cubicBezTo>
                  <a:pt x="776" y="16"/>
                  <a:pt x="1276" y="8"/>
                  <a:pt x="177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2743200" y="2946400"/>
            <a:ext cx="1428750" cy="381000"/>
          </a:xfrm>
          <a:custGeom>
            <a:avLst/>
            <a:gdLst>
              <a:gd name="T0" fmla="*/ 0 w 1200"/>
              <a:gd name="T1" fmla="*/ 0 h 240"/>
              <a:gd name="T2" fmla="*/ 2147483647 w 1200"/>
              <a:gd name="T3" fmla="*/ 2147483647 h 240"/>
              <a:gd name="T4" fmla="*/ 2147483647 w 1200"/>
              <a:gd name="T5" fmla="*/ 2147483647 h 240"/>
              <a:gd name="T6" fmla="*/ 0 60000 65536"/>
              <a:gd name="T7" fmla="*/ 0 60000 65536"/>
              <a:gd name="T8" fmla="*/ 0 60000 65536"/>
              <a:gd name="T9" fmla="*/ 0 w 1200"/>
              <a:gd name="T10" fmla="*/ 0 h 240"/>
              <a:gd name="T11" fmla="*/ 1200 w 120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240">
                <a:moveTo>
                  <a:pt x="0" y="0"/>
                </a:moveTo>
                <a:cubicBezTo>
                  <a:pt x="356" y="76"/>
                  <a:pt x="712" y="152"/>
                  <a:pt x="912" y="192"/>
                </a:cubicBezTo>
                <a:cubicBezTo>
                  <a:pt x="1112" y="232"/>
                  <a:pt x="1156" y="236"/>
                  <a:pt x="1200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Freeform 26"/>
          <p:cNvSpPr>
            <a:spLocks/>
          </p:cNvSpPr>
          <p:nvPr/>
        </p:nvSpPr>
        <p:spPr bwMode="auto">
          <a:xfrm>
            <a:off x="2400300" y="2641600"/>
            <a:ext cx="1828800" cy="2705100"/>
          </a:xfrm>
          <a:custGeom>
            <a:avLst/>
            <a:gdLst>
              <a:gd name="T0" fmla="*/ 0 w 1536"/>
              <a:gd name="T1" fmla="*/ 0 h 1704"/>
              <a:gd name="T2" fmla="*/ 2147483647 w 1536"/>
              <a:gd name="T3" fmla="*/ 2147483647 h 1704"/>
              <a:gd name="T4" fmla="*/ 2147483647 w 1536"/>
              <a:gd name="T5" fmla="*/ 2147483647 h 1704"/>
              <a:gd name="T6" fmla="*/ 2147483647 w 1536"/>
              <a:gd name="T7" fmla="*/ 2147483647 h 1704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1704"/>
              <a:gd name="T14" fmla="*/ 1536 w 1536"/>
              <a:gd name="T15" fmla="*/ 1704 h 17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1704">
                <a:moveTo>
                  <a:pt x="0" y="0"/>
                </a:moveTo>
                <a:cubicBezTo>
                  <a:pt x="152" y="348"/>
                  <a:pt x="304" y="696"/>
                  <a:pt x="480" y="960"/>
                </a:cubicBezTo>
                <a:cubicBezTo>
                  <a:pt x="656" y="1224"/>
                  <a:pt x="880" y="1464"/>
                  <a:pt x="1056" y="1584"/>
                </a:cubicBezTo>
                <a:cubicBezTo>
                  <a:pt x="1232" y="1704"/>
                  <a:pt x="1384" y="1692"/>
                  <a:pt x="1536" y="16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73338" y="807383"/>
            <a:ext cx="1657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Sốt, lạnh, nhức </a:t>
            </a:r>
            <a:r>
              <a:rPr lang="vi-VN" altLang="en-US" sz="20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ầu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, uể oải, chán </a:t>
            </a:r>
            <a:r>
              <a:rPr lang="vi-VN" altLang="en-US" sz="2000" b="1" dirty="0">
                <a:solidFill>
                  <a:srgbClr val="0000FF"/>
                </a:solidFill>
                <a:latin typeface="Times New Roman" pitchFamily="18" charset="0"/>
              </a:rPr>
              <a:t>ă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n, môi khô, </a:t>
            </a:r>
            <a:r>
              <a:rPr lang="vi-VN" altLang="en-US" sz="20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au nhức toàn thân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373338" y="2919556"/>
            <a:ext cx="2057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gượng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cứng, nhức </a:t>
            </a:r>
            <a:r>
              <a:rPr lang="vi-VN" altLang="en-US" sz="20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ầu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, nôn, táo bón. Trẻ em có vết ửng </a:t>
            </a:r>
            <a:r>
              <a:rPr lang="vi-VN" altLang="en-US" sz="20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ỏ ở da, theo vết vạch bằng móng tay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6483074" y="4858548"/>
            <a:ext cx="18476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Rối loạn tri giác (lừ </a:t>
            </a:r>
            <a:r>
              <a:rPr lang="vi-VN" altLang="en-US" sz="20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ừ, hôn mê, co giật ... ), liệt nửa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, sụp mí mắt.</a:t>
            </a:r>
          </a:p>
        </p:txBody>
      </p:sp>
      <p:sp>
        <p:nvSpPr>
          <p:cNvPr id="11284" name="Rectangle 36"/>
          <p:cNvSpPr>
            <a:spLocks noChangeArrowheads="1"/>
          </p:cNvSpPr>
          <p:nvPr/>
        </p:nvSpPr>
        <p:spPr bwMode="auto">
          <a:xfrm>
            <a:off x="1143000" y="0"/>
            <a:ext cx="7317432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33" grpId="0"/>
      <p:bldP spid="5134" grpId="0" animBg="1"/>
      <p:bldP spid="5138" grpId="0"/>
      <p:bldP spid="5139" grpId="0" animBg="1"/>
      <p:bldP spid="5141" grpId="0"/>
      <p:bldP spid="5142" grpId="0" animBg="1"/>
      <p:bldP spid="5144" grpId="0" animBg="1"/>
      <p:bldP spid="5145" grpId="0" animBg="1"/>
      <p:bldP spid="5146" grpId="0" animBg="1"/>
      <p:bldP spid="5147" grpId="0"/>
      <p:bldP spid="5148" grpId="0"/>
      <p:bldP spid="51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4" name="Picture 12" descr="201223214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240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1143000" y="1025525"/>
            <a:ext cx="3771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* Hậu quả của bệnh viêm não</a:t>
            </a:r>
          </a:p>
        </p:txBody>
      </p:sp>
      <p:sp>
        <p:nvSpPr>
          <p:cNvPr id="2" name="Hộp_Văn_Bản 1"/>
          <p:cNvSpPr txBox="1">
            <a:spLocks noChangeArrowheads="1"/>
          </p:cNvSpPr>
          <p:nvPr/>
        </p:nvSpPr>
        <p:spPr bwMode="auto">
          <a:xfrm>
            <a:off x="3714750" y="6232526"/>
            <a:ext cx="971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 liệt</a:t>
            </a:r>
          </a:p>
        </p:txBody>
      </p:sp>
      <p:pic>
        <p:nvPicPr>
          <p:cNvPr id="38926" name="Picture 14" descr="DUT%20NU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240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ộp_Văn_Bản 6"/>
          <p:cNvSpPr txBox="1">
            <a:spLocks noChangeArrowheads="1"/>
          </p:cNvSpPr>
          <p:nvPr/>
        </p:nvSpPr>
        <p:spPr bwMode="auto">
          <a:xfrm>
            <a:off x="1428750" y="6172201"/>
            <a:ext cx="2400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 liệt nằm tại chỗ</a:t>
            </a:r>
          </a:p>
        </p:txBody>
      </p:sp>
      <p:pic>
        <p:nvPicPr>
          <p:cNvPr id="38927" name="Picture 15" descr="dong-ph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24000"/>
            <a:ext cx="65722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_Văn_Bản 6"/>
          <p:cNvSpPr txBox="1">
            <a:spLocks noChangeArrowheads="1"/>
          </p:cNvSpPr>
          <p:nvPr/>
        </p:nvSpPr>
        <p:spPr bwMode="auto">
          <a:xfrm>
            <a:off x="6172200" y="6096001"/>
            <a:ext cx="160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 nhập viện</a:t>
            </a:r>
          </a:p>
        </p:txBody>
      </p:sp>
      <p:pic>
        <p:nvPicPr>
          <p:cNvPr id="13325" name="Picture 21" descr="0028_BaiLi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24000"/>
            <a:ext cx="65722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1520428" y="6005514"/>
            <a:ext cx="619482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 thể vui ch</a:t>
            </a:r>
            <a:r>
              <a:rPr lang="vi-VN" alt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3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cùng các bạn</a:t>
            </a:r>
          </a:p>
        </p:txBody>
      </p:sp>
      <p:sp>
        <p:nvSpPr>
          <p:cNvPr id="12299" name="Rectangle 36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133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hỗ dành sẵn cho Số hiệu Bản chiế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C28553-9152-4155-9893-5111F5308EF9}" type="slidenum">
              <a:rPr lang="en-US" altLang="en-US">
                <a:latin typeface="Times New Roman" pitchFamily="18" charset="0"/>
              </a:rPr>
              <a:pPr/>
              <a:t>23</a:t>
            </a:fld>
            <a:endParaRPr lang="en-US" altLang="en-US">
              <a:latin typeface="Times New Roman" pitchFamily="18" charset="0"/>
            </a:endParaRPr>
          </a:p>
        </p:txBody>
      </p:sp>
      <p:pic>
        <p:nvPicPr>
          <p:cNvPr id="9221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2171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343400"/>
            <a:ext cx="2343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9050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Imag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828800"/>
            <a:ext cx="22002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ANd9GcSzhykIELInhbLao330sh5m4WG86YSm-hgUbHgjFqw4gdgMDvZtvkY7Sgi1X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343400"/>
            <a:ext cx="2228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715000" y="4343400"/>
            <a:ext cx="2286000" cy="3138488"/>
            <a:chOff x="872" y="746"/>
            <a:chExt cx="3448" cy="3717"/>
          </a:xfrm>
        </p:grpSpPr>
        <p:pic>
          <p:nvPicPr>
            <p:cNvPr id="13323" name="Picture 18" descr="images931691_viemnaoR1B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746"/>
              <a:ext cx="3400" cy="2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Text Box 19"/>
            <p:cNvSpPr txBox="1">
              <a:spLocks noChangeArrowheads="1"/>
            </p:cNvSpPr>
            <p:nvPr/>
          </p:nvSpPr>
          <p:spPr bwMode="auto">
            <a:xfrm>
              <a:off x="960" y="3848"/>
              <a:ext cx="3360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28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1" name="Rectangle 23"/>
          <p:cNvSpPr>
            <a:spLocks noChangeArrowheads="1"/>
          </p:cNvSpPr>
          <p:nvPr/>
        </p:nvSpPr>
        <p:spPr bwMode="auto">
          <a:xfrm>
            <a:off x="1200150" y="1284289"/>
            <a:ext cx="4737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Hậu quả của bệnh viêm não</a:t>
            </a:r>
          </a:p>
        </p:txBody>
      </p:sp>
      <p:sp>
        <p:nvSpPr>
          <p:cNvPr id="13322" name="Rectangle 36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000250" y="2971800"/>
            <a:ext cx="4857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Tác nhân gây bệnh viêm não là gì? Con đường lây truyền bệnh ra sao?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257300" y="2514600"/>
            <a:ext cx="67437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  - Viêm não là bệnh truyền nhiễm do một loại </a:t>
            </a:r>
            <a:r>
              <a:rPr lang="en-US" altLang="en-US" sz="2800" b="1" i="1">
                <a:solidFill>
                  <a:srgbClr val="0000FF"/>
                </a:solidFill>
                <a:latin typeface="Times New Roman" pitchFamily="18" charset="0"/>
              </a:rPr>
              <a:t>vi-rút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có trong máu gia súc, chim, chuột, khỉ,…gây ra.  Muỗi hút máu các con vật bị bệnh và </a:t>
            </a:r>
            <a:r>
              <a:rPr lang="en-US" altLang="en-US" sz="2800" b="1" i="1">
                <a:solidFill>
                  <a:srgbClr val="0000FF"/>
                </a:solidFill>
                <a:latin typeface="Times New Roman" pitchFamily="18" charset="0"/>
              </a:rPr>
              <a:t>truyền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vi-rút gây bệnh sang người. Bệnh này hiện nay chưa có thuốc đặc trị.</a:t>
            </a:r>
          </a:p>
          <a:p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- Viêm não là một bệnh </a:t>
            </a:r>
            <a:r>
              <a:rPr lang="en-US" altLang="en-US" sz="2800" b="1" i="1">
                <a:solidFill>
                  <a:srgbClr val="0000FF"/>
                </a:solidFill>
                <a:latin typeface="Times New Roman" pitchFamily="18" charset="0"/>
              </a:rPr>
              <a:t>rất nguy hiểm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đối với mọi người, đặc biệt là trẻ em. Bệnh có thể gây tử vong hoặc để lại di chứng lâu dài.</a:t>
            </a:r>
          </a:p>
        </p:txBody>
      </p:sp>
      <p:sp>
        <p:nvSpPr>
          <p:cNvPr id="14340" name="Rectangle 13"/>
          <p:cNvSpPr>
            <a:spLocks noChangeArrowheads="1"/>
          </p:cNvSpPr>
          <p:nvPr/>
        </p:nvSpPr>
        <p:spPr bwMode="auto">
          <a:xfrm>
            <a:off x="1200150" y="1554164"/>
            <a:ext cx="6800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nhân gây bệnh, đường lây truyền và sự nguy hiểm của bệnh viêm não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600200" y="4648201"/>
            <a:ext cx="5486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Bệnh viêm não nguy hiểm như thế nào?</a:t>
            </a:r>
          </a:p>
        </p:txBody>
      </p:sp>
      <p:sp>
        <p:nvSpPr>
          <p:cNvPr id="14342" name="Rectangle 36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pic>
        <p:nvPicPr>
          <p:cNvPr id="14343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66" y="50800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72" y="61913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7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0" y="706"/>
            <a:ext cx="9147629" cy="6857294"/>
          </a:xfrm>
          <a:prstGeom prst="rect">
            <a:avLst/>
          </a:prstGeom>
        </p:spPr>
      </p:pic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33400" y="609600"/>
            <a:ext cx="815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 dirty="0" err="1" smtClean="0">
                <a:solidFill>
                  <a:srgbClr val="FFFF00"/>
                </a:solidFill>
              </a:rPr>
              <a:t>Trò</a:t>
            </a:r>
            <a:r>
              <a:rPr lang="en-US" altLang="vi-VN" sz="4400" b="1" dirty="0" smtClean="0">
                <a:solidFill>
                  <a:srgbClr val="FFFF00"/>
                </a:solidFill>
              </a:rPr>
              <a:t> </a:t>
            </a:r>
            <a:r>
              <a:rPr lang="en-US" altLang="vi-VN" sz="4400" b="1" dirty="0" err="1">
                <a:solidFill>
                  <a:srgbClr val="FFFF00"/>
                </a:solidFill>
              </a:rPr>
              <a:t>chơi</a:t>
            </a:r>
            <a:r>
              <a:rPr lang="en-US" altLang="vi-VN" sz="4400" b="1" dirty="0">
                <a:solidFill>
                  <a:srgbClr val="FFFF00"/>
                </a:solidFill>
              </a:rPr>
              <a:t> “ </a:t>
            </a:r>
            <a:r>
              <a:rPr lang="en-US" altLang="vi-VN" sz="4400" b="1" dirty="0" err="1">
                <a:solidFill>
                  <a:srgbClr val="FFFF00"/>
                </a:solidFill>
              </a:rPr>
              <a:t>Miếng</a:t>
            </a:r>
            <a:r>
              <a:rPr lang="en-US" altLang="vi-VN" sz="4400" b="1" dirty="0">
                <a:solidFill>
                  <a:srgbClr val="FFFF00"/>
                </a:solidFill>
              </a:rPr>
              <a:t> </a:t>
            </a:r>
            <a:r>
              <a:rPr lang="en-US" altLang="vi-VN" sz="4400" b="1" dirty="0" err="1">
                <a:solidFill>
                  <a:srgbClr val="FFFF00"/>
                </a:solidFill>
              </a:rPr>
              <a:t>ghép</a:t>
            </a:r>
            <a:r>
              <a:rPr lang="en-US" altLang="vi-VN" sz="4400" b="1" dirty="0">
                <a:solidFill>
                  <a:srgbClr val="FFFF00"/>
                </a:solidFill>
              </a:rPr>
              <a:t> </a:t>
            </a:r>
            <a:r>
              <a:rPr lang="en-US" altLang="vi-VN" sz="4400" b="1" dirty="0" err="1">
                <a:solidFill>
                  <a:srgbClr val="FFFF00"/>
                </a:solidFill>
              </a:rPr>
              <a:t>bí</a:t>
            </a:r>
            <a:r>
              <a:rPr lang="en-US" altLang="vi-VN" sz="4400" b="1" dirty="0">
                <a:solidFill>
                  <a:srgbClr val="FFFF00"/>
                </a:solidFill>
              </a:rPr>
              <a:t> </a:t>
            </a:r>
            <a:r>
              <a:rPr lang="en-US" altLang="vi-VN" sz="4400" b="1" dirty="0" err="1">
                <a:solidFill>
                  <a:srgbClr val="FFFF00"/>
                </a:solidFill>
              </a:rPr>
              <a:t>ẩn</a:t>
            </a:r>
            <a:r>
              <a:rPr lang="en-US" altLang="vi-VN" sz="4400" b="1" dirty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029200" y="1600200"/>
            <a:ext cx="2743200" cy="20901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 rot="5400000">
            <a:off x="2738571" y="538029"/>
            <a:ext cx="2052939" cy="4177281"/>
          </a:xfrm>
          <a:prstGeom prst="flowChartManualInpu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648200" y="3657600"/>
            <a:ext cx="3124200" cy="206476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5400000">
            <a:off x="2545789" y="2788210"/>
            <a:ext cx="2057504" cy="3796283"/>
          </a:xfrm>
          <a:prstGeom prst="flowChartManualInpu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8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2"/>
            <a:ext cx="9147629" cy="6857294"/>
          </a:xfrm>
          <a:prstGeom prst="rect">
            <a:avLst/>
          </a:prstGeom>
        </p:spPr>
      </p:pic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20032" y="1676400"/>
            <a:ext cx="7772400" cy="31085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vi-VN" altLang="vi-VN" sz="2800" b="1" dirty="0">
                <a:solidFill>
                  <a:srgbClr val="D60093"/>
                </a:solidFill>
              </a:rPr>
              <a:t>Luật </a:t>
            </a:r>
            <a:r>
              <a:rPr lang="vi-VN" altLang="vi-VN" sz="2800" b="1" dirty="0" smtClean="0">
                <a:solidFill>
                  <a:srgbClr val="D60093"/>
                </a:solidFill>
              </a:rPr>
              <a:t>chơi</a:t>
            </a:r>
            <a:endParaRPr lang="en-US" altLang="vi-VN" sz="2800" dirty="0">
              <a:solidFill>
                <a:srgbClr val="D60093"/>
              </a:solidFill>
            </a:endParaRPr>
          </a:p>
          <a:p>
            <a:pPr algn="just" eaLnBrk="1" hangingPunct="1"/>
            <a:r>
              <a:rPr lang="en-US" altLang="vi-VN" sz="2400" dirty="0">
                <a:solidFill>
                  <a:srgbClr val="6600FF"/>
                </a:solidFill>
              </a:rPr>
              <a:t>	</a:t>
            </a:r>
            <a:r>
              <a:rPr lang="en-US" altLang="vi-VN" sz="2800" b="1" dirty="0" err="1">
                <a:solidFill>
                  <a:srgbClr val="6600FF"/>
                </a:solidFill>
              </a:rPr>
              <a:t>Có</a:t>
            </a:r>
            <a:r>
              <a:rPr lang="en-US" altLang="vi-VN" sz="2800" b="1" dirty="0">
                <a:solidFill>
                  <a:srgbClr val="6600FF"/>
                </a:solidFill>
              </a:rPr>
              <a:t> </a:t>
            </a:r>
            <a:r>
              <a:rPr lang="vi-VN" altLang="vi-VN" sz="2800" b="1" dirty="0" smtClean="0">
                <a:solidFill>
                  <a:srgbClr val="6600FF"/>
                </a:solidFill>
              </a:rPr>
              <a:t>4 </a:t>
            </a:r>
            <a:r>
              <a:rPr lang="vi-VN" altLang="vi-VN" sz="2800" b="1" dirty="0">
                <a:solidFill>
                  <a:srgbClr val="6600FF"/>
                </a:solidFill>
              </a:rPr>
              <a:t>miếng ghép, tương ứng với mỗi miếng ghép là một câu hỏi, hay một t</a:t>
            </a:r>
            <a:r>
              <a:rPr lang="en-US" altLang="vi-VN" sz="2800" b="1" dirty="0">
                <a:solidFill>
                  <a:srgbClr val="6600FF"/>
                </a:solidFill>
              </a:rPr>
              <a:t>ì</a:t>
            </a:r>
            <a:r>
              <a:rPr lang="vi-VN" altLang="vi-VN" sz="2800" b="1" dirty="0">
                <a:solidFill>
                  <a:srgbClr val="6600FF"/>
                </a:solidFill>
              </a:rPr>
              <a:t>nh huống trong cuộc sống. </a:t>
            </a:r>
            <a:r>
              <a:rPr lang="en-US" altLang="vi-VN" sz="2800" b="1" dirty="0">
                <a:solidFill>
                  <a:srgbClr val="6600FF"/>
                </a:solidFill>
              </a:rPr>
              <a:t>T</a:t>
            </a:r>
            <a:r>
              <a:rPr lang="vi-VN" altLang="vi-VN" sz="2800" b="1" dirty="0">
                <a:solidFill>
                  <a:srgbClr val="6600FF"/>
                </a:solidFill>
              </a:rPr>
              <a:t>hời gian </a:t>
            </a:r>
            <a:r>
              <a:rPr lang="en-US" altLang="vi-VN" sz="2800" b="1" dirty="0">
                <a:solidFill>
                  <a:srgbClr val="6600FF"/>
                </a:solidFill>
              </a:rPr>
              <a:t>5</a:t>
            </a:r>
            <a:r>
              <a:rPr lang="vi-VN" altLang="vi-VN" sz="2800" b="1" dirty="0">
                <a:solidFill>
                  <a:srgbClr val="6600FF"/>
                </a:solidFill>
              </a:rPr>
              <a:t> giây để suy nghĩ và đưa ra câu trả lời. Hết thời gian </a:t>
            </a:r>
            <a:r>
              <a:rPr lang="en-US" altLang="vi-VN" sz="2800" b="1" dirty="0">
                <a:solidFill>
                  <a:srgbClr val="6600FF"/>
                </a:solidFill>
              </a:rPr>
              <a:t>5</a:t>
            </a:r>
            <a:r>
              <a:rPr lang="vi-VN" altLang="vi-VN" sz="2800" b="1" dirty="0">
                <a:solidFill>
                  <a:srgbClr val="6600FF"/>
                </a:solidFill>
              </a:rPr>
              <a:t> giây, nếu không có câu trả lời</a:t>
            </a:r>
            <a:r>
              <a:rPr lang="en-US" altLang="vi-VN" sz="2800" b="1" dirty="0">
                <a:solidFill>
                  <a:srgbClr val="6600FF"/>
                </a:solidFill>
              </a:rPr>
              <a:t>, </a:t>
            </a:r>
            <a:r>
              <a:rPr lang="en-US" altLang="vi-VN" sz="2800" b="1" dirty="0" err="1">
                <a:solidFill>
                  <a:srgbClr val="6600FF"/>
                </a:solidFill>
              </a:rPr>
              <a:t>em</a:t>
            </a:r>
            <a:r>
              <a:rPr lang="en-US" altLang="vi-VN" sz="2800" b="1" dirty="0">
                <a:solidFill>
                  <a:srgbClr val="6600FF"/>
                </a:solidFill>
              </a:rPr>
              <a:t> </a:t>
            </a:r>
            <a:r>
              <a:rPr lang="vi-VN" altLang="vi-VN" sz="2800" b="1" dirty="0">
                <a:solidFill>
                  <a:srgbClr val="6600FF"/>
                </a:solidFill>
              </a:rPr>
              <a:t>sẽ phải nhường phần chơi của mình cho bạn khác. </a:t>
            </a:r>
            <a:endParaRPr lang="en-US" altLang="vi-VN" sz="2800" b="1" dirty="0">
              <a:solidFill>
                <a:srgbClr val="6600FF"/>
              </a:solidFill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669486" y="762332"/>
            <a:ext cx="5801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FFFF00"/>
                </a:solidFill>
              </a:rPr>
              <a:t>Trò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chơi</a:t>
            </a:r>
            <a:r>
              <a:rPr lang="en-US" altLang="vi-VN" sz="3200" b="1" dirty="0">
                <a:solidFill>
                  <a:srgbClr val="FFFF00"/>
                </a:solidFill>
              </a:rPr>
              <a:t> “ </a:t>
            </a:r>
            <a:r>
              <a:rPr lang="en-US" altLang="vi-VN" sz="3200" b="1" dirty="0" err="1">
                <a:solidFill>
                  <a:srgbClr val="FFFF00"/>
                </a:solidFill>
              </a:rPr>
              <a:t>Miếng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ghép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bí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ẩn</a:t>
            </a:r>
            <a:r>
              <a:rPr lang="en-US" altLang="vi-VN" sz="3200" b="1" dirty="0">
                <a:solidFill>
                  <a:srgbClr val="FFFF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43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15913" y="4699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pic>
        <p:nvPicPr>
          <p:cNvPr id="8195" name="Picture 20" descr="Sot xuat huyet cop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Text Box 10"/>
          <p:cNvSpPr txBox="1">
            <a:spLocks noChangeArrowheads="1"/>
          </p:cNvSpPr>
          <p:nvPr/>
        </p:nvSpPr>
        <p:spPr bwMode="auto">
          <a:xfrm>
            <a:off x="481013" y="903288"/>
            <a:ext cx="8305800" cy="153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TRÒ CHƠI “Ô SỐ MAY MẮN”</a:t>
            </a:r>
          </a:p>
        </p:txBody>
      </p:sp>
      <p:pic>
        <p:nvPicPr>
          <p:cNvPr id="112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26150"/>
            <a:ext cx="1381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4"/>
          <p:cNvGrpSpPr>
            <a:grpSpLocks/>
          </p:cNvGrpSpPr>
          <p:nvPr/>
        </p:nvGrpSpPr>
        <p:grpSpPr bwMode="auto">
          <a:xfrm>
            <a:off x="685800" y="838200"/>
            <a:ext cx="8458200" cy="617538"/>
            <a:chOff x="216" y="760"/>
            <a:chExt cx="5328" cy="632"/>
          </a:xfrm>
        </p:grpSpPr>
        <p:pic>
          <p:nvPicPr>
            <p:cNvPr id="8215" name="Picture 6" descr="3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7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50" y="760"/>
              <a:ext cx="19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8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64E52471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5" descr="linh7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98450"/>
            <a:ext cx="15621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Rectangle 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43400" y="1600200"/>
            <a:ext cx="2780373" cy="213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29" name="AutoShape 1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 rot="5400000">
            <a:off x="2209799" y="914401"/>
            <a:ext cx="2209799" cy="3581399"/>
          </a:xfrm>
          <a:prstGeom prst="flowChartManualInpu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495800" y="3733800"/>
            <a:ext cx="2613462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0">
            <a:hlinkClick r:id="rId18" action="ppaction://hlinksldjump"/>
          </p:cNvPr>
          <p:cNvSpPr>
            <a:spLocks noChangeArrowheads="1"/>
          </p:cNvSpPr>
          <p:nvPr/>
        </p:nvSpPr>
        <p:spPr bwMode="auto">
          <a:xfrm rot="5400000">
            <a:off x="2286000" y="2971800"/>
            <a:ext cx="2209800" cy="3733800"/>
          </a:xfrm>
          <a:prstGeom prst="flowChartManualInpu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" name="Smiley Face 1">
            <a:hlinkClick r:id="rId15" action="ppaction://hlinksldjump"/>
          </p:cNvPr>
          <p:cNvSpPr/>
          <p:nvPr/>
        </p:nvSpPr>
        <p:spPr>
          <a:xfrm>
            <a:off x="7010400" y="5824538"/>
            <a:ext cx="893763" cy="67945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72162"/>
      </p:ext>
    </p:extLst>
  </p:cSld>
  <p:clrMapOvr>
    <a:masterClrMapping/>
  </p:clrMapOvr>
  <p:transition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4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48"/>
          <p:cNvSpPr>
            <a:spLocks noChangeArrowheads="1"/>
          </p:cNvSpPr>
          <p:nvPr/>
        </p:nvSpPr>
        <p:spPr bwMode="auto">
          <a:xfrm>
            <a:off x="0" y="2971800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Trả lời</a:t>
            </a:r>
          </a:p>
        </p:txBody>
      </p:sp>
      <p:grpSp>
        <p:nvGrpSpPr>
          <p:cNvPr id="9220" name="Group 26"/>
          <p:cNvGrpSpPr>
            <a:grpSpLocks/>
          </p:cNvGrpSpPr>
          <p:nvPr/>
        </p:nvGrpSpPr>
        <p:grpSpPr bwMode="auto">
          <a:xfrm>
            <a:off x="0" y="1371600"/>
            <a:ext cx="1371600" cy="1219200"/>
            <a:chOff x="0" y="1371600"/>
            <a:chExt cx="1371600" cy="1219200"/>
          </a:xfrm>
        </p:grpSpPr>
        <p:sp>
          <p:nvSpPr>
            <p:cNvPr id="9232" name="AutoShap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371600"/>
              <a:ext cx="1295400" cy="1219200"/>
            </a:xfrm>
            <a:prstGeom prst="hexagon">
              <a:avLst>
                <a:gd name="adj" fmla="val 26563"/>
                <a:gd name="vf" fmla="val 115470"/>
              </a:avLst>
            </a:prstGeom>
            <a:solidFill>
              <a:schemeClr val="bg1"/>
            </a:solidFill>
            <a:ln w="38100" cmpd="dbl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9233" name="Group 52"/>
            <p:cNvGrpSpPr>
              <a:grpSpLocks/>
            </p:cNvGrpSpPr>
            <p:nvPr/>
          </p:nvGrpSpPr>
          <p:grpSpPr bwMode="auto">
            <a:xfrm>
              <a:off x="152400" y="1676400"/>
              <a:ext cx="1219200" cy="538163"/>
              <a:chOff x="4512" y="3792"/>
              <a:chExt cx="785" cy="417"/>
            </a:xfrm>
          </p:grpSpPr>
          <p:pic>
            <p:nvPicPr>
              <p:cNvPr id="2" name="Picture 53" descr="ani3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12" y="3792"/>
                <a:ext cx="43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5" name="Text Box 54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610" y="3851"/>
                <a:ext cx="687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.VnArial Narrow" pitchFamily="34" charset="0"/>
                  </a:rPr>
                  <a:t>Home</a:t>
                </a:r>
              </a:p>
            </p:txBody>
          </p:sp>
        </p:grpSp>
      </p:grp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2362200" y="13017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0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Câu 1</a:t>
            </a:r>
          </a:p>
        </p:txBody>
      </p:sp>
      <p:sp>
        <p:nvSpPr>
          <p:cNvPr id="9222" name="AutoShape 46"/>
          <p:cNvSpPr>
            <a:spLocks noChangeArrowheads="1"/>
          </p:cNvSpPr>
          <p:nvPr/>
        </p:nvSpPr>
        <p:spPr bwMode="auto">
          <a:xfrm>
            <a:off x="76200" y="762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6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4" descr="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2" descr="bell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5113"/>
            <a:ext cx="768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14282" y="5000636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defRPr/>
            </a:pPr>
            <a:endParaRPr lang="en-US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FontTx/>
              <a:buAutoNum type="alphaLcPeriod"/>
              <a:defRPr/>
            </a:pP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b.    Vi-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14600" y="1262063"/>
            <a:ext cx="337026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3571868" y="6072206"/>
            <a:ext cx="500066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10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48"/>
          <p:cNvSpPr>
            <a:spLocks noChangeArrowheads="1"/>
          </p:cNvSpPr>
          <p:nvPr/>
        </p:nvSpPr>
        <p:spPr bwMode="auto">
          <a:xfrm>
            <a:off x="0" y="2971800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Trả lời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362200" y="13017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0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Câu 2</a:t>
            </a:r>
          </a:p>
        </p:txBody>
      </p:sp>
      <p:grpSp>
        <p:nvGrpSpPr>
          <p:cNvPr id="10245" name="Group 24"/>
          <p:cNvGrpSpPr>
            <a:grpSpLocks/>
          </p:cNvGrpSpPr>
          <p:nvPr/>
        </p:nvGrpSpPr>
        <p:grpSpPr bwMode="auto">
          <a:xfrm>
            <a:off x="0" y="1371600"/>
            <a:ext cx="1371600" cy="1219200"/>
            <a:chOff x="0" y="1371600"/>
            <a:chExt cx="1371600" cy="1219200"/>
          </a:xfrm>
        </p:grpSpPr>
        <p:sp>
          <p:nvSpPr>
            <p:cNvPr id="10256" name="AutoShap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371600"/>
              <a:ext cx="1295400" cy="1219200"/>
            </a:xfrm>
            <a:prstGeom prst="hexagon">
              <a:avLst>
                <a:gd name="adj" fmla="val 26563"/>
                <a:gd name="vf" fmla="val 115470"/>
              </a:avLst>
            </a:prstGeom>
            <a:solidFill>
              <a:schemeClr val="bg1"/>
            </a:solidFill>
            <a:ln w="38100" cmpd="dbl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0257" name="Group 52"/>
            <p:cNvGrpSpPr>
              <a:grpSpLocks/>
            </p:cNvGrpSpPr>
            <p:nvPr/>
          </p:nvGrpSpPr>
          <p:grpSpPr bwMode="auto">
            <a:xfrm>
              <a:off x="152400" y="1676400"/>
              <a:ext cx="1219200" cy="538163"/>
              <a:chOff x="4512" y="3792"/>
              <a:chExt cx="785" cy="417"/>
            </a:xfrm>
          </p:grpSpPr>
          <p:pic>
            <p:nvPicPr>
              <p:cNvPr id="10258" name="Picture 53" descr="ani3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12" y="3792"/>
                <a:ext cx="43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9" name="Text Box 54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3851"/>
                <a:ext cx="78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.VnArial Narrow" pitchFamily="34" charset="0"/>
                  </a:rPr>
                  <a:t>Home</a:t>
                </a:r>
              </a:p>
            </p:txBody>
          </p:sp>
        </p:grpSp>
      </p:grpSp>
      <p:sp>
        <p:nvSpPr>
          <p:cNvPr id="10246" name="AutoShape 46"/>
          <p:cNvSpPr>
            <a:spLocks noChangeArrowheads="1"/>
          </p:cNvSpPr>
          <p:nvPr/>
        </p:nvSpPr>
        <p:spPr bwMode="auto">
          <a:xfrm>
            <a:off x="76200" y="762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6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4" descr="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2" descr="bell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9875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52400" y="4953000"/>
            <a:ext cx="5486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i="1" dirty="0" err="1">
                <a:solidFill>
                  <a:srgbClr val="C00000"/>
                </a:solidFill>
              </a:rPr>
              <a:t>Muỗi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truyền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bệnh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sốt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xuất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huyết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có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tên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là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gì</a:t>
            </a:r>
            <a:r>
              <a:rPr lang="en-US" altLang="en-US" sz="2400" b="1" i="1" dirty="0">
                <a:solidFill>
                  <a:srgbClr val="C00000"/>
                </a:solidFill>
              </a:rPr>
              <a:t>?</a:t>
            </a:r>
          </a:p>
          <a:p>
            <a:pPr algn="ctr" eaLnBrk="1" hangingPunct="1"/>
            <a:endParaRPr lang="en-US" altLang="en-US" sz="2400" b="1" i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en-US" altLang="en-US" sz="2400" b="1" i="1" dirty="0">
                <a:solidFill>
                  <a:srgbClr val="0000CC"/>
                </a:solidFill>
              </a:rPr>
              <a:t>a. </a:t>
            </a:r>
            <a:r>
              <a:rPr lang="en-US" altLang="en-US" sz="2400" b="1" i="1" dirty="0" err="1">
                <a:solidFill>
                  <a:srgbClr val="0000CC"/>
                </a:solidFill>
              </a:rPr>
              <a:t>Muỗi</a:t>
            </a:r>
            <a:r>
              <a:rPr lang="en-US" altLang="en-US" sz="2400" b="1" i="1" dirty="0">
                <a:solidFill>
                  <a:srgbClr val="0000CC"/>
                </a:solidFill>
              </a:rPr>
              <a:t> a-</a:t>
            </a:r>
            <a:r>
              <a:rPr lang="en-US" altLang="en-US" sz="2400" b="1" i="1" dirty="0" err="1">
                <a:solidFill>
                  <a:srgbClr val="0000CC"/>
                </a:solidFill>
              </a:rPr>
              <a:t>nô</a:t>
            </a:r>
            <a:r>
              <a:rPr lang="en-US" altLang="en-US" sz="2400" b="1" i="1" dirty="0">
                <a:solidFill>
                  <a:srgbClr val="0000CC"/>
                </a:solidFill>
              </a:rPr>
              <a:t>-</a:t>
            </a:r>
            <a:r>
              <a:rPr lang="en-US" altLang="en-US" sz="2400" b="1" i="1" dirty="0" err="1">
                <a:solidFill>
                  <a:srgbClr val="0000CC"/>
                </a:solidFill>
              </a:rPr>
              <a:t>phen</a:t>
            </a:r>
            <a:r>
              <a:rPr lang="en-US" altLang="en-US" sz="2400" b="1" i="1" dirty="0">
                <a:solidFill>
                  <a:srgbClr val="0000CC"/>
                </a:solidFill>
              </a:rPr>
              <a:t>         b. </a:t>
            </a:r>
            <a:r>
              <a:rPr lang="en-US" altLang="en-US" sz="2400" b="1" i="1" dirty="0" err="1">
                <a:solidFill>
                  <a:srgbClr val="0000CC"/>
                </a:solidFill>
              </a:rPr>
              <a:t>Muỗi</a:t>
            </a:r>
            <a:r>
              <a:rPr lang="en-US" altLang="en-US" sz="2400" b="1" i="1" dirty="0">
                <a:solidFill>
                  <a:srgbClr val="0000CC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</a:rPr>
              <a:t>vằn</a:t>
            </a:r>
            <a:endParaRPr lang="en-US" altLang="en-US" sz="2400" b="1" i="1" dirty="0">
              <a:solidFill>
                <a:srgbClr val="0000CC"/>
              </a:solidFill>
            </a:endParaRPr>
          </a:p>
        </p:txBody>
      </p:sp>
      <p:pic>
        <p:nvPicPr>
          <p:cNvPr id="22" name="Picture 21" descr="an_phen4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14600" y="12192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3571868" y="6072206"/>
            <a:ext cx="500066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24129" y="1124744"/>
            <a:ext cx="92256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Thứ </a:t>
            </a:r>
            <a:r>
              <a:rPr lang="en-US" sz="3600" dirty="0" smtClean="0">
                <a:solidFill>
                  <a:srgbClr val="000000"/>
                </a:solidFill>
                <a:cs typeface="Times New Roman" pitchFamily="18" charset="0"/>
              </a:rPr>
              <a:t>tư  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ngày </a:t>
            </a:r>
            <a:r>
              <a:rPr lang="en-US" sz="3600" dirty="0" smtClean="0">
                <a:solidFill>
                  <a:srgbClr val="000000"/>
                </a:solidFill>
                <a:cs typeface="Times New Roman" pitchFamily="18" charset="0"/>
              </a:rPr>
              <a:t>20 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tháng 10 năm 2021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cs typeface="Times New Roman" pitchFamily="18" charset="0"/>
              </a:rPr>
              <a:t>Khoa học</a:t>
            </a:r>
            <a:endParaRPr lang="en-US" sz="36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cs typeface="Times New Roman" pitchFamily="18" charset="0"/>
              </a:rPr>
              <a:t>Phòng tránh các bệnh lây truyền do muỗi đốt.</a:t>
            </a:r>
            <a:endParaRPr lang="en-US" sz="36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73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48"/>
          <p:cNvSpPr>
            <a:spLocks noChangeArrowheads="1"/>
          </p:cNvSpPr>
          <p:nvPr/>
        </p:nvSpPr>
        <p:spPr bwMode="auto">
          <a:xfrm>
            <a:off x="0" y="2971800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Trả lời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362200" y="13017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000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US" altLang="vi-VN" sz="4000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vi-VN" sz="4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endParaRPr lang="en-US" altLang="vi-VN" sz="4000" dirty="0">
              <a:solidFill>
                <a:srgbClr val="FFFF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0245" name="Group 24"/>
          <p:cNvGrpSpPr>
            <a:grpSpLocks/>
          </p:cNvGrpSpPr>
          <p:nvPr/>
        </p:nvGrpSpPr>
        <p:grpSpPr bwMode="auto">
          <a:xfrm>
            <a:off x="0" y="1371600"/>
            <a:ext cx="1371600" cy="1219200"/>
            <a:chOff x="0" y="1371600"/>
            <a:chExt cx="1371600" cy="1219200"/>
          </a:xfrm>
        </p:grpSpPr>
        <p:sp>
          <p:nvSpPr>
            <p:cNvPr id="10256" name="AutoShap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371600"/>
              <a:ext cx="1295400" cy="1219200"/>
            </a:xfrm>
            <a:prstGeom prst="hexagon">
              <a:avLst>
                <a:gd name="adj" fmla="val 26563"/>
                <a:gd name="vf" fmla="val 115470"/>
              </a:avLst>
            </a:prstGeom>
            <a:solidFill>
              <a:schemeClr val="bg1"/>
            </a:solidFill>
            <a:ln w="38100" cmpd="dbl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0257" name="Group 52"/>
            <p:cNvGrpSpPr>
              <a:grpSpLocks/>
            </p:cNvGrpSpPr>
            <p:nvPr/>
          </p:nvGrpSpPr>
          <p:grpSpPr bwMode="auto">
            <a:xfrm>
              <a:off x="152400" y="1676400"/>
              <a:ext cx="1219200" cy="538163"/>
              <a:chOff x="4512" y="3792"/>
              <a:chExt cx="785" cy="417"/>
            </a:xfrm>
          </p:grpSpPr>
          <p:pic>
            <p:nvPicPr>
              <p:cNvPr id="10258" name="Picture 53" descr="ani3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12" y="3792"/>
                <a:ext cx="43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9" name="Text Box 54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3851"/>
                <a:ext cx="78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.VnArial Narrow" pitchFamily="34" charset="0"/>
                  </a:rPr>
                  <a:t>Home</a:t>
                </a:r>
              </a:p>
            </p:txBody>
          </p:sp>
        </p:grpSp>
      </p:grpSp>
      <p:sp>
        <p:nvSpPr>
          <p:cNvPr id="10246" name="AutoShape 46"/>
          <p:cNvSpPr>
            <a:spLocks noChangeArrowheads="1"/>
          </p:cNvSpPr>
          <p:nvPr/>
        </p:nvSpPr>
        <p:spPr bwMode="auto">
          <a:xfrm>
            <a:off x="76200" y="762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6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4" descr="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2" descr="bell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9875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42910" y="4929198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14600" y="1219200"/>
            <a:ext cx="335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9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48"/>
          <p:cNvSpPr>
            <a:spLocks noChangeArrowheads="1"/>
          </p:cNvSpPr>
          <p:nvPr/>
        </p:nvSpPr>
        <p:spPr bwMode="auto">
          <a:xfrm>
            <a:off x="0" y="2971800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Trả lời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362200" y="13017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000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US" altLang="vi-VN" sz="4000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vi-VN" sz="4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endParaRPr lang="en-US" altLang="vi-VN" sz="4000" dirty="0">
              <a:solidFill>
                <a:srgbClr val="FFFF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0245" name="Group 24"/>
          <p:cNvGrpSpPr>
            <a:grpSpLocks/>
          </p:cNvGrpSpPr>
          <p:nvPr/>
        </p:nvGrpSpPr>
        <p:grpSpPr bwMode="auto">
          <a:xfrm>
            <a:off x="0" y="1371600"/>
            <a:ext cx="1371600" cy="1219200"/>
            <a:chOff x="0" y="1371600"/>
            <a:chExt cx="1371600" cy="1219200"/>
          </a:xfrm>
        </p:grpSpPr>
        <p:sp>
          <p:nvSpPr>
            <p:cNvPr id="10256" name="AutoShap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371600"/>
              <a:ext cx="1295400" cy="1219200"/>
            </a:xfrm>
            <a:prstGeom prst="hexagon">
              <a:avLst>
                <a:gd name="adj" fmla="val 26563"/>
                <a:gd name="vf" fmla="val 115470"/>
              </a:avLst>
            </a:prstGeom>
            <a:solidFill>
              <a:schemeClr val="bg1"/>
            </a:solidFill>
            <a:ln w="38100" cmpd="dbl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0257" name="Group 52"/>
            <p:cNvGrpSpPr>
              <a:grpSpLocks/>
            </p:cNvGrpSpPr>
            <p:nvPr/>
          </p:nvGrpSpPr>
          <p:grpSpPr bwMode="auto">
            <a:xfrm>
              <a:off x="152400" y="1676400"/>
              <a:ext cx="1219200" cy="538163"/>
              <a:chOff x="4512" y="3792"/>
              <a:chExt cx="785" cy="417"/>
            </a:xfrm>
          </p:grpSpPr>
          <p:pic>
            <p:nvPicPr>
              <p:cNvPr id="10258" name="Picture 53" descr="ani3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12" y="3792"/>
                <a:ext cx="43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9" name="Text Box 54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3851"/>
                <a:ext cx="78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.VnArial Narrow" pitchFamily="34" charset="0"/>
                  </a:rPr>
                  <a:t>Home</a:t>
                </a:r>
              </a:p>
            </p:txBody>
          </p:sp>
        </p:grpSp>
      </p:grpSp>
      <p:sp>
        <p:nvSpPr>
          <p:cNvPr id="10246" name="AutoShape 46"/>
          <p:cNvSpPr>
            <a:spLocks noChangeArrowheads="1"/>
          </p:cNvSpPr>
          <p:nvPr/>
        </p:nvSpPr>
        <p:spPr bwMode="auto">
          <a:xfrm>
            <a:off x="76200" y="762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6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4" descr="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2" descr="bell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9875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1470" y="5214950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14600" y="12192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8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pic>
        <p:nvPicPr>
          <p:cNvPr id="26627" name="Picture 12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2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715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500" y="458685"/>
            <a:ext cx="3514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/>
                <a:ea typeface="HP001 5Ha" pitchFamily="34" charset="-127"/>
              </a:rPr>
              <a:t>Vận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/>
                <a:ea typeface="HP001 5Ha" pitchFamily="34" charset="-127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/>
                <a:ea typeface="HP001 5Ha" pitchFamily="34" charset="-127"/>
              </a:rPr>
              <a:t>dụng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/>
                <a:ea typeface="HP001 5Ha" pitchFamily="34" charset="-127"/>
              </a:rPr>
              <a:t> :</a:t>
            </a:r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827584" y="1700808"/>
            <a:ext cx="77048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Nguyên nhân và tác hại của các bệnh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sốt xuất huyết, viêm não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8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Y/c chuẩn bị bài sau: Cách phòng bệnh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sốt xuất huyết, viêm não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80000"/>
              </a:lnSpc>
            </a:pP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98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esktop\n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Picture 2" descr="Valentine 09 01 "/>
          <p:cNvSpPr>
            <a:spLocks noChangeAspect="1" noChangeArrowheads="1"/>
          </p:cNvSpPr>
          <p:nvPr/>
        </p:nvSpPr>
        <p:spPr bwMode="auto">
          <a:xfrm>
            <a:off x="0" y="4724400"/>
            <a:ext cx="563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843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25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97656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61313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64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25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25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25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25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25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2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15641" y="1016000"/>
            <a:ext cx="5488607" cy="4572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YÊU CẦU CẦN ĐẠT: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71500" y="2125662"/>
            <a:ext cx="8115300" cy="3967633"/>
          </a:xfrm>
          <a:prstGeom prst="roundRect">
            <a:avLst>
              <a:gd name="adj" fmla="val 53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410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pic>
        <p:nvPicPr>
          <p:cNvPr id="4101" name="Picture 12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715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650" y="2413001"/>
            <a:ext cx="77724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vi-VN" sz="2800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 được tác nhân gây bệnh, con đường lây truyền bệnh viêm 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sốt xuất huyết.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 biết một số dấu hiệu của bệnh viêm não, sốt xuất huyết.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Biết thực hiện các việc cần làm để phòng bệnh viêm 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sốt xuất huyết.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78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25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25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25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2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143000" y="2209800"/>
            <a:ext cx="685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 hiệu ,tác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gây bệnh, đường lây truyền và sự nguy hiểm của bệnh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sốt xuất huyết.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6"/>
          <p:cNvSpPr>
            <a:spLocks noChangeArrowheads="1"/>
          </p:cNvSpPr>
          <p:nvPr/>
        </p:nvSpPr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latin typeface="Times New Roman" pitchFamily="18" charset="0"/>
            </a:endParaRPr>
          </a:p>
        </p:txBody>
      </p:sp>
      <p:pic>
        <p:nvPicPr>
          <p:cNvPr id="7172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66" y="50800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72" y="61913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		</a:t>
            </a:r>
            <a:r>
              <a:rPr lang="en-US" sz="2800" dirty="0" err="1" smtClean="0">
                <a:solidFill>
                  <a:srgbClr val="0000CC"/>
                </a:solidFill>
              </a:rPr>
              <a:t>Xem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</a:rPr>
              <a:t> clip, </a:t>
            </a:r>
            <a:r>
              <a:rPr lang="en-US" sz="2800" dirty="0" err="1" smtClean="0">
                <a:solidFill>
                  <a:srgbClr val="0000CC"/>
                </a:solidFill>
              </a:rPr>
              <a:t>dựa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vào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</a:rPr>
              <a:t> dung </a:t>
            </a:r>
            <a:r>
              <a:rPr lang="en-US" sz="2800" dirty="0" err="1" smtClean="0">
                <a:solidFill>
                  <a:srgbClr val="0000CC"/>
                </a:solidFill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</a:rPr>
              <a:t> clip, </a:t>
            </a:r>
            <a:r>
              <a:rPr lang="en-US" sz="2800" dirty="0" err="1" smtClean="0">
                <a:solidFill>
                  <a:srgbClr val="0000CC"/>
                </a:solidFill>
              </a:rPr>
              <a:t>và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hiểu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bản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thân</a:t>
            </a:r>
            <a:r>
              <a:rPr lang="en-US" sz="2800" dirty="0" smtClean="0">
                <a:solidFill>
                  <a:srgbClr val="0000CC"/>
                </a:solidFill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</a:rPr>
              <a:t>hãy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thảo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luận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nhóm</a:t>
            </a:r>
            <a:r>
              <a:rPr lang="en-US" sz="2800" dirty="0" smtClean="0">
                <a:solidFill>
                  <a:srgbClr val="0000CC"/>
                </a:solidFill>
              </a:rPr>
              <a:t> 2 </a:t>
            </a:r>
            <a:r>
              <a:rPr lang="en-US" sz="2800" dirty="0" err="1" smtClean="0">
                <a:solidFill>
                  <a:srgbClr val="0000CC"/>
                </a:solidFill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trả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lời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các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câu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hỏi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sau</a:t>
            </a:r>
            <a:r>
              <a:rPr lang="en-US" sz="2800" dirty="0" smtClean="0">
                <a:solidFill>
                  <a:srgbClr val="0000CC"/>
                </a:solidFill>
              </a:rPr>
              <a:t>: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Dấu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hiệu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bệnh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sốt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xuất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huyết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là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gì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Bệnh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sốt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xuất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huyết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gây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nguy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hiểm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như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nào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 algn="just"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Dau hieu chua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282" y="214289"/>
            <a:ext cx="8643998" cy="64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29718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Tx/>
              <a:buNone/>
              <a:defRPr/>
            </a:pP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70000"/>
              </a:lnSpc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cam….</a:t>
            </a:r>
          </a:p>
          <a:p>
            <a:pPr marL="514350" indent="-514350" algn="just">
              <a:lnSpc>
                <a:spcPct val="170000"/>
              </a:lnSpc>
              <a:buFontTx/>
              <a:buAutoNum type="arabicPeriod" startAt="2"/>
              <a:defRPr/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vắc-xin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70000"/>
              </a:lnSpc>
              <a:buFontTx/>
              <a:buAutoNum type="arabicPeriod"/>
              <a:defRPr/>
            </a:pP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		</a:t>
            </a:r>
            <a:r>
              <a:rPr lang="en-US" sz="2800" dirty="0" err="1" smtClean="0">
                <a:solidFill>
                  <a:srgbClr val="0000CC"/>
                </a:solidFill>
              </a:rPr>
              <a:t>Đáp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án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chị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tự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đánh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vì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không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có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bài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chị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gửi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em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 algn="just"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destop\h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286808" cy="6358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94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1170</Words>
  <Application>Microsoft Office PowerPoint</Application>
  <PresentationFormat>On-screen Show (4:3)</PresentationFormat>
  <Paragraphs>128</Paragraphs>
  <Slides>43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2021-10-16T15:52:36Z</dcterms:created>
  <dcterms:modified xsi:type="dcterms:W3CDTF">2021-10-16T17:09:28Z</dcterms:modified>
</cp:coreProperties>
</file>