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2" r:id="rId2"/>
    <p:sldMasterId id="2147483753" r:id="rId3"/>
  </p:sldMasterIdLst>
  <p:notesMasterIdLst>
    <p:notesMasterId r:id="rId28"/>
  </p:notesMasterIdLst>
  <p:sldIdLst>
    <p:sldId id="256" r:id="rId4"/>
    <p:sldId id="432" r:id="rId5"/>
    <p:sldId id="387" r:id="rId6"/>
    <p:sldId id="402" r:id="rId7"/>
    <p:sldId id="433" r:id="rId8"/>
    <p:sldId id="403" r:id="rId9"/>
    <p:sldId id="404" r:id="rId10"/>
    <p:sldId id="429" r:id="rId11"/>
    <p:sldId id="430" r:id="rId12"/>
    <p:sldId id="436" r:id="rId13"/>
    <p:sldId id="406" r:id="rId14"/>
    <p:sldId id="405" r:id="rId15"/>
    <p:sldId id="410" r:id="rId16"/>
    <p:sldId id="411" r:id="rId17"/>
    <p:sldId id="414" r:id="rId18"/>
    <p:sldId id="415" r:id="rId19"/>
    <p:sldId id="420" r:id="rId20"/>
    <p:sldId id="416" r:id="rId21"/>
    <p:sldId id="418" r:id="rId22"/>
    <p:sldId id="434" r:id="rId23"/>
    <p:sldId id="421" r:id="rId24"/>
    <p:sldId id="422" r:id="rId25"/>
    <p:sldId id="425" r:id="rId26"/>
    <p:sldId id="437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E63031-AB91-4C43-9656-460619E44487}">
          <p14:sldIdLst/>
        </p14:section>
        <p14:section name="Untitled Section" id="{BCA5BCD3-0D95-4440-8141-82B4099B2B84}">
          <p14:sldIdLst>
            <p14:sldId id="256"/>
            <p14:sldId id="432"/>
            <p14:sldId id="387"/>
            <p14:sldId id="402"/>
            <p14:sldId id="433"/>
            <p14:sldId id="403"/>
            <p14:sldId id="404"/>
            <p14:sldId id="429"/>
            <p14:sldId id="430"/>
            <p14:sldId id="436"/>
            <p14:sldId id="406"/>
            <p14:sldId id="405"/>
            <p14:sldId id="410"/>
            <p14:sldId id="411"/>
            <p14:sldId id="414"/>
            <p14:sldId id="415"/>
            <p14:sldId id="420"/>
            <p14:sldId id="416"/>
            <p14:sldId id="418"/>
            <p14:sldId id="434"/>
            <p14:sldId id="421"/>
            <p14:sldId id="422"/>
            <p14:sldId id="425"/>
            <p14:sldId id="4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uyenlh82@gmail.com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6699FF"/>
    <a:srgbClr val="FF0000"/>
    <a:srgbClr val="D60093"/>
    <a:srgbClr val="3399FF"/>
    <a:srgbClr val="009900"/>
    <a:srgbClr val="CC6600"/>
    <a:srgbClr val="FF0066"/>
    <a:srgbClr val="00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1" autoAdjust="0"/>
    <p:restoredTop sz="92600" autoAdjust="0"/>
  </p:normalViewPr>
  <p:slideViewPr>
    <p:cSldViewPr snapToGrid="0">
      <p:cViewPr varScale="1">
        <p:scale>
          <a:sx n="63" d="100"/>
          <a:sy n="63" d="100"/>
        </p:scale>
        <p:origin x="6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46266-3DD2-4490-99B6-DD56D83DCC8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3939-AF03-4334-BA6F-D8B6322C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8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180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37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845345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50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127360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05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136" y="99575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526" y="43364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0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5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15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93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37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22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71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71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2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03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85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02" y="2194397"/>
            <a:ext cx="10397198" cy="1028146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602" y="3390313"/>
            <a:ext cx="10397197" cy="278664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891118" y="4479"/>
            <a:ext cx="6370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201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32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84127" y="1013965"/>
            <a:ext cx="10114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0" cap="none" spc="0" baseline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ĂN XIN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7071" y="1637186"/>
            <a:ext cx="573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Theo</a:t>
            </a:r>
            <a:r>
              <a:rPr lang="en-US" sz="2000" dirty="0">
                <a:latin typeface="+mj-lt"/>
              </a:rPr>
              <a:t> TUỐC</a:t>
            </a:r>
            <a:r>
              <a:rPr lang="en-US" sz="2000" baseline="0" dirty="0">
                <a:latin typeface="+mj-lt"/>
              </a:rPr>
              <a:t>-GHÊ-NHÉP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341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12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61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98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0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4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49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35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2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67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9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38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43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0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43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6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25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63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629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34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63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9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475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0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6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95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48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91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805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79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900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92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451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28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84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94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35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674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04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6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3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7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7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4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A260E-F5D9-49FF-87C0-BC2230820D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722" r:id="rId4"/>
    <p:sldLayoutId id="2147483710" r:id="rId5"/>
    <p:sldLayoutId id="2147483709" r:id="rId6"/>
    <p:sldLayoutId id="2147483652" r:id="rId7"/>
    <p:sldLayoutId id="2147483653" r:id="rId8"/>
    <p:sldLayoutId id="2147483654" r:id="rId9"/>
    <p:sldLayoutId id="2147483712" r:id="rId10"/>
    <p:sldLayoutId id="2147483655" r:id="rId11"/>
    <p:sldLayoutId id="2147483727" r:id="rId12"/>
    <p:sldLayoutId id="2147483726" r:id="rId13"/>
    <p:sldLayoutId id="2147483725" r:id="rId14"/>
    <p:sldLayoutId id="2147483724" r:id="rId15"/>
    <p:sldLayoutId id="2147483723" r:id="rId16"/>
    <p:sldLayoutId id="2147483721" r:id="rId17"/>
    <p:sldLayoutId id="2147483720" r:id="rId18"/>
    <p:sldLayoutId id="2147483719" r:id="rId19"/>
    <p:sldLayoutId id="2147483718" r:id="rId20"/>
    <p:sldLayoutId id="2147483717" r:id="rId21"/>
    <p:sldLayoutId id="2147483716" r:id="rId22"/>
    <p:sldLayoutId id="2147483715" r:id="rId23"/>
    <p:sldLayoutId id="2147483714" r:id="rId24"/>
    <p:sldLayoutId id="2147483713" r:id="rId25"/>
    <p:sldLayoutId id="2147483711" r:id="rId26"/>
    <p:sldLayoutId id="2147483708" r:id="rId27"/>
    <p:sldLayoutId id="2147483700" r:id="rId28"/>
    <p:sldLayoutId id="2147483698" r:id="rId29"/>
    <p:sldLayoutId id="2147483693" r:id="rId30"/>
    <p:sldLayoutId id="2147483688" r:id="rId31"/>
    <p:sldLayoutId id="2147483656" r:id="rId32"/>
    <p:sldLayoutId id="2147483657" r:id="rId33"/>
    <p:sldLayoutId id="2147483658" r:id="rId34"/>
    <p:sldLayoutId id="214748365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6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0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510" y="774459"/>
            <a:ext cx="8489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u="sng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u="sng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66" y="4318687"/>
            <a:ext cx="3661641" cy="2185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27FD90-B205-4562-BE58-D1597EAAA4A9}"/>
              </a:ext>
            </a:extLst>
          </p:cNvPr>
          <p:cNvSpPr/>
          <p:nvPr/>
        </p:nvSpPr>
        <p:spPr>
          <a:xfrm>
            <a:off x="4131645" y="2990331"/>
            <a:ext cx="89470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ln w="0"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682306"/>
      </p:ext>
    </p:extLst>
  </p:cSld>
  <p:clrMapOvr>
    <a:masterClrMapping/>
  </p:clrMapOvr>
  <p:transition spd="slow" advTm="1141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83ADB5D8-E399-4CC1-91D7-244CC3BE5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368" y="814237"/>
            <a:ext cx="3177229" cy="119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lnSpc>
                <a:spcPct val="107000"/>
              </a:lnSpc>
              <a:spcAft>
                <a:spcPts val="1125"/>
              </a:spcAft>
            </a:pPr>
            <a:endParaRPr lang="en-US" sz="3600" b="1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2" name="Mũi tên: Phải 1">
            <a:extLst>
              <a:ext uri="{FF2B5EF4-FFF2-40B4-BE49-F238E27FC236}">
                <a16:creationId xmlns:a16="http://schemas.microsoft.com/office/drawing/2014/main" id="{EAC1CB69-35D6-40C4-B27E-BAFAF6E57D99}"/>
              </a:ext>
            </a:extLst>
          </p:cNvPr>
          <p:cNvSpPr/>
          <p:nvPr/>
        </p:nvSpPr>
        <p:spPr>
          <a:xfrm>
            <a:off x="1585223" y="1662772"/>
            <a:ext cx="8497453" cy="3720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6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98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408">
        <p14:prism/>
      </p:transition>
    </mc:Choice>
    <mc:Fallback xmlns="">
      <p:transition spd="slow" advTm="31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Top 4 chòm sao mê tín nhất trong 12 cung hoàng đạo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" y="0"/>
            <a:ext cx="12191999" cy="6226593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0" y="6226594"/>
            <a:ext cx="11832116" cy="609600"/>
          </a:xfrm>
          <a:prstGeom prst="round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tin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quỷ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bói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"/>
    </mc:Choice>
    <mc:Fallback xmlns="">
      <p:transition spd="slow" advTm="581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318"/>
            <a:ext cx="12507402" cy="787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6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16"/>
    </mc:Choice>
    <mc:Fallback xmlns="">
      <p:transition spd="slow" advTm="5151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17012" y="2876552"/>
            <a:ext cx="7529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4800" b="1" spc="-300" dirty="0">
              <a:solidFill>
                <a:srgbClr val="39B72B"/>
              </a:solidFill>
              <a:latin typeface="Arial" pitchFamily="34" charset="0"/>
              <a:ea typeface="微软雅黑" panose="020B0503020204020204" charset="-122"/>
              <a:cs typeface="Arial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9884" cy="11150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12932"/>
            <a:ext cx="1168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vi-VN" sz="3200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048" y="671691"/>
            <a:ext cx="113929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 New Roman"/>
              </a:rPr>
              <a:t>    </a:t>
            </a:r>
            <a:r>
              <a:rPr lang="en-US" sz="2800" dirty="0">
                <a:latin typeface="Times  New Roman"/>
              </a:rPr>
              <a:t>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bé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mũi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dài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rùa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bụng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Toóc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-la </a:t>
            </a:r>
            <a:r>
              <a:rPr lang="en-US" sz="2800" dirty="0" err="1">
                <a:latin typeface="Times  New Roman"/>
              </a:rPr>
              <a:t>tặng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để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mở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Nhưng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ấy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đâu</a:t>
            </a:r>
            <a:r>
              <a:rPr lang="en-US" sz="2800" dirty="0">
                <a:latin typeface="Times  New Roman"/>
              </a:rPr>
              <a:t>?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cách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moi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điều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bí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mật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chính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những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kẻ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độc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đang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hòng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đoạt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giá</a:t>
            </a:r>
            <a:r>
              <a:rPr lang="en-US" sz="2800" dirty="0">
                <a:latin typeface="Times  New Roman"/>
              </a:rPr>
              <a:t>.</a:t>
            </a:r>
            <a:r>
              <a:rPr lang="vi-VN" sz="2800" dirty="0">
                <a:latin typeface="Times  New Roman"/>
              </a:rPr>
              <a:t>      </a:t>
            </a:r>
            <a:endParaRPr lang="en-US" sz="2800" dirty="0">
              <a:latin typeface="Times  New Roman"/>
            </a:endParaRPr>
          </a:p>
          <a:p>
            <a:pPr algn="just"/>
            <a:r>
              <a:rPr lang="en-US" sz="2800" dirty="0">
                <a:latin typeface="Times  New Roman"/>
              </a:rPr>
              <a:t>     </a:t>
            </a:r>
            <a:r>
              <a:rPr lang="en-US" sz="2800" dirty="0" err="1">
                <a:latin typeface="Times  New Roman"/>
              </a:rPr>
              <a:t>Biết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Đu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rê</a:t>
            </a:r>
            <a:r>
              <a:rPr lang="en-US" sz="2800" dirty="0">
                <a:latin typeface="Times  New Roman"/>
              </a:rPr>
              <a:t>-ma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quán</a:t>
            </a:r>
            <a:r>
              <a:rPr lang="en-US" sz="2800" dirty="0">
                <a:latin typeface="Times  New Roman"/>
              </a:rPr>
              <a:t> “Ba </a:t>
            </a:r>
            <a:r>
              <a:rPr lang="en-US" sz="2800" dirty="0" err="1">
                <a:latin typeface="Times  New Roman"/>
              </a:rPr>
              <a:t>cá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bống</a:t>
            </a:r>
            <a:r>
              <a:rPr lang="en-US" sz="2800" dirty="0">
                <a:latin typeface="Times  New Roman"/>
              </a:rPr>
              <a:t>”,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chui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bình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trên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bàn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ăn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ngồi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im</a:t>
            </a:r>
            <a:r>
              <a:rPr lang="en-US" sz="2800" dirty="0">
                <a:latin typeface="Times  New Roman"/>
              </a:rPr>
              <a:t> thin </a:t>
            </a:r>
            <a:r>
              <a:rPr lang="en-US" sz="2800" dirty="0" err="1">
                <a:latin typeface="Times  New Roman"/>
              </a:rPr>
              <a:t>thít</a:t>
            </a:r>
            <a:r>
              <a:rPr lang="en-US" sz="2800" dirty="0"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latin typeface="Times  New Roman"/>
              </a:rPr>
              <a:t>    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uống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rượu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đã</a:t>
            </a:r>
            <a:r>
              <a:rPr lang="en-US" sz="2800" dirty="0">
                <a:latin typeface="Times  New Roman"/>
              </a:rPr>
              <a:t> say.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bộ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râu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lão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nói</a:t>
            </a:r>
            <a:r>
              <a:rPr lang="en-US" sz="2800" dirty="0"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latin typeface="Times  New Roman"/>
              </a:rPr>
              <a:t>  -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thằng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, ta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lò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sưởi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này</a:t>
            </a:r>
            <a:r>
              <a:rPr lang="en-US" sz="2800" dirty="0"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 New Roman"/>
              </a:rPr>
              <a:t>    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Bu-ra-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nô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hét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lên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- Ba-ra-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! Kho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báu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ở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đâu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nói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ngay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!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  Ba-ra-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giật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mình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nhìn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Đu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rê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-ma.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Đu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rê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-ma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vốn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mê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tín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,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lại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nốc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lắm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rượu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nên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sợ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tái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xanh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cả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mặt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.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Thấy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thế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, Ba-ra-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</a:p>
          <a:p>
            <a:pPr algn="just"/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cũng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hoảng,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răng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đánh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vào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nhau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cầm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cập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.</a:t>
            </a:r>
          </a:p>
          <a:p>
            <a:pPr algn="just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F3BA65C-BE9C-4EB8-ABA9-BF7777F59ED4}"/>
              </a:ext>
            </a:extLst>
          </p:cNvPr>
          <p:cNvSpPr txBox="1"/>
          <p:nvPr/>
        </p:nvSpPr>
        <p:spPr>
          <a:xfrm>
            <a:off x="2117011" y="-81675"/>
            <a:ext cx="75291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Trong quán ăn “Ba cá bống”</a:t>
            </a:r>
          </a:p>
        </p:txBody>
      </p:sp>
    </p:spTree>
    <p:extLst>
      <p:ext uri="{BB962C8B-B14F-4D97-AF65-F5344CB8AC3E}">
        <p14:creationId xmlns:p14="http://schemas.microsoft.com/office/powerpoint/2010/main" val="41262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669">
        <p:blinds dir="vert"/>
      </p:transition>
    </mc:Choice>
    <mc:Fallback xmlns="">
      <p:transition spd="slow" advTm="966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66239"/>
            <a:ext cx="12192000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Cái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tiếng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bí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mật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bình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lại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hét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lên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: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-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Nói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mau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!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  Ba- 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ấp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úng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: 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- Ở… Sau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bức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tra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…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anh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nhà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bác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Các-lô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ạ.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Vừa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lúc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ấy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gã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chủ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quán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dẫn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A-li-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xa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mèo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A-di-li-ô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lễ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phép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ngả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mũ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chào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rồi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nói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: 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-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Ngài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chúng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cháu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mười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đồng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tiền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chúng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cháu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xin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nộp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ngay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thằng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người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gỗ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ấy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Lão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Ba-ra-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luồn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tay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túi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móc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ra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mười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đồng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đếm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đếm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lại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mãi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rồi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thở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dài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đưa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mèo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một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nửa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Nó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lấy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chân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trỏ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bình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-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Nó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ở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ngay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dưới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mũi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ngài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đây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Lão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Ba-ra-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vớ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lấy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bình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ném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bốp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xuống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sàn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lát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đá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Bu-ra-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nô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bò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lổm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ngổm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giữa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những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mảnh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bình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Thừa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dịp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mọi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người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đang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há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hốc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mồm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ngơ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ngác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chú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lao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ra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ngoài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nhanh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như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mũi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tên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</a:t>
            </a:r>
          </a:p>
          <a:p>
            <a:pPr lvl="0"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                                                             </a:t>
            </a:r>
            <a:r>
              <a:rPr lang="en-US" sz="2800" b="1" dirty="0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A-</a:t>
            </a:r>
            <a:r>
              <a:rPr lang="en-US" sz="2800" b="1" dirty="0" err="1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800" b="1" dirty="0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endParaRPr lang="en-US" sz="2400" b="1" dirty="0">
              <a:solidFill>
                <a:srgbClr val="0099FF"/>
              </a:solidFill>
              <a:latin typeface="Times  New Roman"/>
            </a:endParaRPr>
          </a:p>
          <a:p>
            <a:pPr algn="just"/>
            <a:endParaRPr lang="en-US" sz="2400" dirty="0">
              <a:solidFill>
                <a:srgbClr val="0099FF"/>
              </a:solidFill>
              <a:latin typeface="Times 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 New Roman"/>
              </a:rPr>
              <a:t>	</a:t>
            </a:r>
          </a:p>
        </p:txBody>
      </p:sp>
      <p:sp>
        <p:nvSpPr>
          <p:cNvPr id="5" name="AutoShape 2" descr="Huế cấm mê tín dị đoan, thu hồi dự án 600 tỉ - Tuổi Trẻ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4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2">
        <p:blinds dir="vert"/>
      </p:transition>
    </mc:Choice>
    <mc:Fallback xmlns="">
      <p:transition spd="slow" advTm="172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uare">
            <a:extLst>
              <a:ext uri="{FF2B5EF4-FFF2-40B4-BE49-F238E27FC236}">
                <a16:creationId xmlns:a16="http://schemas.microsoft.com/office/drawing/2014/main" id="{A223EB06-842B-4819-BC19-FCB7042F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6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>
            <a:extLst>
              <a:ext uri="{FF2B5EF4-FFF2-40B4-BE49-F238E27FC236}">
                <a16:creationId xmlns:a16="http://schemas.microsoft.com/office/drawing/2014/main" id="{DD11AFB9-FF32-42CB-BBA5-394590B2BA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96237" y="2253804"/>
            <a:ext cx="5653825" cy="22675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Tìm </a:t>
            </a:r>
            <a:r>
              <a:rPr lang="en-US" sz="3600" b="1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9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"/>
    </mc:Choice>
    <mc:Fallback xmlns="">
      <p:transition spd="slow" advTm="1029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ng bóng Ý nghĩ: Hình đám mây 9">
            <a:extLst>
              <a:ext uri="{FF2B5EF4-FFF2-40B4-BE49-F238E27FC236}">
                <a16:creationId xmlns:a16="http://schemas.microsoft.com/office/drawing/2014/main" id="{73EF7993-F785-41F3-B135-CD7805F63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1" y="5627614"/>
            <a:ext cx="9812942" cy="112511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3">
              <a:lumMod val="20000"/>
              <a:lumOff val="8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Bu-ra-ti-nô cần biết kho báu ở đâu.</a:t>
            </a:r>
            <a:endParaRPr lang="en-US" sz="32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612" y="4750573"/>
            <a:ext cx="8098316" cy="608907"/>
          </a:xfrm>
          <a:prstGeom prst="rect">
            <a:avLst/>
          </a:prstGeom>
          <a:solidFill>
            <a:schemeClr val="bg2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Bu-ra-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nô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cần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moi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bí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mật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lão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Ba-ra-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ba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605" y="1963802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37627BC-885F-4283-BB4C-31684D26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768591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vi-VN" altLang="vi-VN">
              <a:solidFill>
                <a:srgbClr val="FF0066"/>
              </a:solidFill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162F638C-F753-4776-B2B0-2A5523B8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51" y="4691342"/>
            <a:ext cx="914400" cy="830997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vi-VN" altLang="vi-VN" sz="4000" b="1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637" y="943009"/>
            <a:ext cx="117447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 New Roman"/>
              </a:rPr>
              <a:t>    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bé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mũi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dài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rùa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bụng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Toóc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-la </a:t>
            </a:r>
            <a:r>
              <a:rPr lang="en-US" sz="2800" dirty="0" err="1">
                <a:latin typeface="Times  New Roman"/>
              </a:rPr>
              <a:t>tặng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để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mở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Nhưng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ấy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đâu</a:t>
            </a:r>
            <a:r>
              <a:rPr lang="en-US" sz="2800" dirty="0">
                <a:latin typeface="Times  New Roman"/>
              </a:rPr>
              <a:t>?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cách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moi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điều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bí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mật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chính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những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kẻ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độc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đang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hòng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đoạt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giá</a:t>
            </a:r>
            <a:r>
              <a:rPr lang="en-US" sz="2800" dirty="0">
                <a:latin typeface="Times  New Roman"/>
              </a:rPr>
              <a:t>.</a:t>
            </a:r>
            <a:r>
              <a:rPr lang="vi-VN" sz="2800" dirty="0">
                <a:latin typeface="Times  New Roman"/>
              </a:rPr>
              <a:t>      </a:t>
            </a:r>
            <a:endParaRPr lang="en-US" sz="2800" dirty="0">
              <a:latin typeface="Times  New Roman"/>
            </a:endParaRPr>
          </a:p>
          <a:p>
            <a:pPr algn="just"/>
            <a:r>
              <a:rPr lang="en-US" sz="2800" dirty="0">
                <a:latin typeface="Times  New Roman"/>
              </a:rPr>
              <a:t>     </a:t>
            </a:r>
            <a:r>
              <a:rPr lang="en-US" sz="2800" dirty="0" err="1">
                <a:latin typeface="Times  New Roman"/>
              </a:rPr>
              <a:t>Biết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Đu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rê</a:t>
            </a:r>
            <a:r>
              <a:rPr lang="en-US" sz="2800" dirty="0">
                <a:latin typeface="Times  New Roman"/>
              </a:rPr>
              <a:t>-ma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quán</a:t>
            </a:r>
            <a:r>
              <a:rPr lang="en-US" sz="2800" dirty="0">
                <a:latin typeface="Times  New Roman"/>
              </a:rPr>
              <a:t> “Ba </a:t>
            </a:r>
            <a:r>
              <a:rPr lang="en-US" sz="2800" dirty="0" err="1">
                <a:latin typeface="Times  New Roman"/>
              </a:rPr>
              <a:t>cá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bống</a:t>
            </a:r>
            <a:r>
              <a:rPr lang="en-US" sz="2800" dirty="0">
                <a:latin typeface="Times  New Roman"/>
              </a:rPr>
              <a:t>”,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chui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bình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trên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bàn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ăn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ngồi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im</a:t>
            </a:r>
            <a:r>
              <a:rPr lang="en-US" sz="2800" dirty="0">
                <a:latin typeface="Times  New Roman"/>
              </a:rPr>
              <a:t> thin </a:t>
            </a:r>
            <a:r>
              <a:rPr lang="en-US" sz="2800" dirty="0" err="1">
                <a:latin typeface="Times  New Roman"/>
              </a:rPr>
              <a:t>thít</a:t>
            </a:r>
            <a:r>
              <a:rPr lang="en-US" sz="2800" dirty="0"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latin typeface="Times  New Roman"/>
              </a:rPr>
              <a:t>    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uống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rượu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đã</a:t>
            </a:r>
            <a:r>
              <a:rPr lang="en-US" sz="2800" dirty="0">
                <a:latin typeface="Times  New Roman"/>
              </a:rPr>
              <a:t> say.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bộ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râu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lão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nói</a:t>
            </a:r>
            <a:r>
              <a:rPr lang="en-US" sz="2800" dirty="0"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latin typeface="Times  New Roman"/>
              </a:rPr>
              <a:t>  -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thằng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, ta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lò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sưởi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này</a:t>
            </a:r>
            <a:r>
              <a:rPr lang="en-US" sz="2800" dirty="0">
                <a:latin typeface="Times  New Roman"/>
              </a:rPr>
              <a:t>.</a:t>
            </a:r>
          </a:p>
        </p:txBody>
      </p:sp>
      <p:sp>
        <p:nvSpPr>
          <p:cNvPr id="3" name="7-Point Star 2"/>
          <p:cNvSpPr/>
          <p:nvPr/>
        </p:nvSpPr>
        <p:spPr>
          <a:xfrm>
            <a:off x="4274331" y="56760"/>
            <a:ext cx="2416203" cy="803847"/>
          </a:xfrm>
          <a:prstGeom prst="star7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38382"/>
      </p:ext>
    </p:extLst>
  </p:cSld>
  <p:clrMapOvr>
    <a:masterClrMapping/>
  </p:clrMapOvr>
  <p:transition spd="med" advTm="4744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3" y="0"/>
            <a:ext cx="11983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8"/>
    </mc:Choice>
    <mc:Fallback xmlns="">
      <p:transition spd="slow" advTm="1331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605" y="1963802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37627BC-885F-4283-BB4C-31684D26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768591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vi-VN" altLang="vi-VN">
              <a:solidFill>
                <a:srgbClr val="FF0066"/>
              </a:solidFill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162F638C-F753-4776-B2B0-2A5523B8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5" y="4986225"/>
            <a:ext cx="608974" cy="625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vi-VN" sz="4000" b="1" dirty="0">
                <a:solidFill>
                  <a:srgbClr val="00B0F0"/>
                </a:solidFill>
              </a:rPr>
              <a:t>2</a:t>
            </a:r>
            <a:endParaRPr lang="vi-VN" altLang="vi-VN" sz="4000" b="1" dirty="0">
              <a:solidFill>
                <a:srgbClr val="00B0F0"/>
              </a:solidFill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4424154" y="28761"/>
            <a:ext cx="2242268" cy="666914"/>
          </a:xfrm>
          <a:prstGeom prst="star7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-40395" y="652048"/>
            <a:ext cx="12192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Bu-ra-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Kho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-ma.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nốc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hoảng,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Ở… Sau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Các-lô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algn="just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1">
            <a:extLst>
              <a:ext uri="{FF2B5EF4-FFF2-40B4-BE49-F238E27FC236}">
                <a16:creationId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159" y="5064281"/>
            <a:ext cx="9983455" cy="469127"/>
          </a:xfrm>
          <a:prstGeom prst="rect">
            <a:avLst/>
          </a:prstGeom>
          <a:solidFill>
            <a:schemeClr val="bg2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/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Ba-ra-ba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Bong bóng Ý nghĩ: Hình đám mây 9">
            <a:extLst>
              <a:ext uri="{FF2B5EF4-FFF2-40B4-BE49-F238E27FC236}">
                <a16:creationId xmlns:a16="http://schemas.microsoft.com/office/drawing/2014/main" id="{D2297BD1-A4D1-4819-8CCC-CD0DF0E43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115"/>
            <a:ext cx="11245708" cy="101922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chui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một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bình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đặt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thét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khiến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hai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ác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sợ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mặt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nói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ra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bí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mật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693990"/>
      </p:ext>
    </p:extLst>
  </p:cSld>
  <p:clrMapOvr>
    <a:masterClrMapping/>
  </p:clrMapOvr>
  <p:transition spd="med" advTm="5620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605" y="1963802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3999" y="1413439"/>
            <a:ext cx="9358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2"/>
                </a:solidFill>
                <a:latin typeface="Times  New Roman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02486"/>
            <a:ext cx="12192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A-li-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A-di-li-ô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Ba-ra-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Ba-ra-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Bu-ra-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lổm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ngổm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16-Point Star 3"/>
          <p:cNvSpPr/>
          <p:nvPr/>
        </p:nvSpPr>
        <p:spPr>
          <a:xfrm>
            <a:off x="4674168" y="0"/>
            <a:ext cx="2410443" cy="527177"/>
          </a:xfrm>
          <a:prstGeom prst="star1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AF94A87D-7CED-453D-A1F9-C451FB47C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37" y="4831676"/>
            <a:ext cx="747422" cy="489564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vi-VN" sz="2800" b="1" dirty="0">
                <a:solidFill>
                  <a:srgbClr val="FF0000"/>
                </a:solidFill>
              </a:rPr>
              <a:t>3</a:t>
            </a:r>
            <a:endParaRPr lang="vi-VN" altLang="vi-VN" sz="2800" b="1" dirty="0">
              <a:solidFill>
                <a:srgbClr val="FF0000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C91EA53-E7B2-466A-AADF-B08CDDF0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896" y="4873887"/>
            <a:ext cx="10476089" cy="48956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bé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gỗ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gặp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điều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nguy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hiểm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thoát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ra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sao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12" name="Bong bóng Ý nghĩ: Hình đám mây 9">
            <a:extLst>
              <a:ext uri="{FF2B5EF4-FFF2-40B4-BE49-F238E27FC236}">
                <a16:creationId xmlns:a16="http://schemas.microsoft.com/office/drawing/2014/main" id="{E0006321-3449-4571-A1AB-E96DB8CE2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1" y="5329287"/>
            <a:ext cx="10576166" cy="1627119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A-li-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mèo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A-di-li-ô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biết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bé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gỗ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đang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bình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đất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thừa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dịp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bọn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ác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đang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há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hốc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mồm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ngạc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nhiên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lao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ra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ngoài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214388"/>
      </p:ext>
    </p:extLst>
  </p:cSld>
  <p:clrMapOvr>
    <a:masterClrMapping/>
  </p:clrMapOvr>
  <p:transition spd="med" advTm="1031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83ADB5D8-E399-4CC1-91D7-244CC3BE5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401" y="423322"/>
            <a:ext cx="8094663" cy="202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1125"/>
              </a:spcAft>
            </a:pPr>
            <a:r>
              <a:rPr lang="en-US" altLang="vi-VN" sz="3600" b="1">
                <a:solidFill>
                  <a:srgbClr val="FF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          </a:t>
            </a:r>
          </a:p>
          <a:p>
            <a:pPr algn="ctr">
              <a:lnSpc>
                <a:spcPct val="107000"/>
              </a:lnSpc>
              <a:spcAft>
                <a:spcPts val="1125"/>
              </a:spcAft>
            </a:pPr>
            <a:endParaRPr lang="en-US" altLang="vi-VN" sz="3600" b="1">
              <a:solidFill>
                <a:srgbClr val="FF0000"/>
              </a:solidFill>
              <a:latin typeface="Tahoma" panose="020B060403050404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125"/>
              </a:spcAft>
            </a:pPr>
            <a:endParaRPr lang="vi-VN" altLang="vi-VN" sz="2800" b="1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Mũi tên: Phải 1">
            <a:extLst>
              <a:ext uri="{FF2B5EF4-FFF2-40B4-BE49-F238E27FC236}">
                <a16:creationId xmlns:a16="http://schemas.microsoft.com/office/drawing/2014/main" id="{EAC1CB69-35D6-40C4-B27E-BAFAF6E57D99}"/>
              </a:ext>
            </a:extLst>
          </p:cNvPr>
          <p:cNvSpPr/>
          <p:nvPr/>
        </p:nvSpPr>
        <p:spPr>
          <a:xfrm>
            <a:off x="1258348" y="3350188"/>
            <a:ext cx="4571750" cy="1938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40" y="2204691"/>
            <a:ext cx="4831770" cy="42299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5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942">
        <p14:prism/>
      </p:transition>
    </mc:Choice>
    <mc:Fallback xmlns="">
      <p:transition spd="slow" advTm="4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46807" y="312738"/>
            <a:ext cx="156774" cy="31056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/>
            <a:endParaRPr lang="en-US" sz="32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619" y="2011794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37627BC-885F-4283-BB4C-31684D26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768591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vi-VN" altLang="vi-VN">
              <a:solidFill>
                <a:srgbClr val="FF0066"/>
              </a:solidFill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162F638C-F753-4776-B2B0-2A5523B8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683" y="2474677"/>
            <a:ext cx="914400" cy="83099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vi-VN" sz="4000" b="1" dirty="0">
                <a:solidFill>
                  <a:srgbClr val="0099FF"/>
                </a:solidFill>
              </a:rPr>
              <a:t>4</a:t>
            </a:r>
            <a:endParaRPr lang="vi-VN" altLang="vi-VN" sz="4000" b="1" dirty="0">
              <a:solidFill>
                <a:srgbClr val="0099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3999" y="1413439"/>
            <a:ext cx="9358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2"/>
                </a:solidFill>
                <a:latin typeface="Times  New Roman"/>
              </a:rPr>
              <a:t>.</a:t>
            </a:r>
          </a:p>
        </p:txBody>
      </p:sp>
      <p:sp>
        <p:nvSpPr>
          <p:cNvPr id="9" name="Bong bóng Ý nghĩ: Hình đám mây 9">
            <a:extLst>
              <a:ext uri="{FF2B5EF4-FFF2-40B4-BE49-F238E27FC236}">
                <a16:creationId xmlns:a16="http://schemas.microsoft.com/office/drawing/2014/main" id="{73EF7993-F785-41F3-B135-CD7805F63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2713" y="2601884"/>
            <a:ext cx="187294" cy="66501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1">
              <a:lumMod val="6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Cậu Bé Người Gỗ Pinocchio - Sự trở lại của một trong những biểu tượng hoạt  hình nổi tiếng nhất thế giới | Tin tức, Lịch chiế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ậu Bé Người Gỗ Pinocchio - Sự trở lại của một trong những biểu tượng hoạt  hình nổi tiếng nhất thế giới | Tin tức, Lịch chiế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19" y="2395676"/>
            <a:ext cx="8641298" cy="138746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ảnh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chi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ngộ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nghĩnh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lí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thú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492711"/>
      </p:ext>
    </p:extLst>
  </p:cSld>
  <p:clrMapOvr>
    <a:masterClrMapping/>
  </p:clrMapOvr>
  <p:transition spd="med" advTm="2350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/>
      <p:bldP spid="19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CDB04A2-1544-4129-8FF7-C55CC6D1D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26" y="7937"/>
            <a:ext cx="9990013" cy="73231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35E496B-5DA3-4348-84BA-FEDE325E5E62}"/>
              </a:ext>
            </a:extLst>
          </p:cNvPr>
          <p:cNvSpPr txBox="1"/>
          <p:nvPr/>
        </p:nvSpPr>
        <p:spPr>
          <a:xfrm>
            <a:off x="2958408" y="761229"/>
            <a:ext cx="86690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UTM Aptima" panose="02040603050506020204" pitchFamily="18" charset="0"/>
              </a:rPr>
              <a:t>Nội dung:</a:t>
            </a:r>
          </a:p>
          <a:p>
            <a:r>
              <a:rPr lang="en-US" sz="3000" b="1" dirty="0">
                <a:latin typeface="UTM Aptima" panose="02040603050506020204" pitchFamily="18" charset="0"/>
              </a:rPr>
              <a:t>      Ca </a:t>
            </a:r>
            <a:r>
              <a:rPr lang="en-US" sz="3000" b="1" dirty="0" err="1">
                <a:latin typeface="UTM Aptima" panose="02040603050506020204" pitchFamily="18" charset="0"/>
              </a:rPr>
              <a:t>ngợi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chú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bé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người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gỗ</a:t>
            </a:r>
            <a:r>
              <a:rPr lang="en-US" sz="3000" b="1" dirty="0">
                <a:latin typeface="UTM Aptima" panose="02040603050506020204" pitchFamily="18" charset="0"/>
              </a:rPr>
              <a:t> Bu-ra-</a:t>
            </a:r>
            <a:r>
              <a:rPr lang="en-US" sz="3000" b="1" dirty="0" err="1">
                <a:latin typeface="UTM Aptima" panose="02040603050506020204" pitchFamily="18" charset="0"/>
              </a:rPr>
              <a:t>ti</a:t>
            </a:r>
            <a:r>
              <a:rPr lang="en-US" sz="3000" b="1" dirty="0">
                <a:latin typeface="UTM Aptima" panose="02040603050506020204" pitchFamily="18" charset="0"/>
              </a:rPr>
              <a:t>-</a:t>
            </a:r>
            <a:r>
              <a:rPr lang="en-US" sz="3000" b="1" dirty="0" err="1">
                <a:latin typeface="UTM Aptima" panose="02040603050506020204" pitchFamily="18" charset="0"/>
              </a:rPr>
              <a:t>nô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thông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minh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đã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biết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dùng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mưu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moi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được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bí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mật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về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chiếc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chìa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khóa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vàng</a:t>
            </a:r>
            <a:r>
              <a:rPr lang="en-US" sz="3000" b="1" dirty="0">
                <a:latin typeface="UTM Aptima" panose="02040603050506020204" pitchFamily="18" charset="0"/>
              </a:rPr>
              <a:t> ở </a:t>
            </a:r>
            <a:r>
              <a:rPr lang="en-US" sz="3000" b="1" dirty="0" err="1">
                <a:latin typeface="UTM Aptima" panose="02040603050506020204" pitchFamily="18" charset="0"/>
              </a:rPr>
              <a:t>những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kẻ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độc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ác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đang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tìm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cách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bắt</a:t>
            </a:r>
            <a:r>
              <a:rPr lang="en-US" sz="3000" b="1" dirty="0">
                <a:latin typeface="UTM Aptima" panose="02040603050506020204" pitchFamily="18" charset="0"/>
              </a:rPr>
              <a:t> </a:t>
            </a:r>
            <a:r>
              <a:rPr lang="en-US" sz="3000" b="1" dirty="0" err="1">
                <a:latin typeface="UTM Aptima" panose="02040603050506020204" pitchFamily="18" charset="0"/>
              </a:rPr>
              <a:t>chú</a:t>
            </a:r>
            <a:r>
              <a:rPr lang="en-US" sz="3000" b="1" dirty="0">
                <a:latin typeface="UTM Aptima" panose="02040603050506020204" pitchFamily="18" charset="0"/>
              </a:rPr>
              <a:t>. </a:t>
            </a:r>
          </a:p>
          <a:p>
            <a:endParaRPr lang="vi-VN" sz="3200" b="1" dirty="0">
              <a:solidFill>
                <a:srgbClr val="002060"/>
              </a:solidFill>
            </a:endParaRPr>
          </a:p>
          <a:p>
            <a:endParaRPr lang="vi-VN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449784"/>
            <a:ext cx="2084719" cy="3551586"/>
          </a:xfrm>
          <a:prstGeom prst="rect">
            <a:avLst/>
          </a:prstGeom>
        </p:spPr>
      </p:pic>
      <p:sp>
        <p:nvSpPr>
          <p:cNvPr id="5" name="AutoShape 2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2287940" y="51723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4090466"/>
      </p:ext>
    </p:extLst>
  </p:cSld>
  <p:clrMapOvr>
    <a:masterClrMapping/>
  </p:clrMapOvr>
  <p:transition spd="med" advTm="24158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33AF7A3-5414-4334-BCCD-2084B4509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3" y="1441607"/>
            <a:ext cx="11321934" cy="624839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74598B2-9C5C-448C-B76B-47FFF3B91634}"/>
              </a:ext>
            </a:extLst>
          </p:cNvPr>
          <p:cNvSpPr txBox="1"/>
          <p:nvPr/>
        </p:nvSpPr>
        <p:spPr>
          <a:xfrm>
            <a:off x="1665316" y="1346661"/>
            <a:ext cx="9144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NI-Juni" pitchFamily="2" charset="0"/>
            </a:endParaRPr>
          </a:p>
          <a:p>
            <a:pPr algn="ctr"/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3: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Luyện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diễn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cảm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</a:p>
          <a:p>
            <a:pPr algn="ctr"/>
            <a:r>
              <a:rPr lang="en-US" sz="3200" b="1" dirty="0">
                <a:ln w="11430"/>
                <a:latin typeface="VNI-Juni" pitchFamily="2" charset="0"/>
              </a:rPr>
              <a:t>                          </a:t>
            </a:r>
            <a:r>
              <a:rPr lang="en-US" b="1" dirty="0">
                <a:ln w="11430"/>
                <a:latin typeface="VNI-Juni" pitchFamily="2" charset="0"/>
              </a:rPr>
              <a:t>                                                         </a:t>
            </a: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uchon" pitchFamily="2" charset="0"/>
              </a:rPr>
              <a:t> </a:t>
            </a:r>
            <a:endParaRPr lang="vi-VN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5F59F03-378B-45DD-9BF1-047E6ED1CFAA}"/>
              </a:ext>
            </a:extLst>
          </p:cNvPr>
          <p:cNvSpPr txBox="1"/>
          <p:nvPr/>
        </p:nvSpPr>
        <p:spPr>
          <a:xfrm>
            <a:off x="4139738" y="2377980"/>
            <a:ext cx="59743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toàn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nhanh,bất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ngờ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</a:p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 Bu-ra-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nô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: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thét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dọa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nạt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</a:p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lão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Ba-ra-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lúc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hùng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hổ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ấp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úng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</a:p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cáo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A-li-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xa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chậm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rãi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ranh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mảnh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endParaRPr lang="vi-VN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150941"/>
      </p:ext>
    </p:extLst>
  </p:cSld>
  <p:clrMapOvr>
    <a:masterClrMapping/>
  </p:clrMapOvr>
  <p:transition spd="slow" advTm="653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9"/>
          <p:cNvSpPr txBox="1">
            <a:spLocks noChangeArrowheads="1"/>
          </p:cNvSpPr>
          <p:nvPr/>
        </p:nvSpPr>
        <p:spPr bwMode="auto">
          <a:xfrm>
            <a:off x="0" y="655630"/>
            <a:ext cx="1219200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gã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A-li-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A-di-li-ô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thằng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Ba-ra-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luồn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Ba-ra-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Bu-ra-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lổm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ngổm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hốc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mồm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ngơ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ngác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Line 30"/>
          <p:cNvSpPr>
            <a:spLocks noChangeShapeType="1"/>
          </p:cNvSpPr>
          <p:nvPr/>
        </p:nvSpPr>
        <p:spPr bwMode="auto">
          <a:xfrm>
            <a:off x="3545378" y="2261058"/>
            <a:ext cx="2923385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Line 30"/>
          <p:cNvSpPr>
            <a:spLocks noChangeShapeType="1"/>
          </p:cNvSpPr>
          <p:nvPr/>
        </p:nvSpPr>
        <p:spPr bwMode="auto">
          <a:xfrm flipV="1">
            <a:off x="8945995" y="2261058"/>
            <a:ext cx="1328485" cy="2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30"/>
          <p:cNvSpPr>
            <a:spLocks noChangeShapeType="1"/>
          </p:cNvSpPr>
          <p:nvPr/>
        </p:nvSpPr>
        <p:spPr bwMode="auto">
          <a:xfrm flipV="1">
            <a:off x="1044927" y="3927077"/>
            <a:ext cx="2133700" cy="1253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 flipV="1">
            <a:off x="4504221" y="3928331"/>
            <a:ext cx="934590" cy="13991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WordArt 19"/>
          <p:cNvSpPr>
            <a:spLocks noChangeArrowheads="1" noChangeShapeType="1" noTextEdit="1"/>
          </p:cNvSpPr>
          <p:nvPr/>
        </p:nvSpPr>
        <p:spPr bwMode="auto">
          <a:xfrm>
            <a:off x="12403772" y="655630"/>
            <a:ext cx="286097" cy="1174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20"/>
          <p:cNvSpPr>
            <a:spLocks noChangeArrowheads="1" noChangeShapeType="1" noTextEdit="1"/>
          </p:cNvSpPr>
          <p:nvPr/>
        </p:nvSpPr>
        <p:spPr bwMode="auto">
          <a:xfrm>
            <a:off x="3886201" y="304800"/>
            <a:ext cx="4264377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D6009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WordArt 11"/>
          <p:cNvSpPr>
            <a:spLocks noChangeArrowheads="1" noChangeShapeType="1" noTextEdit="1"/>
          </p:cNvSpPr>
          <p:nvPr/>
        </p:nvSpPr>
        <p:spPr bwMode="auto">
          <a:xfrm>
            <a:off x="1905001" y="533400"/>
            <a:ext cx="8517571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WordArt 11"/>
          <p:cNvSpPr>
            <a:spLocks noChangeArrowheads="1" noChangeShapeType="1" noTextEdit="1"/>
          </p:cNvSpPr>
          <p:nvPr/>
        </p:nvSpPr>
        <p:spPr bwMode="auto">
          <a:xfrm>
            <a:off x="12546820" y="1094197"/>
            <a:ext cx="333292" cy="19669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/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1CE84B4-E4F1-4450-90F3-962B9FF10C3C}"/>
              </a:ext>
            </a:extLst>
          </p:cNvPr>
          <p:cNvSpPr txBox="1"/>
          <p:nvPr/>
        </p:nvSpPr>
        <p:spPr>
          <a:xfrm>
            <a:off x="1640277" y="68026"/>
            <a:ext cx="8517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diễn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cảm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20" name="Line 30">
            <a:extLst>
              <a:ext uri="{FF2B5EF4-FFF2-40B4-BE49-F238E27FC236}">
                <a16:creationId xmlns:a16="http://schemas.microsoft.com/office/drawing/2014/main" id="{E67FCFF1-2A08-4F12-90A5-392B6CD129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9068" y="4978363"/>
            <a:ext cx="21337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21" name="Line 30">
            <a:extLst>
              <a:ext uri="{FF2B5EF4-FFF2-40B4-BE49-F238E27FC236}">
                <a16:creationId xmlns:a16="http://schemas.microsoft.com/office/drawing/2014/main" id="{5DF5C267-C1BE-4E28-9FE5-8D683BD56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3162" y="5656810"/>
            <a:ext cx="1558838" cy="7339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22" name="Line 30">
            <a:extLst>
              <a:ext uri="{FF2B5EF4-FFF2-40B4-BE49-F238E27FC236}">
                <a16:creationId xmlns:a16="http://schemas.microsoft.com/office/drawing/2014/main" id="{1A109A47-D21D-474C-AE45-8D70808F4B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6887" y="6046827"/>
            <a:ext cx="1044926" cy="1523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23" name="Line 30">
            <a:extLst>
              <a:ext uri="{FF2B5EF4-FFF2-40B4-BE49-F238E27FC236}">
                <a16:creationId xmlns:a16="http://schemas.microsoft.com/office/drawing/2014/main" id="{ED947FCF-3DF8-46F9-86AB-4F9006B1D1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78624" y="6062064"/>
            <a:ext cx="490921" cy="274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2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36"/>
    </mc:Choice>
    <mc:Fallback xmlns="">
      <p:transition spd="slow" advTm="9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CDB04A2-1544-4129-8FF7-C55CC6D1D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26" y="7937"/>
            <a:ext cx="9990013" cy="73231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35E496B-5DA3-4348-84BA-FEDE325E5E62}"/>
              </a:ext>
            </a:extLst>
          </p:cNvPr>
          <p:cNvSpPr txBox="1"/>
          <p:nvPr/>
        </p:nvSpPr>
        <p:spPr>
          <a:xfrm>
            <a:off x="2910177" y="617537"/>
            <a:ext cx="8669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 </a:t>
            </a:r>
            <a:r>
              <a:rPr lang="en-US" sz="2800" b="1" dirty="0"/>
              <a:t>                         </a:t>
            </a:r>
            <a:endParaRPr lang="vi-VN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449784"/>
            <a:ext cx="2084719" cy="3551586"/>
          </a:xfrm>
          <a:prstGeom prst="rect">
            <a:avLst/>
          </a:prstGeom>
        </p:spPr>
      </p:pic>
      <p:sp>
        <p:nvSpPr>
          <p:cNvPr id="5" name="AutoShape 2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2287940" y="51723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FF24FB2-288D-4D13-A8E0-2779735A0EDA}"/>
              </a:ext>
            </a:extLst>
          </p:cNvPr>
          <p:cNvSpPr txBox="1"/>
          <p:nvPr/>
        </p:nvSpPr>
        <p:spPr>
          <a:xfrm>
            <a:off x="4156364" y="1370697"/>
            <a:ext cx="5893723" cy="166199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solidFill>
                  <a:srgbClr val="002060"/>
                </a:solidFill>
              </a:rPr>
              <a:t>Dặn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dò</a:t>
            </a:r>
            <a:endParaRPr lang="vi-VN" sz="2800" b="1" dirty="0">
              <a:solidFill>
                <a:srgbClr val="002060"/>
              </a:solidFill>
            </a:endParaRPr>
          </a:p>
          <a:p>
            <a:r>
              <a:rPr lang="vi-VN" sz="2800" b="1" dirty="0">
                <a:solidFill>
                  <a:srgbClr val="FF0000"/>
                </a:solidFill>
              </a:rPr>
              <a:t>- </a:t>
            </a:r>
            <a:r>
              <a:rPr lang="vi-VN" sz="2800" b="1" dirty="0" err="1">
                <a:solidFill>
                  <a:srgbClr val="FF0000"/>
                </a:solidFill>
              </a:rPr>
              <a:t>Luyện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đọc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nhiều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lần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bài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tập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đọc</a:t>
            </a:r>
            <a:endParaRPr lang="vi-VN" sz="2800" b="1" dirty="0">
              <a:solidFill>
                <a:srgbClr val="FF0000"/>
              </a:solidFill>
            </a:endParaRPr>
          </a:p>
          <a:p>
            <a:r>
              <a:rPr lang="vi-VN" sz="2800" b="1" dirty="0">
                <a:solidFill>
                  <a:srgbClr val="FF0000"/>
                </a:solidFill>
              </a:rPr>
              <a:t>- </a:t>
            </a:r>
            <a:r>
              <a:rPr lang="vi-VN" sz="2800" b="1" dirty="0" err="1">
                <a:solidFill>
                  <a:srgbClr val="FF0000"/>
                </a:solidFill>
              </a:rPr>
              <a:t>Chuẩn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bị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</a:rPr>
              <a:t>Rất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mặt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trăng</a:t>
            </a:r>
            <a:r>
              <a:rPr lang="en-US" sz="2800" b="1" dirty="0">
                <a:solidFill>
                  <a:srgbClr val="FF0000"/>
                </a:solidFill>
              </a:rPr>
              <a:t>”</a:t>
            </a:r>
            <a:endParaRPr lang="vi-VN" sz="2800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99058490"/>
      </p:ext>
    </p:extLst>
  </p:cSld>
  <p:clrMapOvr>
    <a:masterClrMapping/>
  </p:clrMapOvr>
  <p:transition spd="med" advTm="10273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"/>
          <a:stretch>
            <a:fillRect/>
          </a:stretch>
        </p:blipFill>
        <p:spPr bwMode="auto">
          <a:xfrm>
            <a:off x="0" y="116212"/>
            <a:ext cx="12085504" cy="6741787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1"/>
    </mc:Choice>
    <mc:Fallback xmlns="">
      <p:transition spd="slow" advTm="2843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8215"/>
            <a:ext cx="12206605" cy="1726642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8006" y="471629"/>
            <a:ext cx="8879571" cy="11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en-US" sz="4400" b="1" u="sng" dirty="0">
              <a:solidFill>
                <a:srgbClr val="009900"/>
              </a:solidFill>
              <a:latin typeface="HP001 4 hàng" panose="020B0603050302020204" pitchFamily="34" charset="-93"/>
            </a:endParaRPr>
          </a:p>
          <a:p>
            <a:pPr algn="ctr"/>
            <a:endParaRPr lang="en-US" sz="4400" b="1" u="sng" dirty="0">
              <a:solidFill>
                <a:srgbClr val="009900"/>
              </a:solidFill>
              <a:latin typeface="HP001 4 hàng" panose="020B0603050302020204" pitchFamily="34" charset="-93"/>
            </a:endParaRPr>
          </a:p>
          <a:p>
            <a:pPr algn="ctr"/>
            <a:endParaRPr lang="en-US" sz="4400" b="1" u="sng" dirty="0">
              <a:solidFill>
                <a:srgbClr val="009900"/>
              </a:solidFill>
              <a:latin typeface="HP001 4 hàng" panose="020B0603050302020204" pitchFamily="34" charset="-93"/>
            </a:endParaRPr>
          </a:p>
          <a:p>
            <a:pPr algn="ctr"/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u="sng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u="sng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“Ba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Theo A-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endParaRPr lang="en-US" sz="24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9900"/>
                </a:solidFill>
                <a:latin typeface="HP001 4 hàng" panose="020B0603050302020204" pitchFamily="34" charset="-93"/>
              </a:rPr>
              <a:t> 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86" y="2881570"/>
            <a:ext cx="3167380" cy="3745230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3900636" y="2690869"/>
            <a:ext cx="6129074" cy="78219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/>
        </p:nvSpPr>
        <p:spPr>
          <a:xfrm>
            <a:off x="3900636" y="3802755"/>
            <a:ext cx="5728772" cy="78219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Hoạt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động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2: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Tìm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hiểu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bài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</a:t>
            </a:r>
          </a:p>
        </p:txBody>
      </p:sp>
      <p:sp>
        <p:nvSpPr>
          <p:cNvPr id="41" name="Pentagon 40"/>
          <p:cNvSpPr/>
          <p:nvPr/>
        </p:nvSpPr>
        <p:spPr>
          <a:xfrm>
            <a:off x="3933780" y="4914641"/>
            <a:ext cx="6420020" cy="78219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  <a:latin typeface="HP001 4 hàng" panose="020B0603050302020204" pitchFamily="34" charset="-93"/>
            </a:endParaRPr>
          </a:p>
          <a:p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-93"/>
              </a:rPr>
              <a:t>  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Hoạt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động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3: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Luyện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diễn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cảm</a:t>
            </a:r>
            <a:endParaRPr lang="en-US" sz="2800" b="1" dirty="0">
              <a:solidFill>
                <a:srgbClr val="0099FF"/>
              </a:solidFill>
              <a:latin typeface="UTM Alexander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78801" y="2820358"/>
            <a:ext cx="5929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Hoạt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động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1 :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Luyện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UTM Alexander" panose="02040603050506020204" pitchFamily="18" charset="0"/>
              </a:rPr>
              <a:t>đúng</a:t>
            </a:r>
            <a:r>
              <a:rPr lang="en-US" sz="2800" b="1" dirty="0">
                <a:solidFill>
                  <a:srgbClr val="0099FF"/>
                </a:solidFill>
                <a:latin typeface="UTM Alexander" panose="02040603050506020204" pitchFamily="18" charset="0"/>
              </a:rPr>
              <a:t>  </a:t>
            </a:r>
            <a:endParaRPr lang="en-US" sz="2800" dirty="0">
              <a:solidFill>
                <a:srgbClr val="0099FF"/>
              </a:solidFill>
              <a:latin typeface="UTM Alexa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118339"/>
      </p:ext>
    </p:extLst>
  </p:cSld>
  <p:clrMapOvr>
    <a:masterClrMapping/>
  </p:clrMapOvr>
  <p:transition spd="slow" advTm="122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8215"/>
            <a:ext cx="12206605" cy="1726642"/>
          </a:xfrm>
          <a:prstGeom prst="rect">
            <a:avLst/>
          </a:prstGeom>
        </p:spPr>
      </p:pic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91190"/>
            <a:ext cx="3167380" cy="3745230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978643" y="2510722"/>
            <a:ext cx="8875306" cy="1836556"/>
            <a:chOff x="740867" y="1755042"/>
            <a:chExt cx="6261279" cy="787215"/>
          </a:xfrm>
        </p:grpSpPr>
        <p:sp>
          <p:nvSpPr>
            <p:cNvPr id="10" name="Trapezoid 9"/>
            <p:cNvSpPr/>
            <p:nvPr/>
          </p:nvSpPr>
          <p:spPr>
            <a:xfrm rot="16200000">
              <a:off x="397265" y="2098644"/>
              <a:ext cx="787215" cy="10001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Pentagon 10"/>
            <p:cNvSpPr/>
            <p:nvPr/>
          </p:nvSpPr>
          <p:spPr>
            <a:xfrm>
              <a:off x="809129" y="1836212"/>
              <a:ext cx="6193017" cy="644202"/>
            </a:xfrm>
            <a:prstGeom prst="homePlate">
              <a:avLst>
                <a:gd name="adj" fmla="val 36274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rgbClr val="92D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04040" y="1986839"/>
              <a:ext cx="2234498" cy="30342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041079" y="3075057"/>
            <a:ext cx="39356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68287108"/>
      </p:ext>
    </p:extLst>
  </p:cSld>
  <p:clrMapOvr>
    <a:masterClrMapping/>
  </p:clrMapOvr>
  <p:transition spd="slow" advTm="76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 flipV="1">
            <a:off x="12192000" y="6801599"/>
            <a:ext cx="2697770" cy="191504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17012" y="2876552"/>
            <a:ext cx="7529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4800" b="1" spc="-300" dirty="0">
              <a:solidFill>
                <a:srgbClr val="39B72B"/>
              </a:solidFill>
              <a:latin typeface="Arial" pitchFamily="34" charset="0"/>
              <a:ea typeface="微软雅黑" panose="020B0503020204020204" charset="-122"/>
              <a:cs typeface="Arial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" y="49466"/>
            <a:ext cx="1428390" cy="9334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127" y="25357"/>
            <a:ext cx="1437873" cy="1044976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 flipV="1">
            <a:off x="6752995" y="6816231"/>
            <a:ext cx="88380" cy="23915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610" y="0"/>
            <a:ext cx="1219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Trong quán ăn “Ba cá bống”</a:t>
            </a: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vi-VN" sz="3200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929" y="547845"/>
            <a:ext cx="1219199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 New Roman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gỗ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mũi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gỗ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rùa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tốt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bụng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Toóc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-la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tặng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chiếc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chìa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khóa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mở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? 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moi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bí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ác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hòng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đoạt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chiếc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chìa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khóa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quý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  <a:r>
              <a:rPr lang="vi-VN" sz="2800" dirty="0">
                <a:solidFill>
                  <a:srgbClr val="000000"/>
                </a:solidFill>
                <a:latin typeface="Times  New Roman"/>
              </a:rPr>
              <a:t>      </a:t>
            </a:r>
            <a:endParaRPr lang="en-US" sz="2800" dirty="0">
              <a:solidFill>
                <a:srgbClr val="000000"/>
              </a:solidFill>
              <a:latin typeface="Times  New Roman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rê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-ma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quán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“ Ba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bống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”, 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chui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ngồi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im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thin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thít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 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uống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rượu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say.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râu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lão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-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thằng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gỗ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ta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tống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lò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sưởi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  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hét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-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! Kho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!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 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giật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rê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-ma.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rê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-ma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mê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tín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nốc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lắm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rượu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hoảng,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răng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đánh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cầm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cập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06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1155">
        <p:blinds dir="vert"/>
      </p:transition>
    </mc:Choice>
    <mc:Fallback xmlns="">
      <p:transition spd="slow" advTm="7115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199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bí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hét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mau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!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Ba- 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ấp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úng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Ở… Sau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bức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…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Các-lô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ạ.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quán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A-li-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mèo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A-di-li-ô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mũ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 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tiền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xin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nộp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thằng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gỗ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Lão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luồn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túi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móc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đếm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đếm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mãi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thở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đưa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mèo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nửa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trỏ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mũi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Lão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vớ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ném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bốp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sàn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lát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bò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lổm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ngổm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mảnh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Thừa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dịp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hốc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mồm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ngác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lao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ngoài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mũi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	</a:t>
            </a:r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Theo A-</a:t>
            </a:r>
            <a:r>
              <a:rPr lang="en-US" sz="2800" dirty="0" err="1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 New Roman"/>
              </a:rPr>
              <a:t> </a:t>
            </a:r>
            <a:endParaRPr lang="en-US" sz="2800" dirty="0">
              <a:solidFill>
                <a:srgbClr val="000000"/>
              </a:solidFill>
              <a:latin typeface="Times  New Roman"/>
            </a:endParaRPr>
          </a:p>
        </p:txBody>
      </p:sp>
      <p:sp>
        <p:nvSpPr>
          <p:cNvPr id="5" name="AutoShape 2" descr="Huế cấm mê tín dị đoan, thu hồi dự án 600 tỉ - Tuổi Trẻ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2610">
        <p:blinds dir="vert"/>
      </p:transition>
    </mc:Choice>
    <mc:Fallback xmlns="">
      <p:transition spd="slow" advTm="6261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ACD1081-C021-40F3-A207-44C6DD98A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527801"/>
          </a:xfrm>
          <a:prstGeom prst="rect">
            <a:avLst/>
          </a:prstGeom>
        </p:spPr>
      </p:pic>
      <p:sp>
        <p:nvSpPr>
          <p:cNvPr id="10242" name="Hộp Văn bản 2">
            <a:extLst>
              <a:ext uri="{FF2B5EF4-FFF2-40B4-BE49-F238E27FC236}">
                <a16:creationId xmlns:a16="http://schemas.microsoft.com/office/drawing/2014/main" id="{941E1C4F-A211-4E79-A912-6D9458A23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6198" y="1129343"/>
            <a:ext cx="6096000" cy="2831481"/>
          </a:xfrm>
          <a:prstGeom prst="rect">
            <a:avLst/>
          </a:prstGeom>
          <a:solidFill>
            <a:srgbClr val="D5FED0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vi-VN" sz="2800" b="1" dirty="0">
                <a:solidFill>
                  <a:srgbClr val="FF0000"/>
                </a:solidFill>
                <a:latin typeface="Times  New Roman"/>
                <a:ea typeface="Arial" panose="020B0604020202020204" pitchFamily="34" charset="0"/>
                <a:cs typeface="Times New Roman" panose="02020603050405020304" pitchFamily="18" charset="0"/>
              </a:rPr>
              <a:t>Chia đoạn:</a:t>
            </a:r>
          </a:p>
          <a:p>
            <a:pPr lvl="0"/>
            <a:r>
              <a:rPr lang="vi-VN" altLang="vi-VN" sz="2800" dirty="0" err="1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sz="2800" dirty="0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1:</a:t>
            </a:r>
            <a:r>
              <a:rPr lang="en-US" altLang="vi-VN" sz="2800" dirty="0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Bu-ra-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nô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…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cái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lò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sưởi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này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”</a:t>
            </a:r>
          </a:p>
          <a:p>
            <a:pPr>
              <a:lnSpc>
                <a:spcPct val="107000"/>
              </a:lnSpc>
              <a:spcAft>
                <a:spcPts val="636"/>
              </a:spcAft>
            </a:pPr>
            <a:r>
              <a:rPr lang="vi-VN" altLang="vi-VN" sz="2800" dirty="0">
                <a:solidFill>
                  <a:srgbClr val="0099FF"/>
                </a:solidFill>
                <a:latin typeface="+mj-lt"/>
                <a:cs typeface="Times New Roman" panose="02020603050405020304" pitchFamily="18" charset="0"/>
              </a:rPr>
              <a:t>Đoạn2:</a:t>
            </a:r>
            <a:r>
              <a:rPr lang="en-US" altLang="vi-VN" sz="2800" dirty="0">
                <a:solidFill>
                  <a:srgbClr val="0099FF"/>
                </a:solidFill>
                <a:latin typeface="+mj-lt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Bu-ra-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nô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hét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lên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… 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Các-lô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ạ”</a:t>
            </a:r>
            <a:endParaRPr lang="en-US" altLang="vi-VN" sz="2800" dirty="0">
              <a:solidFill>
                <a:srgbClr val="0099FF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36"/>
              </a:spcAft>
            </a:pPr>
            <a:r>
              <a:rPr lang="vi-VN" altLang="vi-VN" sz="2800" dirty="0" err="1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Đoạn</a:t>
            </a:r>
            <a:r>
              <a:rPr lang="vi-VN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3</a:t>
            </a:r>
            <a:r>
              <a:rPr lang="vi-VN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Vừa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lúc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ấy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nhanh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như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mũi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tên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” </a:t>
            </a:r>
          </a:p>
          <a:p>
            <a:pPr algn="just">
              <a:lnSpc>
                <a:spcPct val="107000"/>
              </a:lnSpc>
              <a:spcAft>
                <a:spcPts val="636"/>
              </a:spcAft>
            </a:pPr>
            <a:endParaRPr lang="vi-VN" altLang="vi-VN" sz="2400" dirty="0">
              <a:solidFill>
                <a:srgbClr val="009900"/>
              </a:solidFill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vi-VN" altLang="vi-VN" sz="20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                   </a:t>
            </a:r>
            <a:r>
              <a:rPr lang="en-US" altLang="vi-VN" sz="20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vi-VN" altLang="vi-VN" sz="1400" dirty="0">
              <a:solidFill>
                <a:srgbClr val="0099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"/>
          <a:stretch>
            <a:fillRect/>
          </a:stretch>
        </p:blipFill>
        <p:spPr bwMode="auto">
          <a:xfrm>
            <a:off x="0" y="138721"/>
            <a:ext cx="5996198" cy="666109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8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6573">
        <p:checker/>
      </p:transition>
    </mc:Choice>
    <mc:Fallback xmlns="">
      <p:transition spd="slow" advTm="26573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934325-B5B9-457E-918C-172A04EE2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394" y="1488479"/>
            <a:ext cx="3838563" cy="353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Bu-ra-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ti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nô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        </a:t>
            </a:r>
          </a:p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Ba-ra-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ba</a:t>
            </a:r>
            <a:endParaRPr lang="en-US" sz="2800" b="1" dirty="0">
              <a:solidFill>
                <a:srgbClr val="003300"/>
              </a:solidFill>
              <a:latin typeface="HP001 4 hàng" panose="020B0603050302020204" pitchFamily="34" charset="-93"/>
            </a:endParaRPr>
          </a:p>
          <a:p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Toóc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ti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-la           </a:t>
            </a:r>
          </a:p>
          <a:p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Đu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rê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-ma</a:t>
            </a:r>
          </a:p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A-li-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xa</a:t>
            </a:r>
            <a:endParaRPr lang="en-US" sz="2800" b="1" dirty="0">
              <a:solidFill>
                <a:srgbClr val="003300"/>
              </a:solidFill>
              <a:latin typeface="HP001 4 hàng" panose="020B0603050302020204" pitchFamily="34" charset="-93"/>
            </a:endParaRPr>
          </a:p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A-di-li-ô</a:t>
            </a:r>
          </a:p>
          <a:p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l</a:t>
            </a:r>
            <a:r>
              <a:rPr lang="en-US" sz="2800" b="1" u="sng" dirty="0" err="1">
                <a:solidFill>
                  <a:srgbClr val="D60093"/>
                </a:solidFill>
                <a:latin typeface="HP001 4 hàng" panose="020B0603050302020204" pitchFamily="34" charset="-93"/>
              </a:rPr>
              <a:t>ổm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ng</a:t>
            </a:r>
            <a:r>
              <a:rPr lang="en-US" sz="2800" b="1" u="sng" dirty="0" err="1">
                <a:solidFill>
                  <a:srgbClr val="D60093"/>
                </a:solidFill>
                <a:latin typeface="HP001 4 hàng" panose="020B0603050302020204" pitchFamily="34" charset="-93"/>
              </a:rPr>
              <a:t>ổm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, 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ngơ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ng</a:t>
            </a:r>
            <a:r>
              <a:rPr lang="en-US" sz="2800" b="1" u="sng" dirty="0" err="1">
                <a:solidFill>
                  <a:srgbClr val="D60093"/>
                </a:solidFill>
                <a:latin typeface="HP001 4 hàng" panose="020B0603050302020204" pitchFamily="34" charset="-93"/>
              </a:rPr>
              <a:t>ác</a:t>
            </a:r>
            <a:endParaRPr lang="en-US" sz="2800" b="1" u="sng" dirty="0">
              <a:solidFill>
                <a:srgbClr val="D60093"/>
              </a:solidFill>
              <a:latin typeface="HP001 4 hàng" panose="020B0603050302020204" pitchFamily="34" charset="-93"/>
            </a:endParaRPr>
          </a:p>
          <a:p>
            <a:endParaRPr lang="vi-VN" altLang="vi-VN" sz="2800" b="1" dirty="0">
              <a:solidFill>
                <a:srgbClr val="FF0000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DF59A4D-FBAF-4D65-B56E-9C6D5EEEE878}"/>
              </a:ext>
            </a:extLst>
          </p:cNvPr>
          <p:cNvSpPr txBox="1"/>
          <p:nvPr/>
        </p:nvSpPr>
        <p:spPr>
          <a:xfrm>
            <a:off x="742375" y="5390149"/>
            <a:ext cx="9050404" cy="1384995"/>
          </a:xfrm>
          <a:prstGeom prst="rect">
            <a:avLst/>
          </a:prstGeom>
          <a:solidFill>
            <a:schemeClr val="accent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Bu-ra-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moi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</p:txBody>
      </p:sp>
      <p:sp>
        <p:nvSpPr>
          <p:cNvPr id="2" name="Mũi tên: Phải 1">
            <a:extLst>
              <a:ext uri="{FF2B5EF4-FFF2-40B4-BE49-F238E27FC236}">
                <a16:creationId xmlns:a16="http://schemas.microsoft.com/office/drawing/2014/main" id="{EAC1CB69-35D6-40C4-B27E-BAFAF6E57D99}"/>
              </a:ext>
            </a:extLst>
          </p:cNvPr>
          <p:cNvSpPr/>
          <p:nvPr/>
        </p:nvSpPr>
        <p:spPr>
          <a:xfrm>
            <a:off x="169117" y="2323696"/>
            <a:ext cx="3838563" cy="2158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endParaRPr lang="vi-VN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Đường kết nối Mũi tên Thẳng 3">
            <a:extLst>
              <a:ext uri="{FF2B5EF4-FFF2-40B4-BE49-F238E27FC236}">
                <a16:creationId xmlns:a16="http://schemas.microsoft.com/office/drawing/2014/main" id="{C048708D-6925-4B91-A313-BDFBC76F7276}"/>
              </a:ext>
            </a:extLst>
          </p:cNvPr>
          <p:cNvCxnSpPr>
            <a:cxnSpLocks/>
          </p:cNvCxnSpPr>
          <p:nvPr/>
        </p:nvCxnSpPr>
        <p:spPr>
          <a:xfrm flipV="1">
            <a:off x="3344200" y="2184552"/>
            <a:ext cx="1450437" cy="624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21C44113-95DD-4C35-902B-D435401C4998}"/>
              </a:ext>
            </a:extLst>
          </p:cNvPr>
          <p:cNvCxnSpPr>
            <a:cxnSpLocks/>
          </p:cNvCxnSpPr>
          <p:nvPr/>
        </p:nvCxnSpPr>
        <p:spPr>
          <a:xfrm>
            <a:off x="3355109" y="3975652"/>
            <a:ext cx="1305143" cy="989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FBA54D1-319E-4F4B-AD09-21BE00DEBFE4}"/>
              </a:ext>
            </a:extLst>
          </p:cNvPr>
          <p:cNvSpPr txBox="1"/>
          <p:nvPr/>
        </p:nvSpPr>
        <p:spPr>
          <a:xfrm>
            <a:off x="4898305" y="1702450"/>
            <a:ext cx="104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00B050"/>
                </a:solidFill>
              </a:rPr>
              <a:t>Từ</a:t>
            </a:r>
            <a:r>
              <a:rPr lang="vi-VN" sz="2800" b="1" dirty="0">
                <a:solidFill>
                  <a:srgbClr val="00B050"/>
                </a:solidFill>
              </a:rPr>
              <a:t> :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7FCFB8B-2BD9-4748-8955-52A95247E179}"/>
              </a:ext>
            </a:extLst>
          </p:cNvPr>
          <p:cNvSpPr txBox="1"/>
          <p:nvPr/>
        </p:nvSpPr>
        <p:spPr>
          <a:xfrm>
            <a:off x="4666289" y="4862737"/>
            <a:ext cx="15041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Câu :</a:t>
            </a:r>
          </a:p>
          <a:p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9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6542">
        <p14:prism/>
      </p:transition>
    </mc:Choice>
    <mc:Fallback xmlns="">
      <p:transition spd="slow" advTm="76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671748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.5|2.7|2.9|2.2|2.6|4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5|0.8|0.8|27|4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|9.8|1.2|2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.7|0.9|0.9|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2.5|1|1.2|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2.2|0.6|0.8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3778</TotalTime>
  <Words>1701</Words>
  <Application>Microsoft Office PowerPoint</Application>
  <PresentationFormat>Widescreen</PresentationFormat>
  <Paragraphs>158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HP001 4 hàng</vt:lpstr>
      <vt:lpstr>Tahoma</vt:lpstr>
      <vt:lpstr>Times  New Roman</vt:lpstr>
      <vt:lpstr>Times New Roman</vt:lpstr>
      <vt:lpstr>UTM Alexander</vt:lpstr>
      <vt:lpstr>UTM Aptima</vt:lpstr>
      <vt:lpstr>VNI-Auchon</vt:lpstr>
      <vt:lpstr>VNI-Juni</vt:lpstr>
      <vt:lpstr>Office Theme</vt:lpstr>
      <vt:lpstr>Office 主题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UYEN</dc:creator>
  <cp:lastModifiedBy>Ha Thu</cp:lastModifiedBy>
  <cp:revision>224</cp:revision>
  <dcterms:created xsi:type="dcterms:W3CDTF">2019-01-10T14:58:25Z</dcterms:created>
  <dcterms:modified xsi:type="dcterms:W3CDTF">2021-12-19T13:09:15Z</dcterms:modified>
</cp:coreProperties>
</file>