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9A7E-14EC-4331-93EC-2B66360F7031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8868-5921-4591-96A7-2CCB93ECF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89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9A7E-14EC-4331-93EC-2B66360F7031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8868-5921-4591-96A7-2CCB93ECF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30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9A7E-14EC-4331-93EC-2B66360F7031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8868-5921-4591-96A7-2CCB93ECF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30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9A7E-14EC-4331-93EC-2B66360F7031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8868-5921-4591-96A7-2CCB93ECF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88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9A7E-14EC-4331-93EC-2B66360F7031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8868-5921-4591-96A7-2CCB93ECF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22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9A7E-14EC-4331-93EC-2B66360F7031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8868-5921-4591-96A7-2CCB93ECF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22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9A7E-14EC-4331-93EC-2B66360F7031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8868-5921-4591-96A7-2CCB93ECF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03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9A7E-14EC-4331-93EC-2B66360F7031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8868-5921-4591-96A7-2CCB93ECF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34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9A7E-14EC-4331-93EC-2B66360F7031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8868-5921-4591-96A7-2CCB93ECF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13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9A7E-14EC-4331-93EC-2B66360F7031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8868-5921-4591-96A7-2CCB93ECF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26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9A7E-14EC-4331-93EC-2B66360F7031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8868-5921-4591-96A7-2CCB93ECF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9A7E-14EC-4331-93EC-2B66360F7031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8868-5921-4591-96A7-2CCB93ECF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29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9A7E-14EC-4331-93EC-2B66360F7031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8868-5921-4591-96A7-2CCB93ECF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94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9A7E-14EC-4331-93EC-2B66360F7031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8868-5921-4591-96A7-2CCB93ECF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98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9A7E-14EC-4331-93EC-2B66360F7031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8868-5921-4591-96A7-2CCB93ECF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21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9A7E-14EC-4331-93EC-2B66360F7031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8868-5921-4591-96A7-2CCB93ECF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06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9A7E-14EC-4331-93EC-2B66360F7031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8868-5921-4591-96A7-2CCB93ECF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39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F9A7E-14EC-4331-93EC-2B66360F7031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A8868-5921-4591-96A7-2CCB93ECF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1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64" r:id="rId4"/>
    <p:sldLayoutId id="2147483663" r:id="rId5"/>
    <p:sldLayoutId id="2147483662" r:id="rId6"/>
    <p:sldLayoutId id="2147483661" r:id="rId7"/>
    <p:sldLayoutId id="214748366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>
            <a:extLst>
              <a:ext uri="{FF2B5EF4-FFF2-40B4-BE49-F238E27FC236}">
                <a16:creationId xmlns:a16="http://schemas.microsoft.com/office/drawing/2014/main" id="{010D6297-DFEA-472D-BB11-E8F07C771C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 r="94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Cây Thông Noel đã tách nền file PNG và PS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355" y="3050509"/>
            <a:ext cx="6463291" cy="430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93137" y="465536"/>
            <a:ext cx="31566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</a:rPr>
              <a:t>MÔN </a:t>
            </a:r>
          </a:p>
        </p:txBody>
      </p:sp>
      <p:sp>
        <p:nvSpPr>
          <p:cNvPr id="7" name="Rectangle 6"/>
          <p:cNvSpPr/>
          <p:nvPr/>
        </p:nvSpPr>
        <p:spPr>
          <a:xfrm>
            <a:off x="6149770" y="471262"/>
            <a:ext cx="33538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</a:rPr>
              <a:t>TOÁN</a:t>
            </a:r>
          </a:p>
        </p:txBody>
      </p:sp>
      <p:sp>
        <p:nvSpPr>
          <p:cNvPr id="8" name="Rectangle 7"/>
          <p:cNvSpPr/>
          <p:nvPr/>
        </p:nvSpPr>
        <p:spPr>
          <a:xfrm>
            <a:off x="614505" y="2336897"/>
            <a:ext cx="104086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</a:rPr>
              <a:t>Chia hai số có tận cùng là các chữ số 0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00">
                    <a:alpha val="60000"/>
                  </a:srgbClr>
                </a:glow>
                <a:reflection blurRad="6350" stA="55000" endA="300" endPos="45500" dir="5400000" sy="-100000" algn="bl" rotWithShape="0"/>
              </a:effectLst>
              <a:latin typeface="UTM Showcar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69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8">
            <a:extLst>
              <a:ext uri="{FF2B5EF4-FFF2-40B4-BE49-F238E27FC236}">
                <a16:creationId xmlns:a16="http://schemas.microsoft.com/office/drawing/2014/main" id="{010D6297-DFEA-472D-BB11-E8F07C771C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 r="9445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8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8">
            <a:extLst>
              <a:ext uri="{FF2B5EF4-FFF2-40B4-BE49-F238E27FC236}">
                <a16:creationId xmlns:a16="http://schemas.microsoft.com/office/drawing/2014/main" id="{010D6297-DFEA-472D-BB11-E8F07C771C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 r="94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61405" y="199120"/>
            <a:ext cx="11469189" cy="61532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36"/>
          <p:cNvSpPr txBox="1">
            <a:spLocks noChangeArrowheads="1"/>
          </p:cNvSpPr>
          <p:nvPr/>
        </p:nvSpPr>
        <p:spPr bwMode="auto">
          <a:xfrm>
            <a:off x="969510" y="365125"/>
            <a:ext cx="8763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1)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Trường hợp số bị chia và số chia đều có một chữ số 0 ở tận cùng.</a:t>
            </a:r>
          </a:p>
        </p:txBody>
      </p:sp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593226" y="960437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VNI-Times" pitchFamily="2" charset="0"/>
              </a:rPr>
              <a:t>    </a:t>
            </a:r>
            <a:r>
              <a:rPr lang="en-US" altLang="en-US" sz="2400" b="1" u="sng" dirty="0">
                <a:solidFill>
                  <a:schemeClr val="accent5">
                    <a:lumMod val="50000"/>
                  </a:schemeClr>
                </a:solidFill>
                <a:latin typeface="VNI-Times" pitchFamily="2" charset="0"/>
              </a:rPr>
              <a:t>VD1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VNI-Times" pitchFamily="2" charset="0"/>
              </a:rPr>
              <a:t>:    320 : 40 = ?</a:t>
            </a:r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1408611" y="1407637"/>
            <a:ext cx="4195763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VNI-Times" pitchFamily="2" charset="0"/>
              </a:rPr>
              <a:t>      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VNI-Times" pitchFamily="2" charset="0"/>
              </a:rPr>
              <a:t>320 : 40 = 320 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VNI-Times" pitchFamily="2" charset="0"/>
                <a:sym typeface="Wingdings" panose="05000000000000000000" pitchFamily="2" charset="2"/>
              </a:rPr>
              <a:t>: (10 x 4)</a:t>
            </a:r>
            <a:endParaRPr lang="en-US" altLang="en-US" sz="2400" b="1" dirty="0">
              <a:solidFill>
                <a:schemeClr val="accent5">
                  <a:lumMod val="50000"/>
                </a:schemeClr>
              </a:solidFill>
              <a:latin typeface="VNI-Times" pitchFamily="2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VNI-Times" pitchFamily="2" charset="0"/>
              </a:rPr>
              <a:t>                    = 320 : 10 : 4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VNI-Times" pitchFamily="2" charset="0"/>
              </a:rPr>
              <a:t>                    = 32   :  4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VNI-Times" pitchFamily="2" charset="0"/>
              </a:rPr>
              <a:t>                    =  8</a:t>
            </a:r>
          </a:p>
        </p:txBody>
      </p:sp>
      <p:sp>
        <p:nvSpPr>
          <p:cNvPr id="10" name="Rectangle 81"/>
          <p:cNvSpPr>
            <a:spLocks noChangeArrowheads="1"/>
          </p:cNvSpPr>
          <p:nvPr/>
        </p:nvSpPr>
        <p:spPr bwMode="auto">
          <a:xfrm>
            <a:off x="1636417" y="3520124"/>
            <a:ext cx="1870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VNI-Times" pitchFamily="2" charset="0"/>
              </a:rPr>
              <a:t>  </a:t>
            </a:r>
            <a:r>
              <a:rPr lang="en-US" altLang="en-US" sz="2400" b="1" dirty="0">
                <a:solidFill>
                  <a:srgbClr val="002060"/>
                </a:solidFill>
                <a:latin typeface="VNI-Times" pitchFamily="2" charset="0"/>
              </a:rPr>
              <a:t>320 : 40 =</a:t>
            </a:r>
          </a:p>
        </p:txBody>
      </p:sp>
      <p:sp>
        <p:nvSpPr>
          <p:cNvPr id="11" name="Text Box 82"/>
          <p:cNvSpPr txBox="1">
            <a:spLocks noChangeArrowheads="1"/>
          </p:cNvSpPr>
          <p:nvPr/>
        </p:nvSpPr>
        <p:spPr bwMode="auto">
          <a:xfrm>
            <a:off x="3148443" y="3530124"/>
            <a:ext cx="53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VNI-Times" pitchFamily="2" charset="0"/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  <a:latin typeface="VNI-Times" pitchFamily="2" charset="0"/>
              </a:rPr>
              <a:t>8</a:t>
            </a:r>
            <a:endParaRPr lang="en-US" altLang="en-US" sz="2400" b="1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12" name="Text Box 101"/>
          <p:cNvSpPr txBox="1">
            <a:spLocks noChangeArrowheads="1"/>
          </p:cNvSpPr>
          <p:nvPr/>
        </p:nvSpPr>
        <p:spPr bwMode="auto">
          <a:xfrm>
            <a:off x="1359919" y="3959681"/>
            <a:ext cx="16099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320 :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40 =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86"/>
          <p:cNvSpPr txBox="1">
            <a:spLocks noChangeArrowheads="1"/>
          </p:cNvSpPr>
          <p:nvPr/>
        </p:nvSpPr>
        <p:spPr bwMode="auto">
          <a:xfrm>
            <a:off x="2779257" y="3977324"/>
            <a:ext cx="1112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VNI-Times" pitchFamily="2" charset="0"/>
              </a:rPr>
              <a:t>32 : 4</a:t>
            </a:r>
          </a:p>
        </p:txBody>
      </p:sp>
      <p:sp>
        <p:nvSpPr>
          <p:cNvPr id="14" name="Line 91"/>
          <p:cNvSpPr>
            <a:spLocks noChangeShapeType="1"/>
          </p:cNvSpPr>
          <p:nvPr/>
        </p:nvSpPr>
        <p:spPr bwMode="auto">
          <a:xfrm>
            <a:off x="6096000" y="1189037"/>
            <a:ext cx="0" cy="30480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001375" y="1228726"/>
            <a:ext cx="1597728" cy="804565"/>
            <a:chOff x="7001375" y="1228726"/>
            <a:chExt cx="1597728" cy="804565"/>
          </a:xfrm>
        </p:grpSpPr>
        <p:sp>
          <p:nvSpPr>
            <p:cNvPr id="15" name="Text Box 92"/>
            <p:cNvSpPr txBox="1">
              <a:spLocks noChangeArrowheads="1"/>
            </p:cNvSpPr>
            <p:nvPr/>
          </p:nvSpPr>
          <p:spPr bwMode="auto">
            <a:xfrm>
              <a:off x="7001375" y="1233488"/>
              <a:ext cx="701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VNI-Times" pitchFamily="2" charset="0"/>
                </a:rPr>
                <a:t>32</a:t>
              </a:r>
              <a:r>
                <a:rPr lang="en-US" altLang="en-US" sz="2400" b="1" dirty="0" smtClean="0">
                  <a:solidFill>
                    <a:srgbClr val="FF0000"/>
                  </a:solidFill>
                  <a:latin typeface="VNI-Times" pitchFamily="2" charset="0"/>
                </a:rPr>
                <a:t>0</a:t>
              </a:r>
              <a:endParaRPr lang="en-US" altLang="en-US" sz="2400" b="1" dirty="0">
                <a:solidFill>
                  <a:srgbClr val="FF0000"/>
                </a:solidFill>
                <a:latin typeface="VNI-Times" pitchFamily="2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7933782" y="1228726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 dirty="0" smtClean="0">
                  <a:solidFill>
                    <a:srgbClr val="002060"/>
                  </a:solidFill>
                  <a:latin typeface="VNI-Times" pitchFamily="2" charset="0"/>
                </a:rPr>
                <a:t>4</a:t>
              </a:r>
              <a:r>
                <a:rPr lang="en-US" altLang="en-US" sz="2400" b="1" dirty="0" smtClean="0">
                  <a:solidFill>
                    <a:srgbClr val="FF0000"/>
                  </a:solidFill>
                  <a:latin typeface="VNI-Times" pitchFamily="2" charset="0"/>
                </a:rPr>
                <a:t>0</a:t>
              </a:r>
              <a:endParaRPr lang="en-US" altLang="en-US" sz="2400" b="1" dirty="0">
                <a:solidFill>
                  <a:srgbClr val="FF0000"/>
                </a:solidFill>
                <a:latin typeface="VNI-Times" pitchFamily="2" charset="0"/>
              </a:endParaRPr>
            </a:p>
          </p:txBody>
        </p:sp>
        <p:sp>
          <p:nvSpPr>
            <p:cNvPr id="18" name="Line 94"/>
            <p:cNvSpPr>
              <a:spLocks noChangeShapeType="1"/>
            </p:cNvSpPr>
            <p:nvPr/>
          </p:nvSpPr>
          <p:spPr bwMode="auto">
            <a:xfrm>
              <a:off x="7757479" y="1347491"/>
              <a:ext cx="0" cy="685800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Line 105"/>
            <p:cNvSpPr>
              <a:spLocks noChangeShapeType="1"/>
            </p:cNvSpPr>
            <p:nvPr/>
          </p:nvSpPr>
          <p:spPr bwMode="auto">
            <a:xfrm>
              <a:off x="7760903" y="1664265"/>
              <a:ext cx="838200" cy="0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0" name="Text Box 102"/>
          <p:cNvSpPr txBox="1">
            <a:spLocks noChangeArrowheads="1"/>
          </p:cNvSpPr>
          <p:nvPr/>
        </p:nvSpPr>
        <p:spPr bwMode="auto">
          <a:xfrm flipH="1">
            <a:off x="7154817" y="1631906"/>
            <a:ext cx="287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948024" y="1648108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VNI-Times" pitchFamily="2" charset="0"/>
              </a:rPr>
              <a:t>8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7378476" y="1324620"/>
            <a:ext cx="212725" cy="279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8148844" y="1335247"/>
            <a:ext cx="212725" cy="2778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969510" y="4841929"/>
            <a:ext cx="1051559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Khi thực hiện phép chia 320 : 40, ta có thể cùng xoá một chữ số 0 ở tận cùng của số chia và s</a:t>
            </a:r>
            <a:r>
              <a:rPr lang="en-US" altLang="en-US" sz="3000" b="1" dirty="0">
                <a:solidFill>
                  <a:srgbClr val="002060"/>
                </a:solidFill>
                <a:latin typeface="VNI-Times" pitchFamily="2" charset="0"/>
              </a:rPr>
              <a:t>ố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bị chia, rồi chia như thường.</a:t>
            </a:r>
          </a:p>
        </p:txBody>
      </p:sp>
    </p:spTree>
    <p:extLst>
      <p:ext uri="{BB962C8B-B14F-4D97-AF65-F5344CB8AC3E}">
        <p14:creationId xmlns:p14="http://schemas.microsoft.com/office/powerpoint/2010/main" val="154898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  <p:bldP spid="20" grpId="0"/>
      <p:bldP spid="21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8">
            <a:extLst>
              <a:ext uri="{FF2B5EF4-FFF2-40B4-BE49-F238E27FC236}">
                <a16:creationId xmlns:a16="http://schemas.microsoft.com/office/drawing/2014/main" id="{010D6297-DFEA-472D-BB11-E8F07C771C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 r="94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61405" y="212183"/>
            <a:ext cx="11469189" cy="61532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38199" y="405087"/>
            <a:ext cx="108770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2) Trường hợp số chữ số 0 ở tận cùng của số bị chia nhiều hơn số chia.</a:t>
            </a:r>
          </a:p>
        </p:txBody>
      </p:sp>
      <p:sp>
        <p:nvSpPr>
          <p:cNvPr id="7" name="Text Box 61"/>
          <p:cNvSpPr txBox="1">
            <a:spLocks noChangeArrowheads="1"/>
          </p:cNvSpPr>
          <p:nvPr/>
        </p:nvSpPr>
        <p:spPr bwMode="auto">
          <a:xfrm>
            <a:off x="969645" y="1020671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u="sng" dirty="0">
                <a:solidFill>
                  <a:srgbClr val="002060"/>
                </a:solidFill>
                <a:latin typeface="VNI-Times" pitchFamily="2" charset="0"/>
              </a:rPr>
              <a:t>Ví dụ 2:</a:t>
            </a:r>
            <a:r>
              <a:rPr lang="en-US" altLang="en-US" sz="2400" b="1" dirty="0">
                <a:solidFill>
                  <a:srgbClr val="002060"/>
                </a:solidFill>
                <a:latin typeface="VNI-Times" pitchFamily="2" charset="0"/>
              </a:rPr>
              <a:t>  </a:t>
            </a:r>
            <a:r>
              <a:rPr lang="en-US" altLang="en-US" sz="2400" b="1" dirty="0">
                <a:solidFill>
                  <a:srgbClr val="FF0000"/>
                </a:solidFill>
                <a:latin typeface="VNI-Times" pitchFamily="2" charset="0"/>
              </a:rPr>
              <a:t>32000 : 400 = ?</a:t>
            </a:r>
          </a:p>
        </p:txBody>
      </p:sp>
      <p:sp>
        <p:nvSpPr>
          <p:cNvPr id="8" name="Text Box 63"/>
          <p:cNvSpPr txBox="1">
            <a:spLocks noChangeArrowheads="1"/>
          </p:cNvSpPr>
          <p:nvPr/>
        </p:nvSpPr>
        <p:spPr bwMode="auto">
          <a:xfrm>
            <a:off x="969645" y="1611038"/>
            <a:ext cx="457041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VNI-Times" pitchFamily="2" charset="0"/>
              </a:rPr>
              <a:t>    </a:t>
            </a:r>
            <a:r>
              <a:rPr lang="en-US" altLang="en-US" sz="2400" b="1" dirty="0">
                <a:solidFill>
                  <a:srgbClr val="002060"/>
                </a:solidFill>
                <a:latin typeface="VNI-Times" pitchFamily="2" charset="0"/>
              </a:rPr>
              <a:t>32000 : 400 = 32000 : (100 x 4)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VNI-Times" pitchFamily="2" charset="0"/>
              </a:rPr>
              <a:t>                        = 32000 : 100 : 4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VNI-Times" pitchFamily="2" charset="0"/>
              </a:rPr>
              <a:t>                        = 320 : 4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VNI-Times" pitchFamily="2" charset="0"/>
              </a:rPr>
              <a:t>                        = 80</a:t>
            </a:r>
          </a:p>
        </p:txBody>
      </p:sp>
      <p:sp>
        <p:nvSpPr>
          <p:cNvPr id="9" name="Text Box 64"/>
          <p:cNvSpPr txBox="1">
            <a:spLocks noChangeArrowheads="1"/>
          </p:cNvSpPr>
          <p:nvPr/>
        </p:nvSpPr>
        <p:spPr bwMode="auto">
          <a:xfrm>
            <a:off x="1190898" y="3735113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VNI-Times" pitchFamily="2" charset="0"/>
              </a:rPr>
              <a:t>  </a:t>
            </a:r>
            <a:r>
              <a:rPr lang="en-US" altLang="en-US" sz="2400" b="1" dirty="0">
                <a:solidFill>
                  <a:srgbClr val="002060"/>
                </a:solidFill>
                <a:latin typeface="VNI-Times" pitchFamily="2" charset="0"/>
              </a:rPr>
              <a:t>32000 : 400 = </a:t>
            </a:r>
          </a:p>
        </p:txBody>
      </p:sp>
      <p:sp>
        <p:nvSpPr>
          <p:cNvPr id="10" name="Text Box 83"/>
          <p:cNvSpPr txBox="1">
            <a:spLocks noChangeArrowheads="1"/>
          </p:cNvSpPr>
          <p:nvPr/>
        </p:nvSpPr>
        <p:spPr bwMode="auto">
          <a:xfrm>
            <a:off x="3254851" y="3735113"/>
            <a:ext cx="81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VNI-Times" pitchFamily="2" charset="0"/>
              </a:rPr>
              <a:t>80</a:t>
            </a:r>
          </a:p>
        </p:txBody>
      </p:sp>
      <p:sp>
        <p:nvSpPr>
          <p:cNvPr id="11" name="Text Box 84"/>
          <p:cNvSpPr txBox="1">
            <a:spLocks noChangeArrowheads="1"/>
          </p:cNvSpPr>
          <p:nvPr/>
        </p:nvSpPr>
        <p:spPr bwMode="auto">
          <a:xfrm>
            <a:off x="1330233" y="4327250"/>
            <a:ext cx="19246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VNI-Times" pitchFamily="2" charset="0"/>
              </a:rPr>
              <a:t>32000 : </a:t>
            </a:r>
            <a:r>
              <a:rPr lang="en-US" altLang="en-US" sz="2400" b="1" dirty="0" smtClean="0">
                <a:solidFill>
                  <a:srgbClr val="002060"/>
                </a:solidFill>
                <a:latin typeface="VNI-Times" pitchFamily="2" charset="0"/>
              </a:rPr>
              <a:t>400 =</a:t>
            </a:r>
            <a:endParaRPr lang="en-US" altLang="en-US" sz="2400" b="1" dirty="0">
              <a:solidFill>
                <a:srgbClr val="002060"/>
              </a:solidFill>
              <a:latin typeface="VNI-Times" pitchFamily="2" charset="0"/>
            </a:endParaRPr>
          </a:p>
        </p:txBody>
      </p:sp>
      <p:sp>
        <p:nvSpPr>
          <p:cNvPr id="12" name="Text Box 85"/>
          <p:cNvSpPr txBox="1">
            <a:spLocks noChangeArrowheads="1"/>
          </p:cNvSpPr>
          <p:nvPr/>
        </p:nvSpPr>
        <p:spPr bwMode="auto">
          <a:xfrm>
            <a:off x="3254850" y="432725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VNI-Times" pitchFamily="2" charset="0"/>
              </a:rPr>
              <a:t>320 : 4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776772" y="1552882"/>
            <a:ext cx="9541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002060"/>
                </a:solidFill>
                <a:latin typeface="VNI-Times" pitchFamily="2" charset="0"/>
              </a:rPr>
              <a:t>320</a:t>
            </a:r>
            <a:r>
              <a:rPr lang="en-US" altLang="en-US" sz="2400" b="1" dirty="0" smtClean="0">
                <a:solidFill>
                  <a:srgbClr val="FF0000"/>
                </a:solidFill>
                <a:latin typeface="VNI-Times" pitchFamily="2" charset="0"/>
              </a:rPr>
              <a:t>00</a:t>
            </a:r>
            <a:endParaRPr lang="en-US" altLang="vi-VN" sz="1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90"/>
          <p:cNvSpPr txBox="1">
            <a:spLocks noChangeArrowheads="1"/>
          </p:cNvSpPr>
          <p:nvPr/>
        </p:nvSpPr>
        <p:spPr bwMode="auto">
          <a:xfrm>
            <a:off x="8671011" y="1539397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VNI-Times" pitchFamily="2" charset="0"/>
              </a:rPr>
              <a:t>  </a:t>
            </a:r>
            <a:r>
              <a:rPr lang="en-US" altLang="en-US" sz="2400" b="1" dirty="0" smtClean="0">
                <a:solidFill>
                  <a:srgbClr val="002060"/>
                </a:solidFill>
                <a:latin typeface="VNI-Times" pitchFamily="2" charset="0"/>
              </a:rPr>
              <a:t>4</a:t>
            </a:r>
            <a:r>
              <a:rPr lang="en-US" altLang="en-US" sz="2400" b="1" dirty="0" smtClean="0">
                <a:solidFill>
                  <a:srgbClr val="FF0000"/>
                </a:solidFill>
                <a:latin typeface="VNI-Times" pitchFamily="2" charset="0"/>
              </a:rPr>
              <a:t>00</a:t>
            </a:r>
            <a:endParaRPr lang="en-US" altLang="en-US" sz="2400" b="1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15" name="Line 92"/>
          <p:cNvSpPr>
            <a:spLocks noChangeShapeType="1"/>
          </p:cNvSpPr>
          <p:nvPr/>
        </p:nvSpPr>
        <p:spPr bwMode="auto">
          <a:xfrm>
            <a:off x="8800372" y="1636901"/>
            <a:ext cx="0" cy="685800"/>
          </a:xfrm>
          <a:prstGeom prst="lin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Line 93"/>
          <p:cNvSpPr>
            <a:spLocks noChangeShapeType="1"/>
          </p:cNvSpPr>
          <p:nvPr/>
        </p:nvSpPr>
        <p:spPr bwMode="auto">
          <a:xfrm>
            <a:off x="8800372" y="1981425"/>
            <a:ext cx="685800" cy="0"/>
          </a:xfrm>
          <a:prstGeom prst="lin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8231593" y="1638436"/>
            <a:ext cx="273050" cy="3270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8368118" y="1652776"/>
            <a:ext cx="273050" cy="3270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9007561" y="1608757"/>
            <a:ext cx="273050" cy="3270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9141998" y="1608756"/>
            <a:ext cx="273050" cy="3270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Box 109"/>
          <p:cNvSpPr txBox="1">
            <a:spLocks noChangeArrowheads="1"/>
          </p:cNvSpPr>
          <p:nvPr/>
        </p:nvSpPr>
        <p:spPr bwMode="auto">
          <a:xfrm>
            <a:off x="8839286" y="200514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2" name="Text Box 110"/>
          <p:cNvSpPr txBox="1">
            <a:spLocks noChangeArrowheads="1"/>
          </p:cNvSpPr>
          <p:nvPr/>
        </p:nvSpPr>
        <p:spPr bwMode="auto">
          <a:xfrm>
            <a:off x="7946298" y="1996597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3" name="Text Box 110"/>
          <p:cNvSpPr txBox="1">
            <a:spLocks noChangeArrowheads="1"/>
          </p:cNvSpPr>
          <p:nvPr/>
        </p:nvSpPr>
        <p:spPr bwMode="auto">
          <a:xfrm>
            <a:off x="8110379" y="1991274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4" name="Text Box 117"/>
          <p:cNvSpPr txBox="1">
            <a:spLocks noChangeArrowheads="1"/>
          </p:cNvSpPr>
          <p:nvPr/>
        </p:nvSpPr>
        <p:spPr bwMode="auto">
          <a:xfrm>
            <a:off x="9025777" y="200514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5" name="Text Box 118"/>
          <p:cNvSpPr txBox="1">
            <a:spLocks noChangeArrowheads="1"/>
          </p:cNvSpPr>
          <p:nvPr/>
        </p:nvSpPr>
        <p:spPr bwMode="auto">
          <a:xfrm>
            <a:off x="8132789" y="2343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972723" y="4999037"/>
            <a:ext cx="1053565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Khi thực hiện phép chia 32000:400, ta có thể cùng xoá hai chữ số 0 ở tận cùng của số chia và số bị chia, rồi chia như thường.</a:t>
            </a:r>
          </a:p>
        </p:txBody>
      </p:sp>
    </p:spTree>
    <p:extLst>
      <p:ext uri="{BB962C8B-B14F-4D97-AF65-F5344CB8AC3E}">
        <p14:creationId xmlns:p14="http://schemas.microsoft.com/office/powerpoint/2010/main" val="117790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8">
            <a:extLst>
              <a:ext uri="{FF2B5EF4-FFF2-40B4-BE49-F238E27FC236}">
                <a16:creationId xmlns:a16="http://schemas.microsoft.com/office/drawing/2014/main" id="{010D6297-DFEA-472D-BB11-E8F07C771C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 r="94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61405" y="352378"/>
            <a:ext cx="11469189" cy="61532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47"/>
          <p:cNvSpPr txBox="1">
            <a:spLocks noChangeArrowheads="1"/>
          </p:cNvSpPr>
          <p:nvPr/>
        </p:nvSpPr>
        <p:spPr bwMode="auto">
          <a:xfrm>
            <a:off x="1650047" y="550862"/>
            <a:ext cx="897005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- Khi thực hiện phép chia hai số có tận cùng là các chữ số 0 ta có thể làm thế nào?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95172" y="2477800"/>
            <a:ext cx="960165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Khi thực hiện phép chia hai số có tận cùng là các chữ số 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,ta có thể cùng xoá một, hai, ba,…chữ số 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ở tận cùng của 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số chia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số bị chia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rồi chia như thường.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31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8">
            <a:extLst>
              <a:ext uri="{FF2B5EF4-FFF2-40B4-BE49-F238E27FC236}">
                <a16:creationId xmlns:a16="http://schemas.microsoft.com/office/drawing/2014/main" id="{010D6297-DFEA-472D-BB11-E8F07C771C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 r="94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11486" y="1379735"/>
            <a:ext cx="66335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</a:rPr>
              <a:t>Luyện</a:t>
            </a: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</a:rPr>
              <a:t> </a:t>
            </a:r>
            <a:r>
              <a:rPr lang="en-US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</a:rPr>
              <a:t>tập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00">
                    <a:alpha val="60000"/>
                  </a:srgbClr>
                </a:glow>
                <a:reflection blurRad="6350" stA="55000" endA="300" endPos="45500" dir="5400000" sy="-100000" algn="bl" rotWithShape="0"/>
              </a:effectLst>
              <a:latin typeface="UTM Showcard" panose="02040603050506020204" pitchFamily="18" charset="0"/>
            </a:endParaRPr>
          </a:p>
        </p:txBody>
      </p:sp>
      <p:pic>
        <p:nvPicPr>
          <p:cNvPr id="6" name="Picture 2" descr="Cây Thông Noel đã tách nền file PNG và PS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011" y="3084332"/>
            <a:ext cx="6463291" cy="430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98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8">
            <a:extLst>
              <a:ext uri="{FF2B5EF4-FFF2-40B4-BE49-F238E27FC236}">
                <a16:creationId xmlns:a16="http://schemas.microsoft.com/office/drawing/2014/main" id="{010D6297-DFEA-472D-BB11-E8F07C771C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 r="94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61405" y="365125"/>
            <a:ext cx="11469189" cy="61532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4"/>
          <p:cNvSpPr txBox="1">
            <a:spLocks noChangeArrowheads="1"/>
          </p:cNvSpPr>
          <p:nvPr/>
        </p:nvSpPr>
        <p:spPr bwMode="auto">
          <a:xfrm>
            <a:off x="1105989" y="510420"/>
            <a:ext cx="1072460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b="1" u="sng" dirty="0">
                <a:latin typeface="Times New Roman" panose="02020603050405020304" pitchFamily="18" charset="0"/>
              </a:rPr>
              <a:t>Bài 1</a:t>
            </a:r>
            <a:r>
              <a:rPr lang="en-US" altLang="en-US" sz="3000" b="1" dirty="0">
                <a:latin typeface="Times New Roman" panose="02020603050405020304" pitchFamily="18" charset="0"/>
              </a:rPr>
              <a:t>( Trang 80/SGK) Tính: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latin typeface="Times New Roman" panose="02020603050405020304" pitchFamily="18" charset="0"/>
              </a:rPr>
              <a:t>a)  420 : 60                        </a:t>
            </a:r>
            <a:r>
              <a:rPr lang="en-US" altLang="en-US" sz="3000" b="1" dirty="0" smtClean="0">
                <a:latin typeface="Times New Roman" panose="02020603050405020304" pitchFamily="18" charset="0"/>
              </a:rPr>
              <a:t>		 </a:t>
            </a:r>
            <a:r>
              <a:rPr lang="en-US" altLang="en-US" sz="3000" b="1" dirty="0">
                <a:latin typeface="Times New Roman" panose="02020603050405020304" pitchFamily="18" charset="0"/>
              </a:rPr>
              <a:t>b) 85000 : 500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latin typeface="Times New Roman" panose="02020603050405020304" pitchFamily="18" charset="0"/>
              </a:rPr>
              <a:t>   4500 : 500                            </a:t>
            </a:r>
            <a:r>
              <a:rPr lang="en-US" altLang="en-US" sz="3000" b="1" dirty="0" smtClean="0">
                <a:latin typeface="Times New Roman" panose="02020603050405020304" pitchFamily="18" charset="0"/>
              </a:rPr>
              <a:t>	     92000 </a:t>
            </a:r>
            <a:r>
              <a:rPr lang="en-US" altLang="en-US" sz="3000" b="1" dirty="0">
                <a:latin typeface="Times New Roman" panose="02020603050405020304" pitchFamily="18" charset="0"/>
              </a:rPr>
              <a:t>: 400</a:t>
            </a:r>
          </a:p>
        </p:txBody>
      </p:sp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314994" y="1835983"/>
            <a:ext cx="2316479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1" u="sng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latin typeface="Times New Roman" panose="02020603050405020304" pitchFamily="18" charset="0"/>
              </a:rPr>
              <a:t>a) 420 : 60</a:t>
            </a:r>
          </a:p>
        </p:txBody>
      </p:sp>
      <p:sp>
        <p:nvSpPr>
          <p:cNvPr id="8" name="Text Box 58"/>
          <p:cNvSpPr txBox="1">
            <a:spLocks noChangeArrowheads="1"/>
          </p:cNvSpPr>
          <p:nvPr/>
        </p:nvSpPr>
        <p:spPr bwMode="auto">
          <a:xfrm>
            <a:off x="7336971" y="2413064"/>
            <a:ext cx="251895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latin typeface="Times New Roman" panose="02020603050405020304" pitchFamily="18" charset="0"/>
              </a:rPr>
              <a:t>4500 : 500</a:t>
            </a:r>
          </a:p>
        </p:txBody>
      </p:sp>
      <p:sp>
        <p:nvSpPr>
          <p:cNvPr id="9" name="Text Box 48"/>
          <p:cNvSpPr txBox="1">
            <a:spLocks noChangeArrowheads="1"/>
          </p:cNvSpPr>
          <p:nvPr/>
        </p:nvSpPr>
        <p:spPr bwMode="auto">
          <a:xfrm>
            <a:off x="1314994" y="2894168"/>
            <a:ext cx="109777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420</a:t>
            </a:r>
          </a:p>
        </p:txBody>
      </p:sp>
      <p:sp>
        <p:nvSpPr>
          <p:cNvPr id="10" name="Text Box 49"/>
          <p:cNvSpPr txBox="1">
            <a:spLocks noChangeArrowheads="1"/>
          </p:cNvSpPr>
          <p:nvPr/>
        </p:nvSpPr>
        <p:spPr bwMode="auto">
          <a:xfrm>
            <a:off x="2261462" y="2900810"/>
            <a:ext cx="77941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60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759671" y="3063193"/>
            <a:ext cx="234950" cy="25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500763" y="3069906"/>
            <a:ext cx="234950" cy="2524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ine 51"/>
          <p:cNvSpPr>
            <a:spLocks noChangeShapeType="1"/>
          </p:cNvSpPr>
          <p:nvPr/>
        </p:nvSpPr>
        <p:spPr bwMode="auto">
          <a:xfrm>
            <a:off x="2148840" y="3034482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Line 52"/>
          <p:cNvSpPr>
            <a:spLocks noChangeShapeType="1"/>
          </p:cNvSpPr>
          <p:nvPr/>
        </p:nvSpPr>
        <p:spPr bwMode="auto">
          <a:xfrm>
            <a:off x="2148840" y="3385183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Text Box 55"/>
          <p:cNvSpPr txBox="1">
            <a:spLocks noChangeArrowheads="1"/>
          </p:cNvSpPr>
          <p:nvPr/>
        </p:nvSpPr>
        <p:spPr bwMode="auto">
          <a:xfrm>
            <a:off x="2233159" y="3318462"/>
            <a:ext cx="3587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6" name="Text Box 56"/>
          <p:cNvSpPr txBox="1">
            <a:spLocks noChangeArrowheads="1"/>
          </p:cNvSpPr>
          <p:nvPr/>
        </p:nvSpPr>
        <p:spPr bwMode="auto">
          <a:xfrm>
            <a:off x="1500972" y="3304593"/>
            <a:ext cx="3770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7" name="Text Box 59"/>
          <p:cNvSpPr txBox="1">
            <a:spLocks noChangeArrowheads="1"/>
          </p:cNvSpPr>
          <p:nvPr/>
        </p:nvSpPr>
        <p:spPr bwMode="auto">
          <a:xfrm>
            <a:off x="7347289" y="2858631"/>
            <a:ext cx="133023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4500</a:t>
            </a:r>
          </a:p>
        </p:txBody>
      </p:sp>
      <p:sp>
        <p:nvSpPr>
          <p:cNvPr id="18" name="Text Box 61"/>
          <p:cNvSpPr txBox="1">
            <a:spLocks noChangeArrowheads="1"/>
          </p:cNvSpPr>
          <p:nvPr/>
        </p:nvSpPr>
        <p:spPr bwMode="auto">
          <a:xfrm>
            <a:off x="8491059" y="2860372"/>
            <a:ext cx="10187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500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7801699" y="3002785"/>
            <a:ext cx="234950" cy="2524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982402" y="3010672"/>
            <a:ext cx="234950" cy="2524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741271" y="3010673"/>
            <a:ext cx="234950" cy="2524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8932573" y="2995733"/>
            <a:ext cx="234950" cy="2524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ine 62"/>
          <p:cNvSpPr>
            <a:spLocks noChangeShapeType="1"/>
          </p:cNvSpPr>
          <p:nvPr/>
        </p:nvSpPr>
        <p:spPr bwMode="auto">
          <a:xfrm>
            <a:off x="8394383" y="3021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4" name="Line 63"/>
          <p:cNvSpPr>
            <a:spLocks noChangeShapeType="1"/>
          </p:cNvSpPr>
          <p:nvPr/>
        </p:nvSpPr>
        <p:spPr bwMode="auto">
          <a:xfrm>
            <a:off x="8405523" y="3326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5" name="Text Box 69"/>
          <p:cNvSpPr txBox="1">
            <a:spLocks noChangeArrowheads="1"/>
          </p:cNvSpPr>
          <p:nvPr/>
        </p:nvSpPr>
        <p:spPr bwMode="auto">
          <a:xfrm>
            <a:off x="8503705" y="3278004"/>
            <a:ext cx="3587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6" name="Text Box 70"/>
          <p:cNvSpPr txBox="1">
            <a:spLocks noChangeArrowheads="1"/>
          </p:cNvSpPr>
          <p:nvPr/>
        </p:nvSpPr>
        <p:spPr bwMode="auto">
          <a:xfrm>
            <a:off x="7533008" y="3231994"/>
            <a:ext cx="3206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7" name="Text Box 71"/>
          <p:cNvSpPr txBox="1">
            <a:spLocks noChangeArrowheads="1"/>
          </p:cNvSpPr>
          <p:nvPr/>
        </p:nvSpPr>
        <p:spPr bwMode="auto">
          <a:xfrm>
            <a:off x="1263876" y="3793984"/>
            <a:ext cx="26561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latin typeface="Times New Roman" panose="02020603050405020304" pitchFamily="18" charset="0"/>
              </a:rPr>
              <a:t>b) 85000 : 500</a:t>
            </a:r>
          </a:p>
        </p:txBody>
      </p:sp>
      <p:sp>
        <p:nvSpPr>
          <p:cNvPr id="28" name="Text Box 74"/>
          <p:cNvSpPr txBox="1">
            <a:spLocks noChangeArrowheads="1"/>
          </p:cNvSpPr>
          <p:nvPr/>
        </p:nvSpPr>
        <p:spPr bwMode="auto">
          <a:xfrm>
            <a:off x="1316918" y="4237585"/>
            <a:ext cx="135540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85000</a:t>
            </a:r>
          </a:p>
        </p:txBody>
      </p:sp>
      <p:sp>
        <p:nvSpPr>
          <p:cNvPr id="29" name="Text Box 75"/>
          <p:cNvSpPr txBox="1">
            <a:spLocks noChangeArrowheads="1"/>
          </p:cNvSpPr>
          <p:nvPr/>
        </p:nvSpPr>
        <p:spPr bwMode="auto">
          <a:xfrm>
            <a:off x="2672323" y="4245382"/>
            <a:ext cx="109356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500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960579" y="4377736"/>
            <a:ext cx="234950" cy="25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148840" y="4373872"/>
            <a:ext cx="234950" cy="25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923404" y="4391592"/>
            <a:ext cx="234950" cy="2524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101628" y="4399192"/>
            <a:ext cx="234950" cy="25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Line 77"/>
          <p:cNvSpPr>
            <a:spLocks noChangeShapeType="1"/>
          </p:cNvSpPr>
          <p:nvPr/>
        </p:nvSpPr>
        <p:spPr bwMode="auto">
          <a:xfrm>
            <a:off x="2650778" y="4718507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5" name="Text Box 83"/>
          <p:cNvSpPr txBox="1">
            <a:spLocks noChangeArrowheads="1"/>
          </p:cNvSpPr>
          <p:nvPr/>
        </p:nvSpPr>
        <p:spPr bwMode="auto">
          <a:xfrm>
            <a:off x="2669390" y="4653192"/>
            <a:ext cx="3770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6" name="Text Box 86"/>
          <p:cNvSpPr txBox="1">
            <a:spLocks noChangeArrowheads="1"/>
          </p:cNvSpPr>
          <p:nvPr/>
        </p:nvSpPr>
        <p:spPr bwMode="auto">
          <a:xfrm>
            <a:off x="2857903" y="4653192"/>
            <a:ext cx="3317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073484" y="4662379"/>
            <a:ext cx="2651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38" name="Line 76"/>
          <p:cNvSpPr>
            <a:spLocks noChangeShapeType="1"/>
          </p:cNvSpPr>
          <p:nvPr/>
        </p:nvSpPr>
        <p:spPr bwMode="auto">
          <a:xfrm>
            <a:off x="2646424" y="4391592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9" name="Text Box 84"/>
          <p:cNvSpPr txBox="1">
            <a:spLocks noChangeArrowheads="1"/>
          </p:cNvSpPr>
          <p:nvPr/>
        </p:nvSpPr>
        <p:spPr bwMode="auto">
          <a:xfrm>
            <a:off x="1312459" y="4644005"/>
            <a:ext cx="3770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0" name="Text Box 85"/>
          <p:cNvSpPr txBox="1">
            <a:spLocks noChangeArrowheads="1"/>
          </p:cNvSpPr>
          <p:nvPr/>
        </p:nvSpPr>
        <p:spPr bwMode="auto">
          <a:xfrm>
            <a:off x="1499392" y="4653192"/>
            <a:ext cx="3770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41" name="Text Box 87"/>
          <p:cNvSpPr txBox="1">
            <a:spLocks noChangeArrowheads="1"/>
          </p:cNvSpPr>
          <p:nvPr/>
        </p:nvSpPr>
        <p:spPr bwMode="auto">
          <a:xfrm>
            <a:off x="1466638" y="5028993"/>
            <a:ext cx="2746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676291" y="5018317"/>
            <a:ext cx="2651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679195" y="5415555"/>
            <a:ext cx="2635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44" name="Text Box 73"/>
          <p:cNvSpPr txBox="1">
            <a:spLocks noChangeArrowheads="1"/>
          </p:cNvSpPr>
          <p:nvPr/>
        </p:nvSpPr>
        <p:spPr bwMode="auto">
          <a:xfrm>
            <a:off x="7350195" y="3793984"/>
            <a:ext cx="263948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latin typeface="Times New Roman" panose="02020603050405020304" pitchFamily="18" charset="0"/>
              </a:rPr>
              <a:t>92000 : 400</a:t>
            </a:r>
          </a:p>
        </p:txBody>
      </p:sp>
      <p:sp>
        <p:nvSpPr>
          <p:cNvPr id="45" name="Text Box 88"/>
          <p:cNvSpPr txBox="1">
            <a:spLocks noChangeArrowheads="1"/>
          </p:cNvSpPr>
          <p:nvPr/>
        </p:nvSpPr>
        <p:spPr bwMode="auto">
          <a:xfrm>
            <a:off x="7288733" y="4233767"/>
            <a:ext cx="144734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92000</a:t>
            </a:r>
          </a:p>
        </p:txBody>
      </p:sp>
      <p:sp>
        <p:nvSpPr>
          <p:cNvPr id="46" name="Text Box 89"/>
          <p:cNvSpPr txBox="1">
            <a:spLocks noChangeArrowheads="1"/>
          </p:cNvSpPr>
          <p:nvPr/>
        </p:nvSpPr>
        <p:spPr bwMode="auto">
          <a:xfrm>
            <a:off x="8585206" y="4232596"/>
            <a:ext cx="7731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400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597536" y="4657910"/>
            <a:ext cx="3802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30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8" name="Line 90"/>
          <p:cNvSpPr>
            <a:spLocks noChangeShapeType="1"/>
          </p:cNvSpPr>
          <p:nvPr/>
        </p:nvSpPr>
        <p:spPr bwMode="auto">
          <a:xfrm>
            <a:off x="8583029" y="4418198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9" name="Line 91"/>
          <p:cNvSpPr>
            <a:spLocks noChangeShapeType="1"/>
          </p:cNvSpPr>
          <p:nvPr/>
        </p:nvSpPr>
        <p:spPr bwMode="auto">
          <a:xfrm>
            <a:off x="8596448" y="473157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0" name="Text Box 96"/>
          <p:cNvSpPr txBox="1">
            <a:spLocks noChangeArrowheads="1"/>
          </p:cNvSpPr>
          <p:nvPr/>
        </p:nvSpPr>
        <p:spPr bwMode="auto">
          <a:xfrm>
            <a:off x="7277784" y="4662379"/>
            <a:ext cx="2682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1" name="Text Box 99"/>
          <p:cNvSpPr txBox="1">
            <a:spLocks noChangeArrowheads="1"/>
          </p:cNvSpPr>
          <p:nvPr/>
        </p:nvSpPr>
        <p:spPr bwMode="auto">
          <a:xfrm>
            <a:off x="8811896" y="4662379"/>
            <a:ext cx="3770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2" name="Text Box 97"/>
          <p:cNvSpPr txBox="1">
            <a:spLocks noChangeArrowheads="1"/>
          </p:cNvSpPr>
          <p:nvPr/>
        </p:nvSpPr>
        <p:spPr bwMode="auto">
          <a:xfrm>
            <a:off x="7468888" y="4651367"/>
            <a:ext cx="3770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3" name="Text Box 100"/>
          <p:cNvSpPr txBox="1">
            <a:spLocks noChangeArrowheads="1"/>
          </p:cNvSpPr>
          <p:nvPr/>
        </p:nvSpPr>
        <p:spPr bwMode="auto">
          <a:xfrm>
            <a:off x="7476141" y="5074315"/>
            <a:ext cx="3770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4" name="Text Box 101"/>
          <p:cNvSpPr txBox="1">
            <a:spLocks noChangeArrowheads="1"/>
          </p:cNvSpPr>
          <p:nvPr/>
        </p:nvSpPr>
        <p:spPr bwMode="auto">
          <a:xfrm>
            <a:off x="7674498" y="5074315"/>
            <a:ext cx="3770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5" name="Text Box 101"/>
          <p:cNvSpPr txBox="1">
            <a:spLocks noChangeArrowheads="1"/>
          </p:cNvSpPr>
          <p:nvPr/>
        </p:nvSpPr>
        <p:spPr bwMode="auto">
          <a:xfrm>
            <a:off x="7693345" y="5455252"/>
            <a:ext cx="3770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6" name="Text Box 101"/>
          <p:cNvSpPr txBox="1">
            <a:spLocks noChangeArrowheads="1"/>
          </p:cNvSpPr>
          <p:nvPr/>
        </p:nvSpPr>
        <p:spPr bwMode="auto">
          <a:xfrm>
            <a:off x="9027652" y="4662379"/>
            <a:ext cx="3770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0</a:t>
            </a:r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7913969" y="4405498"/>
            <a:ext cx="234950" cy="2524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8129936" y="4373066"/>
            <a:ext cx="234950" cy="25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8826960" y="4391591"/>
            <a:ext cx="234950" cy="2524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9035717" y="4383389"/>
            <a:ext cx="234950" cy="2524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05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5" grpId="0"/>
      <p:bldP spid="16" grpId="0"/>
      <p:bldP spid="17" grpId="0"/>
      <p:bldP spid="18" grpId="0"/>
      <p:bldP spid="25" grpId="0"/>
      <p:bldP spid="26" grpId="0"/>
      <p:bldP spid="27" grpId="0"/>
      <p:bldP spid="28" grpId="0"/>
      <p:bldP spid="29" grpId="0"/>
      <p:bldP spid="35" grpId="0"/>
      <p:bldP spid="36" grpId="0"/>
      <p:bldP spid="37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8">
            <a:extLst>
              <a:ext uri="{FF2B5EF4-FFF2-40B4-BE49-F238E27FC236}">
                <a16:creationId xmlns:a16="http://schemas.microsoft.com/office/drawing/2014/main" id="{010D6297-DFEA-472D-BB11-E8F07C771C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 r="9445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61405" y="365125"/>
            <a:ext cx="11469189" cy="61532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82"/>
          <p:cNvSpPr txBox="1">
            <a:spLocks noChangeArrowheads="1"/>
          </p:cNvSpPr>
          <p:nvPr/>
        </p:nvSpPr>
        <p:spPr bwMode="auto">
          <a:xfrm>
            <a:off x="1301115" y="1291118"/>
            <a:ext cx="105294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2/ Tìm x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a)  X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40 = 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25600				X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90 = 37800				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83"/>
          <p:cNvSpPr txBox="1">
            <a:spLocks noChangeArrowheads="1"/>
          </p:cNvSpPr>
          <p:nvPr/>
        </p:nvSpPr>
        <p:spPr bwMode="auto">
          <a:xfrm>
            <a:off x="2429691" y="2602422"/>
            <a:ext cx="3344091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X         = 25600 : 40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X         =    640</a:t>
            </a:r>
          </a:p>
        </p:txBody>
      </p:sp>
      <p:sp>
        <p:nvSpPr>
          <p:cNvPr id="8" name="Text Box 83"/>
          <p:cNvSpPr txBox="1">
            <a:spLocks noChangeArrowheads="1"/>
          </p:cNvSpPr>
          <p:nvPr/>
        </p:nvSpPr>
        <p:spPr bwMode="auto">
          <a:xfrm>
            <a:off x="7739743" y="2573121"/>
            <a:ext cx="3807823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X         </a:t>
            </a:r>
            <a:r>
              <a:rPr lang="en-US" alt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= 37800 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90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X         </a:t>
            </a:r>
            <a:r>
              <a:rPr lang="en-US" alt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=    420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07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8">
            <a:extLst>
              <a:ext uri="{FF2B5EF4-FFF2-40B4-BE49-F238E27FC236}">
                <a16:creationId xmlns:a16="http://schemas.microsoft.com/office/drawing/2014/main" id="{010D6297-DFEA-472D-BB11-E8F07C771C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 r="9445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61404" y="396492"/>
            <a:ext cx="11469189" cy="61532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84217" y="615111"/>
            <a:ext cx="10515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Bài 3: 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Người ta dự định xếp 180 tấn hàng lên các toa xe lửa. Hỏi: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a) Nếu mỗi toa xe chở được 20 tấn hàng thì cần mấy toa xe loại đó?</a:t>
            </a:r>
          </a:p>
        </p:txBody>
      </p:sp>
      <p:sp>
        <p:nvSpPr>
          <p:cNvPr id="7" name="Text Box 45"/>
          <p:cNvSpPr txBox="1">
            <a:spLocks noChangeArrowheads="1"/>
          </p:cNvSpPr>
          <p:nvPr/>
        </p:nvSpPr>
        <p:spPr bwMode="auto">
          <a:xfrm>
            <a:off x="1084217" y="2563400"/>
            <a:ext cx="1676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Tóm tắt</a:t>
            </a:r>
          </a:p>
        </p:txBody>
      </p:sp>
      <p:sp>
        <p:nvSpPr>
          <p:cNvPr id="8" name="Text Box 46"/>
          <p:cNvSpPr txBox="1">
            <a:spLocks noChangeArrowheads="1"/>
          </p:cNvSpPr>
          <p:nvPr/>
        </p:nvSpPr>
        <p:spPr bwMode="auto">
          <a:xfrm>
            <a:off x="409529" y="3042339"/>
            <a:ext cx="43192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20 tấn :    1 toa xe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180 tấn:…? toa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722018" y="3854247"/>
            <a:ext cx="91567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Bài giải: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Nếu mỗi toa xe chở 20 tấn hàng thì cần số toa xe là: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                               180 : 20 = 9 (toa)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                                              Đáp số: a) 9 toa xe  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4695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8">
            <a:extLst>
              <a:ext uri="{FF2B5EF4-FFF2-40B4-BE49-F238E27FC236}">
                <a16:creationId xmlns:a16="http://schemas.microsoft.com/office/drawing/2014/main" id="{010D6297-DFEA-472D-BB11-E8F07C771C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 r="9445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9714" y="1450277"/>
            <a:ext cx="6852569" cy="193899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reflection blurRad="6350" stA="50000" endA="300" endPos="38500" dist="508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Rockwell" panose="02040603050506020204" pitchFamily="18" charset="0"/>
              </a:rPr>
              <a:t>Chúc</a:t>
            </a:r>
            <a:r>
              <a:rPr lang="en-US" sz="60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Rockwell" panose="02040603050506020204" pitchFamily="18" charset="0"/>
              </a:rPr>
              <a:t> </a:t>
            </a:r>
            <a:r>
              <a:rPr lang="en-US" sz="60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Rockwell" panose="02040603050506020204" pitchFamily="18" charset="0"/>
              </a:rPr>
              <a:t>các</a:t>
            </a:r>
            <a:r>
              <a:rPr lang="en-US" sz="60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Rockwell" panose="02040603050506020204" pitchFamily="18" charset="0"/>
              </a:rPr>
              <a:t> </a:t>
            </a:r>
            <a:r>
              <a:rPr lang="en-US" sz="60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Rockwell" panose="02040603050506020204" pitchFamily="18" charset="0"/>
              </a:rPr>
              <a:t>em</a:t>
            </a:r>
            <a:endParaRPr lang="en-US" sz="6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Rockwell" panose="02040603050506020204" pitchFamily="18" charset="0"/>
            </a:endParaRPr>
          </a:p>
          <a:p>
            <a:pPr algn="ctr"/>
            <a:r>
              <a:rPr lang="en-US" sz="60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Rockwell" panose="02040603050506020204" pitchFamily="18" charset="0"/>
              </a:rPr>
              <a:t>học</a:t>
            </a:r>
            <a:r>
              <a:rPr lang="en-US" sz="60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Rockwell" panose="02040603050506020204" pitchFamily="18" charset="0"/>
              </a:rPr>
              <a:t> </a:t>
            </a:r>
            <a:r>
              <a:rPr lang="en-US" sz="60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Rockwell" panose="02040603050506020204" pitchFamily="18" charset="0"/>
              </a:rPr>
              <a:t>tốt</a:t>
            </a:r>
            <a:endParaRPr lang="en-US" sz="6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Rockwell" panose="02040603050506020204" pitchFamily="18" charset="0"/>
            </a:endParaRPr>
          </a:p>
        </p:txBody>
      </p:sp>
      <p:pic>
        <p:nvPicPr>
          <p:cNvPr id="6" name="Picture 2" descr="Cây Thông Noel đã tách nền file PNG và PS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396" y="3156775"/>
            <a:ext cx="6463291" cy="430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68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475</Words>
  <Application>Microsoft Office PowerPoint</Application>
  <PresentationFormat>Widescreen</PresentationFormat>
  <Paragraphs>94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UTM Rockwell</vt:lpstr>
      <vt:lpstr>UTM Showcard</vt:lpstr>
      <vt:lpstr>VNI-Times</vt:lpstr>
      <vt:lpstr>Wingdings</vt:lpstr>
      <vt:lpstr>Office Theme</vt:lpstr>
      <vt:lpstr>PowerPoint Presentation</vt:lpstr>
      <vt:lpstr>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</cp:revision>
  <dcterms:created xsi:type="dcterms:W3CDTF">2021-12-07T12:44:22Z</dcterms:created>
  <dcterms:modified xsi:type="dcterms:W3CDTF">2021-12-07T13:41:41Z</dcterms:modified>
</cp:coreProperties>
</file>