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1" r:id="rId2"/>
  </p:sldMasterIdLst>
  <p:notesMasterIdLst>
    <p:notesMasterId r:id="rId25"/>
  </p:notesMasterIdLst>
  <p:handoutMasterIdLst>
    <p:handoutMasterId r:id="rId26"/>
  </p:handoutMasterIdLst>
  <p:sldIdLst>
    <p:sldId id="3240" r:id="rId3"/>
    <p:sldId id="3241" r:id="rId4"/>
    <p:sldId id="3242" r:id="rId5"/>
    <p:sldId id="3192" r:id="rId6"/>
    <p:sldId id="3250" r:id="rId7"/>
    <p:sldId id="3251" r:id="rId8"/>
    <p:sldId id="3247" r:id="rId9"/>
    <p:sldId id="3248" r:id="rId10"/>
    <p:sldId id="3249" r:id="rId11"/>
    <p:sldId id="302" r:id="rId12"/>
    <p:sldId id="3243" r:id="rId13"/>
    <p:sldId id="3176" r:id="rId14"/>
    <p:sldId id="324" r:id="rId15"/>
    <p:sldId id="325" r:id="rId16"/>
    <p:sldId id="326" r:id="rId17"/>
    <p:sldId id="3252" r:id="rId18"/>
    <p:sldId id="3253" r:id="rId19"/>
    <p:sldId id="3254" r:id="rId20"/>
    <p:sldId id="329" r:id="rId21"/>
    <p:sldId id="331" r:id="rId22"/>
    <p:sldId id="336" r:id="rId23"/>
    <p:sldId id="327" r:id="rId24"/>
  </p:sldIdLst>
  <p:sldSz cx="12858750" cy="7232650"/>
  <p:notesSz cx="6858000" cy="9144000"/>
  <p:custDataLst>
    <p:tags r:id="rId2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8">
          <p15:clr>
            <a:srgbClr val="A4A3A4"/>
          </p15:clr>
        </p15:guide>
        <p15:guide id="2" pos="4050">
          <p15:clr>
            <a:srgbClr val="A4A3A4"/>
          </p15:clr>
        </p15:guide>
        <p15:guide id="3" orient="horz" pos="4183">
          <p15:clr>
            <a:srgbClr val="A4A3A4"/>
          </p15:clr>
        </p15:guide>
        <p15:guide id="4" pos="7588">
          <p15:clr>
            <a:srgbClr val="A4A3A4"/>
          </p15:clr>
        </p15:guide>
        <p15:guide id="5" pos="376">
          <p15:clr>
            <a:srgbClr val="A4A3A4"/>
          </p15:clr>
        </p15:guide>
        <p15:guide id="6" pos="13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D5E"/>
    <a:srgbClr val="FFFFFF"/>
    <a:srgbClr val="BD8769"/>
    <a:srgbClr val="F16904"/>
    <a:srgbClr val="EC206C"/>
    <a:srgbClr val="BC148E"/>
    <a:srgbClr val="0A1A3B"/>
    <a:srgbClr val="CE000D"/>
    <a:srgbClr val="FE67BE"/>
    <a:srgbClr val="84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66" autoAdjust="0"/>
    <p:restoredTop sz="92986" autoAdjust="0"/>
  </p:normalViewPr>
  <p:slideViewPr>
    <p:cSldViewPr>
      <p:cViewPr>
        <p:scale>
          <a:sx n="118" d="100"/>
          <a:sy n="118" d="100"/>
        </p:scale>
        <p:origin x="-414" y="-42"/>
      </p:cViewPr>
      <p:guideLst>
        <p:guide orient="horz" pos="328"/>
        <p:guide orient="horz" pos="4183"/>
        <p:guide pos="4050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2021/11/27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346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t>2021/11/27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8227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91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27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286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912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96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142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28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392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947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883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250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952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073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41" y="287967"/>
            <a:ext cx="4230440" cy="1225532"/>
          </a:xfrm>
        </p:spPr>
        <p:txBody>
          <a:bodyPr anchor="b"/>
          <a:lstStyle>
            <a:lvl1pPr algn="l">
              <a:defRPr sz="210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7414" y="287977"/>
            <a:ext cx="7188399" cy="6172866"/>
          </a:xfrm>
        </p:spPr>
        <p:txBody>
          <a:bodyPr/>
          <a:lstStyle>
            <a:lvl1pPr>
              <a:defRPr sz="3375"/>
            </a:lvl1pPr>
            <a:lvl2pPr>
              <a:defRPr sz="2953"/>
            </a:lvl2pPr>
            <a:lvl3pPr>
              <a:defRPr sz="2531"/>
            </a:lvl3pPr>
            <a:lvl4pPr>
              <a:defRPr sz="2109"/>
            </a:lvl4pPr>
            <a:lvl5pPr>
              <a:defRPr sz="2109"/>
            </a:lvl5pPr>
            <a:lvl6pPr>
              <a:defRPr sz="2109"/>
            </a:lvl6pPr>
            <a:lvl7pPr>
              <a:defRPr sz="2109"/>
            </a:lvl7pPr>
            <a:lvl8pPr>
              <a:defRPr sz="2109"/>
            </a:lvl8pPr>
            <a:lvl9pPr>
              <a:defRPr sz="21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941" y="1513503"/>
            <a:ext cx="4230440" cy="4947334"/>
          </a:xfrm>
        </p:spPr>
        <p:txBody>
          <a:bodyPr/>
          <a:lstStyle>
            <a:lvl1pPr marL="0" indent="0">
              <a:buNone/>
              <a:defRPr sz="1476"/>
            </a:lvl1pPr>
            <a:lvl2pPr marL="482163" indent="0">
              <a:buNone/>
              <a:defRPr sz="1266"/>
            </a:lvl2pPr>
            <a:lvl3pPr marL="964326" indent="0">
              <a:buNone/>
              <a:defRPr sz="1055"/>
            </a:lvl3pPr>
            <a:lvl4pPr marL="1446489" indent="0">
              <a:buNone/>
              <a:defRPr sz="949"/>
            </a:lvl4pPr>
            <a:lvl5pPr marL="1928652" indent="0">
              <a:buNone/>
              <a:defRPr sz="949"/>
            </a:lvl5pPr>
            <a:lvl6pPr marL="2410816" indent="0">
              <a:buNone/>
              <a:defRPr sz="949"/>
            </a:lvl6pPr>
            <a:lvl7pPr marL="2892979" indent="0">
              <a:buNone/>
              <a:defRPr sz="949"/>
            </a:lvl7pPr>
            <a:lvl8pPr marL="3375142" indent="0">
              <a:buNone/>
              <a:defRPr sz="949"/>
            </a:lvl8pPr>
            <a:lvl9pPr marL="3857305" indent="0">
              <a:buNone/>
              <a:defRPr sz="9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4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405" y="5062855"/>
            <a:ext cx="7715250" cy="597699"/>
          </a:xfrm>
        </p:spPr>
        <p:txBody>
          <a:bodyPr anchor="b"/>
          <a:lstStyle>
            <a:lvl1pPr algn="l">
              <a:defRPr sz="210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20405" y="646251"/>
            <a:ext cx="7715250" cy="4339590"/>
          </a:xfrm>
        </p:spPr>
        <p:txBody>
          <a:bodyPr/>
          <a:lstStyle>
            <a:lvl1pPr marL="0" indent="0">
              <a:buNone/>
              <a:defRPr sz="3375"/>
            </a:lvl1pPr>
            <a:lvl2pPr marL="482163" indent="0">
              <a:buNone/>
              <a:defRPr sz="2953"/>
            </a:lvl2pPr>
            <a:lvl3pPr marL="964326" indent="0">
              <a:buNone/>
              <a:defRPr sz="2531"/>
            </a:lvl3pPr>
            <a:lvl4pPr marL="1446489" indent="0">
              <a:buNone/>
              <a:defRPr sz="2109"/>
            </a:lvl4pPr>
            <a:lvl5pPr marL="1928652" indent="0">
              <a:buNone/>
              <a:defRPr sz="2109"/>
            </a:lvl5pPr>
            <a:lvl6pPr marL="2410816" indent="0">
              <a:buNone/>
              <a:defRPr sz="2109"/>
            </a:lvl6pPr>
            <a:lvl7pPr marL="2892979" indent="0">
              <a:buNone/>
              <a:defRPr sz="2109"/>
            </a:lvl7pPr>
            <a:lvl8pPr marL="3375142" indent="0">
              <a:buNone/>
              <a:defRPr sz="2109"/>
            </a:lvl8pPr>
            <a:lvl9pPr marL="3857305" indent="0">
              <a:buNone/>
              <a:defRPr sz="210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0405" y="5660554"/>
            <a:ext cx="7715250" cy="848831"/>
          </a:xfrm>
        </p:spPr>
        <p:txBody>
          <a:bodyPr/>
          <a:lstStyle>
            <a:lvl1pPr marL="0" indent="0">
              <a:buNone/>
              <a:defRPr sz="1476"/>
            </a:lvl1pPr>
            <a:lvl2pPr marL="482163" indent="0">
              <a:buNone/>
              <a:defRPr sz="1266"/>
            </a:lvl2pPr>
            <a:lvl3pPr marL="964326" indent="0">
              <a:buNone/>
              <a:defRPr sz="1055"/>
            </a:lvl3pPr>
            <a:lvl4pPr marL="1446489" indent="0">
              <a:buNone/>
              <a:defRPr sz="949"/>
            </a:lvl4pPr>
            <a:lvl5pPr marL="1928652" indent="0">
              <a:buNone/>
              <a:defRPr sz="949"/>
            </a:lvl5pPr>
            <a:lvl6pPr marL="2410816" indent="0">
              <a:buNone/>
              <a:defRPr sz="949"/>
            </a:lvl6pPr>
            <a:lvl7pPr marL="2892979" indent="0">
              <a:buNone/>
              <a:defRPr sz="949"/>
            </a:lvl7pPr>
            <a:lvl8pPr marL="3375142" indent="0">
              <a:buNone/>
              <a:defRPr sz="949"/>
            </a:lvl8pPr>
            <a:lvl9pPr marL="3857305" indent="0">
              <a:buNone/>
              <a:defRPr sz="9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3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39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2594" y="289651"/>
            <a:ext cx="2893219" cy="61711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2937" y="289651"/>
            <a:ext cx="8465344" cy="61711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76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5164327" y="1634043"/>
            <a:ext cx="6075682" cy="490407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5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19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4406" y="2246819"/>
            <a:ext cx="10929938" cy="1550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8813" y="4098502"/>
            <a:ext cx="9001125" cy="18483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2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6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8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0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92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75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57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6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31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752" y="4647657"/>
            <a:ext cx="10929938" cy="1436485"/>
          </a:xfrm>
        </p:spPr>
        <p:txBody>
          <a:bodyPr anchor="t"/>
          <a:lstStyle>
            <a:lvl1pPr algn="l">
              <a:defRPr sz="421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5752" y="3065506"/>
            <a:ext cx="10929938" cy="1582142"/>
          </a:xfrm>
        </p:spPr>
        <p:txBody>
          <a:bodyPr anchor="b"/>
          <a:lstStyle>
            <a:lvl1pPr marL="0" indent="0">
              <a:buNone/>
              <a:defRPr sz="2109">
                <a:solidFill>
                  <a:schemeClr val="tx1">
                    <a:tint val="75000"/>
                  </a:schemeClr>
                </a:solidFill>
              </a:defRPr>
            </a:lvl1pPr>
            <a:lvl2pPr marL="482163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2pPr>
            <a:lvl3pPr marL="964326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3pPr>
            <a:lvl4pPr marL="1446489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4pPr>
            <a:lvl5pPr marL="1928652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5pPr>
            <a:lvl6pPr marL="2410816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6pPr>
            <a:lvl7pPr marL="2892979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7pPr>
            <a:lvl8pPr marL="3375142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8pPr>
            <a:lvl9pPr marL="3857305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71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38" y="1687625"/>
            <a:ext cx="5679281" cy="4773215"/>
          </a:xfrm>
        </p:spPr>
        <p:txBody>
          <a:bodyPr/>
          <a:lstStyle>
            <a:lvl1pPr>
              <a:defRPr sz="2953"/>
            </a:lvl1pPr>
            <a:lvl2pPr>
              <a:defRPr sz="2531"/>
            </a:lvl2pPr>
            <a:lvl3pPr>
              <a:defRPr sz="2109"/>
            </a:lvl3pPr>
            <a:lvl4pPr>
              <a:defRPr sz="1898"/>
            </a:lvl4pPr>
            <a:lvl5pPr>
              <a:defRPr sz="1898"/>
            </a:lvl5pPr>
            <a:lvl6pPr>
              <a:defRPr sz="1898"/>
            </a:lvl6pPr>
            <a:lvl7pPr>
              <a:defRPr sz="1898"/>
            </a:lvl7pPr>
            <a:lvl8pPr>
              <a:defRPr sz="1898"/>
            </a:lvl8pPr>
            <a:lvl9pPr>
              <a:defRPr sz="18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6531" y="1687625"/>
            <a:ext cx="5679281" cy="4773215"/>
          </a:xfrm>
        </p:spPr>
        <p:txBody>
          <a:bodyPr/>
          <a:lstStyle>
            <a:lvl1pPr>
              <a:defRPr sz="2953"/>
            </a:lvl1pPr>
            <a:lvl2pPr>
              <a:defRPr sz="2531"/>
            </a:lvl2pPr>
            <a:lvl3pPr>
              <a:defRPr sz="2109"/>
            </a:lvl3pPr>
            <a:lvl4pPr>
              <a:defRPr sz="1898"/>
            </a:lvl4pPr>
            <a:lvl5pPr>
              <a:defRPr sz="1898"/>
            </a:lvl5pPr>
            <a:lvl6pPr>
              <a:defRPr sz="1898"/>
            </a:lvl6pPr>
            <a:lvl7pPr>
              <a:defRPr sz="1898"/>
            </a:lvl7pPr>
            <a:lvl8pPr>
              <a:defRPr sz="1898"/>
            </a:lvl8pPr>
            <a:lvl9pPr>
              <a:defRPr sz="18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13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8" y="1618976"/>
            <a:ext cx="5681514" cy="67471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38" y="2293688"/>
            <a:ext cx="5681514" cy="4167145"/>
          </a:xfrm>
        </p:spPr>
        <p:txBody>
          <a:bodyPr/>
          <a:lstStyle>
            <a:lvl1pPr>
              <a:defRPr sz="2531"/>
            </a:lvl1pPr>
            <a:lvl2pPr>
              <a:defRPr sz="2109"/>
            </a:lvl2pPr>
            <a:lvl3pPr>
              <a:defRPr sz="1898"/>
            </a:lvl3pPr>
            <a:lvl4pPr>
              <a:defRPr sz="1687"/>
            </a:lvl4pPr>
            <a:lvl5pPr>
              <a:defRPr sz="1687"/>
            </a:lvl5pPr>
            <a:lvl6pPr>
              <a:defRPr sz="1687"/>
            </a:lvl6pPr>
            <a:lvl7pPr>
              <a:defRPr sz="1687"/>
            </a:lvl7pPr>
            <a:lvl8pPr>
              <a:defRPr sz="1687"/>
            </a:lvl8pPr>
            <a:lvl9pPr>
              <a:defRPr sz="168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2073" y="1618976"/>
            <a:ext cx="5683746" cy="67471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2073" y="2293688"/>
            <a:ext cx="5683746" cy="4167145"/>
          </a:xfrm>
        </p:spPr>
        <p:txBody>
          <a:bodyPr/>
          <a:lstStyle>
            <a:lvl1pPr>
              <a:defRPr sz="2531"/>
            </a:lvl1pPr>
            <a:lvl2pPr>
              <a:defRPr sz="2109"/>
            </a:lvl2pPr>
            <a:lvl3pPr>
              <a:defRPr sz="1898"/>
            </a:lvl3pPr>
            <a:lvl4pPr>
              <a:defRPr sz="1687"/>
            </a:lvl4pPr>
            <a:lvl5pPr>
              <a:defRPr sz="1687"/>
            </a:lvl5pPr>
            <a:lvl6pPr>
              <a:defRPr sz="1687"/>
            </a:lvl6pPr>
            <a:lvl7pPr>
              <a:defRPr sz="1687"/>
            </a:lvl7pPr>
            <a:lvl8pPr>
              <a:defRPr sz="1687"/>
            </a:lvl8pPr>
            <a:lvl9pPr>
              <a:defRPr sz="168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62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8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95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2021/11/27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38" y="289641"/>
            <a:ext cx="11572875" cy="1205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8" y="1687625"/>
            <a:ext cx="11572875" cy="4773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38" y="6703605"/>
            <a:ext cx="3000375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CE3D0-FAAC-43A2-B459-38175729E45D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93406" y="6703605"/>
            <a:ext cx="407193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5438" y="6703605"/>
            <a:ext cx="3000375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1" b="5299"/>
          <a:stretch>
            <a:fillRect/>
          </a:stretch>
        </p:blipFill>
        <p:spPr>
          <a:xfrm>
            <a:off x="-15306" y="-40181"/>
            <a:ext cx="12889660" cy="727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ctr" defTabSz="964326" rtl="0" eaLnBrk="1" latinLnBrk="0" hangingPunct="1"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622" indent="-36162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375" kern="1200">
          <a:solidFill>
            <a:schemeClr val="tx1"/>
          </a:solidFill>
          <a:latin typeface="+mn-lt"/>
          <a:ea typeface="+mn-ea"/>
          <a:cs typeface="+mn-cs"/>
        </a:defRPr>
      </a:lvl1pPr>
      <a:lvl2pPr marL="783515" indent="-301352" algn="l" defTabSz="9643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953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9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»"/>
        <a:defRPr sz="2109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" y="6971"/>
            <a:ext cx="12858045" cy="72326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/>
          <a:srcRect t="48009"/>
          <a:stretch>
            <a:fillRect/>
          </a:stretch>
        </p:blipFill>
        <p:spPr>
          <a:xfrm>
            <a:off x="352" y="3472308"/>
            <a:ext cx="12858045" cy="3760341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468935" y="2752229"/>
            <a:ext cx="8820629" cy="104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5400" b="1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ÔN TẬP VĂN KỂ CHUYỆN</a:t>
            </a:r>
            <a:endParaRPr lang="zh-CN" altLang="en-US" sz="5400" b="1" kern="2000" dirty="0">
              <a:solidFill>
                <a:srgbClr val="FA1414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333031" y="1312069"/>
            <a:ext cx="6822232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200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TẬP LÀM VĂN LỚP 4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altLang="zh-CN" sz="3200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TUẦN 13</a:t>
            </a:r>
            <a:endParaRPr lang="zh-CN" altLang="en-US" sz="3200" kern="2000" dirty="0">
              <a:solidFill>
                <a:srgbClr val="FA1414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46833" y="1935944"/>
            <a:ext cx="10037220" cy="8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vi-VN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 thể loại văn kể chuyện</a:t>
            </a: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xmlns="" id="{2FC65046-F139-481B-98F9-853A34476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4255" y="5689418"/>
            <a:ext cx="9412908" cy="8063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64326" fontAlgn="auto">
              <a:spcAft>
                <a:spcPts val="0"/>
              </a:spcAft>
              <a:buNone/>
            </a:pPr>
            <a:r>
              <a:rPr lang="en-US" sz="464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4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64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64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tấm gương rèn luyện thân thể.</a:t>
            </a:r>
            <a:endParaRPr lang="en-US" sz="464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AC2B2606-D234-44CC-9780-12F8B4E46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43" y="1110699"/>
            <a:ext cx="2191483" cy="2191483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xmlns="" id="{72323BAB-C6DA-4B9D-B72A-2A50B78C9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333" y="3401140"/>
            <a:ext cx="3156692" cy="1520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64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64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64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altLang="en-US" sz="4640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2E7287A-445E-45E4-A1F9-F51F750C3FDD}"/>
              </a:ext>
            </a:extLst>
          </p:cNvPr>
          <p:cNvSpPr/>
          <p:nvPr/>
        </p:nvSpPr>
        <p:spPr>
          <a:xfrm>
            <a:off x="-87174" y="382454"/>
            <a:ext cx="12858041" cy="139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9298" algn="just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4218" b="1" u="sng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altLang="en-US" sz="4218" b="1" u="sng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gương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9A644C3-649A-4A2D-9CD2-839D71A3D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6518804"/>
            <a:ext cx="12858044" cy="889179"/>
          </a:xfrm>
          <a:prstGeom prst="rect">
            <a:avLst/>
          </a:prstGeom>
        </p:spPr>
      </p:pic>
      <p:pic>
        <p:nvPicPr>
          <p:cNvPr id="18" name="Graphic 17" descr="Arrow: Straight outline">
            <a:extLst>
              <a:ext uri="{FF2B5EF4-FFF2-40B4-BE49-F238E27FC236}">
                <a16:creationId xmlns:a16="http://schemas.microsoft.com/office/drawing/2014/main" xmlns="" id="{4172B4B2-6AFF-41F0-AA7E-AEB66FA291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399883" y="3452808"/>
            <a:ext cx="1422240" cy="142224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Text Box 6">
            <a:extLst>
              <a:ext uri="{FF2B5EF4-FFF2-40B4-BE49-F238E27FC236}">
                <a16:creationId xmlns:a16="http://schemas.microsoft.com/office/drawing/2014/main" xmlns="" id="{3E1CB577-4969-476C-ACAD-30666DEDB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9606" y="3401140"/>
            <a:ext cx="1734452" cy="15204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464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xmlns="" id="{4402B4F3-FF71-4085-BBDB-534705390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8508" y="3401140"/>
            <a:ext cx="1921061" cy="15204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altLang="en-US" sz="464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xmlns="" id="{B9CA5114-274B-4CF8-8E38-35715C7EF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655" y="3422353"/>
            <a:ext cx="1921061" cy="1520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altLang="en-US" sz="464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xmlns="" id="{6F48A55F-3FF8-4616-9045-0B3B9DADE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246" y="3401140"/>
            <a:ext cx="1921061" cy="15204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altLang="en-US" sz="464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Graphic 23" descr="Arrow: Slight curve outline">
            <a:extLst>
              <a:ext uri="{FF2B5EF4-FFF2-40B4-BE49-F238E27FC236}">
                <a16:creationId xmlns:a16="http://schemas.microsoft.com/office/drawing/2014/main" xmlns="" id="{04DFF410-8F68-4DF9-BEB8-62006DDA36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5400000">
            <a:off x="5282194" y="4817950"/>
            <a:ext cx="964353" cy="96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3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 t="56969"/>
          <a:stretch>
            <a:fillRect/>
          </a:stretch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2560155" y="1871042"/>
            <a:ext cx="3036104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zh-CN" altLang="en-US" sz="115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5349255" y="2186957"/>
            <a:ext cx="7034298" cy="997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Luyện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tập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thực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hành</a:t>
            </a:r>
            <a:endParaRPr lang="zh-CN" altLang="en-US" sz="5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3897" y="1938999"/>
            <a:ext cx="5389404" cy="1357119"/>
            <a:chOff x="-898508" y="2580207"/>
            <a:chExt cx="5471809" cy="1481771"/>
          </a:xfrm>
        </p:grpSpPr>
        <p:grpSp>
          <p:nvGrpSpPr>
            <p:cNvPr id="15" name="Group 14"/>
            <p:cNvGrpSpPr/>
            <p:nvPr/>
          </p:nvGrpSpPr>
          <p:grpSpPr>
            <a:xfrm>
              <a:off x="-898508" y="2580207"/>
              <a:ext cx="5471809" cy="1481771"/>
              <a:chOff x="-898508" y="2749021"/>
              <a:chExt cx="5471809" cy="148177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-898508" y="2758142"/>
                <a:ext cx="4653644" cy="147265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8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100649" y="2749021"/>
                <a:ext cx="1472652" cy="147265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8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-654177" y="2630037"/>
              <a:ext cx="4848036" cy="1391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Kể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chuyện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về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20000"/>
                </a:lnSpc>
              </a:pP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trong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đề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tài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sau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:</a:t>
              </a:r>
              <a:endParaRPr lang="en-GB" sz="32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709" y="180524"/>
            <a:ext cx="11989413" cy="5164079"/>
            <a:chOff x="0" y="730879"/>
            <a:chExt cx="10652442" cy="5638408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730879"/>
              <a:ext cx="10652442" cy="5575341"/>
              <a:chOff x="-4093176" y="-217744"/>
              <a:chExt cx="14178398" cy="7420780"/>
            </a:xfrm>
          </p:grpSpPr>
          <p:sp>
            <p:nvSpPr>
              <p:cNvPr id="6" name="Block Arc 5"/>
              <p:cNvSpPr/>
              <p:nvPr/>
            </p:nvSpPr>
            <p:spPr>
              <a:xfrm>
                <a:off x="-4093176" y="-217744"/>
                <a:ext cx="7293488" cy="7293488"/>
              </a:xfrm>
              <a:prstGeom prst="blockArc">
                <a:avLst>
                  <a:gd name="adj1" fmla="val 18900000"/>
                  <a:gd name="adj2" fmla="val 2700000"/>
                  <a:gd name="adj3" fmla="val 296"/>
                </a:avLst>
              </a:prstGeom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2784109" y="1317419"/>
                <a:ext cx="7301111" cy="1083733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106777" y="1126066"/>
                <a:ext cx="1354666" cy="1354666"/>
              </a:xfrm>
              <a:prstGeom prst="ellipse">
                <a:avLst/>
              </a:prstGeom>
              <a:ln w="28575"/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3178048" y="2887132"/>
                <a:ext cx="6907174" cy="1083733"/>
              </a:xfrm>
              <a:custGeom>
                <a:avLst/>
                <a:gdLst>
                  <a:gd name="connsiteX0" fmla="*/ 0 w 6907174"/>
                  <a:gd name="connsiteY0" fmla="*/ 0 h 1083733"/>
                  <a:gd name="connsiteX1" fmla="*/ 6907174 w 6907174"/>
                  <a:gd name="connsiteY1" fmla="*/ 0 h 1083733"/>
                  <a:gd name="connsiteX2" fmla="*/ 6907174 w 6907174"/>
                  <a:gd name="connsiteY2" fmla="*/ 1083733 h 1083733"/>
                  <a:gd name="connsiteX3" fmla="*/ 0 w 6907174"/>
                  <a:gd name="connsiteY3" fmla="*/ 1083733 h 1083733"/>
                  <a:gd name="connsiteX4" fmla="*/ 0 w 6907174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07174" h="1083733">
                    <a:moveTo>
                      <a:pt x="0" y="0"/>
                    </a:moveTo>
                    <a:lnTo>
                      <a:pt x="6907174" y="0"/>
                    </a:lnTo>
                    <a:lnTo>
                      <a:pt x="6907174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500714" y="2751666"/>
                <a:ext cx="1354666" cy="1354666"/>
              </a:xfrm>
              <a:prstGeom prst="ellips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784110" y="4512732"/>
                <a:ext cx="7301111" cy="1083733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933085" y="4391288"/>
                <a:ext cx="1354666" cy="1354666"/>
              </a:xfrm>
              <a:prstGeom prst="ellips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1210868" y="6119304"/>
                <a:ext cx="8301443" cy="1083732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894417" y="1877899"/>
              <a:ext cx="568561" cy="746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b="1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lang="en-GB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52409" y="3126627"/>
              <a:ext cx="568561" cy="746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b="1" dirty="0">
                  <a:solidFill>
                    <a:schemeClr val="accent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lang="en-GB" sz="3200" b="1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98695" y="4372438"/>
              <a:ext cx="520136" cy="665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03</a:t>
              </a:r>
              <a:endParaRPr lang="en-GB" sz="2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787651" y="1901368"/>
              <a:ext cx="4753035" cy="638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Đoàn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kết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thương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yêu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bạn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bè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098114" y="3175850"/>
              <a:ext cx="3988456" cy="6384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Giúp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đỡ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người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tàn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tật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74398" y="5569497"/>
              <a:ext cx="5658215" cy="799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Thật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thà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trung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thực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trong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đời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sống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20000"/>
                </a:lnSpc>
              </a:pPr>
              <a:endParaRPr lang="en-GB" sz="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2" name="Oval 31"/>
          <p:cNvSpPr/>
          <p:nvPr/>
        </p:nvSpPr>
        <p:spPr>
          <a:xfrm>
            <a:off x="3566417" y="4412443"/>
            <a:ext cx="1145521" cy="932160"/>
          </a:xfrm>
          <a:prstGeom prst="ellips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just">
              <a:lnSpc>
                <a:spcPct val="120000"/>
              </a:lnSpc>
            </a:pPr>
            <a:r>
              <a:rPr lang="en-US" altLang="zh-CN" sz="2800" b="1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04</a:t>
            </a:r>
            <a:endParaRPr lang="zh-CN" altLang="en-US" sz="2800" b="1" dirty="0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08084" y="3508236"/>
            <a:ext cx="3860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thắng</a:t>
            </a:r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bệnh</a:t>
            </a:r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tật</a:t>
            </a:r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636" y="1"/>
            <a:ext cx="4732945" cy="723266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7872" y="964635"/>
            <a:ext cx="3315642" cy="5072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31135" y="922859"/>
            <a:ext cx="3315642" cy="574423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929875" y="973599"/>
            <a:ext cx="4175252" cy="52637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330673" y="2999167"/>
            <a:ext cx="2639283" cy="258125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79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1811" y="1929167"/>
            <a:ext cx="3032496" cy="19693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0480" y="4739690"/>
            <a:ext cx="3065005" cy="19693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8" name="Straight Arrow Connector 17"/>
          <p:cNvCxnSpPr>
            <a:cxnSpLocks/>
            <a:stCxn id="9" idx="3"/>
            <a:endCxn id="8" idx="1"/>
          </p:cNvCxnSpPr>
          <p:nvPr/>
        </p:nvCxnSpPr>
        <p:spPr>
          <a:xfrm>
            <a:off x="3334306" y="2913837"/>
            <a:ext cx="996367" cy="1375959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3373468" y="4485704"/>
            <a:ext cx="957205" cy="1276338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487" y="1600715"/>
            <a:ext cx="2853374" cy="194724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929875" y="3177178"/>
            <a:ext cx="366708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Dế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Mèn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bênh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kẻ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endParaRPr lang="en-US" sz="2109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488" y="3709261"/>
            <a:ext cx="1757518" cy="160480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8025192" y="4952214"/>
            <a:ext cx="233475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endParaRPr lang="en-US" sz="2109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488" y="5412656"/>
            <a:ext cx="2699876" cy="16423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8660614" y="6667563"/>
            <a:ext cx="233475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</a:t>
            </a:r>
            <a:endParaRPr lang="en-US" sz="2109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1" name="Straight Arrow Connector 50"/>
          <p:cNvCxnSpPr>
            <a:cxnSpLocks/>
          </p:cNvCxnSpPr>
          <p:nvPr/>
        </p:nvCxnSpPr>
        <p:spPr>
          <a:xfrm flipV="1">
            <a:off x="6969957" y="2455300"/>
            <a:ext cx="1313751" cy="1673206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/>
          </p:cNvCxnSpPr>
          <p:nvPr/>
        </p:nvCxnSpPr>
        <p:spPr>
          <a:xfrm>
            <a:off x="6940775" y="4135030"/>
            <a:ext cx="1342933" cy="154765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cxnSpLocks/>
            <a:endCxn id="1028" idx="1"/>
          </p:cNvCxnSpPr>
          <p:nvPr/>
        </p:nvCxnSpPr>
        <p:spPr>
          <a:xfrm>
            <a:off x="6950533" y="4106980"/>
            <a:ext cx="1344954" cy="2126852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3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42" grpId="0"/>
      <p:bldP spid="48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048" y="127176"/>
            <a:ext cx="3315642" cy="49457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98287" y="147705"/>
            <a:ext cx="3315642" cy="474049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405892" y="147705"/>
            <a:ext cx="4175252" cy="602507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18655" y="2629287"/>
            <a:ext cx="2683338" cy="250112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379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451" y="2599373"/>
            <a:ext cx="2804239" cy="258125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467691" y="3869694"/>
            <a:ext cx="536354" cy="20308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endCxn id="2050" idx="1"/>
          </p:cNvCxnSpPr>
          <p:nvPr/>
        </p:nvCxnSpPr>
        <p:spPr>
          <a:xfrm flipV="1">
            <a:off x="6687384" y="1832333"/>
            <a:ext cx="1635701" cy="2037363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stCxn id="8" idx="3"/>
            <a:endCxn id="2051" idx="1"/>
          </p:cNvCxnSpPr>
          <p:nvPr/>
        </p:nvCxnSpPr>
        <p:spPr>
          <a:xfrm>
            <a:off x="6701994" y="3879849"/>
            <a:ext cx="1635901" cy="63386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6687384" y="3869695"/>
            <a:ext cx="1631586" cy="2015498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086" y="976467"/>
            <a:ext cx="4059150" cy="17117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8819751" y="2266231"/>
            <a:ext cx="309544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endParaRPr lang="en-US" sz="2109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895" y="3086164"/>
            <a:ext cx="4059149" cy="171414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8587108" y="4355730"/>
            <a:ext cx="309544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endParaRPr lang="en-US" sz="2109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970" y="5090016"/>
            <a:ext cx="4175252" cy="195971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8587108" y="6623786"/>
            <a:ext cx="3531108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Nỗi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dằn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vặt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An-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đrây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-ca</a:t>
            </a:r>
          </a:p>
        </p:txBody>
      </p:sp>
    </p:spTree>
    <p:extLst>
      <p:ext uri="{BB962C8B-B14F-4D97-AF65-F5344CB8AC3E}">
        <p14:creationId xmlns:p14="http://schemas.microsoft.com/office/powerpoint/2010/main" val="72230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6" grpId="0"/>
      <p:bldP spid="50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1" y="444397"/>
            <a:ext cx="3315642" cy="910176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421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04044" y="444396"/>
            <a:ext cx="3315642" cy="910176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21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03906" y="510978"/>
            <a:ext cx="4175252" cy="910176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21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00366" y="3296621"/>
            <a:ext cx="2563151" cy="2581258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3797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3707" y="3277285"/>
            <a:ext cx="3073983" cy="25812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Arrow Connector 6"/>
          <p:cNvCxnSpPr>
            <a:stCxn id="9" idx="3"/>
            <a:endCxn id="8" idx="1"/>
          </p:cNvCxnSpPr>
          <p:nvPr/>
        </p:nvCxnSpPr>
        <p:spPr>
          <a:xfrm>
            <a:off x="3467689" y="4567914"/>
            <a:ext cx="732677" cy="19336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3"/>
          </p:cNvCxnSpPr>
          <p:nvPr/>
        </p:nvCxnSpPr>
        <p:spPr>
          <a:xfrm flipV="1">
            <a:off x="6763517" y="3304806"/>
            <a:ext cx="1161150" cy="1282444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3"/>
          </p:cNvCxnSpPr>
          <p:nvPr/>
        </p:nvCxnSpPr>
        <p:spPr>
          <a:xfrm>
            <a:off x="6763517" y="4587250"/>
            <a:ext cx="1161149" cy="1271293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7924667" y="1988978"/>
            <a:ext cx="4554490" cy="1957048"/>
            <a:chOff x="7513836" y="1885949"/>
            <a:chExt cx="3962286" cy="185567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3836" y="1885949"/>
              <a:ext cx="2171586" cy="1855673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5422" y="1885950"/>
              <a:ext cx="1790700" cy="185567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8506935" y="3590942"/>
            <a:ext cx="3531108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endParaRPr lang="en-US" sz="2109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6" name="Picture 4" descr="Người chiến sĩ giàu nghị lực (trang 116) - Tiếng Việt 4 tập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666" y="4567913"/>
            <a:ext cx="4554491" cy="205937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655264" y="6205319"/>
            <a:ext cx="3531108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giàu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endParaRPr lang="en-US" sz="2109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00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5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4989215" y="530725"/>
            <a:ext cx="403244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Dàn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671017" y="2855389"/>
            <a:ext cx="11491971" cy="1961424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2-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T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hân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: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Kể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diễn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biến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tình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tiết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theo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trình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tự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				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thời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gian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không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gian</a:t>
            </a:r>
            <a:endParaRPr lang="en-US" altLang="en-US" sz="3200" b="1" i="1" dirty="0">
              <a:latin typeface="HP001 4 hàng" panose="020B060305030202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			-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Sự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việc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1 /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Sự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việc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2/ ... 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735005" y="1300166"/>
            <a:ext cx="11427983" cy="1344347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1-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Mở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: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Giới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thiệu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nhân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vật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định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kể</a:t>
            </a:r>
            <a:endParaRPr lang="en-US" altLang="en-US" sz="3200" b="1" i="1" dirty="0">
              <a:latin typeface="HP001 4 hàng" panose="020B060305030202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		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Em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chọn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mở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trực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tiếp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gián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tiếp</a:t>
            </a:r>
            <a:endParaRPr lang="en-US" altLang="en-US" sz="3200" b="1" i="1" dirty="0">
              <a:latin typeface="HP001 4 hàng" panose="020B060305030202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765248" y="4912469"/>
            <a:ext cx="11549823" cy="2192828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600" b="1" i="1" dirty="0">
                <a:latin typeface="HP001 4 hàng" panose="020B0603050302020204" pitchFamily="34" charset="0"/>
              </a:rPr>
              <a:t>3- </a:t>
            </a:r>
            <a:r>
              <a:rPr lang="en-US" altLang="en-US" sz="3600" b="1" i="1" u="sng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: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Nêu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thúc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ý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nghĩa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của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.</a:t>
            </a:r>
          </a:p>
          <a:p>
            <a:pPr algn="just">
              <a:lnSpc>
                <a:spcPct val="105000"/>
              </a:lnSpc>
            </a:pPr>
            <a:r>
              <a:rPr lang="en-US" altLang="en-US" sz="3600" b="1" i="1" dirty="0">
                <a:latin typeface="HP001 4 hàng" panose="020B0603050302020204" pitchFamily="34" charset="0"/>
              </a:rPr>
              <a:t>		  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Em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chọn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mở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rộng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không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mở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			  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rộng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497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ơn 8 năm làm đôi chân cõng bạn đến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98" y="159941"/>
            <a:ext cx="12289365" cy="6912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608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452712" y="417722"/>
            <a:ext cx="12169351" cy="769441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Em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đọc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lại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câu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và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trả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lời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các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câu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hỏi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sau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703010" y="2248173"/>
            <a:ext cx="11491971" cy="1285577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</a:rPr>
              <a:t>2-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chi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735005" y="1300166"/>
            <a:ext cx="11427983" cy="727269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1-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Câu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em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vừa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kể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có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những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nhân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vật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nào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?</a:t>
            </a:r>
            <a:endParaRPr lang="en-US" altLang="en-US" sz="3200" b="1" i="1" dirty="0">
              <a:latin typeface="HP001 4 hàng" panose="020B060305030202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762475" y="3823414"/>
            <a:ext cx="11549823" cy="771346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</a:rPr>
              <a:t>3- 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Snip Diagonal Corner Rectangle 7"/>
          <p:cNvSpPr/>
          <p:nvPr/>
        </p:nvSpPr>
        <p:spPr>
          <a:xfrm>
            <a:off x="741876" y="4840461"/>
            <a:ext cx="11549823" cy="1432500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</a:rPr>
              <a:t>4-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mở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thúc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555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900978" y="2564818"/>
            <a:ext cx="1890640" cy="6617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endParaRPr lang="en-US" sz="379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38557" y="3494528"/>
            <a:ext cx="2587675" cy="1182575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7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7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sz="379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52572" y="2664289"/>
            <a:ext cx="2054739" cy="63444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7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379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65020" y="4981643"/>
            <a:ext cx="2151188" cy="5202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7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379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226232" y="1389998"/>
            <a:ext cx="2309367" cy="9285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953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261409" y="1379529"/>
            <a:ext cx="2288225" cy="9285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195242" y="1020141"/>
            <a:ext cx="2053458" cy="180229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953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29065" y="988813"/>
            <a:ext cx="2245929" cy="134668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953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30869" y="3570680"/>
            <a:ext cx="2916321" cy="92850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953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37817" y="5990014"/>
            <a:ext cx="3009373" cy="9285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Sững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endParaRPr lang="en-US" sz="2953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791616" y="3844582"/>
            <a:ext cx="3758018" cy="108629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564420" y="5704723"/>
            <a:ext cx="6166786" cy="1321433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ight Brace 5"/>
          <p:cNvSpPr/>
          <p:nvPr/>
        </p:nvSpPr>
        <p:spPr>
          <a:xfrm rot="16200000">
            <a:off x="3666147" y="-1066399"/>
            <a:ext cx="419485" cy="3668900"/>
          </a:xfrm>
          <a:prstGeom prst="rightBrace">
            <a:avLst>
              <a:gd name="adj1" fmla="val 8333"/>
              <a:gd name="adj2" fmla="val 53113"/>
            </a:avLst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994006" y="63443"/>
            <a:ext cx="4255616" cy="4948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25" name="Right Brace 24"/>
          <p:cNvSpPr/>
          <p:nvPr/>
        </p:nvSpPr>
        <p:spPr>
          <a:xfrm rot="16200000">
            <a:off x="10005623" y="-664664"/>
            <a:ext cx="419485" cy="3668900"/>
          </a:xfrm>
          <a:prstGeom prst="rightBrace">
            <a:avLst>
              <a:gd name="adj1" fmla="val 8333"/>
              <a:gd name="adj2" fmla="val 53113"/>
            </a:avLst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261386" y="440630"/>
            <a:ext cx="4255616" cy="4948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37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>
            <a:stCxn id="7" idx="0"/>
            <a:endCxn id="8" idx="3"/>
          </p:cNvCxnSpPr>
          <p:nvPr/>
        </p:nvCxnSpPr>
        <p:spPr>
          <a:xfrm flipH="1" flipV="1">
            <a:off x="5507311" y="2981511"/>
            <a:ext cx="425083" cy="5130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4" idx="1"/>
          </p:cNvCxnSpPr>
          <p:nvPr/>
        </p:nvCxnSpPr>
        <p:spPr>
          <a:xfrm flipV="1">
            <a:off x="5932395" y="2895673"/>
            <a:ext cx="968583" cy="5988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803519" y="4677104"/>
            <a:ext cx="916334" cy="5646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cxnSpLocks/>
          </p:cNvCxnSpPr>
          <p:nvPr/>
        </p:nvCxnSpPr>
        <p:spPr>
          <a:xfrm flipH="1" flipV="1">
            <a:off x="3248700" y="2144044"/>
            <a:ext cx="873115" cy="5202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19" idx="2"/>
          </p:cNvCxnSpPr>
          <p:nvPr/>
        </p:nvCxnSpPr>
        <p:spPr>
          <a:xfrm flipV="1">
            <a:off x="4121814" y="2335500"/>
            <a:ext cx="1030216" cy="3287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8791618" y="2318503"/>
            <a:ext cx="2394114" cy="5771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8791618" y="2308032"/>
            <a:ext cx="217978" cy="5931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702488" y="5264626"/>
            <a:ext cx="962532" cy="7253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9" idx="1"/>
            <a:endCxn id="20" idx="2"/>
          </p:cNvCxnSpPr>
          <p:nvPr/>
        </p:nvCxnSpPr>
        <p:spPr>
          <a:xfrm flipH="1" flipV="1">
            <a:off x="1689031" y="4499183"/>
            <a:ext cx="975989" cy="7425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191124" y="3936978"/>
            <a:ext cx="1600494" cy="5622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22" idx="2"/>
            <a:endCxn id="23" idx="0"/>
          </p:cNvCxnSpPr>
          <p:nvPr/>
        </p:nvCxnSpPr>
        <p:spPr>
          <a:xfrm flipH="1">
            <a:off x="8647813" y="4930880"/>
            <a:ext cx="2022812" cy="7738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942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6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" y="31852"/>
            <a:ext cx="12858045" cy="72326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screen"/>
          <a:srcRect t="48009"/>
          <a:stretch>
            <a:fillRect/>
          </a:stretch>
        </p:blipFill>
        <p:spPr>
          <a:xfrm>
            <a:off x="705" y="3545920"/>
            <a:ext cx="12858045" cy="3760341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616762" y="2146906"/>
            <a:ext cx="841118" cy="841118"/>
            <a:chOff x="3529981" y="507683"/>
            <a:chExt cx="598350" cy="598350"/>
          </a:xfrm>
        </p:grpSpPr>
        <p:sp>
          <p:nvSpPr>
            <p:cNvPr id="7" name="椭圆 6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" name="TextBox 4"/>
            <p:cNvSpPr txBox="1"/>
            <p:nvPr/>
          </p:nvSpPr>
          <p:spPr>
            <a:xfrm>
              <a:off x="3576317" y="558577"/>
              <a:ext cx="530353" cy="49656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5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3935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3693071" y="2345270"/>
            <a:ext cx="7952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chemeClr val="accent5"/>
                </a:solidFill>
              </a:rPr>
              <a:t>H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oạt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1: </a:t>
            </a: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văn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13151" y="3584649"/>
            <a:ext cx="7829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2: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Luyện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.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457880" y="3487256"/>
            <a:ext cx="841118" cy="841118"/>
            <a:chOff x="3529981" y="507683"/>
            <a:chExt cx="598350" cy="598350"/>
          </a:xfrm>
        </p:grpSpPr>
        <p:sp>
          <p:nvSpPr>
            <p:cNvPr id="13" name="椭圆 12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48"/>
            <p:cNvSpPr txBox="1"/>
            <p:nvPr/>
          </p:nvSpPr>
          <p:spPr>
            <a:xfrm>
              <a:off x="3567571" y="598214"/>
              <a:ext cx="530353" cy="49656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5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3935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261023" y="416153"/>
            <a:ext cx="5942652" cy="1448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3600" b="1" kern="2000" dirty="0" err="1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Tập</a:t>
            </a:r>
            <a:r>
              <a:rPr lang="en-US" altLang="zh-CN" sz="3600" b="1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600" b="1" kern="2000" dirty="0" err="1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làm</a:t>
            </a:r>
            <a:r>
              <a:rPr lang="en-US" altLang="zh-CN" sz="3600" b="1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600" b="1" kern="2000" dirty="0" err="1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văn</a:t>
            </a:r>
            <a:endParaRPr lang="en-US" altLang="zh-CN" sz="3600" b="1" kern="2000" dirty="0">
              <a:solidFill>
                <a:srgbClr val="FA1414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altLang="zh-CN" sz="3600" b="1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ÔN TẬP VĂN KỂ CHUYỆN</a:t>
            </a:r>
            <a:endParaRPr lang="zh-CN" altLang="en-US" sz="3600" b="1" kern="2000" dirty="0">
              <a:solidFill>
                <a:srgbClr val="FA1414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707" y="119191"/>
            <a:ext cx="12612441" cy="139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0979" y="2692394"/>
            <a:ext cx="2102074" cy="92101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4425" y="5175892"/>
            <a:ext cx="2102074" cy="92101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98604" y="1864673"/>
            <a:ext cx="4678197" cy="228132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421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98603" y="4495737"/>
            <a:ext cx="4678197" cy="228132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</a:rPr>
              <a:t>Chôm được truyền ngôi và trở thành ông vua hiền minh.</a:t>
            </a:r>
            <a:endParaRPr lang="en-US" sz="3797" dirty="0">
              <a:solidFill>
                <a:srgbClr val="0000FF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875658" y="2591472"/>
            <a:ext cx="4470956" cy="82772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926415" y="5148594"/>
            <a:ext cx="4420199" cy="12226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8603" y="2075781"/>
            <a:ext cx="4537336" cy="184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Ngày xưa có một ông vua cao tuổi muốn tìm người nối ngôi</a:t>
            </a:r>
            <a:r>
              <a:rPr lang="en-US" sz="3797" dirty="0">
                <a:solidFill>
                  <a:srgbClr val="0000FF"/>
                </a:solidFill>
                <a:latin typeface="Calibri"/>
                <a:ea typeface="+mn-ea"/>
              </a:rPr>
              <a:t>.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434694" y="5432926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2396126" y="2924817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7493285" y="2860362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7527337" y="5476267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34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6" grpId="0" animBg="1"/>
      <p:bldP spid="17" grpId="0" animBg="1"/>
      <p:bldP spid="18" grpId="0" animBg="1"/>
      <p:bldP spid="5" grpId="0"/>
      <p:bldP spid="6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91" y="13627"/>
            <a:ext cx="12612441" cy="139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0244" y="1911112"/>
            <a:ext cx="4513088" cy="92101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0244" y="4948219"/>
            <a:ext cx="4688131" cy="92101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216779" y="4170419"/>
            <a:ext cx="7180409" cy="2931953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</a:rPr>
              <a:t>Chôm được truyền ngôi.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hật</a:t>
            </a: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</a:rPr>
              <a:t>xứng </a:t>
            </a: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97" dirty="0">
              <a:solidFill>
                <a:srgbClr val="0000F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851B066-2709-470B-8D7B-FA6DBC2F0651}"/>
              </a:ext>
            </a:extLst>
          </p:cNvPr>
          <p:cNvGrpSpPr/>
          <p:nvPr/>
        </p:nvGrpSpPr>
        <p:grpSpPr>
          <a:xfrm>
            <a:off x="5092669" y="1409365"/>
            <a:ext cx="7565362" cy="2679502"/>
            <a:chOff x="2535620" y="1452550"/>
            <a:chExt cx="7173478" cy="2540704"/>
          </a:xfrm>
        </p:grpSpPr>
        <p:sp>
          <p:nvSpPr>
            <p:cNvPr id="10" name="Rounded Rectangle 9"/>
            <p:cNvSpPr/>
            <p:nvPr/>
          </p:nvSpPr>
          <p:spPr>
            <a:xfrm>
              <a:off x="2535620" y="1452550"/>
              <a:ext cx="6926146" cy="2540704"/>
            </a:xfrm>
            <a:prstGeom prst="round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64326" fontAlgn="auto">
                <a:spcBef>
                  <a:spcPts val="0"/>
                </a:spcBef>
                <a:spcAft>
                  <a:spcPts val="0"/>
                </a:spcAft>
              </a:pPr>
              <a:endPara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730234" y="1568740"/>
              <a:ext cx="6978864" cy="23037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64326" fontAlgn="auto">
                <a:spcBef>
                  <a:spcPts val="0"/>
                </a:spcBef>
                <a:spcAft>
                  <a:spcPts val="0"/>
                </a:spcAft>
              </a:pPr>
              <a:r>
                <a:rPr lang="vi-VN" sz="3797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 vua nhận thấy mình tuổi cao, sức yếu, trong một buổi thượng triều, ông muốn thử tài để chọn một người nối ngôi</a:t>
              </a:r>
              <a:r>
                <a:rPr lang="en-US" sz="3797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6" name="Right Arrow 5"/>
          <p:cNvSpPr/>
          <p:nvPr/>
        </p:nvSpPr>
        <p:spPr>
          <a:xfrm>
            <a:off x="4878577" y="5205254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694375" y="2229958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6" grpId="0" animBg="1"/>
      <p:bldP spid="6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38045264-C7B5-40C7-84AF-01F880A6506A}"/>
              </a:ext>
            </a:extLst>
          </p:cNvPr>
          <p:cNvSpPr txBox="1"/>
          <p:nvPr/>
        </p:nvSpPr>
        <p:spPr>
          <a:xfrm>
            <a:off x="698774" y="3294018"/>
            <a:ext cx="11896618" cy="2429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5062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5062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</a:t>
            </a:r>
            <a:r>
              <a:rPr lang="vi-VN" altLang="zh-CN" sz="5062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ập kể lại câu chuyện cho người thân nghe.</a:t>
            </a:r>
          </a:p>
          <a:p>
            <a:pPr algn="just"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5062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vi-VN" sz="5062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bài: Thế nào là văn miêu tả?</a:t>
            </a:r>
            <a:endParaRPr lang="en-US" altLang="zh-CN" sz="5695" b="1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175F45FB-5EF0-4497-820C-2676E3D76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166" y="0"/>
            <a:ext cx="4040133" cy="34892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B192FB-92FB-4354-B60B-12062D1318C7}"/>
              </a:ext>
            </a:extLst>
          </p:cNvPr>
          <p:cNvSpPr txBox="1"/>
          <p:nvPr/>
        </p:nvSpPr>
        <p:spPr>
          <a:xfrm>
            <a:off x="2455031" y="1504206"/>
            <a:ext cx="7079229" cy="871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5062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332873-D5E4-47E2-A68E-50EA4A786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5720368"/>
            <a:ext cx="12858044" cy="151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2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" y="20321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 t="56969"/>
          <a:stretch>
            <a:fillRect/>
          </a:stretch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1892871" y="1600101"/>
            <a:ext cx="2645084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zh-CN" altLang="en-US" sz="115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4565974" y="1984147"/>
            <a:ext cx="7282763" cy="10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54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Ôn</a:t>
            </a:r>
            <a:r>
              <a:rPr lang="en-US" sz="54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tập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văn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kể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chuyện</a:t>
            </a:r>
            <a:endParaRPr lang="zh-CN" altLang="en-US" sz="5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1964879" y="2013607"/>
            <a:ext cx="10657184" cy="236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Kể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chuyện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là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kể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lại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một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chuỗi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sự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việc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đầu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cuối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liên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quan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đến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một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hay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nhiều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vật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2036887" y="3904357"/>
            <a:ext cx="9383645" cy="194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Mỗi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chuyện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cần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nói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lên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một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điều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ý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nghĩa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884759" y="808013"/>
            <a:ext cx="7704856" cy="13388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Thế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nào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là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? </a:t>
            </a:r>
            <a:endParaRPr lang="en-GB" altLang="zh-CN" sz="5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884759" y="808013"/>
            <a:ext cx="11737304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Nhân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vật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trong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truyện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: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là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người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hay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các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con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vật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,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đồ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vật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,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cây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cối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, …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được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nhân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hóa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.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6645399" y="2661880"/>
            <a:ext cx="5688632" cy="727269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 err="1">
                <a:latin typeface="HP001 4 hàng" panose="020B0603050302020204" pitchFamily="34" charset="0"/>
              </a:rPr>
              <a:t>Hành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động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,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lời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nói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,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suy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nghĩ</a:t>
            </a:r>
            <a:endParaRPr lang="en-US" altLang="en-US" sz="3200" b="1" i="1" dirty="0">
              <a:latin typeface="HP001 4 hàng" panose="020B0603050302020204" pitchFamily="34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592397" y="2661880"/>
            <a:ext cx="5773793" cy="727269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 err="1">
                <a:latin typeface="HP001 4 hàng" panose="020B0603050302020204" pitchFamily="34" charset="0"/>
              </a:rPr>
              <a:t>Đặc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điểm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ngoại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hình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tiêu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biểu</a:t>
            </a:r>
            <a:endParaRPr lang="en-US" altLang="en-US" sz="3200" b="1" i="1" dirty="0">
              <a:latin typeface="HP001 4 hàng" panose="020B060305030202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4305139" y="3904357"/>
            <a:ext cx="4896544" cy="2192828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600" b="1" i="1" dirty="0" err="1">
                <a:latin typeface="HP001 4 hàng" panose="020B0603050302020204" pitchFamily="34" charset="0"/>
              </a:rPr>
              <a:t>nói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lên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tính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cách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,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thân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phận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của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nhân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vật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41530" y="4768453"/>
            <a:ext cx="1296144" cy="0"/>
          </a:xfrm>
          <a:prstGeom prst="straightConnector1">
            <a:avLst/>
          </a:prstGeom>
          <a:ln w="28575">
            <a:solidFill>
              <a:srgbClr val="FFFFFF"/>
            </a:solidFill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2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884759" y="808013"/>
            <a:ext cx="684076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Cấu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tạo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văn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856216" y="3457312"/>
            <a:ext cx="11491971" cy="1344347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2-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Diễn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biến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(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thân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):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Kể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diễn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biến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theo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trình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tự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nhất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định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. 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920205" y="1828606"/>
            <a:ext cx="11427983" cy="1344347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1-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Mở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đầu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(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mở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):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Giới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thiệu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nhân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vật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định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kể</a:t>
            </a:r>
            <a:endParaRPr lang="en-US" altLang="en-US" sz="3200" b="1" i="1" dirty="0">
              <a:latin typeface="HP001 4 hàng" panose="020B060305030202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827289" y="5062549"/>
            <a:ext cx="11549823" cy="1498616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600" b="1" i="1" dirty="0">
                <a:latin typeface="HP001 4 hàng" panose="020B0603050302020204" pitchFamily="34" charset="0"/>
              </a:rPr>
              <a:t>3- </a:t>
            </a:r>
            <a:r>
              <a:rPr lang="en-US" altLang="en-US" sz="3600" b="1" i="1" u="sng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u="sng" dirty="0" err="1">
                <a:latin typeface="HP001 4 hàng" panose="020B0603050302020204" pitchFamily="34" charset="0"/>
              </a:rPr>
              <a:t>thúc</a:t>
            </a:r>
            <a:r>
              <a:rPr lang="en-US" altLang="en-US" sz="36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(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):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Nêu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thúc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ý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nghĩa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của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568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626426" y="2856321"/>
            <a:ext cx="1881103" cy="1134665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Mở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 </a:t>
            </a:r>
            <a:endParaRPr lang="zh-CN" altLang="en-US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6545642" y="2536205"/>
            <a:ext cx="1971965" cy="1134665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Kết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bài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956767" y="687381"/>
            <a:ext cx="11809312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Nêu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những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cách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mở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và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kết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trong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văn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.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TextBox 3"/>
          <p:cNvSpPr>
            <a:spLocks noChangeArrowheads="1"/>
          </p:cNvSpPr>
          <p:nvPr/>
        </p:nvSpPr>
        <p:spPr bwMode="auto">
          <a:xfrm>
            <a:off x="3693071" y="2253011"/>
            <a:ext cx="2067427" cy="10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trực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tiếp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 </a:t>
            </a:r>
            <a:endParaRPr lang="zh-CN" altLang="en-US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TextBox 3"/>
          <p:cNvSpPr>
            <a:spLocks noChangeArrowheads="1"/>
          </p:cNvSpPr>
          <p:nvPr/>
        </p:nvSpPr>
        <p:spPr bwMode="auto">
          <a:xfrm>
            <a:off x="3492872" y="3760341"/>
            <a:ext cx="2829666" cy="10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gián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tiếp</a:t>
            </a:r>
            <a:endParaRPr lang="zh-CN" altLang="en-US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TextBox 3"/>
          <p:cNvSpPr>
            <a:spLocks noChangeArrowheads="1"/>
          </p:cNvSpPr>
          <p:nvPr/>
        </p:nvSpPr>
        <p:spPr bwMode="auto">
          <a:xfrm>
            <a:off x="9203876" y="1911354"/>
            <a:ext cx="2232248" cy="10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mở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rộng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8926292" y="3449697"/>
            <a:ext cx="3503888" cy="10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không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mở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rộng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3" name="Straight Arrow Connector 2"/>
          <p:cNvCxnSpPr>
            <a:stCxn id="19" idx="3"/>
          </p:cNvCxnSpPr>
          <p:nvPr/>
        </p:nvCxnSpPr>
        <p:spPr>
          <a:xfrm flipV="1">
            <a:off x="2507529" y="2936916"/>
            <a:ext cx="985343" cy="4867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9" idx="3"/>
          </p:cNvCxnSpPr>
          <p:nvPr/>
        </p:nvCxnSpPr>
        <p:spPr>
          <a:xfrm>
            <a:off x="2507529" y="3423654"/>
            <a:ext cx="897510" cy="7512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506292" y="2680221"/>
            <a:ext cx="659387" cy="5000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506292" y="3180285"/>
            <a:ext cx="507833" cy="4905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8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1676847" y="1705726"/>
            <a:ext cx="9289032" cy="1747599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1)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Chọn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kể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những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hành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động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tiêu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biểu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của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nhân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vật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1595044" y="3688333"/>
            <a:ext cx="9524646" cy="3382089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2)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Thông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thường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,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nếu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hành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động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nào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xảy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ra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trước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thì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kể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trước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,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hành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động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nào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xảy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ra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sau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thì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kể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sau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956767" y="687381"/>
            <a:ext cx="907300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Khi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ta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cần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lưu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ý:</a:t>
            </a:r>
            <a:endParaRPr lang="en-GB" altLang="zh-CN" sz="48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75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524719" y="1001879"/>
            <a:ext cx="10555906" cy="2319670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600" b="1" u="sng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u="sng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1: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gia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đình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xa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thăm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524719" y="3444825"/>
            <a:ext cx="10555906" cy="1584150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600" b="1" u="sng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u="sng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2: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tấm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gương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thân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284146" y="-344115"/>
            <a:ext cx="1245738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zh-CN" sz="36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Đề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nào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trong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ba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đề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sau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thuộc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thể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loại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văn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?</a:t>
            </a:r>
            <a:endParaRPr lang="en-GB" altLang="zh-CN" sz="36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TextBox 3"/>
          <p:cNvSpPr>
            <a:spLocks noChangeArrowheads="1"/>
          </p:cNvSpPr>
          <p:nvPr/>
        </p:nvSpPr>
        <p:spPr bwMode="auto">
          <a:xfrm>
            <a:off x="452711" y="5152251"/>
            <a:ext cx="10555906" cy="1584150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600" b="1" u="sng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u="sng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3: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chiếc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áo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chiếc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váy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mặc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hôm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nay.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2CA8831-2A4B-4007-8436-695987BA2896}"/>
              </a:ext>
            </a:extLst>
          </p:cNvPr>
          <p:cNvSpPr/>
          <p:nvPr/>
        </p:nvSpPr>
        <p:spPr>
          <a:xfrm>
            <a:off x="4125119" y="1783556"/>
            <a:ext cx="1949116" cy="7339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592FBBC-39B8-4D37-91DC-10400DDDC208}"/>
              </a:ext>
            </a:extLst>
          </p:cNvPr>
          <p:cNvSpPr/>
          <p:nvPr/>
        </p:nvSpPr>
        <p:spPr>
          <a:xfrm>
            <a:off x="4125119" y="3586986"/>
            <a:ext cx="770021" cy="6336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1BD98BC-4729-4C9B-8E8C-1249D434F97A}"/>
              </a:ext>
            </a:extLst>
          </p:cNvPr>
          <p:cNvSpPr/>
          <p:nvPr/>
        </p:nvSpPr>
        <p:spPr>
          <a:xfrm>
            <a:off x="3740108" y="5315371"/>
            <a:ext cx="770021" cy="6336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E55867F-6B35-4D90-80F6-9CB72A04F475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441.pptx"/>
</p:tagLst>
</file>

<file path=ppt/theme/theme1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952</Words>
  <Application>Microsoft Office PowerPoint</Application>
  <PresentationFormat>Custom</PresentationFormat>
  <Paragraphs>139</Paragraphs>
  <Slides>22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jeppt.com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学前教育</dc:title>
  <dc:creator/>
  <cp:keywords>www.1ppt.com</cp:keywords>
  <cp:lastModifiedBy/>
  <cp:revision>2</cp:revision>
  <dcterms:created xsi:type="dcterms:W3CDTF">2016-10-17T14:00:00Z</dcterms:created>
  <dcterms:modified xsi:type="dcterms:W3CDTF">2021-11-27T14:52:11Z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