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256" r:id="rId2"/>
    <p:sldId id="258" r:id="rId3"/>
    <p:sldId id="261" r:id="rId4"/>
    <p:sldId id="262" r:id="rId5"/>
    <p:sldId id="260" r:id="rId6"/>
    <p:sldId id="264" r:id="rId7"/>
    <p:sldId id="275" r:id="rId8"/>
    <p:sldId id="265" r:id="rId9"/>
    <p:sldId id="272" r:id="rId10"/>
    <p:sldId id="268" r:id="rId11"/>
    <p:sldId id="276" r:id="rId12"/>
    <p:sldId id="273" r:id="rId13"/>
    <p:sldId id="278" r:id="rId14"/>
    <p:sldId id="267" r:id="rId15"/>
    <p:sldId id="271" r:id="rId16"/>
    <p:sldId id="274"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1D18"/>
    <a:srgbClr val="F8D43A"/>
    <a:srgbClr val="FAE06F"/>
    <a:srgbClr val="B247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69" autoAdjust="0"/>
  </p:normalViewPr>
  <p:slideViewPr>
    <p:cSldViewPr snapToGrid="0" showGuides="1">
      <p:cViewPr varScale="1">
        <p:scale>
          <a:sx n="74" d="100"/>
          <a:sy n="74" d="100"/>
        </p:scale>
        <p:origin x="1013" y="7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2021/12/19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Calibri" panose="020F0502020204030204" charset="0"/>
                <a:cs typeface="Calibri" panose="020F0502020204030204"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Calibri" panose="020F0502020204030204" charset="0"/>
                <a:cs typeface="Calibri" panose="020F0502020204030204" charset="0"/>
              </a:defRPr>
            </a:lvl1pPr>
          </a:lstStyle>
          <a:p>
            <a:fld id="{D2A48B96-639E-45A3-A0BA-2464DFDB1FAA}" type="datetimeFigureOut">
              <a:rPr lang="zh-CN" altLang="en-US" smtClean="0"/>
              <a:t>2021/12/19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Calibri" panose="020F0502020204030204" charset="0"/>
                <a:cs typeface="Calibri" panose="020F0502020204030204"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Calibri" panose="020F0502020204030204" charset="0"/>
                <a:cs typeface="Calibri" panose="020F0502020204030204" charset="0"/>
              </a:defRPr>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Calibri" panose="020F0502020204030204" charset="0"/>
        <a:cs typeface="Calibri" panose="020F0502020204030204" charset="0"/>
      </a:defRPr>
    </a:lvl1pPr>
    <a:lvl2pPr marL="457200" algn="l" defTabSz="914400" rtl="0" eaLnBrk="1" latinLnBrk="0" hangingPunct="1">
      <a:defRPr sz="1200" kern="1200">
        <a:solidFill>
          <a:schemeClr val="tx1"/>
        </a:solidFill>
        <a:latin typeface="+mn-lt"/>
        <a:ea typeface="Calibri" panose="020F0502020204030204" charset="0"/>
        <a:cs typeface="Calibri" panose="020F0502020204030204" charset="0"/>
      </a:defRPr>
    </a:lvl2pPr>
    <a:lvl3pPr marL="914400" algn="l" defTabSz="914400" rtl="0" eaLnBrk="1" latinLnBrk="0" hangingPunct="1">
      <a:defRPr sz="1200" kern="1200">
        <a:solidFill>
          <a:schemeClr val="tx1"/>
        </a:solidFill>
        <a:latin typeface="+mn-lt"/>
        <a:ea typeface="Calibri" panose="020F0502020204030204" charset="0"/>
        <a:cs typeface="Calibri" panose="020F0502020204030204" charset="0"/>
      </a:defRPr>
    </a:lvl3pPr>
    <a:lvl4pPr marL="1371600" algn="l" defTabSz="914400" rtl="0" eaLnBrk="1" latinLnBrk="0" hangingPunct="1">
      <a:defRPr sz="1200" kern="1200">
        <a:solidFill>
          <a:schemeClr val="tx1"/>
        </a:solidFill>
        <a:latin typeface="+mn-lt"/>
        <a:ea typeface="Calibri" panose="020F0502020204030204" charset="0"/>
        <a:cs typeface="Calibri" panose="020F0502020204030204" charset="0"/>
      </a:defRPr>
    </a:lvl4pPr>
    <a:lvl5pPr marL="1828800" algn="l" defTabSz="914400" rtl="0" eaLnBrk="1" latinLnBrk="0" hangingPunct="1">
      <a:defRPr sz="1200" kern="1200">
        <a:solidFill>
          <a:schemeClr val="tx1"/>
        </a:solidFill>
        <a:latin typeface="+mn-lt"/>
        <a:ea typeface="Calibri" panose="020F0502020204030204" charset="0"/>
        <a:cs typeface="Calibri" panose="020F050202020403020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1760677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lại dàn ý đã chuẩn bi từ trước.</a:t>
            </a:r>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2282997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Đâu là mở bài gián tiếp và đâu là gián tiếp</a:t>
            </a:r>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2583183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Tả bao quát và tả chi tiết chung</a:t>
            </a:r>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541059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Công dụng + giữ gìn</a:t>
            </a:r>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2037174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Chia lớp thành từng nhóm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cs typeface="Calibri" panose="020F050202020403020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cs typeface="Calibri" panose="020F0502020204030204" charset="0"/>
            </a:endParaRPr>
          </a:p>
        </p:txBody>
      </p:sp>
    </p:spTree>
    <p:extLst>
      <p:ext uri="{BB962C8B-B14F-4D97-AF65-F5344CB8AC3E}">
        <p14:creationId xmlns:p14="http://schemas.microsoft.com/office/powerpoint/2010/main" val="659016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Chia lớp thành từng nhóm</a:t>
            </a:r>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247301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EE82E27-7D47-4290-A5DB-CF9D61FDF3B2}" type="datetimeFigureOut">
              <a:rPr lang="zh-CN" altLang="en-US" smtClean="0"/>
              <a:t>2021/12/19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E2263C-CD94-41DD-A7EC-C6C923EB563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EE82E27-7D47-4290-A5DB-CF9D61FDF3B2}" type="datetimeFigureOut">
              <a:rPr lang="zh-CN" altLang="en-US" smtClean="0"/>
              <a:t>2021/12/19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E2263C-CD94-41DD-A7EC-C6C923EB563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EE82E27-7D47-4290-A5DB-CF9D61FDF3B2}" type="datetimeFigureOut">
              <a:rPr lang="zh-CN" altLang="en-US" smtClean="0"/>
              <a:t>2021/12/19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E2263C-CD94-41DD-A7EC-C6C923EB563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EE82E27-7D47-4290-A5DB-CF9D61FDF3B2}" type="datetimeFigureOut">
              <a:rPr lang="zh-CN" altLang="en-US" smtClean="0"/>
              <a:t>2021/12/19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E2263C-CD94-41DD-A7EC-C6C923EB563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EE82E27-7D47-4290-A5DB-CF9D61FDF3B2}" type="datetimeFigureOut">
              <a:rPr lang="zh-CN" altLang="en-US" smtClean="0"/>
              <a:t>2021/12/19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E2263C-CD94-41DD-A7EC-C6C923EB563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CEE82E27-7D47-4290-A5DB-CF9D61FDF3B2}" type="datetimeFigureOut">
              <a:rPr lang="zh-CN" altLang="en-US" smtClean="0"/>
              <a:t>2021/12/19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E2263C-CD94-41DD-A7EC-C6C923EB563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EE82E27-7D47-4290-A5DB-CF9D61FDF3B2}" type="datetimeFigureOut">
              <a:rPr lang="zh-CN" altLang="en-US" smtClean="0"/>
              <a:t>2021/12/19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E2263C-CD94-41DD-A7EC-C6C923EB563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EE82E27-7D47-4290-A5DB-CF9D61FDF3B2}" type="datetimeFigureOut">
              <a:rPr lang="zh-CN" altLang="en-US" smtClean="0"/>
              <a:t>2021/12/19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E2263C-CD94-41DD-A7EC-C6C923EB563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EE82E27-7D47-4290-A5DB-CF9D61FDF3B2}" type="datetimeFigureOut">
              <a:rPr lang="zh-CN" altLang="en-US" smtClean="0"/>
              <a:t>2021/12/19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E2263C-CD94-41DD-A7EC-C6C923EB563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EE82E27-7D47-4290-A5DB-CF9D61FDF3B2}" type="datetimeFigureOut">
              <a:rPr lang="zh-CN" altLang="en-US" smtClean="0"/>
              <a:t>2021/12/19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E2263C-CD94-41DD-A7EC-C6C923EB563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EE82E27-7D47-4290-A5DB-CF9D61FDF3B2}" type="datetimeFigureOut">
              <a:rPr lang="zh-CN" altLang="en-US" smtClean="0"/>
              <a:t>2021/12/19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E2263C-CD94-41DD-A7EC-C6C923EB563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charset="0"/>
                <a:ea typeface="Calibri" panose="020F0502020204030204" charset="0"/>
                <a:cs typeface="Calibri" panose="020F0502020204030204" charset="0"/>
              </a:defRPr>
            </a:lvl1pPr>
          </a:lstStyle>
          <a:p>
            <a:fld id="{CEE82E27-7D47-4290-A5DB-CF9D61FDF3B2}" type="datetimeFigureOut">
              <a:rPr lang="zh-CN" altLang="en-US" smtClean="0"/>
              <a:t>2021/12/19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charset="0"/>
                <a:ea typeface="Calibri" panose="020F0502020204030204" charset="0"/>
                <a:cs typeface="Calibri" panose="020F0502020204030204" charset="0"/>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charset="0"/>
                <a:ea typeface="Calibri" panose="020F0502020204030204" charset="0"/>
                <a:cs typeface="Calibri" panose="020F0502020204030204" charset="0"/>
              </a:defRPr>
            </a:lvl1pPr>
          </a:lstStyle>
          <a:p>
            <a:fld id="{7DE2263C-CD94-41DD-A7EC-C6C923EB563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charset="0"/>
          <a:ea typeface="Calibri" panose="020F0502020204030204" charset="0"/>
          <a:cs typeface="Calibri" panose="020F050202020403020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Calibri" panose="020F0502020204030204" charset="0"/>
          <a:cs typeface="Calibri" panose="020F050202020403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Calibri" panose="020F0502020204030204" charset="0"/>
          <a:cs typeface="Calibri" panose="020F050202020403020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Calibri" panose="020F0502020204030204" charset="0"/>
          <a:cs typeface="Calibri" panose="020F050202020403020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Calibri" panose="020F0502020204030204" charset="0"/>
          <a:cs typeface="Calibri" panose="020F050202020403020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Calibri" panose="020F0502020204030204" charset="0"/>
          <a:cs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Calibri" panose="020F0502020204030204" charset="0"/>
            </a:endParaRPr>
          </a:p>
        </p:txBody>
      </p:sp>
      <p:sp>
        <p:nvSpPr>
          <p:cNvPr id="6" name="矩形 5"/>
          <p:cNvSpPr/>
          <p:nvPr/>
        </p:nvSpPr>
        <p:spPr>
          <a:xfrm>
            <a:off x="450927" y="408214"/>
            <a:ext cx="11290146" cy="6041572"/>
          </a:xfrm>
          <a:prstGeom prst="rect">
            <a:avLst/>
          </a:prstGeom>
          <a:solidFill>
            <a:srgbClr val="FFFFF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Calibri" panose="020F0502020204030204" charset="0"/>
            </a:endParaRPr>
          </a:p>
        </p:txBody>
      </p:sp>
      <p:sp>
        <p:nvSpPr>
          <p:cNvPr id="7" name="矩形 6"/>
          <p:cNvSpPr/>
          <p:nvPr/>
        </p:nvSpPr>
        <p:spPr>
          <a:xfrm>
            <a:off x="639120" y="508920"/>
            <a:ext cx="10913759" cy="5840160"/>
          </a:xfrm>
          <a:prstGeom prst="rect">
            <a:avLst/>
          </a:prstGeom>
          <a:solidFill>
            <a:srgbClr val="FFFFFF"/>
          </a:solidFill>
          <a:ln w="38100">
            <a:solidFill>
              <a:srgbClr val="FAE06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Calibri" panose="020F0502020204030204" charset="0"/>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943" y="0"/>
            <a:ext cx="2090057" cy="2090057"/>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9125" y="3570104"/>
            <a:ext cx="4865234" cy="3083789"/>
          </a:xfrm>
          <a:prstGeom prst="rect">
            <a:avLst/>
          </a:prstGeom>
        </p:spPr>
      </p:pic>
      <p:pic>
        <p:nvPicPr>
          <p:cNvPr id="13" name="图片 1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8193" y="204107"/>
            <a:ext cx="2090058" cy="2090058"/>
          </a:xfrm>
          <a:prstGeom prst="rect">
            <a:avLst/>
          </a:prstGeom>
        </p:spPr>
      </p:pic>
      <p:sp>
        <p:nvSpPr>
          <p:cNvPr id="14" name="文本框 13"/>
          <p:cNvSpPr txBox="1"/>
          <p:nvPr/>
        </p:nvSpPr>
        <p:spPr>
          <a:xfrm>
            <a:off x="2977641" y="1780904"/>
            <a:ext cx="6565027" cy="769441"/>
          </a:xfrm>
          <a:prstGeom prst="rect">
            <a:avLst/>
          </a:prstGeom>
          <a:noFill/>
        </p:spPr>
        <p:txBody>
          <a:bodyPr wrap="square" rtlCol="0">
            <a:spAutoFit/>
          </a:bodyPr>
          <a:lstStyle/>
          <a:p>
            <a:pPr algn="ctr"/>
            <a:r>
              <a:rPr lang="en-US" altLang="zh-CN" sz="4400" b="1">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Tập làm văn</a:t>
            </a:r>
            <a:endParaRPr lang="zh-CN" altLang="en-US" sz="4400" b="1" dirty="0">
              <a:ln>
                <a:solidFill>
                  <a:srgbClr val="571D18"/>
                </a:solidFill>
              </a:ln>
              <a:solidFill>
                <a:srgbClr val="FAE06F"/>
              </a:solidFill>
              <a:latin typeface="Cambria" panose="02040503050406030204" pitchFamily="18" charset="0"/>
              <a:ea typeface="Calibri" panose="020F0502020204030204" charset="0"/>
              <a:cs typeface="Calibri" panose="020F0502020204030204" charset="0"/>
            </a:endParaRPr>
          </a:p>
        </p:txBody>
      </p:sp>
      <p:sp>
        <p:nvSpPr>
          <p:cNvPr id="15" name="文本框 14"/>
          <p:cNvSpPr txBox="1"/>
          <p:nvPr/>
        </p:nvSpPr>
        <p:spPr>
          <a:xfrm>
            <a:off x="1222310" y="2652399"/>
            <a:ext cx="10330569" cy="1200329"/>
          </a:xfrm>
          <a:prstGeom prst="rect">
            <a:avLst/>
          </a:prstGeom>
          <a:noFill/>
        </p:spPr>
        <p:txBody>
          <a:bodyPr wrap="square" rtlCol="0">
            <a:spAutoFit/>
          </a:bodyPr>
          <a:lstStyle/>
          <a:p>
            <a:pPr algn="ctr"/>
            <a:r>
              <a:rPr lang="en-US" altLang="zh-CN" sz="7200">
                <a:solidFill>
                  <a:srgbClr val="F8D43A"/>
                </a:solidFill>
                <a:latin typeface="Cambria" panose="02040503050406030204" pitchFamily="18" charset="0"/>
                <a:ea typeface="Cambria" panose="02040503050406030204" pitchFamily="18" charset="0"/>
                <a:cs typeface="Calibri" panose="020F0502020204030204" charset="0"/>
              </a:rPr>
              <a:t>Luyện tập miêu tả đồ vật</a:t>
            </a:r>
            <a:endParaRPr lang="zh-CN" altLang="en-US" sz="7200" dirty="0">
              <a:solidFill>
                <a:srgbClr val="F8D43A"/>
              </a:solidFill>
              <a:latin typeface="Cambria" panose="02040503050406030204" pitchFamily="18" charset="0"/>
              <a:ea typeface="Calibri" panose="020F0502020204030204" charset="0"/>
              <a:cs typeface="Calibri" panose="020F0502020204030204" charset="0"/>
            </a:endParaRPr>
          </a:p>
        </p:txBody>
      </p:sp>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2354" y="89047"/>
            <a:ext cx="2090057" cy="12358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mbria" panose="02040503050406030204" pitchFamily="18" charset="0"/>
              <a:cs typeface="Calibri" panose="020F0502020204030204" charset="0"/>
            </a:endParaRPr>
          </a:p>
        </p:txBody>
      </p:sp>
      <p:sp>
        <p:nvSpPr>
          <p:cNvPr id="4" name="矩形 3"/>
          <p:cNvSpPr/>
          <p:nvPr/>
        </p:nvSpPr>
        <p:spPr>
          <a:xfrm>
            <a:off x="136153" y="382842"/>
            <a:ext cx="11614111" cy="6259286"/>
          </a:xfrm>
          <a:prstGeom prst="rect">
            <a:avLst/>
          </a:prstGeom>
          <a:solidFill>
            <a:srgbClr val="FFFFF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mbria" panose="02040503050406030204" pitchFamily="18" charset="0"/>
              <a:cs typeface="Calibri" panose="020F0502020204030204" charset="0"/>
            </a:endParaRPr>
          </a:p>
        </p:txBody>
      </p:sp>
      <p:grpSp>
        <p:nvGrpSpPr>
          <p:cNvPr id="6" name="组合 5"/>
          <p:cNvGrpSpPr/>
          <p:nvPr/>
        </p:nvGrpSpPr>
        <p:grpSpPr>
          <a:xfrm>
            <a:off x="-1758206" y="-1458849"/>
            <a:ext cx="3516411" cy="3516411"/>
            <a:chOff x="831212" y="2674179"/>
            <a:chExt cx="3516411" cy="3516411"/>
          </a:xfrm>
        </p:grpSpPr>
        <p:sp>
          <p:nvSpPr>
            <p:cNvPr id="8" name="椭圆 7"/>
            <p:cNvSpPr/>
            <p:nvPr/>
          </p:nvSpPr>
          <p:spPr>
            <a:xfrm>
              <a:off x="831212" y="2674179"/>
              <a:ext cx="3516411" cy="3516411"/>
            </a:xfrm>
            <a:prstGeom prst="ellipse">
              <a:avLst/>
            </a:prstGeom>
            <a:noFill/>
            <a:ln w="19050">
              <a:solidFill>
                <a:srgbClr val="F8D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mbria" panose="02040503050406030204" pitchFamily="18" charset="0"/>
                <a:cs typeface="Calibri" panose="020F0502020204030204" charset="0"/>
              </a:endParaRPr>
            </a:p>
          </p:txBody>
        </p:sp>
        <p:sp>
          <p:nvSpPr>
            <p:cNvPr id="9" name="椭圆 8"/>
            <p:cNvSpPr/>
            <p:nvPr/>
          </p:nvSpPr>
          <p:spPr>
            <a:xfrm>
              <a:off x="924889" y="2767856"/>
              <a:ext cx="3329059" cy="3329059"/>
            </a:xfrm>
            <a:prstGeom prst="ellipse">
              <a:avLst/>
            </a:prstGeom>
            <a:solidFill>
              <a:schemeClr val="bg1"/>
            </a:solidFill>
            <a:ln>
              <a:solidFill>
                <a:srgbClr val="F8D43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mbria" panose="02040503050406030204" pitchFamily="18" charset="0"/>
                <a:cs typeface="Calibri" panose="020F0502020204030204" charset="0"/>
              </a:endParaRPr>
            </a:p>
          </p:txBody>
        </p:sp>
      </p:gr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153" y="4625811"/>
            <a:ext cx="1932832" cy="1932832"/>
          </a:xfrm>
          <a:prstGeom prst="rect">
            <a:avLst/>
          </a:prstGeom>
        </p:spPr>
      </p:pic>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2679" y="305260"/>
            <a:ext cx="1860691" cy="1748376"/>
          </a:xfrm>
          <a:prstGeom prst="rect">
            <a:avLst/>
          </a:prstGeom>
        </p:spPr>
      </p:pic>
      <p:sp>
        <p:nvSpPr>
          <p:cNvPr id="18" name="文本框 13">
            <a:extLst>
              <a:ext uri="{FF2B5EF4-FFF2-40B4-BE49-F238E27FC236}">
                <a16:creationId xmlns:a16="http://schemas.microsoft.com/office/drawing/2014/main" id="{73169FB2-1F71-4B0F-842A-40253C5945DC}"/>
              </a:ext>
            </a:extLst>
          </p:cNvPr>
          <p:cNvSpPr txBox="1"/>
          <p:nvPr/>
        </p:nvSpPr>
        <p:spPr>
          <a:xfrm>
            <a:off x="2813485" y="367202"/>
            <a:ext cx="6565027" cy="830997"/>
          </a:xfrm>
          <a:prstGeom prst="rect">
            <a:avLst/>
          </a:prstGeom>
          <a:noFill/>
        </p:spPr>
        <p:txBody>
          <a:bodyPr wrap="square" rtlCol="0">
            <a:spAutoFit/>
          </a:bodyPr>
          <a:lstStyle/>
          <a:p>
            <a:pPr algn="ctr"/>
            <a:r>
              <a:rPr lang="en-US" altLang="zh-CN" sz="4800" b="1">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Kết bài</a:t>
            </a:r>
            <a:endParaRPr lang="zh-CN" altLang="en-US" sz="4800" b="1" dirty="0">
              <a:ln>
                <a:solidFill>
                  <a:srgbClr val="571D18"/>
                </a:solidFill>
              </a:ln>
              <a:solidFill>
                <a:srgbClr val="FAE06F"/>
              </a:solidFill>
              <a:latin typeface="Cambria" panose="02040503050406030204" pitchFamily="18" charset="0"/>
              <a:ea typeface="Calibri" panose="020F0502020204030204" charset="0"/>
              <a:cs typeface="Calibri" panose="020F0502020204030204" charset="0"/>
            </a:endParaRPr>
          </a:p>
        </p:txBody>
      </p:sp>
      <p:sp>
        <p:nvSpPr>
          <p:cNvPr id="15" name="TextBox 14">
            <a:extLst>
              <a:ext uri="{FF2B5EF4-FFF2-40B4-BE49-F238E27FC236}">
                <a16:creationId xmlns:a16="http://schemas.microsoft.com/office/drawing/2014/main" id="{19BF598A-711E-4FCB-93B4-79EA8EC884DE}"/>
              </a:ext>
            </a:extLst>
          </p:cNvPr>
          <p:cNvSpPr txBox="1"/>
          <p:nvPr/>
        </p:nvSpPr>
        <p:spPr>
          <a:xfrm>
            <a:off x="2081980" y="1963887"/>
            <a:ext cx="8812375" cy="3785652"/>
          </a:xfrm>
          <a:prstGeom prst="rect">
            <a:avLst/>
          </a:prstGeom>
          <a:noFill/>
        </p:spPr>
        <p:txBody>
          <a:bodyPr wrap="square">
            <a:spAutoFit/>
          </a:bodyPr>
          <a:lstStyle/>
          <a:p>
            <a:pPr algn="just"/>
            <a:r>
              <a:rPr lang="en-US" sz="4000" i="0">
                <a:solidFill>
                  <a:srgbClr val="001A33"/>
                </a:solidFill>
                <a:effectLst/>
                <a:latin typeface="Cambria" panose="02040503050406030204" pitchFamily="18" charset="0"/>
                <a:ea typeface="Cambria" panose="02040503050406030204" pitchFamily="18" charset="0"/>
              </a:rPr>
              <a:t>       </a:t>
            </a:r>
            <a:r>
              <a:rPr lang="vi-VN" sz="4000" i="0">
                <a:solidFill>
                  <a:srgbClr val="001A33"/>
                </a:solidFill>
                <a:effectLst/>
                <a:latin typeface="Cambria" panose="02040503050406030204" pitchFamily="18" charset="0"/>
                <a:ea typeface="Cambria" panose="02040503050406030204" pitchFamily="18" charset="0"/>
              </a:rPr>
              <a:t>Em rất yêu thích chiếc ô tô đồ chơi này. Nó không chỉ cho em những phút giây thư giãn sau giờ học căng thẳng mà còn cho em những ký ức tuổi thơ thật tuyệt vời. Em sẽ nâng niu chiếc ô tô đồ chơi để nó bền và đẹp hơn nữa.</a:t>
            </a:r>
            <a:endParaRPr lang="en-US" sz="4000">
              <a:latin typeface="Cambria" panose="02040503050406030204" pitchFamily="18" charset="0"/>
              <a:ea typeface="Cambria" panose="02040503050406030204" pitchFamily="18" charset="0"/>
            </a:endParaRPr>
          </a:p>
        </p:txBody>
      </p:sp>
      <p:sp>
        <p:nvSpPr>
          <p:cNvPr id="16" name="矩形 10">
            <a:extLst>
              <a:ext uri="{FF2B5EF4-FFF2-40B4-BE49-F238E27FC236}">
                <a16:creationId xmlns:a16="http://schemas.microsoft.com/office/drawing/2014/main" id="{B5A01ADE-6096-4EB2-B6EF-3E8E4BA8883F}"/>
              </a:ext>
            </a:extLst>
          </p:cNvPr>
          <p:cNvSpPr/>
          <p:nvPr/>
        </p:nvSpPr>
        <p:spPr>
          <a:xfrm>
            <a:off x="1800683" y="1198199"/>
            <a:ext cx="3584443" cy="646331"/>
          </a:xfrm>
          <a:prstGeom prst="rect">
            <a:avLst/>
          </a:prstGeom>
        </p:spPr>
        <p:txBody>
          <a:bodyPr wrap="none">
            <a:spAutoFit/>
          </a:bodyPr>
          <a:lstStyle/>
          <a:p>
            <a:r>
              <a:rPr lang="en-US" altLang="zh-CN" sz="3600" b="1">
                <a:solidFill>
                  <a:srgbClr val="FF0000"/>
                </a:solidFill>
                <a:latin typeface="Cambria" panose="02040503050406030204" pitchFamily="18" charset="0"/>
                <a:ea typeface="Cambria" panose="02040503050406030204" pitchFamily="18" charset="0"/>
                <a:cs typeface="Calibri" panose="020F0502020204030204" charset="0"/>
              </a:rPr>
              <a:t>Kết bài mở rộng</a:t>
            </a:r>
            <a:endParaRPr lang="en-US" altLang="zh-CN" sz="3600" b="1" dirty="0">
              <a:solidFill>
                <a:srgbClr val="FF0000"/>
              </a:solidFill>
              <a:latin typeface="Cambria" panose="02040503050406030204" pitchFamily="18" charset="0"/>
              <a:ea typeface="Cambria" panose="02040503050406030204" pitchFamily="18" charset="0"/>
              <a:cs typeface="Calibri" panose="020F050202020403020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mbria" panose="02040503050406030204" pitchFamily="18" charset="0"/>
              <a:cs typeface="Calibri" panose="020F0502020204030204" charset="0"/>
            </a:endParaRPr>
          </a:p>
        </p:txBody>
      </p:sp>
      <p:sp>
        <p:nvSpPr>
          <p:cNvPr id="4" name="矩形 3"/>
          <p:cNvSpPr/>
          <p:nvPr/>
        </p:nvSpPr>
        <p:spPr>
          <a:xfrm>
            <a:off x="288944" y="299357"/>
            <a:ext cx="11614111" cy="6259286"/>
          </a:xfrm>
          <a:prstGeom prst="rect">
            <a:avLst/>
          </a:prstGeom>
          <a:solidFill>
            <a:srgbClr val="FFFFF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mbria" panose="02040503050406030204" pitchFamily="18" charset="0"/>
              <a:cs typeface="Calibri" panose="020F0502020204030204" charset="0"/>
            </a:endParaRPr>
          </a:p>
        </p:txBody>
      </p:sp>
      <p:grpSp>
        <p:nvGrpSpPr>
          <p:cNvPr id="6" name="组合 5"/>
          <p:cNvGrpSpPr/>
          <p:nvPr/>
        </p:nvGrpSpPr>
        <p:grpSpPr>
          <a:xfrm>
            <a:off x="-1758206" y="-1458849"/>
            <a:ext cx="3516411" cy="3516411"/>
            <a:chOff x="831212" y="2674179"/>
            <a:chExt cx="3516411" cy="3516411"/>
          </a:xfrm>
        </p:grpSpPr>
        <p:sp>
          <p:nvSpPr>
            <p:cNvPr id="8" name="椭圆 7"/>
            <p:cNvSpPr/>
            <p:nvPr/>
          </p:nvSpPr>
          <p:spPr>
            <a:xfrm>
              <a:off x="831212" y="2674179"/>
              <a:ext cx="3516411" cy="3516411"/>
            </a:xfrm>
            <a:prstGeom prst="ellipse">
              <a:avLst/>
            </a:prstGeom>
            <a:noFill/>
            <a:ln w="19050">
              <a:solidFill>
                <a:srgbClr val="F8D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mbria" panose="02040503050406030204" pitchFamily="18" charset="0"/>
                <a:cs typeface="Calibri" panose="020F0502020204030204" charset="0"/>
              </a:endParaRPr>
            </a:p>
          </p:txBody>
        </p:sp>
        <p:sp>
          <p:nvSpPr>
            <p:cNvPr id="9" name="椭圆 8"/>
            <p:cNvSpPr/>
            <p:nvPr/>
          </p:nvSpPr>
          <p:spPr>
            <a:xfrm>
              <a:off x="924889" y="2767856"/>
              <a:ext cx="3329059" cy="3329059"/>
            </a:xfrm>
            <a:prstGeom prst="ellipse">
              <a:avLst/>
            </a:prstGeom>
            <a:solidFill>
              <a:schemeClr val="bg1"/>
            </a:solidFill>
            <a:ln>
              <a:solidFill>
                <a:srgbClr val="F8D43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mbria" panose="02040503050406030204" pitchFamily="18" charset="0"/>
                <a:cs typeface="Calibri" panose="020F0502020204030204" charset="0"/>
              </a:endParaRPr>
            </a:p>
          </p:txBody>
        </p:sp>
      </p:grpSp>
      <p:sp>
        <p:nvSpPr>
          <p:cNvPr id="10" name="矩形 9"/>
          <p:cNvSpPr/>
          <p:nvPr/>
        </p:nvSpPr>
        <p:spPr>
          <a:xfrm>
            <a:off x="1262033" y="2542952"/>
            <a:ext cx="5015925" cy="646331"/>
          </a:xfrm>
          <a:prstGeom prst="rect">
            <a:avLst/>
          </a:prstGeom>
        </p:spPr>
        <p:txBody>
          <a:bodyPr wrap="none">
            <a:spAutoFit/>
          </a:bodyPr>
          <a:lstStyle/>
          <a:p>
            <a:r>
              <a:rPr lang="en-US" altLang="zh-CN" sz="3600" b="1" dirty="0" err="1">
                <a:latin typeface="Cambria" panose="02040503050406030204" pitchFamily="18" charset="0"/>
                <a:ea typeface="Cambria" panose="02040503050406030204" pitchFamily="18" charset="0"/>
                <a:cs typeface="Calibri" panose="020F0502020204030204" charset="0"/>
              </a:rPr>
              <a:t>Kết</a:t>
            </a:r>
            <a:r>
              <a:rPr lang="en-US" altLang="zh-CN" sz="3600" b="1" dirty="0">
                <a:latin typeface="Cambria" panose="02040503050406030204" pitchFamily="18" charset="0"/>
                <a:ea typeface="Cambria" panose="02040503050406030204" pitchFamily="18" charset="0"/>
                <a:cs typeface="Calibri" panose="020F0502020204030204" charset="0"/>
              </a:rPr>
              <a:t> </a:t>
            </a:r>
            <a:r>
              <a:rPr lang="en-US" altLang="zh-CN" sz="3600" b="1" dirty="0" err="1">
                <a:latin typeface="Cambria" panose="02040503050406030204" pitchFamily="18" charset="0"/>
                <a:ea typeface="Cambria" panose="02040503050406030204" pitchFamily="18" charset="0"/>
                <a:cs typeface="Calibri" panose="020F0502020204030204" charset="0"/>
              </a:rPr>
              <a:t>bài</a:t>
            </a:r>
            <a:r>
              <a:rPr lang="en-US" altLang="zh-CN" sz="3600" b="1" dirty="0">
                <a:latin typeface="Cambria" panose="02040503050406030204" pitchFamily="18" charset="0"/>
                <a:ea typeface="Cambria" panose="02040503050406030204" pitchFamily="18" charset="0"/>
                <a:cs typeface="Calibri" panose="020F0502020204030204" charset="0"/>
              </a:rPr>
              <a:t> </a:t>
            </a:r>
            <a:r>
              <a:rPr lang="en-US" altLang="zh-CN" sz="3600" b="1" dirty="0" err="1">
                <a:latin typeface="Cambria" panose="02040503050406030204" pitchFamily="18" charset="0"/>
                <a:ea typeface="Cambria" panose="02040503050406030204" pitchFamily="18" charset="0"/>
                <a:cs typeface="Calibri" panose="020F0502020204030204" charset="0"/>
              </a:rPr>
              <a:t>không</a:t>
            </a:r>
            <a:r>
              <a:rPr lang="en-US" altLang="zh-CN" sz="3600" b="1" dirty="0">
                <a:latin typeface="Cambria" panose="02040503050406030204" pitchFamily="18" charset="0"/>
                <a:ea typeface="Cambria" panose="02040503050406030204" pitchFamily="18" charset="0"/>
                <a:cs typeface="Calibri" panose="020F0502020204030204" charset="0"/>
              </a:rPr>
              <a:t> </a:t>
            </a:r>
            <a:r>
              <a:rPr lang="en-US" altLang="zh-CN" sz="3600" b="1" dirty="0" err="1">
                <a:latin typeface="Cambria" panose="02040503050406030204" pitchFamily="18" charset="0"/>
                <a:ea typeface="Cambria" panose="02040503050406030204" pitchFamily="18" charset="0"/>
                <a:cs typeface="Calibri" panose="020F0502020204030204" charset="0"/>
              </a:rPr>
              <a:t>mở</a:t>
            </a:r>
            <a:r>
              <a:rPr lang="en-US" altLang="zh-CN" sz="3600" b="1" dirty="0">
                <a:latin typeface="Cambria" panose="02040503050406030204" pitchFamily="18" charset="0"/>
                <a:ea typeface="Cambria" panose="02040503050406030204" pitchFamily="18" charset="0"/>
                <a:cs typeface="Calibri" panose="020F0502020204030204" charset="0"/>
              </a:rPr>
              <a:t> </a:t>
            </a:r>
            <a:r>
              <a:rPr lang="en-US" altLang="zh-CN" sz="3600" b="1" dirty="0" err="1">
                <a:latin typeface="Cambria" panose="02040503050406030204" pitchFamily="18" charset="0"/>
                <a:ea typeface="Cambria" panose="02040503050406030204" pitchFamily="18" charset="0"/>
                <a:cs typeface="Calibri" panose="020F0502020204030204" charset="0"/>
              </a:rPr>
              <a:t>rộng</a:t>
            </a:r>
            <a:endParaRPr lang="en-US" altLang="zh-CN" sz="3600" b="1" dirty="0">
              <a:latin typeface="Cambria" panose="02040503050406030204" pitchFamily="18" charset="0"/>
              <a:ea typeface="Cambria" panose="02040503050406030204" pitchFamily="18" charset="0"/>
              <a:cs typeface="Calibri" panose="020F0502020204030204" charset="0"/>
            </a:endParaRPr>
          </a:p>
        </p:txBody>
      </p:sp>
      <p:sp>
        <p:nvSpPr>
          <p:cNvPr id="11" name="矩形 10"/>
          <p:cNvSpPr/>
          <p:nvPr/>
        </p:nvSpPr>
        <p:spPr>
          <a:xfrm>
            <a:off x="1334769" y="3621277"/>
            <a:ext cx="3584443" cy="646331"/>
          </a:xfrm>
          <a:prstGeom prst="rect">
            <a:avLst/>
          </a:prstGeom>
        </p:spPr>
        <p:txBody>
          <a:bodyPr wrap="none">
            <a:spAutoFit/>
          </a:bodyPr>
          <a:lstStyle/>
          <a:p>
            <a:r>
              <a:rPr lang="en-US" altLang="zh-CN" sz="3600" b="1" dirty="0" err="1">
                <a:latin typeface="Cambria" panose="02040503050406030204" pitchFamily="18" charset="0"/>
                <a:ea typeface="Cambria" panose="02040503050406030204" pitchFamily="18" charset="0"/>
                <a:cs typeface="Calibri" panose="020F0502020204030204" charset="0"/>
              </a:rPr>
              <a:t>Kết</a:t>
            </a:r>
            <a:r>
              <a:rPr lang="en-US" altLang="zh-CN" sz="3600" b="1" dirty="0">
                <a:latin typeface="Cambria" panose="02040503050406030204" pitchFamily="18" charset="0"/>
                <a:ea typeface="Cambria" panose="02040503050406030204" pitchFamily="18" charset="0"/>
                <a:cs typeface="Calibri" panose="020F0502020204030204" charset="0"/>
              </a:rPr>
              <a:t> </a:t>
            </a:r>
            <a:r>
              <a:rPr lang="en-US" altLang="zh-CN" sz="3600" b="1" dirty="0" err="1">
                <a:latin typeface="Cambria" panose="02040503050406030204" pitchFamily="18" charset="0"/>
                <a:ea typeface="Cambria" panose="02040503050406030204" pitchFamily="18" charset="0"/>
                <a:cs typeface="Calibri" panose="020F0502020204030204" charset="0"/>
              </a:rPr>
              <a:t>bài</a:t>
            </a:r>
            <a:r>
              <a:rPr lang="en-US" altLang="zh-CN" sz="3600" b="1" dirty="0">
                <a:latin typeface="Cambria" panose="02040503050406030204" pitchFamily="18" charset="0"/>
                <a:ea typeface="Cambria" panose="02040503050406030204" pitchFamily="18" charset="0"/>
                <a:cs typeface="Calibri" panose="020F0502020204030204" charset="0"/>
              </a:rPr>
              <a:t> </a:t>
            </a:r>
            <a:r>
              <a:rPr lang="en-US" altLang="zh-CN" sz="3600" b="1" dirty="0" err="1">
                <a:latin typeface="Cambria" panose="02040503050406030204" pitchFamily="18" charset="0"/>
                <a:ea typeface="Cambria" panose="02040503050406030204" pitchFamily="18" charset="0"/>
                <a:cs typeface="Calibri" panose="020F0502020204030204" charset="0"/>
              </a:rPr>
              <a:t>mở</a:t>
            </a:r>
            <a:r>
              <a:rPr lang="en-US" altLang="zh-CN" sz="3600" b="1" dirty="0">
                <a:latin typeface="Cambria" panose="02040503050406030204" pitchFamily="18" charset="0"/>
                <a:ea typeface="Cambria" panose="02040503050406030204" pitchFamily="18" charset="0"/>
                <a:cs typeface="Calibri" panose="020F0502020204030204" charset="0"/>
              </a:rPr>
              <a:t> </a:t>
            </a:r>
            <a:r>
              <a:rPr lang="en-US" altLang="zh-CN" sz="3600" b="1" dirty="0" err="1">
                <a:latin typeface="Cambria" panose="02040503050406030204" pitchFamily="18" charset="0"/>
                <a:ea typeface="Cambria" panose="02040503050406030204" pitchFamily="18" charset="0"/>
                <a:cs typeface="Calibri" panose="020F0502020204030204" charset="0"/>
              </a:rPr>
              <a:t>rộng</a:t>
            </a:r>
            <a:endParaRPr lang="en-US" altLang="zh-CN" sz="3600" b="1" dirty="0">
              <a:latin typeface="Cambria" panose="02040503050406030204" pitchFamily="18" charset="0"/>
              <a:ea typeface="Cambria" panose="02040503050406030204" pitchFamily="18" charset="0"/>
              <a:cs typeface="Calibri" panose="020F0502020204030204" charset="0"/>
            </a:endParaRPr>
          </a:p>
        </p:txBody>
      </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152" y="4503394"/>
            <a:ext cx="2055249" cy="2055249"/>
          </a:xfrm>
          <a:prstGeom prst="rect">
            <a:avLst/>
          </a:prstGeom>
        </p:spPr>
      </p:pic>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9321" y="305259"/>
            <a:ext cx="2254050" cy="2117991"/>
          </a:xfrm>
          <a:prstGeom prst="rect">
            <a:avLst/>
          </a:prstGeom>
        </p:spPr>
      </p:pic>
      <p:sp>
        <p:nvSpPr>
          <p:cNvPr id="18" name="文本框 13">
            <a:extLst>
              <a:ext uri="{FF2B5EF4-FFF2-40B4-BE49-F238E27FC236}">
                <a16:creationId xmlns:a16="http://schemas.microsoft.com/office/drawing/2014/main" id="{73169FB2-1F71-4B0F-842A-40253C5945DC}"/>
              </a:ext>
            </a:extLst>
          </p:cNvPr>
          <p:cNvSpPr txBox="1"/>
          <p:nvPr/>
        </p:nvSpPr>
        <p:spPr>
          <a:xfrm>
            <a:off x="46545" y="1320242"/>
            <a:ext cx="6565027" cy="830997"/>
          </a:xfrm>
          <a:prstGeom prst="rect">
            <a:avLst/>
          </a:prstGeom>
          <a:noFill/>
        </p:spPr>
        <p:txBody>
          <a:bodyPr wrap="square" rtlCol="0">
            <a:spAutoFit/>
          </a:bodyPr>
          <a:lstStyle/>
          <a:p>
            <a:pPr algn="ctr"/>
            <a:r>
              <a:rPr lang="en-US" altLang="zh-CN" sz="4800" b="1" dirty="0" err="1">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Kết</a:t>
            </a:r>
            <a:r>
              <a:rPr lang="en-US" altLang="zh-CN" sz="4800" b="1" dirty="0">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 </a:t>
            </a:r>
            <a:r>
              <a:rPr lang="en-US" altLang="zh-CN" sz="4800" b="1" dirty="0" err="1">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bài</a:t>
            </a:r>
            <a:endParaRPr lang="zh-CN" altLang="en-US" sz="4800" b="1" dirty="0">
              <a:ln>
                <a:solidFill>
                  <a:srgbClr val="571D18"/>
                </a:solidFill>
              </a:ln>
              <a:solidFill>
                <a:srgbClr val="FAE06F"/>
              </a:solidFill>
              <a:latin typeface="Cambria" panose="02040503050406030204" pitchFamily="18" charset="0"/>
              <a:ea typeface="Calibri" panose="020F0502020204030204" charset="0"/>
              <a:cs typeface="Calibri" panose="020F0502020204030204" charset="0"/>
            </a:endParaRPr>
          </a:p>
        </p:txBody>
      </p:sp>
    </p:spTree>
    <p:extLst>
      <p:ext uri="{BB962C8B-B14F-4D97-AF65-F5344CB8AC3E}">
        <p14:creationId xmlns:p14="http://schemas.microsoft.com/office/powerpoint/2010/main" val="2727092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cs typeface="Calibri" panose="020F0502020204030204" charset="0"/>
            </a:endParaRPr>
          </a:p>
        </p:txBody>
      </p:sp>
      <p:sp>
        <p:nvSpPr>
          <p:cNvPr id="4" name="矩形 3"/>
          <p:cNvSpPr/>
          <p:nvPr/>
        </p:nvSpPr>
        <p:spPr>
          <a:xfrm>
            <a:off x="450927" y="408214"/>
            <a:ext cx="11290146" cy="6041572"/>
          </a:xfrm>
          <a:prstGeom prst="rect">
            <a:avLst/>
          </a:prstGeom>
          <a:solidFill>
            <a:srgbClr val="FFFFF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cs typeface="Calibri" panose="020F0502020204030204" charset="0"/>
            </a:endParaRPr>
          </a:p>
        </p:txBody>
      </p:sp>
      <p:sp>
        <p:nvSpPr>
          <p:cNvPr id="5" name="矩形 4"/>
          <p:cNvSpPr/>
          <p:nvPr/>
        </p:nvSpPr>
        <p:spPr>
          <a:xfrm>
            <a:off x="564706" y="508920"/>
            <a:ext cx="10913759" cy="5840160"/>
          </a:xfrm>
          <a:prstGeom prst="rect">
            <a:avLst/>
          </a:prstGeom>
          <a:solidFill>
            <a:srgbClr val="FFFFFF"/>
          </a:solidFill>
          <a:ln w="38100">
            <a:solidFill>
              <a:srgbClr val="FAE06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cs typeface="Calibri" panose="020F0502020204030204" charset="0"/>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8199" y="-449617"/>
            <a:ext cx="2090057" cy="2090057"/>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3746" y="5258141"/>
            <a:ext cx="1292351" cy="1292351"/>
          </a:xfrm>
          <a:prstGeom prst="rect">
            <a:avLst/>
          </a:prstGeom>
        </p:spPr>
      </p:pic>
      <p:sp>
        <p:nvSpPr>
          <p:cNvPr id="14" name="云形 13"/>
          <p:cNvSpPr/>
          <p:nvPr/>
        </p:nvSpPr>
        <p:spPr>
          <a:xfrm>
            <a:off x="-1773788" y="-449617"/>
            <a:ext cx="1047750" cy="695324"/>
          </a:xfrm>
          <a:prstGeom prst="cloud">
            <a:avLst/>
          </a:prstGeom>
          <a:solidFill>
            <a:schemeClr val="bg1"/>
          </a:solidFill>
          <a:ln>
            <a:solidFill>
              <a:srgbClr val="FAE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cs typeface="Calibri" panose="020F0502020204030204" charset="0"/>
            </a:endParaRPr>
          </a:p>
        </p:txBody>
      </p:sp>
      <p:sp>
        <p:nvSpPr>
          <p:cNvPr id="12" name="文本框 13">
            <a:extLst>
              <a:ext uri="{FF2B5EF4-FFF2-40B4-BE49-F238E27FC236}">
                <a16:creationId xmlns:a16="http://schemas.microsoft.com/office/drawing/2014/main" id="{C5A1F1D6-9AFE-48FF-B34F-4D6EBC167081}"/>
              </a:ext>
            </a:extLst>
          </p:cNvPr>
          <p:cNvSpPr txBox="1"/>
          <p:nvPr/>
        </p:nvSpPr>
        <p:spPr>
          <a:xfrm>
            <a:off x="2813483" y="964162"/>
            <a:ext cx="656502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a:ln>
                  <a:solidFill>
                    <a:srgbClr val="571D18"/>
                  </a:solidFill>
                </a:ln>
                <a:solidFill>
                  <a:srgbClr val="FAE06F"/>
                </a:solidFill>
                <a:effectLst/>
                <a:uLnTx/>
                <a:uFillTx/>
                <a:latin typeface="Cambria" panose="02040503050406030204" pitchFamily="18" charset="0"/>
                <a:ea typeface="Cambria" panose="02040503050406030204" pitchFamily="18" charset="0"/>
                <a:cs typeface="Calibri" panose="020F0502020204030204" charset="0"/>
              </a:rPr>
              <a:t>Dàn ý</a:t>
            </a:r>
            <a:endParaRPr kumimoji="0" lang="zh-CN" altLang="en-US" sz="4400" b="1" i="0" u="none" strike="noStrike" kern="1200" cap="none" spc="0" normalizeH="0" baseline="0" noProof="0" dirty="0">
              <a:ln>
                <a:solidFill>
                  <a:srgbClr val="571D18"/>
                </a:solidFill>
              </a:ln>
              <a:solidFill>
                <a:srgbClr val="FAE06F"/>
              </a:solidFill>
              <a:effectLst/>
              <a:uLnTx/>
              <a:uFillTx/>
              <a:latin typeface="Cambria" panose="02040503050406030204" pitchFamily="18" charset="0"/>
              <a:ea typeface="Calibri" panose="020F0502020204030204" charset="0"/>
              <a:cs typeface="Calibri" panose="020F0502020204030204" charset="0"/>
            </a:endParaRPr>
          </a:p>
        </p:txBody>
      </p:sp>
      <p:sp>
        <p:nvSpPr>
          <p:cNvPr id="15" name="TextBox 14">
            <a:extLst>
              <a:ext uri="{FF2B5EF4-FFF2-40B4-BE49-F238E27FC236}">
                <a16:creationId xmlns:a16="http://schemas.microsoft.com/office/drawing/2014/main" id="{31D951DA-49C1-40FE-8EA2-2C452D17B2E7}"/>
              </a:ext>
            </a:extLst>
          </p:cNvPr>
          <p:cNvSpPr txBox="1"/>
          <p:nvPr/>
        </p:nvSpPr>
        <p:spPr>
          <a:xfrm>
            <a:off x="912240" y="1567341"/>
            <a:ext cx="10604242" cy="4401205"/>
          </a:xfrm>
          <a:prstGeom prst="rect">
            <a:avLst/>
          </a:prstGeom>
          <a:noFill/>
        </p:spPr>
        <p:txBody>
          <a:bodyPr wrap="square">
            <a:spAutoFit/>
          </a:bodyPr>
          <a:lstStyle/>
          <a:p>
            <a:pPr eaLnBrk="1" hangingPunct="1"/>
            <a:r>
              <a:rPr kumimoji="1" lang="fr-FR" altLang="en-US" sz="2800" b="1">
                <a:solidFill>
                  <a:srgbClr val="7030A0"/>
                </a:solidFill>
                <a:latin typeface="Cambria" panose="02040503050406030204" pitchFamily="18" charset="0"/>
                <a:ea typeface="Cambria" panose="02040503050406030204" pitchFamily="18" charset="0"/>
                <a:cs typeface="Times New Roman" panose="02020603050405020304" pitchFamily="18" charset="0"/>
              </a:rPr>
              <a:t>1. Mở bài </a:t>
            </a:r>
            <a:r>
              <a:rPr kumimoji="1" lang="fr-FR" altLang="en-US" sz="2800" b="1" i="1">
                <a:solidFill>
                  <a:srgbClr val="7030A0"/>
                </a:solidFill>
                <a:latin typeface="Cambria" panose="02040503050406030204" pitchFamily="18" charset="0"/>
                <a:ea typeface="Cambria" panose="02040503050406030204" pitchFamily="18" charset="0"/>
                <a:cs typeface="Times New Roman" panose="02020603050405020304" pitchFamily="18" charset="0"/>
              </a:rPr>
              <a:t>(Trực tiếp hoặc gián tiếp):</a:t>
            </a:r>
            <a:endParaRPr kumimoji="1" lang="en-US" altLang="en-US" sz="2800" i="1">
              <a:solidFill>
                <a:srgbClr val="7030A0"/>
              </a:solidFill>
              <a:latin typeface="Cambria" panose="02040503050406030204" pitchFamily="18" charset="0"/>
              <a:ea typeface="Cambria" panose="02040503050406030204" pitchFamily="18" charset="0"/>
              <a:cs typeface="Times New Roman" panose="02020603050405020304" pitchFamily="18" charset="0"/>
            </a:endParaRPr>
          </a:p>
          <a:p>
            <a:pPr eaLnBrk="1" hangingPunct="1"/>
            <a:r>
              <a:rPr kumimoji="1" lang="fr-FR" altLang="en-US" sz="2800">
                <a:latin typeface="Cambria" panose="02040503050406030204" pitchFamily="18" charset="0"/>
                <a:ea typeface="Cambria" panose="02040503050406030204" pitchFamily="18" charset="0"/>
                <a:cs typeface="Times New Roman" panose="02020603050405020304" pitchFamily="18" charset="0"/>
              </a:rPr>
              <a:t>    Giới thiệu đồ vật (</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Đồ vật </a:t>
            </a:r>
            <a:r>
              <a:rPr kumimoji="1" lang="fr-FR" altLang="en-US" sz="2800">
                <a:latin typeface="Cambria" panose="02040503050406030204" pitchFamily="18" charset="0"/>
                <a:ea typeface="Cambria" panose="02040503050406030204" pitchFamily="18" charset="0"/>
                <a:cs typeface="Times New Roman" panose="02020603050405020304" pitchFamily="18" charset="0"/>
              </a:rPr>
              <a:t>em</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 định tả là gì? Tại sao </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em</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 có nó?</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 </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Có nó vào thời gian nào?) </a:t>
            </a:r>
            <a:endParaRPr kumimoji="1" lang="en-US" altLang="en-US" sz="2800">
              <a:latin typeface="Cambria" panose="02040503050406030204" pitchFamily="18" charset="0"/>
              <a:ea typeface="Cambria" panose="02040503050406030204" pitchFamily="18" charset="0"/>
              <a:cs typeface="Times New Roman" panose="02020603050405020304" pitchFamily="18" charset="0"/>
            </a:endParaRPr>
          </a:p>
          <a:p>
            <a:pPr eaLnBrk="1" hangingPunct="1"/>
            <a:r>
              <a:rPr kumimoji="1" lang="vi-VN" altLang="en-US" sz="2800" b="1">
                <a:solidFill>
                  <a:srgbClr val="7030A0"/>
                </a:solidFill>
                <a:latin typeface="Cambria" panose="02040503050406030204" pitchFamily="18" charset="0"/>
                <a:ea typeface="Cambria" panose="02040503050406030204" pitchFamily="18" charset="0"/>
                <a:cs typeface="Times New Roman" panose="02020603050405020304" pitchFamily="18" charset="0"/>
              </a:rPr>
              <a:t>2. Thân bài</a:t>
            </a:r>
            <a:r>
              <a:rPr kumimoji="1" lang="en-US" altLang="en-US" sz="2800" b="1">
                <a:solidFill>
                  <a:srgbClr val="7030A0"/>
                </a:solidFill>
                <a:latin typeface="Cambria" panose="02040503050406030204" pitchFamily="18" charset="0"/>
                <a:ea typeface="Cambria" panose="02040503050406030204" pitchFamily="18" charset="0"/>
                <a:cs typeface="Times New Roman" panose="02020603050405020304" pitchFamily="18" charset="0"/>
              </a:rPr>
              <a:t>:</a:t>
            </a:r>
            <a:endParaRPr kumimoji="1" lang="en-US" altLang="en-US" sz="2800">
              <a:solidFill>
                <a:srgbClr val="7030A0"/>
              </a:solidFill>
              <a:latin typeface="Cambria" panose="02040503050406030204" pitchFamily="18" charset="0"/>
              <a:ea typeface="Cambria" panose="02040503050406030204" pitchFamily="18" charset="0"/>
              <a:cs typeface="Times New Roman" panose="02020603050405020304" pitchFamily="18" charset="0"/>
            </a:endParaRPr>
          </a:p>
          <a:p>
            <a:pPr eaLnBrk="1" hangingPunct="1"/>
            <a:r>
              <a:rPr kumimoji="1" lang="vi-VN" altLang="en-US" sz="2800">
                <a:latin typeface="Cambria" panose="02040503050406030204" pitchFamily="18" charset="0"/>
                <a:ea typeface="Cambria" panose="02040503050406030204" pitchFamily="18" charset="0"/>
                <a:cs typeface="Times New Roman" panose="02020603050405020304" pitchFamily="18" charset="0"/>
              </a:rPr>
              <a:t>    </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 </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a. Tả bao quát: </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Hình dáng, kích thước, màu sắc</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a:t>
            </a:r>
          </a:p>
          <a:p>
            <a:pPr eaLnBrk="1" hangingPunct="1"/>
            <a:r>
              <a:rPr kumimoji="1" lang="vi-VN" altLang="en-US" sz="2800">
                <a:latin typeface="Cambria" panose="02040503050406030204" pitchFamily="18" charset="0"/>
                <a:ea typeface="Cambria" panose="02040503050406030204" pitchFamily="18" charset="0"/>
                <a:cs typeface="Times New Roman" panose="02020603050405020304" pitchFamily="18" charset="0"/>
              </a:rPr>
              <a:t>   </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  </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b. Tả chi tiết: </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 (</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Tả</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 chi tiết</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 các bộ phận của đồ vật</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a:t>
            </a:r>
          </a:p>
          <a:p>
            <a:pPr eaLnBrk="1" hangingPunct="1"/>
            <a:r>
              <a:rPr kumimoji="1" lang="en-US" altLang="en-US" sz="2800">
                <a:latin typeface="Cambria" panose="02040503050406030204" pitchFamily="18" charset="0"/>
                <a:ea typeface="Cambria" panose="02040503050406030204" pitchFamily="18" charset="0"/>
                <a:cs typeface="Times New Roman" panose="02020603050405020304" pitchFamily="18" charset="0"/>
              </a:rPr>
              <a:t>     c. Tả hoạt động, công dụng </a:t>
            </a:r>
          </a:p>
          <a:p>
            <a:pPr eaLnBrk="1" hangingPunct="1"/>
            <a:r>
              <a:rPr kumimoji="1" lang="vi-VN" altLang="en-US" sz="2800" b="1">
                <a:solidFill>
                  <a:srgbClr val="7030A0"/>
                </a:solidFill>
                <a:latin typeface="Cambria" panose="02040503050406030204" pitchFamily="18" charset="0"/>
                <a:ea typeface="Cambria" panose="02040503050406030204" pitchFamily="18" charset="0"/>
                <a:cs typeface="Times New Roman" panose="02020603050405020304" pitchFamily="18" charset="0"/>
              </a:rPr>
              <a:t>3. Kết bài</a:t>
            </a:r>
            <a:r>
              <a:rPr kumimoji="1" lang="en-US" altLang="en-US" sz="2800" b="1">
                <a:solidFill>
                  <a:srgbClr val="7030A0"/>
                </a:solidFill>
                <a:latin typeface="Cambria" panose="02040503050406030204" pitchFamily="18" charset="0"/>
                <a:ea typeface="Cambria" panose="02040503050406030204" pitchFamily="18" charset="0"/>
                <a:cs typeface="Times New Roman" panose="02020603050405020304" pitchFamily="18" charset="0"/>
              </a:rPr>
              <a:t> </a:t>
            </a:r>
            <a:r>
              <a:rPr kumimoji="1" lang="en-US" altLang="en-US" sz="2800" b="1" i="1">
                <a:solidFill>
                  <a:srgbClr val="7030A0"/>
                </a:solidFill>
                <a:latin typeface="Cambria" panose="02040503050406030204" pitchFamily="18" charset="0"/>
                <a:ea typeface="Cambria" panose="02040503050406030204" pitchFamily="18" charset="0"/>
                <a:cs typeface="Times New Roman" panose="02020603050405020304" pitchFamily="18" charset="0"/>
              </a:rPr>
              <a:t>(</a:t>
            </a:r>
            <a:r>
              <a:rPr kumimoji="1" lang="vi-VN" altLang="en-US" sz="2800" b="1" i="1">
                <a:solidFill>
                  <a:srgbClr val="7030A0"/>
                </a:solidFill>
                <a:latin typeface="Cambria" panose="02040503050406030204" pitchFamily="18" charset="0"/>
                <a:ea typeface="Cambria" panose="02040503050406030204" pitchFamily="18" charset="0"/>
                <a:cs typeface="Times New Roman" panose="02020603050405020304" pitchFamily="18" charset="0"/>
              </a:rPr>
              <a:t>mở rộng</a:t>
            </a:r>
            <a:r>
              <a:rPr kumimoji="1" lang="en-US" altLang="en-US" sz="2800" b="1" i="1">
                <a:solidFill>
                  <a:srgbClr val="7030A0"/>
                </a:solidFill>
                <a:latin typeface="Cambria" panose="02040503050406030204" pitchFamily="18" charset="0"/>
                <a:ea typeface="Cambria" panose="02040503050406030204" pitchFamily="18" charset="0"/>
                <a:cs typeface="Times New Roman" panose="02020603050405020304" pitchFamily="18" charset="0"/>
              </a:rPr>
              <a:t> hoặc không mở rộng)</a:t>
            </a:r>
            <a:r>
              <a:rPr kumimoji="1" lang="vi-VN" altLang="en-US" sz="2800" b="1" i="1">
                <a:solidFill>
                  <a:srgbClr val="7030A0"/>
                </a:solidFill>
                <a:latin typeface="Cambria" panose="02040503050406030204" pitchFamily="18" charset="0"/>
                <a:ea typeface="Cambria" panose="02040503050406030204" pitchFamily="18" charset="0"/>
                <a:cs typeface="Times New Roman" panose="02020603050405020304" pitchFamily="18" charset="0"/>
              </a:rPr>
              <a:t>:</a:t>
            </a:r>
            <a:r>
              <a:rPr kumimoji="1" lang="vi-VN" altLang="en-US" sz="2800">
                <a:solidFill>
                  <a:srgbClr val="7030A0"/>
                </a:solidFill>
                <a:latin typeface="Cambria" panose="02040503050406030204" pitchFamily="18" charset="0"/>
                <a:ea typeface="Cambria" panose="02040503050406030204" pitchFamily="18" charset="0"/>
                <a:cs typeface="Times New Roman" panose="02020603050405020304" pitchFamily="18" charset="0"/>
              </a:rPr>
              <a:t> </a:t>
            </a:r>
            <a:endParaRPr kumimoji="1" lang="en-US" altLang="en-US" sz="2800">
              <a:solidFill>
                <a:srgbClr val="7030A0"/>
              </a:solidFill>
              <a:latin typeface="Cambria" panose="02040503050406030204" pitchFamily="18" charset="0"/>
              <a:ea typeface="Cambria" panose="02040503050406030204" pitchFamily="18" charset="0"/>
              <a:cs typeface="Times New Roman" panose="02020603050405020304" pitchFamily="18" charset="0"/>
            </a:endParaRPr>
          </a:p>
          <a:p>
            <a:pPr eaLnBrk="1" hangingPunct="1"/>
            <a:r>
              <a:rPr kumimoji="1" lang="en-US" altLang="en-US" sz="2800">
                <a:latin typeface="Cambria" panose="02040503050406030204" pitchFamily="18" charset="0"/>
                <a:ea typeface="Cambria" panose="02040503050406030204" pitchFamily="18" charset="0"/>
                <a:cs typeface="Times New Roman" panose="02020603050405020304" pitchFamily="18" charset="0"/>
              </a:rPr>
              <a:t>      </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Nêu cảm nghĩ của em với đồ vật (Em coi nó như là một người bạn của mình). </a:t>
            </a:r>
          </a:p>
        </p:txBody>
      </p:sp>
      <p:sp>
        <p:nvSpPr>
          <p:cNvPr id="11" name="TextBox 10">
            <a:extLst>
              <a:ext uri="{FF2B5EF4-FFF2-40B4-BE49-F238E27FC236}">
                <a16:creationId xmlns:a16="http://schemas.microsoft.com/office/drawing/2014/main" id="{075879ED-27E2-4345-BE28-51C9C6C87CEC}"/>
              </a:ext>
            </a:extLst>
          </p:cNvPr>
          <p:cNvSpPr txBox="1"/>
          <p:nvPr/>
        </p:nvSpPr>
        <p:spPr>
          <a:xfrm>
            <a:off x="793877" y="422537"/>
            <a:ext cx="10604241" cy="707886"/>
          </a:xfrm>
          <a:prstGeom prst="rect">
            <a:avLst/>
          </a:prstGeom>
          <a:noFill/>
        </p:spPr>
        <p:txBody>
          <a:bodyPr wrap="square">
            <a:spAutoFit/>
          </a:bodyPr>
          <a:lstStyle/>
          <a:p>
            <a:pPr eaLnBrk="1" hangingPunct="1">
              <a:spcBef>
                <a:spcPct val="50000"/>
              </a:spcBef>
              <a:buFont typeface="Wingdings" panose="05000000000000000000" pitchFamily="2" charset="2"/>
              <a:buNone/>
            </a:pPr>
            <a:r>
              <a:rPr lang="en-US" altLang="en-US" sz="4000" b="1" u="sng">
                <a:solidFill>
                  <a:srgbClr val="C00000"/>
                </a:solidFill>
                <a:latin typeface="Cambria" panose="02040503050406030204" pitchFamily="18" charset="0"/>
                <a:ea typeface="Cambria" panose="02040503050406030204" pitchFamily="18" charset="0"/>
                <a:cs typeface="Times New Roman" panose="02020603050405020304" pitchFamily="18" charset="0"/>
              </a:rPr>
              <a:t>Đề bài</a:t>
            </a:r>
            <a:r>
              <a:rPr lang="en-US" altLang="en-US" sz="4000" b="1">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b="1" i="1">
                <a:solidFill>
                  <a:srgbClr val="C00000"/>
                </a:solidFill>
                <a:latin typeface="Cambria" panose="02040503050406030204" pitchFamily="18" charset="0"/>
                <a:ea typeface="Cambria" panose="02040503050406030204" pitchFamily="18" charset="0"/>
                <a:cs typeface="Times New Roman" panose="02020603050405020304" pitchFamily="18" charset="0"/>
              </a:rPr>
              <a:t>viết </a:t>
            </a:r>
            <a:r>
              <a:rPr lang="en-US" altLang="en-US" sz="4000" b="1">
                <a:solidFill>
                  <a:srgbClr val="C00000"/>
                </a:solidFill>
                <a:latin typeface="Cambria" panose="02040503050406030204" pitchFamily="18" charset="0"/>
                <a:ea typeface="Cambria" panose="02040503050406030204" pitchFamily="18" charset="0"/>
                <a:cs typeface="Times New Roman" panose="02020603050405020304" pitchFamily="18" charset="0"/>
              </a:rPr>
              <a:t>): Tả một  đồ chơi mà em thích.</a:t>
            </a:r>
          </a:p>
        </p:txBody>
      </p:sp>
    </p:spTree>
    <p:extLst>
      <p:ext uri="{BB962C8B-B14F-4D97-AF65-F5344CB8AC3E}">
        <p14:creationId xmlns:p14="http://schemas.microsoft.com/office/powerpoint/2010/main" val="549543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cs typeface="Calibri" panose="020F0502020204030204" charset="0"/>
            </a:endParaRPr>
          </a:p>
        </p:txBody>
      </p:sp>
      <p:sp>
        <p:nvSpPr>
          <p:cNvPr id="4" name="矩形 3"/>
          <p:cNvSpPr/>
          <p:nvPr/>
        </p:nvSpPr>
        <p:spPr>
          <a:xfrm>
            <a:off x="144674" y="243709"/>
            <a:ext cx="11614111" cy="6259286"/>
          </a:xfrm>
          <a:prstGeom prst="rect">
            <a:avLst/>
          </a:prstGeom>
          <a:solidFill>
            <a:srgbClr val="FFFFF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cs typeface="Calibri" panose="020F0502020204030204" charset="0"/>
            </a:endParaRPr>
          </a:p>
        </p:txBody>
      </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9195" y="4717374"/>
            <a:ext cx="1192222" cy="1841269"/>
          </a:xfrm>
          <a:prstGeom prst="rect">
            <a:avLst/>
          </a:prstGeom>
        </p:spPr>
      </p:pic>
      <p:sp>
        <p:nvSpPr>
          <p:cNvPr id="14" name="TextBox 13">
            <a:extLst>
              <a:ext uri="{FF2B5EF4-FFF2-40B4-BE49-F238E27FC236}">
                <a16:creationId xmlns:a16="http://schemas.microsoft.com/office/drawing/2014/main" id="{1B9AFDA9-BF60-47B4-BC46-81B5B144A30B}"/>
              </a:ext>
            </a:extLst>
          </p:cNvPr>
          <p:cNvSpPr txBox="1"/>
          <p:nvPr/>
        </p:nvSpPr>
        <p:spPr>
          <a:xfrm>
            <a:off x="740583" y="1301054"/>
            <a:ext cx="10422294" cy="820609"/>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en-US" sz="3600" b="1" i="0" u="none" strike="noStrike" kern="1200" cap="none" spc="0" normalizeH="0" baseline="0" noProof="0">
              <a:ln>
                <a:noFill/>
              </a:ln>
              <a:solidFill>
                <a:srgbClr val="ED7D31"/>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3" name="文本框 13">
            <a:extLst>
              <a:ext uri="{FF2B5EF4-FFF2-40B4-BE49-F238E27FC236}">
                <a16:creationId xmlns:a16="http://schemas.microsoft.com/office/drawing/2014/main" id="{A7938468-6B12-419A-BE87-1A9DD12E9623}"/>
              </a:ext>
            </a:extLst>
          </p:cNvPr>
          <p:cNvSpPr txBox="1"/>
          <p:nvPr/>
        </p:nvSpPr>
        <p:spPr>
          <a:xfrm>
            <a:off x="2451478" y="1145004"/>
            <a:ext cx="656502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a:ln>
                  <a:solidFill>
                    <a:srgbClr val="571D18"/>
                  </a:solidFill>
                </a:ln>
                <a:solidFill>
                  <a:srgbClr val="FAE06F"/>
                </a:solidFill>
                <a:effectLst/>
                <a:uLnTx/>
                <a:uFillTx/>
                <a:latin typeface="Cambria" panose="02040503050406030204" pitchFamily="18" charset="0"/>
                <a:ea typeface="Cambria" panose="02040503050406030204" pitchFamily="18" charset="0"/>
                <a:cs typeface="Calibri" panose="020F0502020204030204" charset="0"/>
              </a:rPr>
              <a:t>Viết bài</a:t>
            </a:r>
            <a:endParaRPr kumimoji="0" lang="zh-CN" altLang="en-US" sz="4400" b="1" i="0" u="none" strike="noStrike" kern="1200" cap="none" spc="0" normalizeH="0" baseline="0" noProof="0" dirty="0">
              <a:ln>
                <a:solidFill>
                  <a:srgbClr val="571D18"/>
                </a:solidFill>
              </a:ln>
              <a:solidFill>
                <a:srgbClr val="FAE06F"/>
              </a:solidFill>
              <a:effectLst/>
              <a:uLnTx/>
              <a:uFillTx/>
              <a:latin typeface="Cambria" panose="02040503050406030204" pitchFamily="18" charset="0"/>
              <a:ea typeface="Calibri" panose="020F0502020204030204" charset="0"/>
              <a:cs typeface="Calibri" panose="020F0502020204030204" charset="0"/>
            </a:endParaRPr>
          </a:p>
        </p:txBody>
      </p:sp>
    </p:spTree>
    <p:extLst>
      <p:ext uri="{BB962C8B-B14F-4D97-AF65-F5344CB8AC3E}">
        <p14:creationId xmlns:p14="http://schemas.microsoft.com/office/powerpoint/2010/main" val="2190615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sp>
        <p:nvSpPr>
          <p:cNvPr id="4" name="矩形 3"/>
          <p:cNvSpPr/>
          <p:nvPr/>
        </p:nvSpPr>
        <p:spPr>
          <a:xfrm>
            <a:off x="144674" y="243709"/>
            <a:ext cx="11614111" cy="6259286"/>
          </a:xfrm>
          <a:prstGeom prst="rect">
            <a:avLst/>
          </a:prstGeom>
          <a:solidFill>
            <a:srgbClr val="FFFFF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9195" y="4717374"/>
            <a:ext cx="1192222" cy="1841269"/>
          </a:xfrm>
          <a:prstGeom prst="rect">
            <a:avLst/>
          </a:prstGeom>
        </p:spPr>
      </p:pic>
      <p:sp>
        <p:nvSpPr>
          <p:cNvPr id="14" name="TextBox 13">
            <a:extLst>
              <a:ext uri="{FF2B5EF4-FFF2-40B4-BE49-F238E27FC236}">
                <a16:creationId xmlns:a16="http://schemas.microsoft.com/office/drawing/2014/main" id="{1B9AFDA9-BF60-47B4-BC46-81B5B144A30B}"/>
              </a:ext>
            </a:extLst>
          </p:cNvPr>
          <p:cNvSpPr txBox="1"/>
          <p:nvPr/>
        </p:nvSpPr>
        <p:spPr>
          <a:xfrm>
            <a:off x="740583" y="1301054"/>
            <a:ext cx="10422294" cy="4144596"/>
          </a:xfrm>
          <a:prstGeom prst="rect">
            <a:avLst/>
          </a:prstGeom>
          <a:noFill/>
        </p:spPr>
        <p:txBody>
          <a:bodyPr wrap="square">
            <a:spAutoFit/>
          </a:bodyPr>
          <a:lstStyle/>
          <a:p>
            <a:pPr eaLnBrk="1" hangingPunct="1">
              <a:lnSpc>
                <a:spcPct val="150000"/>
              </a:lnSpc>
            </a:pPr>
            <a:r>
              <a:rPr lang="en-US" altLang="en-US" sz="3600">
                <a:latin typeface="Cambria" panose="02040503050406030204" pitchFamily="18" charset="0"/>
                <a:ea typeface="Cambria" panose="02040503050406030204" pitchFamily="18" charset="0"/>
                <a:cs typeface="Times New Roman" panose="02020603050405020304" pitchFamily="18" charset="0"/>
              </a:rPr>
              <a:t>- Bài viết đã đúng yêu cầu của đề chưa?</a:t>
            </a:r>
          </a:p>
          <a:p>
            <a:pPr eaLnBrk="1" hangingPunct="1">
              <a:lnSpc>
                <a:spcPct val="150000"/>
              </a:lnSpc>
            </a:pPr>
            <a:r>
              <a:rPr lang="en-US" altLang="en-US" sz="3600">
                <a:latin typeface="Cambria" panose="02040503050406030204" pitchFamily="18" charset="0"/>
                <a:ea typeface="Cambria" panose="02040503050406030204" pitchFamily="18" charset="0"/>
                <a:cs typeface="Times New Roman" panose="02020603050405020304" pitchFamily="18" charset="0"/>
              </a:rPr>
              <a:t>- Bài viết đã đủ ba phần chưa?</a:t>
            </a:r>
          </a:p>
          <a:p>
            <a:pPr eaLnBrk="1" hangingPunct="1">
              <a:lnSpc>
                <a:spcPct val="150000"/>
              </a:lnSpc>
            </a:pPr>
            <a:r>
              <a:rPr lang="en-US" altLang="en-US" sz="3600">
                <a:latin typeface="Cambria" panose="02040503050406030204" pitchFamily="18" charset="0"/>
                <a:ea typeface="Cambria" panose="02040503050406030204" pitchFamily="18" charset="0"/>
                <a:cs typeface="Times New Roman" panose="02020603050405020304" pitchFamily="18" charset="0"/>
              </a:rPr>
              <a:t>- Cách viết câu của bạn như thế nào? Có hay không? Em cần sửa cho bạn câu nào?</a:t>
            </a:r>
          </a:p>
          <a:p>
            <a:pPr eaLnBrk="1" hangingPunct="1">
              <a:lnSpc>
                <a:spcPct val="150000"/>
              </a:lnSpc>
            </a:pPr>
            <a:r>
              <a:rPr lang="en-US" altLang="en-US" sz="3600">
                <a:latin typeface="Cambria" panose="02040503050406030204" pitchFamily="18" charset="0"/>
                <a:ea typeface="Cambria" panose="02040503050406030204" pitchFamily="18" charset="0"/>
                <a:cs typeface="Times New Roman" panose="02020603050405020304" pitchFamily="18" charset="0"/>
              </a:rPr>
              <a:t>- Cách dùng từ của bạn có hay không? </a:t>
            </a:r>
            <a:endParaRPr lang="en-US" altLang="en-US" sz="3600" b="1">
              <a:solidFill>
                <a:schemeClr val="accent2"/>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3" name="文本框 13">
            <a:extLst>
              <a:ext uri="{FF2B5EF4-FFF2-40B4-BE49-F238E27FC236}">
                <a16:creationId xmlns:a16="http://schemas.microsoft.com/office/drawing/2014/main" id="{A7938468-6B12-419A-BE87-1A9DD12E9623}"/>
              </a:ext>
            </a:extLst>
          </p:cNvPr>
          <p:cNvSpPr txBox="1"/>
          <p:nvPr/>
        </p:nvSpPr>
        <p:spPr>
          <a:xfrm>
            <a:off x="2393605" y="387661"/>
            <a:ext cx="656502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Nhận xét bài viết</a:t>
            </a:r>
            <a:endParaRPr kumimoji="0" lang="zh-CN" altLang="en-US" sz="4400" b="1" i="0" u="none" strike="noStrike" kern="1200" cap="none" spc="0" normalizeH="0" baseline="0" noProof="0" dirty="0">
              <a:ln>
                <a:solidFill>
                  <a:srgbClr val="571D18"/>
                </a:solidFill>
              </a:ln>
              <a:solidFill>
                <a:srgbClr val="FAE06F"/>
              </a:solidFill>
              <a:effectLst/>
              <a:uLnTx/>
              <a:uFillTx/>
              <a:latin typeface="Cambria" panose="02040503050406030204" pitchFamily="18" charset="0"/>
              <a:ea typeface="Calibri" panose="020F0502020204030204" charset="0"/>
              <a:cs typeface="Calibri" panose="020F050202020403020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mbria" panose="02040503050406030204" pitchFamily="18" charset="0"/>
              <a:cs typeface="Calibri" panose="020F0502020204030204" charset="0"/>
            </a:endParaRPr>
          </a:p>
        </p:txBody>
      </p:sp>
      <p:grpSp>
        <p:nvGrpSpPr>
          <p:cNvPr id="10" name="Group 9">
            <a:extLst>
              <a:ext uri="{FF2B5EF4-FFF2-40B4-BE49-F238E27FC236}">
                <a16:creationId xmlns:a16="http://schemas.microsoft.com/office/drawing/2014/main" id="{DC3BA9D9-3104-4684-9F60-C128839C2A7C}"/>
              </a:ext>
            </a:extLst>
          </p:cNvPr>
          <p:cNvGrpSpPr/>
          <p:nvPr/>
        </p:nvGrpSpPr>
        <p:grpSpPr>
          <a:xfrm>
            <a:off x="450927" y="204107"/>
            <a:ext cx="11290146" cy="6449786"/>
            <a:chOff x="450927" y="408214"/>
            <a:chExt cx="11290146" cy="6041572"/>
          </a:xfrm>
        </p:grpSpPr>
        <p:sp>
          <p:nvSpPr>
            <p:cNvPr id="6" name="矩形 5"/>
            <p:cNvSpPr/>
            <p:nvPr/>
          </p:nvSpPr>
          <p:spPr>
            <a:xfrm>
              <a:off x="450927" y="408214"/>
              <a:ext cx="11290146" cy="6041572"/>
            </a:xfrm>
            <a:prstGeom prst="rect">
              <a:avLst/>
            </a:prstGeom>
            <a:solidFill>
              <a:srgbClr val="FFFFF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mbria" panose="02040503050406030204" pitchFamily="18" charset="0"/>
                <a:cs typeface="Calibri" panose="020F0502020204030204" charset="0"/>
              </a:endParaRPr>
            </a:p>
          </p:txBody>
        </p:sp>
        <p:sp>
          <p:nvSpPr>
            <p:cNvPr id="7" name="矩形 6"/>
            <p:cNvSpPr/>
            <p:nvPr/>
          </p:nvSpPr>
          <p:spPr>
            <a:xfrm>
              <a:off x="639120" y="542472"/>
              <a:ext cx="10913759" cy="5840160"/>
            </a:xfrm>
            <a:prstGeom prst="rect">
              <a:avLst/>
            </a:prstGeom>
            <a:solidFill>
              <a:srgbClr val="FFFFFF"/>
            </a:solidFill>
            <a:ln w="38100">
              <a:solidFill>
                <a:srgbClr val="FAE06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mbria" panose="02040503050406030204" pitchFamily="18" charset="0"/>
                <a:cs typeface="Calibri" panose="020F0502020204030204" charset="0"/>
              </a:endParaRPr>
            </a:p>
          </p:txBody>
        </p:sp>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850" y="-536109"/>
            <a:ext cx="2090057" cy="2090057"/>
          </a:xfrm>
          <a:prstGeom prst="rect">
            <a:avLst/>
          </a:prstGeom>
        </p:spPr>
      </p:pic>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18790" r="47524"/>
          <a:stretch/>
        </p:blipFill>
        <p:spPr>
          <a:xfrm>
            <a:off x="10350884" y="3605575"/>
            <a:ext cx="1841116" cy="3464268"/>
          </a:xfrm>
          <a:prstGeom prst="rect">
            <a:avLst/>
          </a:prstGeom>
        </p:spPr>
      </p:pic>
      <p:pic>
        <p:nvPicPr>
          <p:cNvPr id="13" name="图片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952" y="-31783"/>
            <a:ext cx="2090058" cy="2090058"/>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6040" y="664232"/>
            <a:ext cx="2090057" cy="1235817"/>
          </a:xfrm>
          <a:prstGeom prst="rect">
            <a:avLst/>
          </a:prstGeom>
        </p:spPr>
      </p:pic>
      <p:sp>
        <p:nvSpPr>
          <p:cNvPr id="12" name="文本框 13">
            <a:extLst>
              <a:ext uri="{FF2B5EF4-FFF2-40B4-BE49-F238E27FC236}">
                <a16:creationId xmlns:a16="http://schemas.microsoft.com/office/drawing/2014/main" id="{9085DC70-A693-4302-B398-9816FD6B63F1}"/>
              </a:ext>
            </a:extLst>
          </p:cNvPr>
          <p:cNvSpPr txBox="1"/>
          <p:nvPr/>
        </p:nvSpPr>
        <p:spPr>
          <a:xfrm>
            <a:off x="1589900" y="542472"/>
            <a:ext cx="92271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b="1">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Sắp xếp các đoạn văn sao cho hợp lý:</a:t>
            </a:r>
            <a:endParaRPr kumimoji="0" lang="zh-CN" altLang="en-US" sz="4000" b="1" i="0" u="none" strike="noStrike" kern="1200" cap="none" spc="0" normalizeH="0" baseline="0" noProof="0" dirty="0">
              <a:ln>
                <a:solidFill>
                  <a:srgbClr val="571D18"/>
                </a:solidFill>
              </a:ln>
              <a:solidFill>
                <a:srgbClr val="FAE06F"/>
              </a:solidFill>
              <a:effectLst/>
              <a:uLnTx/>
              <a:uFillTx/>
              <a:latin typeface="Cambria" panose="02040503050406030204" pitchFamily="18" charset="0"/>
              <a:ea typeface="Calibri" panose="020F0502020204030204" charset="0"/>
              <a:cs typeface="Calibri" panose="020F0502020204030204" charset="0"/>
            </a:endParaRPr>
          </a:p>
        </p:txBody>
      </p:sp>
      <p:sp>
        <p:nvSpPr>
          <p:cNvPr id="17" name="TextBox 16">
            <a:extLst>
              <a:ext uri="{FF2B5EF4-FFF2-40B4-BE49-F238E27FC236}">
                <a16:creationId xmlns:a16="http://schemas.microsoft.com/office/drawing/2014/main" id="{C5BCD3BF-7BDC-42E1-8F1C-23C573E50449}"/>
              </a:ext>
            </a:extLst>
          </p:cNvPr>
          <p:cNvSpPr txBox="1"/>
          <p:nvPr/>
        </p:nvSpPr>
        <p:spPr>
          <a:xfrm>
            <a:off x="1138336" y="1327491"/>
            <a:ext cx="9057704" cy="919401"/>
          </a:xfrm>
          <a:prstGeom prst="roundRect">
            <a:avLst/>
          </a:prstGeom>
          <a:solidFill>
            <a:schemeClr val="accent1">
              <a:lumMod val="20000"/>
              <a:lumOff val="80000"/>
            </a:schemeClr>
          </a:solidFill>
        </p:spPr>
        <p:txBody>
          <a:bodyPr wrap="square">
            <a:spAutoFit/>
          </a:bodyPr>
          <a:lstStyle/>
          <a:p>
            <a:r>
              <a:rPr lang="en-US" sz="2400">
                <a:latin typeface="Cambria" panose="02040503050406030204" pitchFamily="18" charset="0"/>
                <a:ea typeface="Cambria" panose="02040503050406030204" pitchFamily="18" charset="0"/>
                <a:cs typeface="Times New Roman" pitchFamily="18" charset="0"/>
              </a:rPr>
              <a:t> Em rất yêu gấu bông. Ôm chú gấu bông mềm mại, ấm áp vào lòng em thấy rất dễ chịu và thích thú.</a:t>
            </a:r>
            <a:endParaRPr lang="en-US" sz="2400">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120A8191-74E7-4F94-8068-557B5176E920}"/>
              </a:ext>
            </a:extLst>
          </p:cNvPr>
          <p:cNvSpPr txBox="1"/>
          <p:nvPr/>
        </p:nvSpPr>
        <p:spPr>
          <a:xfrm>
            <a:off x="1138336" y="2375071"/>
            <a:ext cx="9057704" cy="510778"/>
          </a:xfrm>
          <a:prstGeom prst="roundRect">
            <a:avLst/>
          </a:prstGeom>
          <a:solidFill>
            <a:schemeClr val="accent2">
              <a:lumMod val="20000"/>
              <a:lumOff val="80000"/>
            </a:schemeClr>
          </a:solidFill>
        </p:spPr>
        <p:txBody>
          <a:bodyPr wrap="square">
            <a:spAutoFit/>
          </a:bodyPr>
          <a:lstStyle/>
          <a:p>
            <a:r>
              <a:rPr lang="en-US" sz="2400">
                <a:solidFill>
                  <a:schemeClr val="tx2"/>
                </a:solidFill>
                <a:latin typeface="Cambria" panose="02040503050406030204" pitchFamily="18" charset="0"/>
                <a:ea typeface="Cambria" panose="02040503050406030204" pitchFamily="18" charset="0"/>
                <a:cs typeface="Times New Roman" pitchFamily="18" charset="0"/>
              </a:rPr>
              <a:t> </a:t>
            </a:r>
            <a:r>
              <a:rPr lang="en-US" sz="2400">
                <a:latin typeface="Cambria" panose="02040503050406030204" pitchFamily="18" charset="0"/>
                <a:ea typeface="Cambria" panose="02040503050406030204" pitchFamily="18" charset="0"/>
                <a:cs typeface="Times New Roman" pitchFamily="18" charset="0"/>
              </a:rPr>
              <a:t>Trong những đồ chơi mà em có, em thích nhất là con gấu bông.</a:t>
            </a:r>
            <a:endParaRPr lang="en-US" sz="2400">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BC3B0915-5131-4ABA-98E2-A1F0E555665C}"/>
              </a:ext>
            </a:extLst>
          </p:cNvPr>
          <p:cNvSpPr txBox="1"/>
          <p:nvPr/>
        </p:nvSpPr>
        <p:spPr>
          <a:xfrm>
            <a:off x="1138336" y="2973115"/>
            <a:ext cx="9057704" cy="1736646"/>
          </a:xfrm>
          <a:prstGeom prst="roundRect">
            <a:avLst/>
          </a:prstGeom>
          <a:solidFill>
            <a:schemeClr val="accent4">
              <a:lumMod val="20000"/>
              <a:lumOff val="80000"/>
            </a:schemeClr>
          </a:solidFill>
        </p:spPr>
        <p:txBody>
          <a:bodyPr wrap="square">
            <a:spAutoFit/>
          </a:bodyPr>
          <a:lstStyle/>
          <a:p>
            <a:r>
              <a:rPr lang="en-US" sz="2400" dirty="0">
                <a:latin typeface="Cambria" panose="02040503050406030204" pitchFamily="18" charset="0"/>
                <a:ea typeface="Cambria" panose="02040503050406030204" pitchFamily="18" charset="0"/>
                <a:cs typeface="Times New Roman" pitchFamily="18" charset="0"/>
              </a:rPr>
              <a:t> Hai </a:t>
            </a:r>
            <a:r>
              <a:rPr lang="en-US" sz="2400" dirty="0" err="1">
                <a:latin typeface="Cambria" panose="02040503050406030204" pitchFamily="18" charset="0"/>
                <a:ea typeface="Cambria" panose="02040503050406030204" pitchFamily="18" charset="0"/>
                <a:cs typeface="Times New Roman" pitchFamily="18" charset="0"/>
              </a:rPr>
              <a:t>mắt</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chú</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đen</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láy</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trông</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như</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mắt</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thật</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rất</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tinh</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nghịch</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và</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thông</a:t>
            </a:r>
            <a:r>
              <a:rPr lang="en-US" sz="2400" dirty="0">
                <a:latin typeface="Cambria" panose="02040503050406030204" pitchFamily="18" charset="0"/>
                <a:ea typeface="Cambria" panose="02040503050406030204" pitchFamily="18" charset="0"/>
                <a:cs typeface="Times New Roman" pitchFamily="18" charset="0"/>
              </a:rPr>
              <a:t> minh. </a:t>
            </a:r>
            <a:r>
              <a:rPr lang="en-US" sz="2400" dirty="0" err="1">
                <a:latin typeface="Cambria" panose="02040503050406030204" pitchFamily="18" charset="0"/>
                <a:ea typeface="Cambria" panose="02040503050406030204" pitchFamily="18" charset="0"/>
                <a:cs typeface="Times New Roman" pitchFamily="18" charset="0"/>
              </a:rPr>
              <a:t>Mũi</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màu</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nâu</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trông</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như</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một</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chiếc</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cúc</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áo</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gắn</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trên</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mõm</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Trên</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cổ</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thắt</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một</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chiếc</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nơ</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trắng</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rất</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nổi</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latin typeface="Cambria" panose="02040503050406030204" pitchFamily="18" charset="0"/>
                <a:ea typeface="Cambria" panose="02040503050406030204" pitchFamily="18" charset="0"/>
                <a:cs typeface="Times New Roman" pitchFamily="18" charset="0"/>
              </a:rPr>
              <a:t>làm</a:t>
            </a:r>
            <a:r>
              <a:rPr lang="en-US" sz="2400" dirty="0">
                <a:latin typeface="Cambria" panose="02040503050406030204" pitchFamily="18" charset="0"/>
                <a:ea typeface="Cambria" panose="02040503050406030204" pitchFamily="18" charset="0"/>
                <a:cs typeface="Times New Roman" pitchFamily="18" charset="0"/>
              </a:rPr>
              <a:t> </a:t>
            </a:r>
            <a:r>
              <a:rPr lang="en-US" sz="2400" dirty="0" err="1">
                <a:solidFill>
                  <a:schemeClr val="tx2"/>
                </a:solidFill>
                <a:latin typeface="Cambria" panose="02040503050406030204" pitchFamily="18" charset="0"/>
                <a:ea typeface="Cambria" panose="02040503050406030204" pitchFamily="18" charset="0"/>
                <a:cs typeface="Times New Roman" pitchFamily="18" charset="0"/>
              </a:rPr>
              <a:t>cho</a:t>
            </a:r>
            <a:r>
              <a:rPr lang="en-US" sz="2400" dirty="0">
                <a:solidFill>
                  <a:schemeClr val="tx2"/>
                </a:solidFill>
                <a:latin typeface="Cambria" panose="02040503050406030204" pitchFamily="18" charset="0"/>
                <a:ea typeface="Cambria" panose="02040503050406030204" pitchFamily="18" charset="0"/>
                <a:cs typeface="Times New Roman" pitchFamily="18" charset="0"/>
              </a:rPr>
              <a:t> </a:t>
            </a:r>
            <a:r>
              <a:rPr lang="en-US" sz="2400" dirty="0" err="1">
                <a:solidFill>
                  <a:schemeClr val="tx2"/>
                </a:solidFill>
                <a:latin typeface="Cambria" panose="02040503050406030204" pitchFamily="18" charset="0"/>
                <a:ea typeface="Cambria" panose="02040503050406030204" pitchFamily="18" charset="0"/>
                <a:cs typeface="Times New Roman" pitchFamily="18" charset="0"/>
              </a:rPr>
              <a:t>chú</a:t>
            </a:r>
            <a:r>
              <a:rPr lang="en-US" sz="2400" dirty="0">
                <a:solidFill>
                  <a:schemeClr val="tx2"/>
                </a:solidFill>
                <a:latin typeface="Cambria" panose="02040503050406030204" pitchFamily="18" charset="0"/>
                <a:ea typeface="Cambria" panose="02040503050406030204" pitchFamily="18" charset="0"/>
                <a:cs typeface="Times New Roman" pitchFamily="18" charset="0"/>
              </a:rPr>
              <a:t> </a:t>
            </a:r>
            <a:r>
              <a:rPr lang="en-US" sz="2400" dirty="0" err="1">
                <a:solidFill>
                  <a:schemeClr val="tx2"/>
                </a:solidFill>
                <a:latin typeface="Cambria" panose="02040503050406030204" pitchFamily="18" charset="0"/>
                <a:ea typeface="Cambria" panose="02040503050406030204" pitchFamily="18" charset="0"/>
                <a:cs typeface="Times New Roman" pitchFamily="18" charset="0"/>
              </a:rPr>
              <a:t>càng</a:t>
            </a:r>
            <a:r>
              <a:rPr lang="en-US" sz="2400" dirty="0">
                <a:solidFill>
                  <a:schemeClr val="tx2"/>
                </a:solidFill>
                <a:latin typeface="Cambria" panose="02040503050406030204" pitchFamily="18" charset="0"/>
                <a:ea typeface="Cambria" panose="02040503050406030204" pitchFamily="18" charset="0"/>
                <a:cs typeface="Times New Roman" pitchFamily="18" charset="0"/>
              </a:rPr>
              <a:t> </a:t>
            </a:r>
            <a:r>
              <a:rPr lang="en-US" sz="2400" dirty="0" err="1">
                <a:solidFill>
                  <a:schemeClr val="tx2"/>
                </a:solidFill>
                <a:latin typeface="Cambria" panose="02040503050406030204" pitchFamily="18" charset="0"/>
                <a:ea typeface="Cambria" panose="02040503050406030204" pitchFamily="18" charset="0"/>
                <a:cs typeface="Times New Roman" pitchFamily="18" charset="0"/>
              </a:rPr>
              <a:t>đáng</a:t>
            </a:r>
            <a:r>
              <a:rPr lang="en-US" sz="2400" dirty="0">
                <a:solidFill>
                  <a:schemeClr val="tx2"/>
                </a:solidFill>
                <a:latin typeface="Cambria" panose="02040503050406030204" pitchFamily="18" charset="0"/>
                <a:ea typeface="Cambria" panose="02040503050406030204" pitchFamily="18" charset="0"/>
                <a:cs typeface="Times New Roman" pitchFamily="18" charset="0"/>
              </a:rPr>
              <a:t> </a:t>
            </a:r>
            <a:r>
              <a:rPr lang="en-US" sz="2400" dirty="0" err="1">
                <a:solidFill>
                  <a:schemeClr val="tx2"/>
                </a:solidFill>
                <a:latin typeface="Cambria" panose="02040503050406030204" pitchFamily="18" charset="0"/>
                <a:ea typeface="Cambria" panose="02040503050406030204" pitchFamily="18" charset="0"/>
                <a:cs typeface="Times New Roman" pitchFamily="18" charset="0"/>
              </a:rPr>
              <a:t>yêu</a:t>
            </a:r>
            <a:r>
              <a:rPr lang="en-US" sz="2400" dirty="0">
                <a:solidFill>
                  <a:schemeClr val="tx2"/>
                </a:solidFill>
                <a:latin typeface="Cambria" panose="02040503050406030204" pitchFamily="18" charset="0"/>
                <a:ea typeface="Cambria" panose="02040503050406030204" pitchFamily="18" charset="0"/>
                <a:cs typeface="Times New Roman" pitchFamily="18" charset="0"/>
              </a:rPr>
              <a:t> </a:t>
            </a:r>
            <a:r>
              <a:rPr lang="en-US" sz="2400" dirty="0" err="1">
                <a:solidFill>
                  <a:schemeClr val="tx2"/>
                </a:solidFill>
                <a:latin typeface="Cambria" panose="02040503050406030204" pitchFamily="18" charset="0"/>
                <a:ea typeface="Cambria" panose="02040503050406030204" pitchFamily="18" charset="0"/>
                <a:cs typeface="Times New Roman" pitchFamily="18" charset="0"/>
              </a:rPr>
              <a:t>hơn</a:t>
            </a:r>
            <a:r>
              <a:rPr lang="en-US" sz="2400" dirty="0">
                <a:solidFill>
                  <a:schemeClr val="tx2"/>
                </a:solidFill>
                <a:latin typeface="Cambria" panose="02040503050406030204" pitchFamily="18" charset="0"/>
                <a:ea typeface="Cambria" panose="02040503050406030204" pitchFamily="18" charset="0"/>
                <a:cs typeface="Times New Roman" pitchFamily="18" charset="0"/>
              </a:rPr>
              <a:t>. </a:t>
            </a:r>
            <a:endParaRPr lang="en-US" sz="2400" dirty="0">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886CB6E6-42AF-4524-99F7-A8546B11D1AE}"/>
              </a:ext>
            </a:extLst>
          </p:cNvPr>
          <p:cNvSpPr txBox="1"/>
          <p:nvPr/>
        </p:nvSpPr>
        <p:spPr>
          <a:xfrm>
            <a:off x="1112937" y="4773918"/>
            <a:ext cx="9057704" cy="1736646"/>
          </a:xfrm>
          <a:prstGeom prst="roundRect">
            <a:avLst/>
          </a:prstGeom>
          <a:solidFill>
            <a:schemeClr val="bg2">
              <a:lumMod val="90000"/>
            </a:schemeClr>
          </a:solidFill>
        </p:spPr>
        <p:txBody>
          <a:bodyPr wrap="square">
            <a:spAutoFit/>
          </a:bodyPr>
          <a:lstStyle/>
          <a:p>
            <a:r>
              <a:rPr lang="en-US" sz="2400">
                <a:solidFill>
                  <a:schemeClr val="tx2"/>
                </a:solidFill>
                <a:latin typeface="Cambria" panose="02040503050406030204" pitchFamily="18" charset="0"/>
                <a:ea typeface="Cambria" panose="02040503050406030204" pitchFamily="18" charset="0"/>
                <a:cs typeface="Times New Roman" pitchFamily="18" charset="0"/>
              </a:rPr>
              <a:t> </a:t>
            </a:r>
            <a:r>
              <a:rPr lang="en-US" sz="2400">
                <a:latin typeface="Cambria" panose="02040503050406030204" pitchFamily="18" charset="0"/>
                <a:ea typeface="Cambria" panose="02040503050406030204" pitchFamily="18" charset="0"/>
                <a:cs typeface="Times New Roman" pitchFamily="18" charset="0"/>
              </a:rPr>
              <a:t>Chú gấu bông của em rất đẹp! Nó không to lắm. Nó được đặt ở tư thế ngồi, hai tay chắp trước bụng. Bộ lông màu xám nhạt, pha mấy mảng nâu xẫm ở  tai, mõm, gan bàn chân, làm cho nó có vẻ rất khác những con gấu khác.</a:t>
            </a:r>
            <a:endParaRPr lang="en-US" sz="240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mbria" panose="02040503050406030204" pitchFamily="18" charset="0"/>
              <a:cs typeface="Calibri" panose="020F0502020204030204" charset="0"/>
            </a:endParaRPr>
          </a:p>
        </p:txBody>
      </p:sp>
      <p:grpSp>
        <p:nvGrpSpPr>
          <p:cNvPr id="10" name="Group 9">
            <a:extLst>
              <a:ext uri="{FF2B5EF4-FFF2-40B4-BE49-F238E27FC236}">
                <a16:creationId xmlns:a16="http://schemas.microsoft.com/office/drawing/2014/main" id="{DC3BA9D9-3104-4684-9F60-C128839C2A7C}"/>
              </a:ext>
            </a:extLst>
          </p:cNvPr>
          <p:cNvGrpSpPr/>
          <p:nvPr/>
        </p:nvGrpSpPr>
        <p:grpSpPr>
          <a:xfrm>
            <a:off x="450927" y="204107"/>
            <a:ext cx="11290146" cy="6449786"/>
            <a:chOff x="450927" y="408214"/>
            <a:chExt cx="11290146" cy="6041572"/>
          </a:xfrm>
        </p:grpSpPr>
        <p:sp>
          <p:nvSpPr>
            <p:cNvPr id="6" name="矩形 5"/>
            <p:cNvSpPr/>
            <p:nvPr/>
          </p:nvSpPr>
          <p:spPr>
            <a:xfrm>
              <a:off x="450927" y="408214"/>
              <a:ext cx="11290146" cy="6041572"/>
            </a:xfrm>
            <a:prstGeom prst="rect">
              <a:avLst/>
            </a:prstGeom>
            <a:solidFill>
              <a:srgbClr val="FFFFF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mbria" panose="02040503050406030204" pitchFamily="18" charset="0"/>
                <a:cs typeface="Calibri" panose="020F0502020204030204" charset="0"/>
              </a:endParaRPr>
            </a:p>
          </p:txBody>
        </p:sp>
        <p:sp>
          <p:nvSpPr>
            <p:cNvPr id="7" name="矩形 6"/>
            <p:cNvSpPr/>
            <p:nvPr/>
          </p:nvSpPr>
          <p:spPr>
            <a:xfrm>
              <a:off x="639120" y="542472"/>
              <a:ext cx="10913759" cy="5840160"/>
            </a:xfrm>
            <a:prstGeom prst="rect">
              <a:avLst/>
            </a:prstGeom>
            <a:solidFill>
              <a:srgbClr val="FFFFFF"/>
            </a:solidFill>
            <a:ln w="38100">
              <a:solidFill>
                <a:srgbClr val="FAE06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mbria" panose="02040503050406030204" pitchFamily="18" charset="0"/>
                <a:cs typeface="Calibri" panose="020F0502020204030204" charset="0"/>
              </a:endParaRPr>
            </a:p>
          </p:txBody>
        </p:sp>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850" y="-536109"/>
            <a:ext cx="2090057" cy="2090057"/>
          </a:xfrm>
          <a:prstGeom prst="rect">
            <a:avLst/>
          </a:prstGeom>
        </p:spPr>
      </p:pic>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18790" r="47524"/>
          <a:stretch/>
        </p:blipFill>
        <p:spPr>
          <a:xfrm>
            <a:off x="10350884" y="3605575"/>
            <a:ext cx="1841116" cy="3464268"/>
          </a:xfrm>
          <a:prstGeom prst="rect">
            <a:avLst/>
          </a:prstGeom>
        </p:spPr>
      </p:pic>
      <p:pic>
        <p:nvPicPr>
          <p:cNvPr id="13" name="图片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952" y="-31783"/>
            <a:ext cx="2090058" cy="2090058"/>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6040" y="664232"/>
            <a:ext cx="2090057" cy="1235817"/>
          </a:xfrm>
          <a:prstGeom prst="rect">
            <a:avLst/>
          </a:prstGeom>
        </p:spPr>
      </p:pic>
      <p:sp>
        <p:nvSpPr>
          <p:cNvPr id="12" name="文本框 13">
            <a:extLst>
              <a:ext uri="{FF2B5EF4-FFF2-40B4-BE49-F238E27FC236}">
                <a16:creationId xmlns:a16="http://schemas.microsoft.com/office/drawing/2014/main" id="{9085DC70-A693-4302-B398-9816FD6B63F1}"/>
              </a:ext>
            </a:extLst>
          </p:cNvPr>
          <p:cNvSpPr txBox="1"/>
          <p:nvPr/>
        </p:nvSpPr>
        <p:spPr>
          <a:xfrm>
            <a:off x="1589900" y="542472"/>
            <a:ext cx="92271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b="1">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Sắp xếp các đoạn văn sao cho hợp lý:</a:t>
            </a:r>
            <a:endParaRPr kumimoji="0" lang="zh-CN" altLang="en-US" sz="4000" b="1" i="0" u="none" strike="noStrike" kern="1200" cap="none" spc="0" normalizeH="0" baseline="0" noProof="0" dirty="0">
              <a:ln>
                <a:solidFill>
                  <a:srgbClr val="571D18"/>
                </a:solidFill>
              </a:ln>
              <a:solidFill>
                <a:srgbClr val="FAE06F"/>
              </a:solidFill>
              <a:effectLst/>
              <a:uLnTx/>
              <a:uFillTx/>
              <a:latin typeface="Cambria" panose="02040503050406030204" pitchFamily="18" charset="0"/>
              <a:ea typeface="Calibri" panose="020F0502020204030204" charset="0"/>
              <a:cs typeface="Calibri" panose="020F0502020204030204" charset="0"/>
            </a:endParaRPr>
          </a:p>
        </p:txBody>
      </p:sp>
      <p:sp>
        <p:nvSpPr>
          <p:cNvPr id="17" name="TextBox 16">
            <a:extLst>
              <a:ext uri="{FF2B5EF4-FFF2-40B4-BE49-F238E27FC236}">
                <a16:creationId xmlns:a16="http://schemas.microsoft.com/office/drawing/2014/main" id="{C5BCD3BF-7BDC-42E1-8F1C-23C573E50449}"/>
              </a:ext>
            </a:extLst>
          </p:cNvPr>
          <p:cNvSpPr txBox="1"/>
          <p:nvPr/>
        </p:nvSpPr>
        <p:spPr>
          <a:xfrm>
            <a:off x="1191406" y="5624601"/>
            <a:ext cx="9057704" cy="919401"/>
          </a:xfrm>
          <a:prstGeom prst="roundRect">
            <a:avLst/>
          </a:prstGeom>
          <a:solidFill>
            <a:schemeClr val="accent1">
              <a:lumMod val="20000"/>
              <a:lumOff val="80000"/>
            </a:schemeClr>
          </a:solidFill>
        </p:spPr>
        <p:txBody>
          <a:bodyPr wrap="square">
            <a:spAutoFit/>
          </a:bodyPr>
          <a:lstStyle/>
          <a:p>
            <a:r>
              <a:rPr lang="en-US" sz="2400">
                <a:latin typeface="Cambria" panose="02040503050406030204" pitchFamily="18" charset="0"/>
                <a:ea typeface="Cambria" panose="02040503050406030204" pitchFamily="18" charset="0"/>
                <a:cs typeface="Times New Roman" pitchFamily="18" charset="0"/>
              </a:rPr>
              <a:t> Em rất yêu gấu bông. Ôm chú gấu bông mềm mại, ấm áp vào lòng em thấy rất dễ chịu và thích thú.</a:t>
            </a:r>
            <a:endParaRPr lang="en-US" sz="2400">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120A8191-74E7-4F94-8068-557B5176E920}"/>
              </a:ext>
            </a:extLst>
          </p:cNvPr>
          <p:cNvSpPr txBox="1"/>
          <p:nvPr/>
        </p:nvSpPr>
        <p:spPr>
          <a:xfrm>
            <a:off x="1138336" y="1336467"/>
            <a:ext cx="9057704" cy="510778"/>
          </a:xfrm>
          <a:prstGeom prst="roundRect">
            <a:avLst/>
          </a:prstGeom>
          <a:solidFill>
            <a:schemeClr val="accent2">
              <a:lumMod val="20000"/>
              <a:lumOff val="80000"/>
            </a:schemeClr>
          </a:solidFill>
        </p:spPr>
        <p:txBody>
          <a:bodyPr wrap="square">
            <a:spAutoFit/>
          </a:bodyPr>
          <a:lstStyle/>
          <a:p>
            <a:r>
              <a:rPr lang="en-US" sz="2400">
                <a:solidFill>
                  <a:schemeClr val="tx2"/>
                </a:solidFill>
                <a:latin typeface="Cambria" panose="02040503050406030204" pitchFamily="18" charset="0"/>
                <a:ea typeface="Cambria" panose="02040503050406030204" pitchFamily="18" charset="0"/>
                <a:cs typeface="Times New Roman" pitchFamily="18" charset="0"/>
              </a:rPr>
              <a:t> </a:t>
            </a:r>
            <a:r>
              <a:rPr lang="en-US" sz="2400">
                <a:latin typeface="Cambria" panose="02040503050406030204" pitchFamily="18" charset="0"/>
                <a:ea typeface="Cambria" panose="02040503050406030204" pitchFamily="18" charset="0"/>
                <a:cs typeface="Times New Roman" pitchFamily="18" charset="0"/>
              </a:rPr>
              <a:t>Trong những đồ chơi mà em có, em thích nhất là con gấu bông.</a:t>
            </a:r>
            <a:endParaRPr lang="en-US" sz="2400">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BC3B0915-5131-4ABA-98E2-A1F0E555665C}"/>
              </a:ext>
            </a:extLst>
          </p:cNvPr>
          <p:cNvSpPr txBox="1"/>
          <p:nvPr/>
        </p:nvSpPr>
        <p:spPr>
          <a:xfrm>
            <a:off x="1104986" y="3749042"/>
            <a:ext cx="9057704" cy="1736646"/>
          </a:xfrm>
          <a:prstGeom prst="roundRect">
            <a:avLst/>
          </a:prstGeom>
          <a:solidFill>
            <a:schemeClr val="accent4">
              <a:lumMod val="20000"/>
              <a:lumOff val="80000"/>
            </a:schemeClr>
          </a:solidFill>
        </p:spPr>
        <p:txBody>
          <a:bodyPr wrap="square">
            <a:spAutoFit/>
          </a:bodyPr>
          <a:lstStyle/>
          <a:p>
            <a:r>
              <a:rPr lang="en-US" sz="2400">
                <a:latin typeface="Cambria" panose="02040503050406030204" pitchFamily="18" charset="0"/>
                <a:ea typeface="Cambria" panose="02040503050406030204" pitchFamily="18" charset="0"/>
                <a:cs typeface="Times New Roman" pitchFamily="18" charset="0"/>
              </a:rPr>
              <a:t> Hai mắt chú đen láy, trông như mắt thật, rất tinh nghịch và thông minh. Mũi màu nâu, trông như một chiếc cúc áo gắn trên mõm. Trên cổ thắt một chiếc nơ trắng rất nổi, làm </a:t>
            </a:r>
            <a:r>
              <a:rPr lang="en-US" sz="2400">
                <a:solidFill>
                  <a:schemeClr val="tx2"/>
                </a:solidFill>
                <a:latin typeface="Cambria" panose="02040503050406030204" pitchFamily="18" charset="0"/>
                <a:ea typeface="Cambria" panose="02040503050406030204" pitchFamily="18" charset="0"/>
                <a:cs typeface="Times New Roman" pitchFamily="18" charset="0"/>
              </a:rPr>
              <a:t>cho chú càng đáng yêu hơn. </a:t>
            </a:r>
            <a:endParaRPr lang="en-US" sz="2400">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886CB6E6-42AF-4524-99F7-A8546B11D1AE}"/>
              </a:ext>
            </a:extLst>
          </p:cNvPr>
          <p:cNvSpPr txBox="1"/>
          <p:nvPr/>
        </p:nvSpPr>
        <p:spPr>
          <a:xfrm>
            <a:off x="1104986" y="1949298"/>
            <a:ext cx="9057704" cy="1736646"/>
          </a:xfrm>
          <a:prstGeom prst="roundRect">
            <a:avLst/>
          </a:prstGeom>
          <a:solidFill>
            <a:schemeClr val="bg2">
              <a:lumMod val="90000"/>
            </a:schemeClr>
          </a:solidFill>
        </p:spPr>
        <p:txBody>
          <a:bodyPr wrap="square">
            <a:spAutoFit/>
          </a:bodyPr>
          <a:lstStyle/>
          <a:p>
            <a:r>
              <a:rPr lang="en-US" sz="2400">
                <a:solidFill>
                  <a:schemeClr val="tx2"/>
                </a:solidFill>
                <a:latin typeface="Cambria" panose="02040503050406030204" pitchFamily="18" charset="0"/>
                <a:ea typeface="Cambria" panose="02040503050406030204" pitchFamily="18" charset="0"/>
                <a:cs typeface="Times New Roman" pitchFamily="18" charset="0"/>
              </a:rPr>
              <a:t> </a:t>
            </a:r>
            <a:r>
              <a:rPr lang="en-US" sz="2400">
                <a:latin typeface="Cambria" panose="02040503050406030204" pitchFamily="18" charset="0"/>
                <a:ea typeface="Cambria" panose="02040503050406030204" pitchFamily="18" charset="0"/>
                <a:cs typeface="Times New Roman" pitchFamily="18" charset="0"/>
              </a:rPr>
              <a:t>Chú gấu bông của em rất đẹp! Nó không to lắm. Nó được đặt ở tư thế ngồi, hai tay chắp trước bụng. Bộ lông màu xám nhạt, pha mấy mảng nâu xẫm ở  tai, mõm, gan bàn chân, làm cho nó có vẻ rất khác những con gấu khác.</a:t>
            </a:r>
            <a:endParaRPr lang="en-US" sz="24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54052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400" b="1">
              <a:latin typeface="Cambria" panose="02040503050406030204" pitchFamily="18" charset="0"/>
              <a:cs typeface="Calibri" panose="020F0502020204030204" charset="0"/>
            </a:endParaRPr>
          </a:p>
        </p:txBody>
      </p:sp>
      <p:sp>
        <p:nvSpPr>
          <p:cNvPr id="4" name="矩形 3"/>
          <p:cNvSpPr/>
          <p:nvPr/>
        </p:nvSpPr>
        <p:spPr>
          <a:xfrm>
            <a:off x="450927" y="173620"/>
            <a:ext cx="11290146" cy="6276166"/>
          </a:xfrm>
          <a:prstGeom prst="rect">
            <a:avLst/>
          </a:prstGeom>
          <a:solidFill>
            <a:srgbClr val="FFFFF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400" b="1">
              <a:latin typeface="Cambria" panose="02040503050406030204" pitchFamily="18" charset="0"/>
              <a:cs typeface="Calibri" panose="020F0502020204030204" charset="0"/>
            </a:endParaRPr>
          </a:p>
        </p:txBody>
      </p:sp>
      <p:sp>
        <p:nvSpPr>
          <p:cNvPr id="5" name="矩形 4"/>
          <p:cNvSpPr/>
          <p:nvPr/>
        </p:nvSpPr>
        <p:spPr>
          <a:xfrm>
            <a:off x="639121" y="300942"/>
            <a:ext cx="10913759" cy="6047477"/>
          </a:xfrm>
          <a:prstGeom prst="rect">
            <a:avLst/>
          </a:prstGeom>
          <a:solidFill>
            <a:srgbClr val="FFFFFF"/>
          </a:solidFill>
          <a:ln w="38100">
            <a:solidFill>
              <a:srgbClr val="FAE06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400" b="1">
              <a:latin typeface="Cambria" panose="02040503050406030204" pitchFamily="18" charset="0"/>
              <a:cs typeface="Calibri" panose="020F0502020204030204" charset="0"/>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1943" y="0"/>
            <a:ext cx="2090057" cy="2090057"/>
          </a:xfrm>
          <a:prstGeom prst="rect">
            <a:avLst/>
          </a:prstGeom>
        </p:spPr>
      </p:pic>
      <p:sp>
        <p:nvSpPr>
          <p:cNvPr id="7" name="文本框 6"/>
          <p:cNvSpPr txBox="1"/>
          <p:nvPr/>
        </p:nvSpPr>
        <p:spPr>
          <a:xfrm>
            <a:off x="1508880" y="531297"/>
            <a:ext cx="3837561" cy="646331"/>
          </a:xfrm>
          <a:prstGeom prst="rect">
            <a:avLst/>
          </a:prstGeom>
          <a:noFill/>
        </p:spPr>
        <p:txBody>
          <a:bodyPr wrap="square" rtlCol="0">
            <a:spAutoFit/>
          </a:bodyPr>
          <a:lstStyle/>
          <a:p>
            <a:pPr algn="ctr"/>
            <a:r>
              <a:rPr lang="en-US" altLang="zh-CN" sz="3600" b="1">
                <a:solidFill>
                  <a:srgbClr val="B24733"/>
                </a:solidFill>
                <a:latin typeface="Cambria" panose="02040503050406030204" pitchFamily="18" charset="0"/>
                <a:ea typeface="Cambria" panose="02040503050406030204" pitchFamily="18" charset="0"/>
                <a:cs typeface="Calibri" panose="020F0502020204030204" charset="0"/>
              </a:rPr>
              <a:t>Kiểm tra bài cũ:</a:t>
            </a:r>
            <a:endParaRPr lang="zh-CN" altLang="en-US" sz="3600" b="1" dirty="0">
              <a:solidFill>
                <a:srgbClr val="B24733"/>
              </a:solidFill>
              <a:latin typeface="Cambria" panose="02040503050406030204" pitchFamily="18" charset="0"/>
              <a:ea typeface="Calibri" panose="020F0502020204030204" charset="0"/>
              <a:cs typeface="Calibri" panose="020F0502020204030204" charset="0"/>
            </a:endParaRPr>
          </a:p>
        </p:txBody>
      </p:sp>
      <p:sp>
        <p:nvSpPr>
          <p:cNvPr id="8" name="矩形 7"/>
          <p:cNvSpPr/>
          <p:nvPr/>
        </p:nvSpPr>
        <p:spPr>
          <a:xfrm>
            <a:off x="639120" y="1089638"/>
            <a:ext cx="7788208" cy="523220"/>
          </a:xfrm>
          <a:prstGeom prst="rect">
            <a:avLst/>
          </a:prstGeom>
        </p:spPr>
        <p:txBody>
          <a:bodyPr wrap="square">
            <a:spAutoFit/>
          </a:bodyPr>
          <a:lstStyle/>
          <a:p>
            <a:pPr algn="ctr">
              <a:defRPr/>
            </a:pPr>
            <a:r>
              <a:rPr lang="en-US" altLang="en-US" sz="2800" b="1">
                <a:latin typeface="Cambria" panose="02040503050406030204" pitchFamily="18" charset="0"/>
                <a:ea typeface="Cambria" panose="02040503050406030204" pitchFamily="18" charset="0"/>
                <a:cs typeface="Times New Roman" pitchFamily="18" charset="0"/>
              </a:rPr>
              <a:t>Nêu cấu tạo bài văn miêu tả đồ vật?</a:t>
            </a:r>
            <a:endParaRPr lang="vi-VN" sz="2800" b="1" dirty="0">
              <a:latin typeface="Cambria" panose="02040503050406030204" pitchFamily="18" charset="0"/>
              <a:ea typeface="Cambria" panose="02040503050406030204" pitchFamily="18" charset="0"/>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4496" y="3473244"/>
            <a:ext cx="3339851" cy="3339851"/>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198" y="458582"/>
            <a:ext cx="1292351" cy="1292351"/>
          </a:xfrm>
          <a:prstGeom prst="rect">
            <a:avLst/>
          </a:prstGeom>
        </p:spPr>
      </p:pic>
      <p:sp>
        <p:nvSpPr>
          <p:cNvPr id="14" name="云形 13"/>
          <p:cNvSpPr/>
          <p:nvPr/>
        </p:nvSpPr>
        <p:spPr>
          <a:xfrm>
            <a:off x="2261504" y="44905"/>
            <a:ext cx="1047750" cy="695324"/>
          </a:xfrm>
          <a:prstGeom prst="cloud">
            <a:avLst/>
          </a:prstGeom>
          <a:solidFill>
            <a:schemeClr val="bg1"/>
          </a:solidFill>
          <a:ln>
            <a:solidFill>
              <a:srgbClr val="FAE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400" b="1">
              <a:latin typeface="Cambria" panose="02040503050406030204" pitchFamily="18" charset="0"/>
              <a:cs typeface="Calibri" panose="020F0502020204030204" charset="0"/>
            </a:endParaRPr>
          </a:p>
        </p:txBody>
      </p:sp>
      <p:sp>
        <p:nvSpPr>
          <p:cNvPr id="15" name="TextBox 14">
            <a:extLst>
              <a:ext uri="{FF2B5EF4-FFF2-40B4-BE49-F238E27FC236}">
                <a16:creationId xmlns:a16="http://schemas.microsoft.com/office/drawing/2014/main" id="{1DA845AB-674D-4AB6-AE28-CD872AC72419}"/>
              </a:ext>
            </a:extLst>
          </p:cNvPr>
          <p:cNvSpPr txBox="1"/>
          <p:nvPr/>
        </p:nvSpPr>
        <p:spPr>
          <a:xfrm>
            <a:off x="1743278" y="1527037"/>
            <a:ext cx="9306975" cy="1815882"/>
          </a:xfrm>
          <a:prstGeom prst="rect">
            <a:avLst/>
          </a:prstGeom>
          <a:noFill/>
        </p:spPr>
        <p:txBody>
          <a:bodyPr wrap="square">
            <a:spAutoFit/>
          </a:bodyPr>
          <a:lstStyle/>
          <a:p>
            <a:pPr eaLnBrk="1" hangingPunct="1">
              <a:spcBef>
                <a:spcPct val="0"/>
              </a:spcBef>
              <a:buFontTx/>
              <a:buNone/>
              <a:defRPr/>
            </a:pPr>
            <a:r>
              <a:rPr lang="en-US" altLang="en-US" sz="2800">
                <a:solidFill>
                  <a:srgbClr val="006600"/>
                </a:solidFill>
                <a:latin typeface="Cambria" panose="02040503050406030204" pitchFamily="18" charset="0"/>
                <a:ea typeface="Cambria" panose="02040503050406030204" pitchFamily="18" charset="0"/>
              </a:rPr>
              <a:t> </a:t>
            </a:r>
            <a:r>
              <a:rPr lang="en-US" altLang="en-US" sz="2800">
                <a:latin typeface="Cambria" panose="02040503050406030204" pitchFamily="18" charset="0"/>
                <a:ea typeface="Cambria" panose="02040503050406030204" pitchFamily="18" charset="0"/>
              </a:rPr>
              <a:t>Cấu tạo bài văn miêu tả đồ vật gồm 3 phần:</a:t>
            </a:r>
          </a:p>
          <a:p>
            <a:pPr marL="457200" indent="-457200" eaLnBrk="1" hangingPunct="1">
              <a:spcBef>
                <a:spcPct val="0"/>
              </a:spcBef>
              <a:buFontTx/>
              <a:buChar char="-"/>
              <a:defRPr/>
            </a:pPr>
            <a:r>
              <a:rPr lang="en-US" altLang="en-US" sz="2800">
                <a:latin typeface="Cambria" panose="02040503050406030204" pitchFamily="18" charset="0"/>
                <a:ea typeface="Cambria" panose="02040503050406030204" pitchFamily="18" charset="0"/>
              </a:rPr>
              <a:t>Mở bài</a:t>
            </a:r>
          </a:p>
          <a:p>
            <a:pPr marL="457200" indent="-457200" eaLnBrk="1" hangingPunct="1">
              <a:spcBef>
                <a:spcPct val="0"/>
              </a:spcBef>
              <a:buFontTx/>
              <a:buChar char="-"/>
              <a:defRPr/>
            </a:pPr>
            <a:r>
              <a:rPr lang="en-US" altLang="en-US" sz="2800">
                <a:latin typeface="Cambria" panose="02040503050406030204" pitchFamily="18" charset="0"/>
                <a:ea typeface="Cambria" panose="02040503050406030204" pitchFamily="18" charset="0"/>
              </a:rPr>
              <a:t>Thân bài</a:t>
            </a:r>
          </a:p>
          <a:p>
            <a:pPr marL="457200" indent="-457200" eaLnBrk="1" hangingPunct="1">
              <a:spcBef>
                <a:spcPct val="0"/>
              </a:spcBef>
              <a:buFontTx/>
              <a:buChar char="-"/>
              <a:defRPr/>
            </a:pPr>
            <a:r>
              <a:rPr lang="en-US" altLang="en-US" sz="2800">
                <a:latin typeface="Cambria" panose="02040503050406030204" pitchFamily="18" charset="0"/>
                <a:ea typeface="Cambria" panose="02040503050406030204" pitchFamily="18" charset="0"/>
              </a:rPr>
              <a:t>Kết bài</a:t>
            </a:r>
          </a:p>
        </p:txBody>
      </p:sp>
      <p:sp>
        <p:nvSpPr>
          <p:cNvPr id="16" name="矩形 7">
            <a:extLst>
              <a:ext uri="{FF2B5EF4-FFF2-40B4-BE49-F238E27FC236}">
                <a16:creationId xmlns:a16="http://schemas.microsoft.com/office/drawing/2014/main" id="{983B2018-8A54-4AED-88B2-31D448B408DD}"/>
              </a:ext>
            </a:extLst>
          </p:cNvPr>
          <p:cNvSpPr/>
          <p:nvPr/>
        </p:nvSpPr>
        <p:spPr>
          <a:xfrm>
            <a:off x="1551510" y="3401528"/>
            <a:ext cx="8312897" cy="523220"/>
          </a:xfrm>
          <a:prstGeom prst="rect">
            <a:avLst/>
          </a:prstGeom>
        </p:spPr>
        <p:txBody>
          <a:bodyPr wrap="square">
            <a:spAutoFit/>
          </a:bodyPr>
          <a:lstStyle/>
          <a:p>
            <a:pPr eaLnBrk="1" hangingPunct="1">
              <a:defRPr/>
            </a:pPr>
            <a:r>
              <a:rPr lang="en-US" altLang="en-US" sz="2800" b="1">
                <a:solidFill>
                  <a:srgbClr val="7030A0"/>
                </a:solidFill>
                <a:latin typeface="Cambria" panose="02040503050406030204" pitchFamily="18" charset="0"/>
                <a:ea typeface="Cambria" panose="02040503050406030204" pitchFamily="18" charset="0"/>
                <a:cs typeface="Times New Roman" pitchFamily="18" charset="0"/>
              </a:rPr>
              <a:t>Khi quan sát đồ vật cần chú ý những gì?</a:t>
            </a:r>
            <a:endParaRPr lang="en-US" altLang="en-US" sz="2800" b="1" dirty="0">
              <a:solidFill>
                <a:srgbClr val="7030A0"/>
              </a:solidFill>
              <a:latin typeface="Cambria" panose="02040503050406030204" pitchFamily="18" charset="0"/>
              <a:ea typeface="Cambria" panose="02040503050406030204" pitchFamily="18" charset="0"/>
              <a:cs typeface="Times New Roman" pitchFamily="18" charset="0"/>
            </a:endParaRPr>
          </a:p>
        </p:txBody>
      </p:sp>
      <p:sp>
        <p:nvSpPr>
          <p:cNvPr id="17" name="TextBox 16">
            <a:extLst>
              <a:ext uri="{FF2B5EF4-FFF2-40B4-BE49-F238E27FC236}">
                <a16:creationId xmlns:a16="http://schemas.microsoft.com/office/drawing/2014/main" id="{2D6EE3AB-4F9C-4BF2-8232-9ACF42FDC767}"/>
              </a:ext>
            </a:extLst>
          </p:cNvPr>
          <p:cNvSpPr txBox="1"/>
          <p:nvPr/>
        </p:nvSpPr>
        <p:spPr>
          <a:xfrm>
            <a:off x="950202" y="4019784"/>
            <a:ext cx="9027176" cy="2246769"/>
          </a:xfrm>
          <a:prstGeom prst="rect">
            <a:avLst/>
          </a:prstGeom>
          <a:noFill/>
        </p:spPr>
        <p:txBody>
          <a:bodyPr wrap="square">
            <a:spAutoFit/>
          </a:bodyPr>
          <a:lstStyle/>
          <a:p>
            <a:pPr eaLnBrk="1" hangingPunct="1"/>
            <a:r>
              <a:rPr lang="en-US" altLang="en-US" sz="2800">
                <a:solidFill>
                  <a:srgbClr val="7030A0"/>
                </a:solidFill>
                <a:latin typeface="Cambria" panose="02040503050406030204" pitchFamily="18" charset="0"/>
                <a:ea typeface="Cambria" panose="02040503050406030204" pitchFamily="18" charset="0"/>
                <a:cs typeface="Times New Roman" panose="02020603050405020304" pitchFamily="18" charset="0"/>
              </a:rPr>
              <a:t>- Quan sát đồ vật cần theo một trình tự hợp lý, bằng nhiều cách khác nhau (mắt nhìn, tai nghe, tay sờ, …)</a:t>
            </a:r>
          </a:p>
          <a:p>
            <a:pPr eaLnBrk="1" hangingPunct="1"/>
            <a:r>
              <a:rPr lang="en-US" altLang="en-US" sz="2800">
                <a:solidFill>
                  <a:srgbClr val="7030A0"/>
                </a:solidFill>
                <a:latin typeface="Cambria" panose="02040503050406030204" pitchFamily="18" charset="0"/>
                <a:ea typeface="Cambria" panose="02040503050406030204" pitchFamily="18" charset="0"/>
                <a:cs typeface="Times New Roman" panose="02020603050405020304" pitchFamily="18" charset="0"/>
              </a:rPr>
              <a:t>- Cần chú ý phát hiện những đặc điểm riêng phân biệt đồ vật này với những đồ vật khác.</a:t>
            </a:r>
          </a:p>
          <a:p>
            <a:pPr eaLnBrk="1" hangingPunct="1"/>
            <a:endParaRPr lang="en-US" altLang="en-US" sz="2800">
              <a:solidFill>
                <a:srgbClr val="7030A0"/>
              </a:solidFill>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barn(inVertical)">
                                      <p:cBhvr>
                                        <p:cTn id="14" dur="500"/>
                                        <p:tgtEl>
                                          <p:spTgt spid="1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Effect transition="in" filter="barn(inVertical)">
                                      <p:cBhvr>
                                        <p:cTn id="19"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sp>
        <p:nvSpPr>
          <p:cNvPr id="4" name="矩形 3"/>
          <p:cNvSpPr/>
          <p:nvPr/>
        </p:nvSpPr>
        <p:spPr>
          <a:xfrm>
            <a:off x="196347" y="221741"/>
            <a:ext cx="11614111" cy="6259286"/>
          </a:xfrm>
          <a:prstGeom prst="rect">
            <a:avLst/>
          </a:prstGeom>
          <a:solidFill>
            <a:srgbClr val="FFFFF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sp>
        <p:nvSpPr>
          <p:cNvPr id="5" name="云形 4"/>
          <p:cNvSpPr/>
          <p:nvPr/>
        </p:nvSpPr>
        <p:spPr>
          <a:xfrm>
            <a:off x="4950191" y="330668"/>
            <a:ext cx="2291615" cy="991607"/>
          </a:xfrm>
          <a:prstGeom prst="cloud">
            <a:avLst/>
          </a:prstGeom>
          <a:solidFill>
            <a:schemeClr val="bg1"/>
          </a:solidFill>
          <a:ln>
            <a:solidFill>
              <a:srgbClr val="FAE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grpSp>
        <p:nvGrpSpPr>
          <p:cNvPr id="8" name="组合 7"/>
          <p:cNvGrpSpPr/>
          <p:nvPr/>
        </p:nvGrpSpPr>
        <p:grpSpPr>
          <a:xfrm>
            <a:off x="1103362" y="1501279"/>
            <a:ext cx="9461769" cy="3508721"/>
            <a:chOff x="1530081" y="2444404"/>
            <a:chExt cx="9461769" cy="3508721"/>
          </a:xfrm>
        </p:grpSpPr>
        <p:grpSp>
          <p:nvGrpSpPr>
            <p:cNvPr id="9" name="组合 8"/>
            <p:cNvGrpSpPr/>
            <p:nvPr/>
          </p:nvGrpSpPr>
          <p:grpSpPr>
            <a:xfrm rot="192611">
              <a:off x="1530081" y="3946701"/>
              <a:ext cx="1007247" cy="392216"/>
              <a:chOff x="4800600" y="904875"/>
              <a:chExt cx="1409700" cy="548929"/>
            </a:xfrm>
          </p:grpSpPr>
          <p:sp>
            <p:nvSpPr>
              <p:cNvPr id="16" name="矩形: 圆角 15"/>
              <p:cNvSpPr/>
              <p:nvPr/>
            </p:nvSpPr>
            <p:spPr>
              <a:xfrm>
                <a:off x="4800600" y="904875"/>
                <a:ext cx="1409700" cy="548929"/>
              </a:xfrm>
              <a:prstGeom prst="roundRect">
                <a:avLst/>
              </a:prstGeom>
              <a:solidFill>
                <a:srgbClr val="F8D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sp>
            <p:nvSpPr>
              <p:cNvPr id="17" name="矩形: 圆角 16"/>
              <p:cNvSpPr/>
              <p:nvPr/>
            </p:nvSpPr>
            <p:spPr>
              <a:xfrm>
                <a:off x="4838700" y="928919"/>
                <a:ext cx="1314450" cy="476800"/>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grpSp>
        <p:sp>
          <p:nvSpPr>
            <p:cNvPr id="10" name="任意多边形: 形状 9"/>
            <p:cNvSpPr/>
            <p:nvPr/>
          </p:nvSpPr>
          <p:spPr>
            <a:xfrm>
              <a:off x="2308481" y="2444404"/>
              <a:ext cx="8683369" cy="3508721"/>
            </a:xfrm>
            <a:custGeom>
              <a:avLst/>
              <a:gdLst>
                <a:gd name="connsiteX0" fmla="*/ 70408 w 8300464"/>
                <a:gd name="connsiteY0" fmla="*/ 1219200 h 2479680"/>
                <a:gd name="connsiteX1" fmla="*/ 165658 w 8300464"/>
                <a:gd name="connsiteY1" fmla="*/ 352425 h 2479680"/>
                <a:gd name="connsiteX2" fmla="*/ 660958 w 8300464"/>
                <a:gd name="connsiteY2" fmla="*/ 47625 h 2479680"/>
                <a:gd name="connsiteX3" fmla="*/ 2375458 w 8300464"/>
                <a:gd name="connsiteY3" fmla="*/ 9525 h 2479680"/>
                <a:gd name="connsiteX4" fmla="*/ 6918883 w 8300464"/>
                <a:gd name="connsiteY4" fmla="*/ 0 h 2479680"/>
                <a:gd name="connsiteX5" fmla="*/ 8166658 w 8300464"/>
                <a:gd name="connsiteY5" fmla="*/ 200025 h 2479680"/>
                <a:gd name="connsiteX6" fmla="*/ 8195233 w 8300464"/>
                <a:gd name="connsiteY6" fmla="*/ 1000125 h 2479680"/>
                <a:gd name="connsiteX7" fmla="*/ 8214283 w 8300464"/>
                <a:gd name="connsiteY7" fmla="*/ 1828800 h 2479680"/>
                <a:gd name="connsiteX8" fmla="*/ 8166658 w 8300464"/>
                <a:gd name="connsiteY8" fmla="*/ 2276475 h 2479680"/>
                <a:gd name="connsiteX9" fmla="*/ 6575983 w 8300464"/>
                <a:gd name="connsiteY9" fmla="*/ 2466975 h 2479680"/>
                <a:gd name="connsiteX10" fmla="*/ 1556308 w 8300464"/>
                <a:gd name="connsiteY10" fmla="*/ 2438400 h 2479680"/>
                <a:gd name="connsiteX11" fmla="*/ 127558 w 8300464"/>
                <a:gd name="connsiteY11" fmla="*/ 2247900 h 2479680"/>
                <a:gd name="connsiteX12" fmla="*/ 70408 w 8300464"/>
                <a:gd name="connsiteY12" fmla="*/ 1219200 h 247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00464" h="2479680">
                  <a:moveTo>
                    <a:pt x="70408" y="1219200"/>
                  </a:moveTo>
                  <a:cubicBezTo>
                    <a:pt x="76758" y="903288"/>
                    <a:pt x="67233" y="547688"/>
                    <a:pt x="165658" y="352425"/>
                  </a:cubicBezTo>
                  <a:cubicBezTo>
                    <a:pt x="264083" y="157162"/>
                    <a:pt x="292658" y="104775"/>
                    <a:pt x="660958" y="47625"/>
                  </a:cubicBezTo>
                  <a:cubicBezTo>
                    <a:pt x="1029258" y="-9525"/>
                    <a:pt x="2375458" y="9525"/>
                    <a:pt x="2375458" y="9525"/>
                  </a:cubicBezTo>
                  <a:lnTo>
                    <a:pt x="6918883" y="0"/>
                  </a:lnTo>
                  <a:cubicBezTo>
                    <a:pt x="7884083" y="31750"/>
                    <a:pt x="7953933" y="33338"/>
                    <a:pt x="8166658" y="200025"/>
                  </a:cubicBezTo>
                  <a:cubicBezTo>
                    <a:pt x="8379383" y="366712"/>
                    <a:pt x="8187296" y="728663"/>
                    <a:pt x="8195233" y="1000125"/>
                  </a:cubicBezTo>
                  <a:cubicBezTo>
                    <a:pt x="8203170" y="1271587"/>
                    <a:pt x="8219046" y="1616075"/>
                    <a:pt x="8214283" y="1828800"/>
                  </a:cubicBezTo>
                  <a:cubicBezTo>
                    <a:pt x="8209520" y="2041525"/>
                    <a:pt x="8439708" y="2170113"/>
                    <a:pt x="8166658" y="2276475"/>
                  </a:cubicBezTo>
                  <a:cubicBezTo>
                    <a:pt x="7893608" y="2382837"/>
                    <a:pt x="7677708" y="2439988"/>
                    <a:pt x="6575983" y="2466975"/>
                  </a:cubicBezTo>
                  <a:cubicBezTo>
                    <a:pt x="5474258" y="2493962"/>
                    <a:pt x="2631045" y="2474912"/>
                    <a:pt x="1556308" y="2438400"/>
                  </a:cubicBezTo>
                  <a:cubicBezTo>
                    <a:pt x="481571" y="2401888"/>
                    <a:pt x="372033" y="2452687"/>
                    <a:pt x="127558" y="2247900"/>
                  </a:cubicBezTo>
                  <a:cubicBezTo>
                    <a:pt x="-116917" y="2043113"/>
                    <a:pt x="64058" y="1535112"/>
                    <a:pt x="70408" y="1219200"/>
                  </a:cubicBezTo>
                  <a:close/>
                </a:path>
              </a:pathLst>
            </a:cu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sp>
          <p:nvSpPr>
            <p:cNvPr id="11" name="任意多边形: 形状 10"/>
            <p:cNvSpPr/>
            <p:nvPr/>
          </p:nvSpPr>
          <p:spPr>
            <a:xfrm>
              <a:off x="2405137" y="2549640"/>
              <a:ext cx="8481938" cy="3298248"/>
            </a:xfrm>
            <a:custGeom>
              <a:avLst/>
              <a:gdLst>
                <a:gd name="connsiteX0" fmla="*/ 70408 w 8300464"/>
                <a:gd name="connsiteY0" fmla="*/ 1219200 h 2479680"/>
                <a:gd name="connsiteX1" fmla="*/ 165658 w 8300464"/>
                <a:gd name="connsiteY1" fmla="*/ 352425 h 2479680"/>
                <a:gd name="connsiteX2" fmla="*/ 660958 w 8300464"/>
                <a:gd name="connsiteY2" fmla="*/ 47625 h 2479680"/>
                <a:gd name="connsiteX3" fmla="*/ 2375458 w 8300464"/>
                <a:gd name="connsiteY3" fmla="*/ 9525 h 2479680"/>
                <a:gd name="connsiteX4" fmla="*/ 6918883 w 8300464"/>
                <a:gd name="connsiteY4" fmla="*/ 0 h 2479680"/>
                <a:gd name="connsiteX5" fmla="*/ 8166658 w 8300464"/>
                <a:gd name="connsiteY5" fmla="*/ 200025 h 2479680"/>
                <a:gd name="connsiteX6" fmla="*/ 8195233 w 8300464"/>
                <a:gd name="connsiteY6" fmla="*/ 1000125 h 2479680"/>
                <a:gd name="connsiteX7" fmla="*/ 8214283 w 8300464"/>
                <a:gd name="connsiteY7" fmla="*/ 1828800 h 2479680"/>
                <a:gd name="connsiteX8" fmla="*/ 8166658 w 8300464"/>
                <a:gd name="connsiteY8" fmla="*/ 2276475 h 2479680"/>
                <a:gd name="connsiteX9" fmla="*/ 6575983 w 8300464"/>
                <a:gd name="connsiteY9" fmla="*/ 2466975 h 2479680"/>
                <a:gd name="connsiteX10" fmla="*/ 1556308 w 8300464"/>
                <a:gd name="connsiteY10" fmla="*/ 2438400 h 2479680"/>
                <a:gd name="connsiteX11" fmla="*/ 127558 w 8300464"/>
                <a:gd name="connsiteY11" fmla="*/ 2247900 h 2479680"/>
                <a:gd name="connsiteX12" fmla="*/ 70408 w 8300464"/>
                <a:gd name="connsiteY12" fmla="*/ 1219200 h 247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00464" h="2479680">
                  <a:moveTo>
                    <a:pt x="70408" y="1219200"/>
                  </a:moveTo>
                  <a:cubicBezTo>
                    <a:pt x="76758" y="903288"/>
                    <a:pt x="67233" y="547688"/>
                    <a:pt x="165658" y="352425"/>
                  </a:cubicBezTo>
                  <a:cubicBezTo>
                    <a:pt x="264083" y="157162"/>
                    <a:pt x="292658" y="104775"/>
                    <a:pt x="660958" y="47625"/>
                  </a:cubicBezTo>
                  <a:cubicBezTo>
                    <a:pt x="1029258" y="-9525"/>
                    <a:pt x="2375458" y="9525"/>
                    <a:pt x="2375458" y="9525"/>
                  </a:cubicBezTo>
                  <a:lnTo>
                    <a:pt x="6918883" y="0"/>
                  </a:lnTo>
                  <a:cubicBezTo>
                    <a:pt x="7884083" y="31750"/>
                    <a:pt x="7953933" y="33338"/>
                    <a:pt x="8166658" y="200025"/>
                  </a:cubicBezTo>
                  <a:cubicBezTo>
                    <a:pt x="8379383" y="366712"/>
                    <a:pt x="8187296" y="728663"/>
                    <a:pt x="8195233" y="1000125"/>
                  </a:cubicBezTo>
                  <a:cubicBezTo>
                    <a:pt x="8203170" y="1271587"/>
                    <a:pt x="8219046" y="1616075"/>
                    <a:pt x="8214283" y="1828800"/>
                  </a:cubicBezTo>
                  <a:cubicBezTo>
                    <a:pt x="8209520" y="2041525"/>
                    <a:pt x="8439708" y="2170113"/>
                    <a:pt x="8166658" y="2276475"/>
                  </a:cubicBezTo>
                  <a:cubicBezTo>
                    <a:pt x="7893608" y="2382837"/>
                    <a:pt x="7677708" y="2439988"/>
                    <a:pt x="6575983" y="2466975"/>
                  </a:cubicBezTo>
                  <a:cubicBezTo>
                    <a:pt x="5474258" y="2493962"/>
                    <a:pt x="2631045" y="2474912"/>
                    <a:pt x="1556308" y="2438400"/>
                  </a:cubicBezTo>
                  <a:cubicBezTo>
                    <a:pt x="481571" y="2401888"/>
                    <a:pt x="372033" y="2452687"/>
                    <a:pt x="127558" y="2247900"/>
                  </a:cubicBezTo>
                  <a:cubicBezTo>
                    <a:pt x="-116917" y="2043113"/>
                    <a:pt x="64058" y="1535112"/>
                    <a:pt x="70408" y="1219200"/>
                  </a:cubicBezTo>
                  <a:close/>
                </a:path>
              </a:pathLst>
            </a:cu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grpSp>
          <p:nvGrpSpPr>
            <p:cNvPr id="12" name="组合 11"/>
            <p:cNvGrpSpPr/>
            <p:nvPr/>
          </p:nvGrpSpPr>
          <p:grpSpPr>
            <a:xfrm rot="21231943">
              <a:off x="1796738" y="2963067"/>
              <a:ext cx="1007247" cy="392216"/>
              <a:chOff x="4800600" y="904875"/>
              <a:chExt cx="1409700" cy="548929"/>
            </a:xfrm>
          </p:grpSpPr>
          <p:sp>
            <p:nvSpPr>
              <p:cNvPr id="14" name="矩形: 圆角 13"/>
              <p:cNvSpPr/>
              <p:nvPr/>
            </p:nvSpPr>
            <p:spPr>
              <a:xfrm>
                <a:off x="4800600" y="904875"/>
                <a:ext cx="1409700" cy="548929"/>
              </a:xfrm>
              <a:prstGeom prst="roundRect">
                <a:avLst/>
              </a:pr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sp>
            <p:nvSpPr>
              <p:cNvPr id="15" name="矩形: 圆角 14"/>
              <p:cNvSpPr/>
              <p:nvPr/>
            </p:nvSpPr>
            <p:spPr>
              <a:xfrm>
                <a:off x="4838700" y="928919"/>
                <a:ext cx="1314450" cy="476800"/>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grpSp>
        <p:sp>
          <p:nvSpPr>
            <p:cNvPr id="13" name="任意多边形: 形状 12"/>
            <p:cNvSpPr/>
            <p:nvPr/>
          </p:nvSpPr>
          <p:spPr>
            <a:xfrm>
              <a:off x="2508007" y="2604769"/>
              <a:ext cx="8284316" cy="3187990"/>
            </a:xfrm>
            <a:custGeom>
              <a:avLst/>
              <a:gdLst>
                <a:gd name="connsiteX0" fmla="*/ 70408 w 8300464"/>
                <a:gd name="connsiteY0" fmla="*/ 1219200 h 2479680"/>
                <a:gd name="connsiteX1" fmla="*/ 165658 w 8300464"/>
                <a:gd name="connsiteY1" fmla="*/ 352425 h 2479680"/>
                <a:gd name="connsiteX2" fmla="*/ 660958 w 8300464"/>
                <a:gd name="connsiteY2" fmla="*/ 47625 h 2479680"/>
                <a:gd name="connsiteX3" fmla="*/ 2375458 w 8300464"/>
                <a:gd name="connsiteY3" fmla="*/ 9525 h 2479680"/>
                <a:gd name="connsiteX4" fmla="*/ 6918883 w 8300464"/>
                <a:gd name="connsiteY4" fmla="*/ 0 h 2479680"/>
                <a:gd name="connsiteX5" fmla="*/ 8166658 w 8300464"/>
                <a:gd name="connsiteY5" fmla="*/ 200025 h 2479680"/>
                <a:gd name="connsiteX6" fmla="*/ 8195233 w 8300464"/>
                <a:gd name="connsiteY6" fmla="*/ 1000125 h 2479680"/>
                <a:gd name="connsiteX7" fmla="*/ 8214283 w 8300464"/>
                <a:gd name="connsiteY7" fmla="*/ 1828800 h 2479680"/>
                <a:gd name="connsiteX8" fmla="*/ 8166658 w 8300464"/>
                <a:gd name="connsiteY8" fmla="*/ 2276475 h 2479680"/>
                <a:gd name="connsiteX9" fmla="*/ 6575983 w 8300464"/>
                <a:gd name="connsiteY9" fmla="*/ 2466975 h 2479680"/>
                <a:gd name="connsiteX10" fmla="*/ 1556308 w 8300464"/>
                <a:gd name="connsiteY10" fmla="*/ 2438400 h 2479680"/>
                <a:gd name="connsiteX11" fmla="*/ 127558 w 8300464"/>
                <a:gd name="connsiteY11" fmla="*/ 2247900 h 2479680"/>
                <a:gd name="connsiteX12" fmla="*/ 70408 w 8300464"/>
                <a:gd name="connsiteY12" fmla="*/ 1219200 h 247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00464" h="2479680">
                  <a:moveTo>
                    <a:pt x="70408" y="1219200"/>
                  </a:moveTo>
                  <a:cubicBezTo>
                    <a:pt x="76758" y="903288"/>
                    <a:pt x="67233" y="547688"/>
                    <a:pt x="165658" y="352425"/>
                  </a:cubicBezTo>
                  <a:cubicBezTo>
                    <a:pt x="264083" y="157162"/>
                    <a:pt x="292658" y="104775"/>
                    <a:pt x="660958" y="47625"/>
                  </a:cubicBezTo>
                  <a:cubicBezTo>
                    <a:pt x="1029258" y="-9525"/>
                    <a:pt x="2375458" y="9525"/>
                    <a:pt x="2375458" y="9525"/>
                  </a:cubicBezTo>
                  <a:lnTo>
                    <a:pt x="6918883" y="0"/>
                  </a:lnTo>
                  <a:cubicBezTo>
                    <a:pt x="7884083" y="31750"/>
                    <a:pt x="7953933" y="33338"/>
                    <a:pt x="8166658" y="200025"/>
                  </a:cubicBezTo>
                  <a:cubicBezTo>
                    <a:pt x="8379383" y="366712"/>
                    <a:pt x="8187296" y="728663"/>
                    <a:pt x="8195233" y="1000125"/>
                  </a:cubicBezTo>
                  <a:cubicBezTo>
                    <a:pt x="8203170" y="1271587"/>
                    <a:pt x="8219046" y="1616075"/>
                    <a:pt x="8214283" y="1828800"/>
                  </a:cubicBezTo>
                  <a:cubicBezTo>
                    <a:pt x="8209520" y="2041525"/>
                    <a:pt x="8439708" y="2170113"/>
                    <a:pt x="8166658" y="2276475"/>
                  </a:cubicBezTo>
                  <a:cubicBezTo>
                    <a:pt x="7893608" y="2382837"/>
                    <a:pt x="7677708" y="2439988"/>
                    <a:pt x="6575983" y="2466975"/>
                  </a:cubicBezTo>
                  <a:cubicBezTo>
                    <a:pt x="5474258" y="2493962"/>
                    <a:pt x="2631045" y="2474912"/>
                    <a:pt x="1556308" y="2438400"/>
                  </a:cubicBezTo>
                  <a:cubicBezTo>
                    <a:pt x="481571" y="2401888"/>
                    <a:pt x="372033" y="2452687"/>
                    <a:pt x="127558" y="2247900"/>
                  </a:cubicBezTo>
                  <a:cubicBezTo>
                    <a:pt x="-116917" y="2043113"/>
                    <a:pt x="64058" y="1535112"/>
                    <a:pt x="70408" y="12192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grpSp>
      <p:sp>
        <p:nvSpPr>
          <p:cNvPr id="19" name="矩形 18"/>
          <p:cNvSpPr/>
          <p:nvPr/>
        </p:nvSpPr>
        <p:spPr>
          <a:xfrm>
            <a:off x="2453937" y="2462433"/>
            <a:ext cx="7791499" cy="1446550"/>
          </a:xfrm>
          <a:prstGeom prst="rect">
            <a:avLst/>
          </a:prstGeom>
        </p:spPr>
        <p:txBody>
          <a:bodyPr wrap="square">
            <a:spAutoFit/>
          </a:bodyPr>
          <a:lstStyle/>
          <a:p>
            <a:pPr eaLnBrk="1" hangingPunct="1">
              <a:spcBef>
                <a:spcPct val="50000"/>
              </a:spcBef>
              <a:buFont typeface="Wingdings" panose="05000000000000000000" pitchFamily="2" charset="2"/>
              <a:buNone/>
            </a:pPr>
            <a:r>
              <a:rPr lang="en-US" altLang="en-US" sz="4400" b="1" u="sng"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Đề</a:t>
            </a:r>
            <a:r>
              <a:rPr lang="en-US" altLang="en-US" sz="4400" b="1" u="sng"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u="sng"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44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i="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viết</a:t>
            </a:r>
            <a:r>
              <a:rPr lang="en-US" altLang="en-US" sz="4400" b="1" i="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Tả</a:t>
            </a:r>
            <a:r>
              <a:rPr lang="en-US" altLang="en-US" sz="44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một</a:t>
            </a:r>
            <a:r>
              <a:rPr lang="en-US" altLang="en-US" sz="44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44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chơi</a:t>
            </a:r>
            <a:r>
              <a:rPr lang="en-US" altLang="en-US" sz="44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mà</a:t>
            </a:r>
            <a:r>
              <a:rPr lang="en-US" altLang="en-US" sz="44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em</a:t>
            </a:r>
            <a:r>
              <a:rPr lang="en-US" altLang="en-US" sz="44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thích</a:t>
            </a:r>
            <a:r>
              <a:rPr lang="en-US" altLang="en-US" sz="44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5807" y="3679302"/>
            <a:ext cx="2548765" cy="2511985"/>
          </a:xfrm>
          <a:prstGeom prst="rect">
            <a:avLst/>
          </a:prstGeom>
        </p:spPr>
      </p:pic>
      <p:sp>
        <p:nvSpPr>
          <p:cNvPr id="20" name="文本框 13">
            <a:extLst>
              <a:ext uri="{FF2B5EF4-FFF2-40B4-BE49-F238E27FC236}">
                <a16:creationId xmlns:a16="http://schemas.microsoft.com/office/drawing/2014/main" id="{6E789E82-584A-4CE6-BA17-EAE905D64C29}"/>
              </a:ext>
            </a:extLst>
          </p:cNvPr>
          <p:cNvSpPr txBox="1"/>
          <p:nvPr/>
        </p:nvSpPr>
        <p:spPr>
          <a:xfrm>
            <a:off x="2936873" y="376973"/>
            <a:ext cx="6565027" cy="769441"/>
          </a:xfrm>
          <a:prstGeom prst="rect">
            <a:avLst/>
          </a:prstGeom>
          <a:noFill/>
        </p:spPr>
        <p:txBody>
          <a:bodyPr wrap="square" rtlCol="0">
            <a:spAutoFit/>
          </a:bodyPr>
          <a:lstStyle/>
          <a:p>
            <a:pPr algn="ctr"/>
            <a:r>
              <a:rPr lang="en-US" altLang="zh-CN" sz="4400" b="1">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Đề bài</a:t>
            </a:r>
            <a:endParaRPr lang="zh-CN" altLang="en-US" sz="4400" b="1" dirty="0">
              <a:ln>
                <a:solidFill>
                  <a:srgbClr val="571D18"/>
                </a:solidFill>
              </a:ln>
              <a:solidFill>
                <a:srgbClr val="FAE06F"/>
              </a:solidFill>
              <a:latin typeface="Cambria" panose="02040503050406030204" pitchFamily="18" charset="0"/>
              <a:ea typeface="Calibri" panose="020F0502020204030204" charset="0"/>
              <a:cs typeface="Calibri" panose="020F050202020403020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Calibri" panose="020F0502020204030204" charset="0"/>
            </a:endParaRPr>
          </a:p>
        </p:txBody>
      </p:sp>
      <p:sp>
        <p:nvSpPr>
          <p:cNvPr id="4" name="矩形 3"/>
          <p:cNvSpPr/>
          <p:nvPr/>
        </p:nvSpPr>
        <p:spPr>
          <a:xfrm>
            <a:off x="288944" y="317286"/>
            <a:ext cx="11614111" cy="6259286"/>
          </a:xfrm>
          <a:prstGeom prst="rect">
            <a:avLst/>
          </a:prstGeom>
          <a:solidFill>
            <a:srgbClr val="FFFFF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Calibri" panose="020F0502020204030204" charset="0"/>
            </a:endParaRPr>
          </a:p>
        </p:txBody>
      </p:sp>
      <p:sp>
        <p:nvSpPr>
          <p:cNvPr id="5" name="云形 4"/>
          <p:cNvSpPr/>
          <p:nvPr/>
        </p:nvSpPr>
        <p:spPr>
          <a:xfrm>
            <a:off x="4950191" y="330668"/>
            <a:ext cx="2291615" cy="991607"/>
          </a:xfrm>
          <a:prstGeom prst="cloud">
            <a:avLst/>
          </a:prstGeom>
          <a:solidFill>
            <a:schemeClr val="bg1"/>
          </a:solidFill>
          <a:ln>
            <a:solidFill>
              <a:srgbClr val="FAE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Calibri" panose="020F0502020204030204" charset="0"/>
            </a:endParaRPr>
          </a:p>
        </p:txBody>
      </p:sp>
      <p:sp>
        <p:nvSpPr>
          <p:cNvPr id="7" name="文本框 6"/>
          <p:cNvSpPr txBox="1"/>
          <p:nvPr/>
        </p:nvSpPr>
        <p:spPr>
          <a:xfrm>
            <a:off x="4912478" y="595640"/>
            <a:ext cx="2367043" cy="461665"/>
          </a:xfrm>
          <a:prstGeom prst="rect">
            <a:avLst/>
          </a:prstGeom>
          <a:noFill/>
        </p:spPr>
        <p:txBody>
          <a:bodyPr wrap="square" rtlCol="0">
            <a:spAutoFit/>
          </a:bodyPr>
          <a:lstStyle/>
          <a:p>
            <a:pPr algn="ctr"/>
            <a:r>
              <a:rPr lang="en-US" altLang="zh-CN" sz="2400" dirty="0">
                <a:solidFill>
                  <a:srgbClr val="FAE06F"/>
                </a:solidFill>
                <a:latin typeface="Calibri" panose="020F0502020204030204" charset="0"/>
                <a:ea typeface="Calibri" panose="020F0502020204030204" charset="0"/>
                <a:cs typeface="Calibri" panose="020F0502020204030204" charset="0"/>
              </a:rPr>
              <a:t>Enter title</a:t>
            </a:r>
            <a:endParaRPr lang="zh-CN" altLang="en-US" sz="2400" dirty="0">
              <a:solidFill>
                <a:srgbClr val="FAE06F"/>
              </a:solidFill>
              <a:latin typeface="Calibri" panose="020F0502020204030204" charset="0"/>
              <a:ea typeface="Calibri" panose="020F0502020204030204" charset="0"/>
              <a:cs typeface="Calibri" panose="020F0502020204030204" charset="0"/>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6489" y="1322275"/>
            <a:ext cx="2742641" cy="1938925"/>
          </a:xfrm>
          <a:prstGeom prst="rect">
            <a:avLst/>
          </a:prstGeom>
        </p:spPr>
      </p:pic>
      <p:pic>
        <p:nvPicPr>
          <p:cNvPr id="6" name="Picture 5">
            <a:extLst>
              <a:ext uri="{FF2B5EF4-FFF2-40B4-BE49-F238E27FC236}">
                <a16:creationId xmlns:a16="http://schemas.microsoft.com/office/drawing/2014/main" id="{C2E27A38-C313-4844-B297-EF20DD6A9113}"/>
              </a:ext>
            </a:extLst>
          </p:cNvPr>
          <p:cNvPicPr>
            <a:picLocks noChangeAspect="1"/>
          </p:cNvPicPr>
          <p:nvPr/>
        </p:nvPicPr>
        <p:blipFill>
          <a:blip r:embed="rId3"/>
          <a:stretch>
            <a:fillRect/>
          </a:stretch>
        </p:blipFill>
        <p:spPr>
          <a:xfrm>
            <a:off x="462988" y="333993"/>
            <a:ext cx="11285316" cy="6318426"/>
          </a:xfrm>
          <a:prstGeom prst="rect">
            <a:avLst/>
          </a:prstGeom>
        </p:spPr>
      </p:pic>
      <p:sp>
        <p:nvSpPr>
          <p:cNvPr id="13" name="文本框 13">
            <a:extLst>
              <a:ext uri="{FF2B5EF4-FFF2-40B4-BE49-F238E27FC236}">
                <a16:creationId xmlns:a16="http://schemas.microsoft.com/office/drawing/2014/main" id="{6848E9F6-1DF9-4095-8B76-E36E7C2CC866}"/>
              </a:ext>
            </a:extLst>
          </p:cNvPr>
          <p:cNvSpPr txBox="1"/>
          <p:nvPr/>
        </p:nvSpPr>
        <p:spPr>
          <a:xfrm>
            <a:off x="1978139" y="176000"/>
            <a:ext cx="6565027" cy="769441"/>
          </a:xfrm>
          <a:prstGeom prst="rect">
            <a:avLst/>
          </a:prstGeom>
          <a:noFill/>
        </p:spPr>
        <p:txBody>
          <a:bodyPr wrap="square" rtlCol="0">
            <a:spAutoFit/>
          </a:bodyPr>
          <a:lstStyle/>
          <a:p>
            <a:pPr algn="ctr"/>
            <a:r>
              <a:rPr lang="en-US" altLang="zh-CN" sz="4400" b="1">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Một số đồ chơi</a:t>
            </a:r>
            <a:endParaRPr lang="zh-CN" altLang="en-US" sz="4400" b="1" dirty="0">
              <a:ln>
                <a:solidFill>
                  <a:srgbClr val="571D18"/>
                </a:solidFill>
              </a:ln>
              <a:solidFill>
                <a:srgbClr val="FAE06F"/>
              </a:solidFill>
              <a:latin typeface="Cambria" panose="02040503050406030204" pitchFamily="18" charset="0"/>
              <a:ea typeface="Calibri" panose="020F0502020204030204" charset="0"/>
              <a:cs typeface="Calibri" panose="020F050202020403020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Cambria" panose="02040503050406030204" pitchFamily="18" charset="0"/>
              <a:cs typeface="Calibri" panose="020F0502020204030204" charset="0"/>
            </a:endParaRPr>
          </a:p>
        </p:txBody>
      </p:sp>
      <p:sp>
        <p:nvSpPr>
          <p:cNvPr id="4" name="矩形 3"/>
          <p:cNvSpPr/>
          <p:nvPr/>
        </p:nvSpPr>
        <p:spPr>
          <a:xfrm>
            <a:off x="450927" y="-1"/>
            <a:ext cx="11510918" cy="6857999"/>
          </a:xfrm>
          <a:prstGeom prst="rect">
            <a:avLst/>
          </a:prstGeom>
          <a:solidFill>
            <a:srgbClr val="FFFFF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Cambria" panose="02040503050406030204" pitchFamily="18" charset="0"/>
              <a:cs typeface="Calibri" panose="020F0502020204030204" charset="0"/>
            </a:endParaRPr>
          </a:p>
        </p:txBody>
      </p:sp>
      <p:sp>
        <p:nvSpPr>
          <p:cNvPr id="5" name="矩形 4"/>
          <p:cNvSpPr/>
          <p:nvPr/>
        </p:nvSpPr>
        <p:spPr>
          <a:xfrm>
            <a:off x="639120" y="114315"/>
            <a:ext cx="11127171" cy="6629369"/>
          </a:xfrm>
          <a:prstGeom prst="rect">
            <a:avLst/>
          </a:prstGeom>
          <a:solidFill>
            <a:srgbClr val="FFFFFF"/>
          </a:solidFill>
          <a:ln w="38100">
            <a:solidFill>
              <a:srgbClr val="FAE06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Cambria" panose="02040503050406030204" pitchFamily="18" charset="0"/>
              <a:cs typeface="Calibri" panose="020F0502020204030204" charset="0"/>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943" y="0"/>
            <a:ext cx="2090057" cy="2090057"/>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3746" y="5258141"/>
            <a:ext cx="1292351" cy="1292351"/>
          </a:xfrm>
          <a:prstGeom prst="rect">
            <a:avLst/>
          </a:prstGeom>
        </p:spPr>
      </p:pic>
      <p:sp>
        <p:nvSpPr>
          <p:cNvPr id="12" name="文本框 13">
            <a:extLst>
              <a:ext uri="{FF2B5EF4-FFF2-40B4-BE49-F238E27FC236}">
                <a16:creationId xmlns:a16="http://schemas.microsoft.com/office/drawing/2014/main" id="{C5A1F1D6-9AFE-48FF-B34F-4D6EBC167081}"/>
              </a:ext>
            </a:extLst>
          </p:cNvPr>
          <p:cNvSpPr txBox="1"/>
          <p:nvPr/>
        </p:nvSpPr>
        <p:spPr>
          <a:xfrm>
            <a:off x="2920191" y="876980"/>
            <a:ext cx="6565027" cy="707886"/>
          </a:xfrm>
          <a:prstGeom prst="rect">
            <a:avLst/>
          </a:prstGeom>
          <a:noFill/>
        </p:spPr>
        <p:txBody>
          <a:bodyPr wrap="square" rtlCol="0">
            <a:spAutoFit/>
          </a:bodyPr>
          <a:lstStyle/>
          <a:p>
            <a:pPr algn="ctr"/>
            <a:r>
              <a:rPr lang="en-US" altLang="zh-CN" sz="4000" b="1">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Dàn ý</a:t>
            </a:r>
            <a:endParaRPr lang="zh-CN" altLang="en-US" sz="4000" b="1" dirty="0">
              <a:ln>
                <a:solidFill>
                  <a:srgbClr val="571D18"/>
                </a:solidFill>
              </a:ln>
              <a:solidFill>
                <a:srgbClr val="FAE06F"/>
              </a:solidFill>
              <a:latin typeface="Cambria" panose="02040503050406030204" pitchFamily="18" charset="0"/>
              <a:ea typeface="Calibri" panose="020F0502020204030204" charset="0"/>
              <a:cs typeface="Calibri" panose="020F0502020204030204" charset="0"/>
            </a:endParaRPr>
          </a:p>
        </p:txBody>
      </p:sp>
      <p:sp>
        <p:nvSpPr>
          <p:cNvPr id="15" name="TextBox 14">
            <a:extLst>
              <a:ext uri="{FF2B5EF4-FFF2-40B4-BE49-F238E27FC236}">
                <a16:creationId xmlns:a16="http://schemas.microsoft.com/office/drawing/2014/main" id="{31D951DA-49C1-40FE-8EA2-2C452D17B2E7}"/>
              </a:ext>
            </a:extLst>
          </p:cNvPr>
          <p:cNvSpPr txBox="1"/>
          <p:nvPr/>
        </p:nvSpPr>
        <p:spPr>
          <a:xfrm>
            <a:off x="948637" y="1710817"/>
            <a:ext cx="10604242" cy="4401205"/>
          </a:xfrm>
          <a:prstGeom prst="rect">
            <a:avLst/>
          </a:prstGeom>
          <a:noFill/>
        </p:spPr>
        <p:txBody>
          <a:bodyPr wrap="square">
            <a:spAutoFit/>
          </a:bodyPr>
          <a:lstStyle/>
          <a:p>
            <a:pPr eaLnBrk="1" hangingPunct="1"/>
            <a:r>
              <a:rPr kumimoji="1" lang="fr-FR" altLang="en-US" sz="2800" b="1">
                <a:solidFill>
                  <a:srgbClr val="7030A0"/>
                </a:solidFill>
                <a:latin typeface="Cambria" panose="02040503050406030204" pitchFamily="18" charset="0"/>
                <a:ea typeface="Cambria" panose="02040503050406030204" pitchFamily="18" charset="0"/>
                <a:cs typeface="Times New Roman" panose="02020603050405020304" pitchFamily="18" charset="0"/>
              </a:rPr>
              <a:t>1. Mở bài </a:t>
            </a:r>
            <a:r>
              <a:rPr kumimoji="1" lang="fr-FR" altLang="en-US" sz="2800" b="1" i="1">
                <a:solidFill>
                  <a:srgbClr val="7030A0"/>
                </a:solidFill>
                <a:latin typeface="Cambria" panose="02040503050406030204" pitchFamily="18" charset="0"/>
                <a:ea typeface="Cambria" panose="02040503050406030204" pitchFamily="18" charset="0"/>
                <a:cs typeface="Times New Roman" panose="02020603050405020304" pitchFamily="18" charset="0"/>
              </a:rPr>
              <a:t>(Trực tiếp hoặc gián tiếp):</a:t>
            </a:r>
            <a:endParaRPr kumimoji="1" lang="en-US" altLang="en-US" sz="2800" i="1">
              <a:solidFill>
                <a:srgbClr val="7030A0"/>
              </a:solidFill>
              <a:latin typeface="Cambria" panose="02040503050406030204" pitchFamily="18" charset="0"/>
              <a:ea typeface="Cambria" panose="02040503050406030204" pitchFamily="18" charset="0"/>
              <a:cs typeface="Times New Roman" panose="02020603050405020304" pitchFamily="18" charset="0"/>
            </a:endParaRPr>
          </a:p>
          <a:p>
            <a:pPr eaLnBrk="1" hangingPunct="1"/>
            <a:r>
              <a:rPr kumimoji="1" lang="fr-FR" altLang="en-US" sz="2800">
                <a:latin typeface="Cambria" panose="02040503050406030204" pitchFamily="18" charset="0"/>
                <a:ea typeface="Cambria" panose="02040503050406030204" pitchFamily="18" charset="0"/>
                <a:cs typeface="Times New Roman" panose="02020603050405020304" pitchFamily="18" charset="0"/>
              </a:rPr>
              <a:t>    Giới thiệu đồ vật (</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Đồ vật </a:t>
            </a:r>
            <a:r>
              <a:rPr kumimoji="1" lang="fr-FR" altLang="en-US" sz="2800">
                <a:latin typeface="Cambria" panose="02040503050406030204" pitchFamily="18" charset="0"/>
                <a:ea typeface="Cambria" panose="02040503050406030204" pitchFamily="18" charset="0"/>
                <a:cs typeface="Times New Roman" panose="02020603050405020304" pitchFamily="18" charset="0"/>
              </a:rPr>
              <a:t>em</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 định tả là gì? Tại sao </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em</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 có nó?</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 </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Có nó vào thời gian nào?) </a:t>
            </a:r>
            <a:endParaRPr kumimoji="1" lang="en-US" altLang="en-US" sz="2800">
              <a:latin typeface="Cambria" panose="02040503050406030204" pitchFamily="18" charset="0"/>
              <a:ea typeface="Cambria" panose="02040503050406030204" pitchFamily="18" charset="0"/>
              <a:cs typeface="Times New Roman" panose="02020603050405020304" pitchFamily="18" charset="0"/>
            </a:endParaRPr>
          </a:p>
          <a:p>
            <a:pPr eaLnBrk="1" hangingPunct="1"/>
            <a:r>
              <a:rPr kumimoji="1" lang="vi-VN" altLang="en-US" sz="2800" b="1">
                <a:solidFill>
                  <a:srgbClr val="7030A0"/>
                </a:solidFill>
                <a:latin typeface="Cambria" panose="02040503050406030204" pitchFamily="18" charset="0"/>
                <a:ea typeface="Cambria" panose="02040503050406030204" pitchFamily="18" charset="0"/>
                <a:cs typeface="Times New Roman" panose="02020603050405020304" pitchFamily="18" charset="0"/>
              </a:rPr>
              <a:t>2. Thân bài</a:t>
            </a:r>
            <a:r>
              <a:rPr kumimoji="1" lang="en-US" altLang="en-US" sz="2800" b="1">
                <a:solidFill>
                  <a:srgbClr val="7030A0"/>
                </a:solidFill>
                <a:latin typeface="Cambria" panose="02040503050406030204" pitchFamily="18" charset="0"/>
                <a:ea typeface="Cambria" panose="02040503050406030204" pitchFamily="18" charset="0"/>
                <a:cs typeface="Times New Roman" panose="02020603050405020304" pitchFamily="18" charset="0"/>
              </a:rPr>
              <a:t>:</a:t>
            </a:r>
            <a:endParaRPr kumimoji="1" lang="en-US" altLang="en-US" sz="2800">
              <a:solidFill>
                <a:srgbClr val="7030A0"/>
              </a:solidFill>
              <a:latin typeface="Cambria" panose="02040503050406030204" pitchFamily="18" charset="0"/>
              <a:ea typeface="Cambria" panose="02040503050406030204" pitchFamily="18" charset="0"/>
              <a:cs typeface="Times New Roman" panose="02020603050405020304" pitchFamily="18" charset="0"/>
            </a:endParaRPr>
          </a:p>
          <a:p>
            <a:pPr eaLnBrk="1" hangingPunct="1"/>
            <a:r>
              <a:rPr kumimoji="1" lang="vi-VN" altLang="en-US" sz="2800">
                <a:latin typeface="Cambria" panose="02040503050406030204" pitchFamily="18" charset="0"/>
                <a:ea typeface="Cambria" panose="02040503050406030204" pitchFamily="18" charset="0"/>
                <a:cs typeface="Times New Roman" panose="02020603050405020304" pitchFamily="18" charset="0"/>
              </a:rPr>
              <a:t>    </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 </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a. Tả bao quát: </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Hình dáng, kích thước, màu sắc</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a:t>
            </a:r>
          </a:p>
          <a:p>
            <a:pPr eaLnBrk="1" hangingPunct="1"/>
            <a:r>
              <a:rPr kumimoji="1" lang="vi-VN" altLang="en-US" sz="2800">
                <a:latin typeface="Cambria" panose="02040503050406030204" pitchFamily="18" charset="0"/>
                <a:ea typeface="Cambria" panose="02040503050406030204" pitchFamily="18" charset="0"/>
                <a:cs typeface="Times New Roman" panose="02020603050405020304" pitchFamily="18" charset="0"/>
              </a:rPr>
              <a:t>   </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  </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b. Tả chi tiết: </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 (</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Tả</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 chi tiết</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 các bộ phận của đồ vật</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a:t>
            </a:r>
          </a:p>
          <a:p>
            <a:pPr eaLnBrk="1" hangingPunct="1"/>
            <a:r>
              <a:rPr kumimoji="1" lang="en-US" altLang="en-US" sz="2800">
                <a:latin typeface="Cambria" panose="02040503050406030204" pitchFamily="18" charset="0"/>
                <a:ea typeface="Cambria" panose="02040503050406030204" pitchFamily="18" charset="0"/>
                <a:cs typeface="Times New Roman" panose="02020603050405020304" pitchFamily="18" charset="0"/>
              </a:rPr>
              <a:t>     c. Tả hoạt động, công dụng </a:t>
            </a:r>
          </a:p>
          <a:p>
            <a:pPr eaLnBrk="1" hangingPunct="1"/>
            <a:r>
              <a:rPr kumimoji="1" lang="vi-VN" altLang="en-US" sz="2800" b="1">
                <a:solidFill>
                  <a:srgbClr val="7030A0"/>
                </a:solidFill>
                <a:latin typeface="Cambria" panose="02040503050406030204" pitchFamily="18" charset="0"/>
                <a:ea typeface="Cambria" panose="02040503050406030204" pitchFamily="18" charset="0"/>
                <a:cs typeface="Times New Roman" panose="02020603050405020304" pitchFamily="18" charset="0"/>
              </a:rPr>
              <a:t>3. Kết bài</a:t>
            </a:r>
            <a:r>
              <a:rPr kumimoji="1" lang="en-US" altLang="en-US" sz="2800" b="1">
                <a:solidFill>
                  <a:srgbClr val="7030A0"/>
                </a:solidFill>
                <a:latin typeface="Cambria" panose="02040503050406030204" pitchFamily="18" charset="0"/>
                <a:ea typeface="Cambria" panose="02040503050406030204" pitchFamily="18" charset="0"/>
                <a:cs typeface="Times New Roman" panose="02020603050405020304" pitchFamily="18" charset="0"/>
              </a:rPr>
              <a:t> </a:t>
            </a:r>
            <a:r>
              <a:rPr kumimoji="1" lang="en-US" altLang="en-US" sz="2800" b="1" i="1">
                <a:solidFill>
                  <a:srgbClr val="7030A0"/>
                </a:solidFill>
                <a:latin typeface="Cambria" panose="02040503050406030204" pitchFamily="18" charset="0"/>
                <a:ea typeface="Cambria" panose="02040503050406030204" pitchFamily="18" charset="0"/>
                <a:cs typeface="Times New Roman" panose="02020603050405020304" pitchFamily="18" charset="0"/>
              </a:rPr>
              <a:t>(</a:t>
            </a:r>
            <a:r>
              <a:rPr kumimoji="1" lang="vi-VN" altLang="en-US" sz="2800" b="1" i="1">
                <a:solidFill>
                  <a:srgbClr val="7030A0"/>
                </a:solidFill>
                <a:latin typeface="Cambria" panose="02040503050406030204" pitchFamily="18" charset="0"/>
                <a:ea typeface="Cambria" panose="02040503050406030204" pitchFamily="18" charset="0"/>
                <a:cs typeface="Times New Roman" panose="02020603050405020304" pitchFamily="18" charset="0"/>
              </a:rPr>
              <a:t>mở rộng</a:t>
            </a:r>
            <a:r>
              <a:rPr kumimoji="1" lang="en-US" altLang="en-US" sz="2800" b="1" i="1">
                <a:solidFill>
                  <a:srgbClr val="7030A0"/>
                </a:solidFill>
                <a:latin typeface="Cambria" panose="02040503050406030204" pitchFamily="18" charset="0"/>
                <a:ea typeface="Cambria" panose="02040503050406030204" pitchFamily="18" charset="0"/>
                <a:cs typeface="Times New Roman" panose="02020603050405020304" pitchFamily="18" charset="0"/>
              </a:rPr>
              <a:t> hoặc không mở rộng)</a:t>
            </a:r>
            <a:r>
              <a:rPr kumimoji="1" lang="vi-VN" altLang="en-US" sz="2800" b="1" i="1">
                <a:solidFill>
                  <a:srgbClr val="7030A0"/>
                </a:solidFill>
                <a:latin typeface="Cambria" panose="02040503050406030204" pitchFamily="18" charset="0"/>
                <a:ea typeface="Cambria" panose="02040503050406030204" pitchFamily="18" charset="0"/>
                <a:cs typeface="Times New Roman" panose="02020603050405020304" pitchFamily="18" charset="0"/>
              </a:rPr>
              <a:t>:</a:t>
            </a:r>
            <a:r>
              <a:rPr kumimoji="1" lang="vi-VN" altLang="en-US" sz="2800">
                <a:solidFill>
                  <a:srgbClr val="7030A0"/>
                </a:solidFill>
                <a:latin typeface="Cambria" panose="02040503050406030204" pitchFamily="18" charset="0"/>
                <a:ea typeface="Cambria" panose="02040503050406030204" pitchFamily="18" charset="0"/>
                <a:cs typeface="Times New Roman" panose="02020603050405020304" pitchFamily="18" charset="0"/>
              </a:rPr>
              <a:t> </a:t>
            </a:r>
            <a:endParaRPr kumimoji="1" lang="en-US" altLang="en-US" sz="2800">
              <a:solidFill>
                <a:srgbClr val="7030A0"/>
              </a:solidFill>
              <a:latin typeface="Cambria" panose="02040503050406030204" pitchFamily="18" charset="0"/>
              <a:ea typeface="Cambria" panose="02040503050406030204" pitchFamily="18" charset="0"/>
              <a:cs typeface="Times New Roman" panose="02020603050405020304" pitchFamily="18" charset="0"/>
            </a:endParaRPr>
          </a:p>
          <a:p>
            <a:pPr eaLnBrk="1" hangingPunct="1"/>
            <a:r>
              <a:rPr kumimoji="1" lang="en-US" altLang="en-US" sz="2800">
                <a:latin typeface="Cambria" panose="02040503050406030204" pitchFamily="18" charset="0"/>
                <a:ea typeface="Cambria" panose="02040503050406030204" pitchFamily="18" charset="0"/>
                <a:cs typeface="Times New Roman" panose="02020603050405020304" pitchFamily="18" charset="0"/>
              </a:rPr>
              <a:t>      </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Nêu cảm nghĩ của em với đồ vật (Em coi nó như là một người bạn của mình). </a:t>
            </a:r>
          </a:p>
        </p:txBody>
      </p:sp>
      <p:sp>
        <p:nvSpPr>
          <p:cNvPr id="11" name="TextBox 10">
            <a:extLst>
              <a:ext uri="{FF2B5EF4-FFF2-40B4-BE49-F238E27FC236}">
                <a16:creationId xmlns:a16="http://schemas.microsoft.com/office/drawing/2014/main" id="{F66FE146-0A2B-46BD-96DC-B468FD16FA9A}"/>
              </a:ext>
            </a:extLst>
          </p:cNvPr>
          <p:cNvSpPr txBox="1"/>
          <p:nvPr/>
        </p:nvSpPr>
        <p:spPr>
          <a:xfrm>
            <a:off x="948637" y="127736"/>
            <a:ext cx="10604242" cy="646331"/>
          </a:xfrm>
          <a:prstGeom prst="rect">
            <a:avLst/>
          </a:prstGeom>
          <a:noFill/>
        </p:spPr>
        <p:txBody>
          <a:bodyPr wrap="square">
            <a:spAutoFit/>
          </a:bodyPr>
          <a:lstStyle/>
          <a:p>
            <a:pPr eaLnBrk="1" hangingPunct="1"/>
            <a:r>
              <a:rPr kumimoji="1" lang="en-US" altLang="en-US" sz="3600" b="1">
                <a:solidFill>
                  <a:srgbClr val="7030A0"/>
                </a:solidFill>
                <a:latin typeface="Cambria" panose="02040503050406030204" pitchFamily="18" charset="0"/>
                <a:ea typeface="Cambria" panose="02040503050406030204" pitchFamily="18" charset="0"/>
                <a:cs typeface="Times New Roman" panose="02020603050405020304" pitchFamily="18" charset="0"/>
              </a:rPr>
              <a:t>Đọc lại dàn ý đã chuẩn bị từ tuần trước.</a:t>
            </a:r>
            <a:endParaRPr kumimoji="1" lang="vi-VN" altLang="en-US" sz="3600">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barn(inVertical)">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barn(inVertical)">
                                      <p:cBhvr>
                                        <p:cTn id="22" dur="5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barn(inVertical)">
                                      <p:cBhvr>
                                        <p:cTn id="27" dur="500"/>
                                        <p:tgtEl>
                                          <p:spTgt spid="1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Effect transition="in" filter="barn(inVertical)">
                                      <p:cBhvr>
                                        <p:cTn id="32" dur="500"/>
                                        <p:tgtEl>
                                          <p:spTgt spid="1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xEl>
                                              <p:pRg st="4" end="4"/>
                                            </p:txEl>
                                          </p:spTgt>
                                        </p:tgtEl>
                                        <p:attrNameLst>
                                          <p:attrName>style.visibility</p:attrName>
                                        </p:attrNameLst>
                                      </p:cBhvr>
                                      <p:to>
                                        <p:strVal val="visible"/>
                                      </p:to>
                                    </p:set>
                                    <p:animEffect transition="in" filter="barn(inVertical)">
                                      <p:cBhvr>
                                        <p:cTn id="37" dur="500"/>
                                        <p:tgtEl>
                                          <p:spTgt spid="1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5">
                                            <p:txEl>
                                              <p:pRg st="5" end="5"/>
                                            </p:txEl>
                                          </p:spTgt>
                                        </p:tgtEl>
                                        <p:attrNameLst>
                                          <p:attrName>style.visibility</p:attrName>
                                        </p:attrNameLst>
                                      </p:cBhvr>
                                      <p:to>
                                        <p:strVal val="visible"/>
                                      </p:to>
                                    </p:set>
                                    <p:animEffect transition="in" filter="barn(inVertical)">
                                      <p:cBhvr>
                                        <p:cTn id="42" dur="500"/>
                                        <p:tgtEl>
                                          <p:spTgt spid="1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5">
                                            <p:txEl>
                                              <p:pRg st="6" end="6"/>
                                            </p:txEl>
                                          </p:spTgt>
                                        </p:tgtEl>
                                        <p:attrNameLst>
                                          <p:attrName>style.visibility</p:attrName>
                                        </p:attrNameLst>
                                      </p:cBhvr>
                                      <p:to>
                                        <p:strVal val="visible"/>
                                      </p:to>
                                    </p:set>
                                    <p:animEffect transition="in" filter="barn(inVertical)">
                                      <p:cBhvr>
                                        <p:cTn id="47" dur="500"/>
                                        <p:tgtEl>
                                          <p:spTgt spid="1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xEl>
                                              <p:pRg st="7" end="7"/>
                                            </p:txEl>
                                          </p:spTgt>
                                        </p:tgtEl>
                                        <p:attrNameLst>
                                          <p:attrName>style.visibility</p:attrName>
                                        </p:attrNameLst>
                                      </p:cBhvr>
                                      <p:to>
                                        <p:strVal val="visible"/>
                                      </p:to>
                                    </p:set>
                                    <p:animEffect transition="in" filter="barn(inVertical)">
                                      <p:cBhvr>
                                        <p:cTn id="52" dur="500"/>
                                        <p:tgtEl>
                                          <p:spTgt spid="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sp>
        <p:nvSpPr>
          <p:cNvPr id="4" name="矩形 3"/>
          <p:cNvSpPr/>
          <p:nvPr/>
        </p:nvSpPr>
        <p:spPr>
          <a:xfrm>
            <a:off x="288944" y="317286"/>
            <a:ext cx="11614111" cy="6259286"/>
          </a:xfrm>
          <a:prstGeom prst="rect">
            <a:avLst/>
          </a:prstGeom>
          <a:solidFill>
            <a:srgbClr val="FFFFF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grpSp>
        <p:nvGrpSpPr>
          <p:cNvPr id="6" name="组合 5"/>
          <p:cNvGrpSpPr/>
          <p:nvPr/>
        </p:nvGrpSpPr>
        <p:grpSpPr>
          <a:xfrm>
            <a:off x="288944" y="812917"/>
            <a:ext cx="11387241" cy="5219347"/>
            <a:chOff x="4818532" y="1706218"/>
            <a:chExt cx="3100966" cy="3955559"/>
          </a:xfrm>
        </p:grpSpPr>
        <p:grpSp>
          <p:nvGrpSpPr>
            <p:cNvPr id="8" name="组合 7"/>
            <p:cNvGrpSpPr/>
            <p:nvPr/>
          </p:nvGrpSpPr>
          <p:grpSpPr>
            <a:xfrm>
              <a:off x="4818532" y="1706218"/>
              <a:ext cx="3100966" cy="3955559"/>
              <a:chOff x="795588" y="1428542"/>
              <a:chExt cx="3249501" cy="4227008"/>
            </a:xfrm>
          </p:grpSpPr>
          <p:sp>
            <p:nvSpPr>
              <p:cNvPr id="10" name="矩形 9"/>
              <p:cNvSpPr/>
              <p:nvPr/>
            </p:nvSpPr>
            <p:spPr>
              <a:xfrm rot="223891">
                <a:off x="815738" y="1428542"/>
                <a:ext cx="3229351" cy="4187687"/>
              </a:xfrm>
              <a:prstGeom prst="rect">
                <a:avLst/>
              </a:prstGeom>
              <a:solidFill>
                <a:srgbClr val="F8D43A"/>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sp>
            <p:nvSpPr>
              <p:cNvPr id="11" name="矩形 10"/>
              <p:cNvSpPr/>
              <p:nvPr/>
            </p:nvSpPr>
            <p:spPr>
              <a:xfrm>
                <a:off x="795588" y="1467863"/>
                <a:ext cx="3229351" cy="4187687"/>
              </a:xfrm>
              <a:prstGeom prst="rect">
                <a:avLst/>
              </a:prstGeom>
              <a:solidFill>
                <a:schemeClr val="bg1"/>
              </a:solidFill>
              <a:ln w="19050">
                <a:noFill/>
                <a:prstDash val="solid"/>
                <a:round/>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grpSp>
        <p:sp>
          <p:nvSpPr>
            <p:cNvPr id="9" name="矩形 8"/>
            <p:cNvSpPr/>
            <p:nvPr/>
          </p:nvSpPr>
          <p:spPr>
            <a:xfrm>
              <a:off x="4874261" y="1822174"/>
              <a:ext cx="2975222" cy="3780271"/>
            </a:xfrm>
            <a:prstGeom prst="rect">
              <a:avLst/>
            </a:prstGeom>
            <a:solidFill>
              <a:schemeClr val="bg1"/>
            </a:solidFill>
            <a:ln w="19050" cap="rnd">
              <a:solidFill>
                <a:srgbClr val="F8D43A"/>
              </a:solidFill>
              <a:prstDash val="dash"/>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grpSp>
      <p:sp>
        <p:nvSpPr>
          <p:cNvPr id="13" name="矩形 12"/>
          <p:cNvSpPr/>
          <p:nvPr/>
        </p:nvSpPr>
        <p:spPr>
          <a:xfrm>
            <a:off x="919856" y="941257"/>
            <a:ext cx="2846933" cy="523220"/>
          </a:xfrm>
          <a:prstGeom prst="rect">
            <a:avLst/>
          </a:prstGeom>
        </p:spPr>
        <p:txBody>
          <a:bodyPr wrap="none">
            <a:spAutoFit/>
          </a:bodyPr>
          <a:lstStyle/>
          <a:p>
            <a:r>
              <a:rPr lang="en-US" altLang="zh-CN" sz="2800" b="1">
                <a:solidFill>
                  <a:srgbClr val="FF0000"/>
                </a:solidFill>
                <a:latin typeface="Cambria" panose="02040503050406030204" pitchFamily="18" charset="0"/>
                <a:ea typeface="Cambria" panose="02040503050406030204" pitchFamily="18" charset="0"/>
                <a:cs typeface="Calibri" panose="020F0502020204030204" charset="0"/>
              </a:rPr>
              <a:t>Mở bài trực tiếp</a:t>
            </a:r>
            <a:endParaRPr lang="en-US" altLang="zh-CN" sz="2800" b="1" dirty="0">
              <a:solidFill>
                <a:srgbClr val="FF0000"/>
              </a:solidFill>
              <a:latin typeface="Cambria" panose="02040503050406030204" pitchFamily="18" charset="0"/>
              <a:ea typeface="Cambria" panose="02040503050406030204" pitchFamily="18" charset="0"/>
              <a:cs typeface="Calibri" panose="020F0502020204030204" charset="0"/>
            </a:endParaRPr>
          </a:p>
        </p:txBody>
      </p:sp>
      <p:sp>
        <p:nvSpPr>
          <p:cNvPr id="21" name="矩形 20"/>
          <p:cNvSpPr/>
          <p:nvPr/>
        </p:nvSpPr>
        <p:spPr>
          <a:xfrm>
            <a:off x="493590" y="1320264"/>
            <a:ext cx="11111983" cy="1714380"/>
          </a:xfrm>
          <a:prstGeom prst="rect">
            <a:avLst/>
          </a:prstGeom>
        </p:spPr>
        <p:txBody>
          <a:bodyPr wrap="square">
            <a:spAutoFit/>
          </a:bodyPr>
          <a:lstStyle/>
          <a:p>
            <a:pPr>
              <a:lnSpc>
                <a:spcPct val="130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Em có rất nhiều đồ chơi đáng yêu và ngộ nghĩnh. Trong số đó, món đồ chơi mà em yêu thích hơn cả là chiếc ô tô mà bố mua tặng em vào tết thiếu nhi năm ngoái.</a:t>
            </a:r>
            <a:endParaRPr lang="zh-CN" altLang="en-US" sz="2800" dirty="0">
              <a:solidFill>
                <a:schemeClr val="tx1">
                  <a:lumMod val="75000"/>
                  <a:lumOff val="25000"/>
                </a:schemeClr>
              </a:solidFill>
              <a:latin typeface="Cambria" panose="02040503050406030204" pitchFamily="18" charset="0"/>
              <a:ea typeface="Calibri" panose="020F0502020204030204" charset="0"/>
              <a:cs typeface="Calibri" panose="020F0502020204030204" charset="0"/>
            </a:endParaRPr>
          </a:p>
        </p:txBody>
      </p:sp>
      <p:sp>
        <p:nvSpPr>
          <p:cNvPr id="25" name="文本框 13">
            <a:extLst>
              <a:ext uri="{FF2B5EF4-FFF2-40B4-BE49-F238E27FC236}">
                <a16:creationId xmlns:a16="http://schemas.microsoft.com/office/drawing/2014/main" id="{94DDC403-DBCF-449F-86C1-1081F5D111AD}"/>
              </a:ext>
            </a:extLst>
          </p:cNvPr>
          <p:cNvSpPr txBox="1"/>
          <p:nvPr/>
        </p:nvSpPr>
        <p:spPr>
          <a:xfrm>
            <a:off x="2813485" y="199838"/>
            <a:ext cx="6565027" cy="769441"/>
          </a:xfrm>
          <a:prstGeom prst="rect">
            <a:avLst/>
          </a:prstGeom>
          <a:noFill/>
        </p:spPr>
        <p:txBody>
          <a:bodyPr wrap="square" rtlCol="0">
            <a:spAutoFit/>
          </a:bodyPr>
          <a:lstStyle/>
          <a:p>
            <a:pPr algn="ctr"/>
            <a:r>
              <a:rPr lang="en-US" altLang="zh-CN" sz="4400" b="1">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Mở bài</a:t>
            </a:r>
            <a:endParaRPr lang="zh-CN" altLang="en-US" sz="4400" b="1" dirty="0">
              <a:ln>
                <a:solidFill>
                  <a:srgbClr val="571D18"/>
                </a:solidFill>
              </a:ln>
              <a:solidFill>
                <a:srgbClr val="FAE06F"/>
              </a:solidFill>
              <a:latin typeface="Cambria" panose="02040503050406030204" pitchFamily="18" charset="0"/>
              <a:ea typeface="Calibri" panose="020F0502020204030204" charset="0"/>
              <a:cs typeface="Calibri" panose="020F0502020204030204" charset="0"/>
            </a:endParaRPr>
          </a:p>
        </p:txBody>
      </p:sp>
      <p:sp>
        <p:nvSpPr>
          <p:cNvPr id="31" name="矩形 12">
            <a:extLst>
              <a:ext uri="{FF2B5EF4-FFF2-40B4-BE49-F238E27FC236}">
                <a16:creationId xmlns:a16="http://schemas.microsoft.com/office/drawing/2014/main" id="{93F88B5A-F780-49E2-B5F3-7662F9281F0F}"/>
              </a:ext>
            </a:extLst>
          </p:cNvPr>
          <p:cNvSpPr/>
          <p:nvPr/>
        </p:nvSpPr>
        <p:spPr>
          <a:xfrm>
            <a:off x="672731" y="3291753"/>
            <a:ext cx="2840842" cy="523220"/>
          </a:xfrm>
          <a:prstGeom prst="rect">
            <a:avLst/>
          </a:prstGeom>
        </p:spPr>
        <p:txBody>
          <a:bodyPr wrap="none">
            <a:spAutoFit/>
          </a:bodyPr>
          <a:lstStyle/>
          <a:p>
            <a:r>
              <a:rPr lang="en-US" altLang="zh-CN" sz="2800" b="1">
                <a:solidFill>
                  <a:srgbClr val="FF0000"/>
                </a:solidFill>
                <a:latin typeface="Cambria" panose="02040503050406030204" pitchFamily="18" charset="0"/>
                <a:ea typeface="Cambria" panose="02040503050406030204" pitchFamily="18" charset="0"/>
                <a:cs typeface="Calibri" panose="020F0502020204030204" charset="0"/>
              </a:rPr>
              <a:t>Mở bài gián tiếp</a:t>
            </a:r>
            <a:endParaRPr lang="en-US" altLang="zh-CN" sz="2800" b="1" dirty="0">
              <a:solidFill>
                <a:srgbClr val="FF0000"/>
              </a:solidFill>
              <a:latin typeface="Cambria" panose="02040503050406030204" pitchFamily="18" charset="0"/>
              <a:ea typeface="Cambria" panose="02040503050406030204" pitchFamily="18" charset="0"/>
              <a:cs typeface="Calibri" panose="020F0502020204030204" charset="0"/>
            </a:endParaRPr>
          </a:p>
        </p:txBody>
      </p:sp>
      <p:sp>
        <p:nvSpPr>
          <p:cNvPr id="37" name="矩形 20">
            <a:extLst>
              <a:ext uri="{FF2B5EF4-FFF2-40B4-BE49-F238E27FC236}">
                <a16:creationId xmlns:a16="http://schemas.microsoft.com/office/drawing/2014/main" id="{4AD3EE01-07B7-4CAE-8502-73888B08BCFB}"/>
              </a:ext>
            </a:extLst>
          </p:cNvPr>
          <p:cNvSpPr/>
          <p:nvPr/>
        </p:nvSpPr>
        <p:spPr>
          <a:xfrm>
            <a:off x="413311" y="3770550"/>
            <a:ext cx="10981557" cy="2274533"/>
          </a:xfrm>
          <a:prstGeom prst="rect">
            <a:avLst/>
          </a:prstGeom>
        </p:spPr>
        <p:txBody>
          <a:bodyPr wrap="square">
            <a:spAutoFit/>
          </a:bodyPr>
          <a:lstStyle/>
          <a:p>
            <a:pPr algn="just">
              <a:lnSpc>
                <a:spcPct val="130000"/>
              </a:lnSpc>
            </a:pPr>
            <a:r>
              <a:rPr lang="en-US" altLang="en-US" sz="2800">
                <a:latin typeface="Cambria" panose="02040503050406030204" pitchFamily="18" charset="0"/>
                <a:ea typeface="Cambria" panose="02040503050406030204" pitchFamily="18" charset="0"/>
                <a:cs typeface="Times New Roman" panose="02020603050405020304" pitchFamily="18" charset="0"/>
              </a:rPr>
              <a:t>    Em có một ước mơ từ nhỏ, đó chính là trở thành tay đua Công thức 1. Chính vì vậy mà em có một niềm đam mê mãnh liệt đối với ô tô. Vào Tết Thiếu nhi năm ngoái, bố đã tặng cho em một món quà rất bất ngờ đó là một chiếc ô tô đồ chơi mà em hằng ao ước.</a:t>
            </a:r>
            <a:endParaRPr lang="zh-CN" altLang="en-US" sz="2800" dirty="0">
              <a:latin typeface="Cambria" panose="02040503050406030204" pitchFamily="18" charset="0"/>
              <a:ea typeface="Calibri" panose="020F0502020204030204" charset="0"/>
              <a:cs typeface="Calibri" panose="020F050202020403020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31"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sp>
        <p:nvSpPr>
          <p:cNvPr id="4" name="矩形 3"/>
          <p:cNvSpPr/>
          <p:nvPr/>
        </p:nvSpPr>
        <p:spPr>
          <a:xfrm>
            <a:off x="334664" y="121920"/>
            <a:ext cx="11614111" cy="6464075"/>
          </a:xfrm>
          <a:prstGeom prst="rect">
            <a:avLst/>
          </a:prstGeom>
          <a:solidFill>
            <a:srgbClr val="FFFFF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sp>
        <p:nvSpPr>
          <p:cNvPr id="6" name="图文框 5"/>
          <p:cNvSpPr/>
          <p:nvPr/>
        </p:nvSpPr>
        <p:spPr>
          <a:xfrm>
            <a:off x="1362269" y="929639"/>
            <a:ext cx="10540787" cy="5355681"/>
          </a:xfrm>
          <a:prstGeom prst="frame">
            <a:avLst>
              <a:gd name="adj1" fmla="val 2215"/>
            </a:avLst>
          </a:prstGeom>
          <a:solidFill>
            <a:srgbClr val="F8D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cs typeface="Calibri" panose="020F0502020204030204" charset="0"/>
            </a:endParaRPr>
          </a:p>
        </p:txBody>
      </p:sp>
      <p:sp>
        <p:nvSpPr>
          <p:cNvPr id="9" name="矩形 8"/>
          <p:cNvSpPr/>
          <p:nvPr/>
        </p:nvSpPr>
        <p:spPr>
          <a:xfrm>
            <a:off x="1861391" y="1102299"/>
            <a:ext cx="9749829" cy="5183022"/>
          </a:xfrm>
          <a:prstGeom prst="rect">
            <a:avLst/>
          </a:prstGeom>
        </p:spPr>
        <p:txBody>
          <a:bodyPr wrap="square">
            <a:spAutoFit/>
          </a:bodyPr>
          <a:lstStyle/>
          <a:p>
            <a:pPr eaLnBrk="1" hangingPunct="1">
              <a:lnSpc>
                <a:spcPct val="150000"/>
              </a:lnSpc>
            </a:pPr>
            <a:r>
              <a:rPr kumimoji="1" lang="en-US" altLang="en-US" sz="2800">
                <a:latin typeface="Cambria" panose="02040503050406030204" pitchFamily="18" charset="0"/>
                <a:ea typeface="Cambria" panose="02040503050406030204" pitchFamily="18" charset="0"/>
                <a:cs typeface="Times New Roman" panose="02020603050405020304" pitchFamily="18" charset="0"/>
              </a:rPr>
              <a:t>- </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Tả bao quát: </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Hình dáng, kích thước, màu sắc</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a:t>
            </a:r>
          </a:p>
          <a:p>
            <a:pPr eaLnBrk="1" hangingPunct="1">
              <a:lnSpc>
                <a:spcPct val="150000"/>
              </a:lnSpc>
            </a:pPr>
            <a:r>
              <a:rPr kumimoji="1" lang="en-US" altLang="en-US" sz="2800">
                <a:latin typeface="Cambria" panose="02040503050406030204" pitchFamily="18" charset="0"/>
                <a:ea typeface="Cambria" panose="02040503050406030204" pitchFamily="18" charset="0"/>
                <a:cs typeface="Times New Roman" panose="02020603050405020304" pitchFamily="18" charset="0"/>
              </a:rPr>
              <a:t>- </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Tả chi tiết: </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 (</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Tả</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 chi tiết</a:t>
            </a:r>
            <a:r>
              <a:rPr kumimoji="1" lang="vi-VN" altLang="en-US" sz="2800">
                <a:latin typeface="Cambria" panose="02040503050406030204" pitchFamily="18" charset="0"/>
                <a:ea typeface="Cambria" panose="02040503050406030204" pitchFamily="18" charset="0"/>
                <a:cs typeface="Times New Roman" panose="02020603050405020304" pitchFamily="18" charset="0"/>
              </a:rPr>
              <a:t> các bộ phận của đồ vật</a:t>
            </a:r>
            <a:r>
              <a:rPr kumimoji="1" lang="en-US" altLang="en-US" sz="2800">
                <a:latin typeface="Cambria" panose="02040503050406030204" pitchFamily="18" charset="0"/>
                <a:ea typeface="Cambria" panose="02040503050406030204" pitchFamily="18" charset="0"/>
                <a:cs typeface="Times New Roman" panose="02020603050405020304" pitchFamily="18" charset="0"/>
              </a:rPr>
              <a:t>)</a:t>
            </a:r>
          </a:p>
          <a:p>
            <a:pPr eaLnBrk="1" hangingPunct="1">
              <a:lnSpc>
                <a:spcPct val="150000"/>
              </a:lnSpc>
            </a:pPr>
            <a:r>
              <a:rPr kumimoji="1" lang="en-US" altLang="en-US" sz="2800">
                <a:latin typeface="Cambria" panose="02040503050406030204" pitchFamily="18" charset="0"/>
                <a:ea typeface="Cambria" panose="02040503050406030204" pitchFamily="18" charset="0"/>
                <a:cs typeface="Times New Roman" panose="02020603050405020304" pitchFamily="18" charset="0"/>
              </a:rPr>
              <a:t>- Tả hoạt động, công dụng </a:t>
            </a:r>
          </a:p>
          <a:p>
            <a:pPr>
              <a:lnSpc>
                <a:spcPct val="150000"/>
              </a:lnSpc>
            </a:pPr>
            <a:r>
              <a:rPr lang="en-US" altLang="en-US" sz="2800" b="1">
                <a:solidFill>
                  <a:srgbClr val="FF0000"/>
                </a:solidFill>
                <a:latin typeface="Cambria" panose="02040503050406030204" pitchFamily="18" charset="0"/>
                <a:ea typeface="Cambria" panose="02040503050406030204" pitchFamily="18" charset="0"/>
                <a:cs typeface="Times New Roman" panose="02020603050405020304" pitchFamily="18" charset="0"/>
              </a:rPr>
              <a:t>* Một số lưu ý khi viết thân bài:</a:t>
            </a:r>
          </a:p>
          <a:p>
            <a:pPr>
              <a:lnSpc>
                <a:spcPct val="150000"/>
              </a:lnSpc>
            </a:pPr>
            <a:r>
              <a:rPr kumimoji="1" lang="en-US" altLang="en-US" sz="2800">
                <a:latin typeface="Cambria" panose="02040503050406030204" pitchFamily="18" charset="0"/>
                <a:ea typeface="Cambria" panose="02040503050406030204" pitchFamily="18" charset="0"/>
                <a:cs typeface="Times New Roman" panose="02020603050405020304" pitchFamily="18" charset="0"/>
              </a:rPr>
              <a:t>- Tả theo trình tự hợp lý, sử dụng nhiều giác quan.</a:t>
            </a:r>
          </a:p>
          <a:p>
            <a:pPr algn="just">
              <a:lnSpc>
                <a:spcPct val="150000"/>
              </a:lnSpc>
            </a:pPr>
            <a:r>
              <a:rPr lang="en-US" altLang="zh-CN" sz="2800">
                <a:latin typeface="Cambria" panose="02040503050406030204" pitchFamily="18" charset="0"/>
                <a:ea typeface="Cambria" panose="02040503050406030204" pitchFamily="18" charset="0"/>
                <a:cs typeface="Times New Roman" panose="02020603050405020304" pitchFamily="18" charset="0"/>
              </a:rPr>
              <a:t>- Nên viết tách đoạn, mỗi phần là một đoạn.</a:t>
            </a:r>
          </a:p>
          <a:p>
            <a:pPr algn="just">
              <a:lnSpc>
                <a:spcPct val="150000"/>
              </a:lnSpc>
            </a:pPr>
            <a:r>
              <a:rPr lang="en-US" altLang="zh-CN" sz="2800">
                <a:latin typeface="Cambria" panose="02040503050406030204" pitchFamily="18" charset="0"/>
                <a:ea typeface="Cambria" panose="02040503050406030204" pitchFamily="18" charset="0"/>
                <a:cs typeface="Times New Roman" panose="02020603050405020304" pitchFamily="18" charset="0"/>
              </a:rPr>
              <a:t>- Miêu tả những đặc điểm nổi bật, phân biệt với đồ dùng khác.</a:t>
            </a:r>
          </a:p>
          <a:p>
            <a:pPr algn="just">
              <a:lnSpc>
                <a:spcPct val="150000"/>
              </a:lnSpc>
            </a:pPr>
            <a:r>
              <a:rPr lang="en-US" altLang="zh-CN" sz="2800">
                <a:latin typeface="Cambria" panose="02040503050406030204" pitchFamily="18" charset="0"/>
                <a:ea typeface="Calibri" panose="020F0502020204030204" charset="0"/>
                <a:cs typeface="Calibri" panose="020F0502020204030204" charset="0"/>
              </a:rPr>
              <a:t>- Chú ý mỗi đoạn có các câu mở đoạn.</a:t>
            </a:r>
            <a:endParaRPr lang="zh-CN" altLang="en-US" sz="2800" dirty="0">
              <a:latin typeface="Cambria" panose="02040503050406030204" pitchFamily="18" charset="0"/>
              <a:ea typeface="Calibri" panose="020F0502020204030204" charset="0"/>
              <a:cs typeface="Calibri" panose="020F0502020204030204" charset="0"/>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89" y="5015186"/>
            <a:ext cx="2249716" cy="1865495"/>
          </a:xfrm>
          <a:prstGeom prst="rect">
            <a:avLst/>
          </a:prstGeom>
        </p:spPr>
      </p:pic>
      <p:sp>
        <p:nvSpPr>
          <p:cNvPr id="12" name="文本框 13">
            <a:extLst>
              <a:ext uri="{FF2B5EF4-FFF2-40B4-BE49-F238E27FC236}">
                <a16:creationId xmlns:a16="http://schemas.microsoft.com/office/drawing/2014/main" id="{073848A4-1D19-4C38-95CC-762A83B50282}"/>
              </a:ext>
            </a:extLst>
          </p:cNvPr>
          <p:cNvSpPr txBox="1"/>
          <p:nvPr/>
        </p:nvSpPr>
        <p:spPr>
          <a:xfrm>
            <a:off x="2813486" y="99239"/>
            <a:ext cx="6565027" cy="769441"/>
          </a:xfrm>
          <a:prstGeom prst="rect">
            <a:avLst/>
          </a:prstGeom>
          <a:noFill/>
        </p:spPr>
        <p:txBody>
          <a:bodyPr wrap="square" rtlCol="0">
            <a:spAutoFit/>
          </a:bodyPr>
          <a:lstStyle/>
          <a:p>
            <a:pPr algn="ctr"/>
            <a:r>
              <a:rPr lang="en-US" altLang="zh-CN" sz="4400" b="1">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Thân bài</a:t>
            </a:r>
            <a:endParaRPr lang="zh-CN" altLang="en-US" sz="4400" b="1" dirty="0">
              <a:ln>
                <a:solidFill>
                  <a:srgbClr val="571D18"/>
                </a:solidFill>
              </a:ln>
              <a:solidFill>
                <a:srgbClr val="FAE06F"/>
              </a:solidFill>
              <a:latin typeface="Cambria" panose="02040503050406030204" pitchFamily="18" charset="0"/>
              <a:ea typeface="Calibri" panose="020F0502020204030204" charset="0"/>
              <a:cs typeface="Calibri" panose="020F0502020204030204" charset="0"/>
            </a:endParaRPr>
          </a:p>
        </p:txBody>
      </p:sp>
    </p:spTree>
    <p:extLst>
      <p:ext uri="{BB962C8B-B14F-4D97-AF65-F5344CB8AC3E}">
        <p14:creationId xmlns:p14="http://schemas.microsoft.com/office/powerpoint/2010/main" val="3005221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Cambria" panose="02040503050406030204" pitchFamily="18" charset="0"/>
              <a:cs typeface="Calibri" panose="020F0502020204030204" charset="0"/>
            </a:endParaRPr>
          </a:p>
        </p:txBody>
      </p:sp>
      <p:sp>
        <p:nvSpPr>
          <p:cNvPr id="4" name="矩形 3"/>
          <p:cNvSpPr/>
          <p:nvPr/>
        </p:nvSpPr>
        <p:spPr>
          <a:xfrm>
            <a:off x="334664" y="121920"/>
            <a:ext cx="11614111" cy="6558643"/>
          </a:xfrm>
          <a:prstGeom prst="rect">
            <a:avLst/>
          </a:prstGeom>
          <a:solidFill>
            <a:srgbClr val="FFFFF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Cambria" panose="02040503050406030204" pitchFamily="18" charset="0"/>
              <a:cs typeface="Calibri" panose="020F0502020204030204" charset="0"/>
            </a:endParaRPr>
          </a:p>
        </p:txBody>
      </p:sp>
      <p:sp>
        <p:nvSpPr>
          <p:cNvPr id="9" name="矩形 8"/>
          <p:cNvSpPr/>
          <p:nvPr/>
        </p:nvSpPr>
        <p:spPr>
          <a:xfrm>
            <a:off x="2181002" y="701507"/>
            <a:ext cx="9313869" cy="5803833"/>
          </a:xfrm>
          <a:prstGeom prst="rect">
            <a:avLst/>
          </a:prstGeom>
        </p:spPr>
        <p:txBody>
          <a:bodyPr wrap="square">
            <a:spAutoFit/>
          </a:bodyPr>
          <a:lstStyle/>
          <a:p>
            <a:pPr algn="just">
              <a:lnSpc>
                <a:spcPct val="130000"/>
              </a:lnSpc>
            </a:pPr>
            <a:r>
              <a:rPr lang="en-US" sz="2400" b="0" i="0">
                <a:solidFill>
                  <a:srgbClr val="001A33"/>
                </a:solidFill>
                <a:effectLst/>
                <a:latin typeface="Cambria" panose="02040503050406030204" pitchFamily="18" charset="0"/>
                <a:ea typeface="Cambria" panose="02040503050406030204" pitchFamily="18" charset="0"/>
              </a:rPr>
              <a:t>            </a:t>
            </a:r>
            <a:r>
              <a:rPr lang="vi-VN" sz="2400" b="0" i="0">
                <a:solidFill>
                  <a:srgbClr val="001A33"/>
                </a:solidFill>
                <a:effectLst/>
                <a:latin typeface="Cambria" panose="02040503050406030204" pitchFamily="18" charset="0"/>
                <a:ea typeface="Cambria" panose="02040503050406030204" pitchFamily="18" charset="0"/>
              </a:rPr>
              <a:t>Chiếc ô tô của em được làm bằng nhựa. Nó to bằng bàn tay của bố. Chiếc áo màu xanh lá cây trông rất đẹp mắt và hợp với chiếc ô tô của em. Tuy là chiếc ô tô đồ chơi nhưng được làm trông rất giống một chiếc ô tô thật. Xe có bốn bánh xe bằng nhựa. Các cửa của xe làm bằng nhựa trong. Nhìn qua lớp cửa có thể thấy xe có bảy chỗ bên trong được bọc lớp giả da màu đen và nhẵn bóng. Phía trước xe là hai chiếc đèn pha màu cam có thể chiếu sáng được. Chiếc xe yêu quý này được thiết kế vừa có thể chạy bằng pin lại vừa chạy bằng dây cót. Mỗi lần em lắp pin vào và bật công tắc lên là xe có thể chạy được. Hai đèn pha phía trước chiếu sáng nhìn rất thích thú. Mỗi khi hết pin thì em lại cho xe chạy bằng cách lên dây cót đằng sau nhưng tốc độ chạy của xe khi dùng dây cót chậm hơn một chút.</a:t>
            </a:r>
            <a:endParaRPr lang="zh-CN" altLang="en-US" sz="2400" dirty="0">
              <a:solidFill>
                <a:schemeClr val="tx1">
                  <a:lumMod val="75000"/>
                  <a:lumOff val="25000"/>
                </a:schemeClr>
              </a:solidFill>
              <a:latin typeface="Cambria" panose="02040503050406030204" pitchFamily="18" charset="0"/>
              <a:ea typeface="Calibri" panose="020F0502020204030204" charset="0"/>
              <a:cs typeface="Calibri" panose="020F0502020204030204" charset="0"/>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945" y="4907902"/>
            <a:ext cx="1800988" cy="1493403"/>
          </a:xfrm>
          <a:prstGeom prst="rect">
            <a:avLst/>
          </a:prstGeom>
        </p:spPr>
      </p:pic>
      <p:sp>
        <p:nvSpPr>
          <p:cNvPr id="12" name="文本框 13">
            <a:extLst>
              <a:ext uri="{FF2B5EF4-FFF2-40B4-BE49-F238E27FC236}">
                <a16:creationId xmlns:a16="http://schemas.microsoft.com/office/drawing/2014/main" id="{073848A4-1D19-4C38-95CC-762A83B50282}"/>
              </a:ext>
            </a:extLst>
          </p:cNvPr>
          <p:cNvSpPr txBox="1"/>
          <p:nvPr/>
        </p:nvSpPr>
        <p:spPr>
          <a:xfrm>
            <a:off x="2561560" y="-67934"/>
            <a:ext cx="6565027" cy="769441"/>
          </a:xfrm>
          <a:prstGeom prst="rect">
            <a:avLst/>
          </a:prstGeom>
          <a:noFill/>
        </p:spPr>
        <p:txBody>
          <a:bodyPr wrap="square" rtlCol="0">
            <a:spAutoFit/>
          </a:bodyPr>
          <a:lstStyle/>
          <a:p>
            <a:pPr algn="ctr"/>
            <a:r>
              <a:rPr lang="en-US" altLang="zh-CN" sz="4400" b="1">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Thân bài</a:t>
            </a:r>
            <a:endParaRPr lang="zh-CN" altLang="en-US" sz="4400" b="1" dirty="0">
              <a:ln>
                <a:solidFill>
                  <a:srgbClr val="571D18"/>
                </a:solidFill>
              </a:ln>
              <a:solidFill>
                <a:srgbClr val="FAE06F"/>
              </a:solidFill>
              <a:latin typeface="Cambria" panose="02040503050406030204" pitchFamily="18" charset="0"/>
              <a:ea typeface="Calibri" panose="020F0502020204030204" charset="0"/>
              <a:cs typeface="Calibri" panose="020F0502020204030204" charset="0"/>
            </a:endParaRPr>
          </a:p>
        </p:txBody>
      </p:sp>
      <p:sp>
        <p:nvSpPr>
          <p:cNvPr id="10" name="矩形 10">
            <a:extLst>
              <a:ext uri="{FF2B5EF4-FFF2-40B4-BE49-F238E27FC236}">
                <a16:creationId xmlns:a16="http://schemas.microsoft.com/office/drawing/2014/main" id="{B53AE4F3-3C54-4F74-B33E-8A0D0BE5734C}"/>
              </a:ext>
            </a:extLst>
          </p:cNvPr>
          <p:cNvSpPr/>
          <p:nvPr/>
        </p:nvSpPr>
        <p:spPr>
          <a:xfrm>
            <a:off x="386973" y="1299731"/>
            <a:ext cx="1385843" cy="3226524"/>
          </a:xfrm>
          <a:prstGeom prst="rect">
            <a:avLst/>
          </a:prstGeom>
        </p:spPr>
        <p:txBody>
          <a:bodyPr wrap="square">
            <a:spAutoFit/>
          </a:bodyPr>
          <a:lstStyle/>
          <a:p>
            <a:pPr>
              <a:lnSpc>
                <a:spcPct val="130000"/>
              </a:lnSpc>
            </a:pPr>
            <a:r>
              <a:rPr lang="en-US" altLang="zh-CN" sz="3200" b="1">
                <a:solidFill>
                  <a:schemeClr val="tx1">
                    <a:lumMod val="75000"/>
                    <a:lumOff val="25000"/>
                  </a:schemeClr>
                </a:solidFill>
                <a:latin typeface="Cambria" panose="02040503050406030204" pitchFamily="18" charset="0"/>
                <a:ea typeface="Cambria" panose="02040503050406030204" pitchFamily="18" charset="0"/>
                <a:cs typeface="Calibri" panose="020F0502020204030204" charset="0"/>
              </a:rPr>
              <a:t>Tả bao quát và  chi tiết</a:t>
            </a:r>
            <a:endParaRPr lang="zh-CN" altLang="en-US" sz="3200" b="1" dirty="0">
              <a:solidFill>
                <a:schemeClr val="tx1">
                  <a:lumMod val="75000"/>
                  <a:lumOff val="25000"/>
                </a:schemeClr>
              </a:solidFill>
              <a:latin typeface="Cambria" panose="02040503050406030204" pitchFamily="18" charset="0"/>
              <a:ea typeface="Calibri" panose="020F0502020204030204" charset="0"/>
              <a:cs typeface="Calibri" panose="020F0502020204030204" charset="0"/>
            </a:endParaRPr>
          </a:p>
        </p:txBody>
      </p:sp>
      <p:sp>
        <p:nvSpPr>
          <p:cNvPr id="13" name="图文框 5">
            <a:extLst>
              <a:ext uri="{FF2B5EF4-FFF2-40B4-BE49-F238E27FC236}">
                <a16:creationId xmlns:a16="http://schemas.microsoft.com/office/drawing/2014/main" id="{4559697E-1D86-46C4-9E57-699B82A43522}"/>
              </a:ext>
            </a:extLst>
          </p:cNvPr>
          <p:cNvSpPr/>
          <p:nvPr/>
        </p:nvSpPr>
        <p:spPr>
          <a:xfrm>
            <a:off x="1772817" y="597159"/>
            <a:ext cx="10130240" cy="6075354"/>
          </a:xfrm>
          <a:prstGeom prst="frame">
            <a:avLst>
              <a:gd name="adj1" fmla="val 2215"/>
            </a:avLst>
          </a:prstGeom>
          <a:solidFill>
            <a:srgbClr val="F8D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cs typeface="Calibri" panose="020F050202020403020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FAE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sp>
        <p:nvSpPr>
          <p:cNvPr id="4" name="矩形 3"/>
          <p:cNvSpPr/>
          <p:nvPr/>
        </p:nvSpPr>
        <p:spPr>
          <a:xfrm>
            <a:off x="334664" y="121920"/>
            <a:ext cx="11614111" cy="6558643"/>
          </a:xfrm>
          <a:prstGeom prst="rect">
            <a:avLst/>
          </a:prstGeom>
          <a:solidFill>
            <a:srgbClr val="FFFFF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cs typeface="Calibri" panose="020F0502020204030204" charset="0"/>
            </a:endParaRPr>
          </a:p>
        </p:txBody>
      </p:sp>
      <p:sp>
        <p:nvSpPr>
          <p:cNvPr id="6" name="图文框 5"/>
          <p:cNvSpPr/>
          <p:nvPr/>
        </p:nvSpPr>
        <p:spPr>
          <a:xfrm>
            <a:off x="1920240" y="746760"/>
            <a:ext cx="9718971" cy="5654546"/>
          </a:xfrm>
          <a:prstGeom prst="frame">
            <a:avLst>
              <a:gd name="adj1" fmla="val 2215"/>
            </a:avLst>
          </a:prstGeom>
          <a:solidFill>
            <a:srgbClr val="F8D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mbria" panose="02040503050406030204" pitchFamily="18" charset="0"/>
              <a:cs typeface="Calibri" panose="020F0502020204030204" charset="0"/>
            </a:endParaRPr>
          </a:p>
        </p:txBody>
      </p:sp>
      <p:sp>
        <p:nvSpPr>
          <p:cNvPr id="9" name="矩形 8"/>
          <p:cNvSpPr/>
          <p:nvPr/>
        </p:nvSpPr>
        <p:spPr>
          <a:xfrm>
            <a:off x="2436171" y="1199493"/>
            <a:ext cx="8989680" cy="4401205"/>
          </a:xfrm>
          <a:prstGeom prst="rect">
            <a:avLst/>
          </a:prstGeom>
        </p:spPr>
        <p:txBody>
          <a:bodyPr wrap="square">
            <a:spAutoFit/>
          </a:bodyPr>
          <a:lstStyle/>
          <a:p>
            <a:pPr algn="just" eaLnBrk="1" hangingPunct="1">
              <a:spcBef>
                <a:spcPct val="50000"/>
              </a:spcBef>
            </a:pPr>
            <a:r>
              <a:rPr lang="en-US" sz="2800" b="0" i="0" dirty="0">
                <a:solidFill>
                  <a:srgbClr val="001A33"/>
                </a:solidFill>
                <a:effectLst/>
                <a:latin typeface="Cambria" panose="02040503050406030204" pitchFamily="18" charset="0"/>
                <a:ea typeface="Cambria" panose="02040503050406030204" pitchFamily="18" charset="0"/>
              </a:rPr>
              <a:t>       </a:t>
            </a:r>
            <a:r>
              <a:rPr lang="vi-VN" sz="2800" b="0" i="0" dirty="0">
                <a:solidFill>
                  <a:srgbClr val="001A33"/>
                </a:solidFill>
                <a:effectLst/>
                <a:latin typeface="Cambria" panose="02040503050406030204" pitchFamily="18" charset="0"/>
                <a:ea typeface="Cambria" panose="02040503050406030204" pitchFamily="18" charset="0"/>
              </a:rPr>
              <a:t>Em thường chơi chiếc ô tô này ngoài hiên nhà cùng bố và em trai. Mỗi lần xe sáng đèn và chạy nhanh là cậu em ba tuổi lại nhảy lên reo hò thích thú. Thỉnh thoảng em trai cũng tranh giành món đồ chơi này với em nhưng em luôn chủ động nhường nhịn em nhỏ. Vốn tính tò mò, có lần em tháo tung chiếc ô tô ra xem nhưng lại không lắp vào như cũ được. Bố về nhà, em không dám kể vì </a:t>
            </a:r>
            <a:r>
              <a:rPr lang="vi-VN" sz="2800" b="0" i="0" dirty="0" smtClean="0">
                <a:solidFill>
                  <a:srgbClr val="001A33"/>
                </a:solidFill>
                <a:effectLst/>
                <a:latin typeface="Cambria" panose="02040503050406030204" pitchFamily="18" charset="0"/>
                <a:ea typeface="Cambria" panose="02040503050406030204" pitchFamily="18" charset="0"/>
              </a:rPr>
              <a:t>s</a:t>
            </a:r>
            <a:r>
              <a:rPr lang="en-US" sz="2800" dirty="0" smtClean="0">
                <a:solidFill>
                  <a:srgbClr val="001A33"/>
                </a:solidFill>
                <a:latin typeface="Cambria" panose="02040503050406030204" pitchFamily="18" charset="0"/>
                <a:ea typeface="Cambria" panose="02040503050406030204" pitchFamily="18" charset="0"/>
              </a:rPr>
              <a:t>ợ</a:t>
            </a:r>
            <a:r>
              <a:rPr lang="vi-VN" sz="2800" b="0" i="0" dirty="0" smtClean="0">
                <a:solidFill>
                  <a:srgbClr val="001A33"/>
                </a:solidFill>
                <a:effectLst/>
                <a:latin typeface="Cambria" panose="02040503050406030204" pitchFamily="18" charset="0"/>
                <a:ea typeface="Cambria" panose="02040503050406030204" pitchFamily="18" charset="0"/>
              </a:rPr>
              <a:t> </a:t>
            </a:r>
            <a:r>
              <a:rPr lang="vi-VN" sz="2800" b="0" i="0" dirty="0">
                <a:solidFill>
                  <a:srgbClr val="001A33"/>
                </a:solidFill>
                <a:effectLst/>
                <a:latin typeface="Cambria" panose="02040503050406030204" pitchFamily="18" charset="0"/>
                <a:ea typeface="Cambria" panose="02040503050406030204" pitchFamily="18" charset="0"/>
              </a:rPr>
              <a:t>bố mắng. Nhưng thật bất ngờ là bố không hề mắng em mà ngược lại còn ân cần chỉ cho em cách lắp lại chiếc ô tô. Đó quả là môt kỷ niệm đáng nhớ.</a:t>
            </a:r>
            <a:endParaRPr kumimoji="1" lang="vi-VN" altLang="en-US" sz="2800" dirty="0">
              <a:latin typeface="Cambria" panose="02040503050406030204" pitchFamily="18" charset="0"/>
              <a:ea typeface="Cambria" panose="02040503050406030204" pitchFamily="18" charset="0"/>
              <a:cs typeface="Times New Roman" panose="02020603050405020304" pitchFamily="18" charset="0"/>
            </a:endParaRPr>
          </a:p>
        </p:txBody>
      </p:sp>
      <p:sp>
        <p:nvSpPr>
          <p:cNvPr id="11" name="矩形 10"/>
          <p:cNvSpPr/>
          <p:nvPr/>
        </p:nvSpPr>
        <p:spPr>
          <a:xfrm>
            <a:off x="439963" y="661041"/>
            <a:ext cx="1266917" cy="3394840"/>
          </a:xfrm>
          <a:prstGeom prst="rect">
            <a:avLst/>
          </a:prstGeom>
        </p:spPr>
        <p:txBody>
          <a:bodyPr wrap="square">
            <a:spAutoFit/>
          </a:bodyPr>
          <a:lstStyle/>
          <a:p>
            <a:pPr>
              <a:lnSpc>
                <a:spcPct val="130000"/>
              </a:lnSpc>
            </a:pPr>
            <a:r>
              <a:rPr lang="en-US" altLang="zh-CN" sz="2800" b="1">
                <a:solidFill>
                  <a:schemeClr val="tx1">
                    <a:lumMod val="75000"/>
                    <a:lumOff val="25000"/>
                  </a:schemeClr>
                </a:solidFill>
                <a:latin typeface="Cambria" panose="02040503050406030204" pitchFamily="18" charset="0"/>
                <a:ea typeface="Cambria" panose="02040503050406030204" pitchFamily="18" charset="0"/>
                <a:cs typeface="Calibri" panose="020F0502020204030204" charset="0"/>
              </a:rPr>
              <a:t>Tả hoạt động, cách dùng, … </a:t>
            </a:r>
            <a:endParaRPr lang="zh-CN" altLang="en-US" sz="2800" b="1" dirty="0">
              <a:solidFill>
                <a:schemeClr val="tx1">
                  <a:lumMod val="75000"/>
                  <a:lumOff val="25000"/>
                </a:schemeClr>
              </a:solidFill>
              <a:latin typeface="Cambria" panose="02040503050406030204" pitchFamily="18" charset="0"/>
              <a:ea typeface="Calibri" panose="020F0502020204030204" charset="0"/>
              <a:cs typeface="Calibri" panose="020F0502020204030204" charset="0"/>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944" y="4443874"/>
            <a:ext cx="2360587" cy="1957431"/>
          </a:xfrm>
          <a:prstGeom prst="rect">
            <a:avLst/>
          </a:prstGeom>
        </p:spPr>
      </p:pic>
      <p:sp>
        <p:nvSpPr>
          <p:cNvPr id="12" name="文本框 13">
            <a:extLst>
              <a:ext uri="{FF2B5EF4-FFF2-40B4-BE49-F238E27FC236}">
                <a16:creationId xmlns:a16="http://schemas.microsoft.com/office/drawing/2014/main" id="{073848A4-1D19-4C38-95CC-762A83B50282}"/>
              </a:ext>
            </a:extLst>
          </p:cNvPr>
          <p:cNvSpPr txBox="1"/>
          <p:nvPr/>
        </p:nvSpPr>
        <p:spPr>
          <a:xfrm>
            <a:off x="2813486" y="42059"/>
            <a:ext cx="6565027" cy="769441"/>
          </a:xfrm>
          <a:prstGeom prst="rect">
            <a:avLst/>
          </a:prstGeom>
          <a:noFill/>
        </p:spPr>
        <p:txBody>
          <a:bodyPr wrap="square" rtlCol="0">
            <a:spAutoFit/>
          </a:bodyPr>
          <a:lstStyle/>
          <a:p>
            <a:pPr algn="ctr"/>
            <a:r>
              <a:rPr lang="en-US" altLang="zh-CN" sz="4400" b="1">
                <a:ln>
                  <a:solidFill>
                    <a:srgbClr val="571D18"/>
                  </a:solidFill>
                </a:ln>
                <a:solidFill>
                  <a:srgbClr val="FAE06F"/>
                </a:solidFill>
                <a:latin typeface="Cambria" panose="02040503050406030204" pitchFamily="18" charset="0"/>
                <a:ea typeface="Cambria" panose="02040503050406030204" pitchFamily="18" charset="0"/>
                <a:cs typeface="Calibri" panose="020F0502020204030204" charset="0"/>
              </a:rPr>
              <a:t>Thân bài</a:t>
            </a:r>
            <a:endParaRPr lang="zh-CN" altLang="en-US" sz="4400" b="1" dirty="0">
              <a:ln>
                <a:solidFill>
                  <a:srgbClr val="571D18"/>
                </a:solidFill>
              </a:ln>
              <a:solidFill>
                <a:srgbClr val="FAE06F"/>
              </a:solidFill>
              <a:latin typeface="Cambria" panose="02040503050406030204" pitchFamily="18" charset="0"/>
              <a:ea typeface="Calibri" panose="020F0502020204030204" charset="0"/>
              <a:cs typeface="Calibri" panose="020F0502020204030204" charset="0"/>
            </a:endParaRPr>
          </a:p>
        </p:txBody>
      </p:sp>
    </p:spTree>
    <p:extLst>
      <p:ext uri="{BB962C8B-B14F-4D97-AF65-F5344CB8AC3E}">
        <p14:creationId xmlns:p14="http://schemas.microsoft.com/office/powerpoint/2010/main" val="3021126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游ゴシック Light"/>
        <a:font script="Hang" typeface="맑은 고딕"/>
        <a:font script="Hans" typeface="Calibri"/>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Calibri"/>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Calibri"/>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Calibri"/>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Calibri"/>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Calibri"/>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TotalTime>
  <Words>1481</Words>
  <Application>Microsoft Office PowerPoint</Application>
  <PresentationFormat>Widescreen</PresentationFormat>
  <Paragraphs>90</Paragraphs>
  <Slides>16</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Cambria</vt:lpstr>
      <vt:lpstr>Times New Roman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Trang Do</cp:lastModifiedBy>
  <cp:revision>44</cp:revision>
  <dcterms:created xsi:type="dcterms:W3CDTF">2019-04-05T01:19:00Z</dcterms:created>
  <dcterms:modified xsi:type="dcterms:W3CDTF">2021-12-19T10:21:15Z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1033-11.2.0.10351</vt:lpwstr>
  </property>
  <property fmtid="{D5CDD505-2E9C-101B-9397-08002B2CF9AE}" pid="3" name="ICV">
    <vt:lpwstr>754F3D1F73874455BAA63ED19553AF60</vt:lpwstr>
  </property>
</Properties>
</file>