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32"/>
  </p:notesMasterIdLst>
  <p:sldIdLst>
    <p:sldId id="258" r:id="rId3"/>
    <p:sldId id="281" r:id="rId4"/>
    <p:sldId id="280" r:id="rId5"/>
    <p:sldId id="279" r:id="rId6"/>
    <p:sldId id="284" r:id="rId7"/>
    <p:sldId id="339" r:id="rId8"/>
    <p:sldId id="287" r:id="rId9"/>
    <p:sldId id="351" r:id="rId10"/>
    <p:sldId id="354" r:id="rId11"/>
    <p:sldId id="352" r:id="rId12"/>
    <p:sldId id="288" r:id="rId13"/>
    <p:sldId id="291" r:id="rId14"/>
    <p:sldId id="292" r:id="rId15"/>
    <p:sldId id="353" r:id="rId16"/>
    <p:sldId id="290" r:id="rId17"/>
    <p:sldId id="261" r:id="rId18"/>
    <p:sldId id="325" r:id="rId19"/>
    <p:sldId id="264" r:id="rId20"/>
    <p:sldId id="328" r:id="rId21"/>
    <p:sldId id="329" r:id="rId22"/>
    <p:sldId id="293" r:id="rId23"/>
    <p:sldId id="349" r:id="rId24"/>
    <p:sldId id="330" r:id="rId25"/>
    <p:sldId id="331" r:id="rId26"/>
    <p:sldId id="332" r:id="rId27"/>
    <p:sldId id="283" r:id="rId28"/>
    <p:sldId id="346" r:id="rId29"/>
    <p:sldId id="355" r:id="rId30"/>
    <p:sldId id="35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a:srgbClr val="FFDE04"/>
    <a:srgbClr val="EFCB5D"/>
    <a:srgbClr val="F26645"/>
    <a:srgbClr val="C20316"/>
    <a:srgbClr val="F0CB5C"/>
    <a:srgbClr val="C7020C"/>
    <a:srgbClr val="644825"/>
    <a:srgbClr val="805C2F"/>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9" autoAdjust="0"/>
    <p:restoredTop sz="94637" autoAdjust="0"/>
  </p:normalViewPr>
  <p:slideViewPr>
    <p:cSldViewPr snapToGrid="0">
      <p:cViewPr varScale="1">
        <p:scale>
          <a:sx n="76" d="100"/>
          <a:sy n="76" d="100"/>
        </p:scale>
        <p:origin x="58" y="2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C72F8-81A8-467D-B6E1-BE08C092B8B2}" type="datetimeFigureOut">
              <a:rPr lang="zh-CN" altLang="en-US" smtClean="0"/>
              <a:t>2021/12/11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88747-8A96-44D6-B8F0-B45260E399A8}" type="slidenum">
              <a:rPr lang="zh-CN" altLang="en-US" smtClean="0"/>
              <a:t>‹#›</a:t>
            </a:fld>
            <a:endParaRPr lang="zh-CN" altLang="en-US"/>
          </a:p>
        </p:txBody>
      </p:sp>
    </p:spTree>
    <p:extLst>
      <p:ext uri="{BB962C8B-B14F-4D97-AF65-F5344CB8AC3E}">
        <p14:creationId xmlns:p14="http://schemas.microsoft.com/office/powerpoint/2010/main" val="372627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88747-8A96-44D6-B8F0-B45260E399A8}" type="slidenum">
              <a:rPr lang="zh-CN" altLang="en-US" smtClean="0"/>
              <a:t>16</a:t>
            </a:fld>
            <a:endParaRPr lang="zh-CN" altLang="en-US"/>
          </a:p>
        </p:txBody>
      </p:sp>
    </p:spTree>
    <p:extLst>
      <p:ext uri="{BB962C8B-B14F-4D97-AF65-F5344CB8AC3E}">
        <p14:creationId xmlns:p14="http://schemas.microsoft.com/office/powerpoint/2010/main" val="414707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381000" y="685800"/>
            <a:ext cx="6096000" cy="34290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F46A9CF8-384F-4603-BB24-0A52C5442854}" type="slidenum">
              <a:rPr lang="en-US" altLang="en-US">
                <a:latin typeface="Arial" panose="020B0604020202020204" pitchFamily="34" charset="0"/>
              </a:rPr>
              <a:pPr/>
              <a:t>17</a:t>
            </a:fld>
            <a:endParaRPr lang="en-US" altLang="en-US">
              <a:latin typeface="Arial" panose="020B0604020202020204" pitchFamily="34" charset="0"/>
            </a:endParaRPr>
          </a:p>
        </p:txBody>
      </p:sp>
    </p:spTree>
    <p:extLst>
      <p:ext uri="{BB962C8B-B14F-4D97-AF65-F5344CB8AC3E}">
        <p14:creationId xmlns:p14="http://schemas.microsoft.com/office/powerpoint/2010/main" val="273487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D88747-8A96-44D6-B8F0-B45260E399A8}" type="slidenum">
              <a:rPr lang="zh-CN" altLang="en-US" smtClean="0"/>
              <a:t>18</a:t>
            </a:fld>
            <a:endParaRPr lang="zh-CN" altLang="en-US"/>
          </a:p>
        </p:txBody>
      </p:sp>
    </p:spTree>
    <p:extLst>
      <p:ext uri="{BB962C8B-B14F-4D97-AF65-F5344CB8AC3E}">
        <p14:creationId xmlns:p14="http://schemas.microsoft.com/office/powerpoint/2010/main" val="405028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11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Times New Roman" panose="02020603050405020304" pitchFamily="18" charset="0"/>
              </a:rPr>
              <a:t>Cánh diều là ước mơ, là khao khát của trẻ thơ. Mỗi bạn trẻ thả diều đều đặt ước mơ của mình vào đó. Những ước mơ đẹp sẽ chắp cánh cho bạn trong cuộc sống.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3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D88747-8A96-44D6-B8F0-B45260E399A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1368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Times New Roman" panose="02020603050405020304" pitchFamily="18" charset="0"/>
              </a:rPr>
              <a:t>Cánh diều thật thân quen với tuổi thơ. Nó là kỉ niệm đẹp, nó mang đến niềm vui sướng và những khát vọng tốt đẹp cho đám trẻ mục đồng khi thả diều.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51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59EB-070B-4E6A-9791-529432861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0210A-839F-4432-9C2B-2277CE3797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43188D-1115-4BAB-9E8C-6994F8954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FD4E9-2CB9-4EBC-AFFD-E7D0EAB3BCC2}"/>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6" name="Footer Placeholder 5">
            <a:extLst>
              <a:ext uri="{FF2B5EF4-FFF2-40B4-BE49-F238E27FC236}">
                <a16:creationId xmlns:a16="http://schemas.microsoft.com/office/drawing/2014/main" id="{76D03D79-5028-492E-8A85-115EA9D18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2F306-4410-41B9-ABD0-1BF5B7119741}"/>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23120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53DC-F111-464F-8D33-E47FBE80D1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36204D-9E35-4CF5-AA06-1D63C48F3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45C59-02DB-4F10-ADA8-82AC4A05E8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9DCE9E-95D2-414E-9950-3D95F7323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06E2A-8FA7-47B7-A621-6162C15B2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73EDEF-2AD8-45D6-8592-777A2AA98CCB}"/>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8" name="Footer Placeholder 7">
            <a:extLst>
              <a:ext uri="{FF2B5EF4-FFF2-40B4-BE49-F238E27FC236}">
                <a16:creationId xmlns:a16="http://schemas.microsoft.com/office/drawing/2014/main" id="{6C9CD19C-61C7-4078-A073-BC8A02C3EF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F34DD9-6176-4D81-8D70-A1F98A803547}"/>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76019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5E65-F50A-436F-A8E5-7AB997410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0994F9-69F6-49A4-A9ED-5AED349CC3BD}"/>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4" name="Footer Placeholder 3">
            <a:extLst>
              <a:ext uri="{FF2B5EF4-FFF2-40B4-BE49-F238E27FC236}">
                <a16:creationId xmlns:a16="http://schemas.microsoft.com/office/drawing/2014/main" id="{FC26F0B3-8565-437E-BBBA-E8DBE3A47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14DEE-10B0-46F9-A739-2B97A1C7056A}"/>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69000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4D936-85EA-42E3-904E-67E859A345C4}"/>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3" name="Footer Placeholder 2">
            <a:extLst>
              <a:ext uri="{FF2B5EF4-FFF2-40B4-BE49-F238E27FC236}">
                <a16:creationId xmlns:a16="http://schemas.microsoft.com/office/drawing/2014/main" id="{E4531D6C-E853-4131-9177-42B3FF3C1D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1AA5F-0EBB-4896-ACB2-A13920B278D2}"/>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074522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E279-5CA2-4B5C-80E9-F0C332C40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FCA776-A1B7-470A-A234-38084C574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68385F-149E-4B32-9817-E34BF6B4C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2D5A5-0DC0-4113-8796-D0E9876ADCFE}"/>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6" name="Footer Placeholder 5">
            <a:extLst>
              <a:ext uri="{FF2B5EF4-FFF2-40B4-BE49-F238E27FC236}">
                <a16:creationId xmlns:a16="http://schemas.microsoft.com/office/drawing/2014/main" id="{6EB42E65-237C-4A9E-B44B-75F8CDE45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7A669-A624-4A37-B0D5-E4B476C67D91}"/>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26708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71C7-4BE8-42E7-9ABB-F1BC5F03D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C2DD7-4E03-4EEE-85E3-64864F3C51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173AD-E133-420B-8C6F-680136F3A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16028-C8E1-4C72-B9CB-54C7712152BD}"/>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6" name="Footer Placeholder 5">
            <a:extLst>
              <a:ext uri="{FF2B5EF4-FFF2-40B4-BE49-F238E27FC236}">
                <a16:creationId xmlns:a16="http://schemas.microsoft.com/office/drawing/2014/main" id="{6C97027C-196E-4D24-983C-CBACD152A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1CC0E-744B-4D15-8487-7FDB05A37104}"/>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38454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C408-1C9F-45DC-B7A0-9FC568C951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37C010-20B5-416E-80E0-306AD0B5B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F0879-FFF3-45D0-BFE4-FD9904E372D3}"/>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F80ECD21-6B4A-48B6-BF17-234B4417E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BB388-DF15-4621-812A-9A1158014F0A}"/>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965395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84898-C9F3-48DC-8465-013A52F24F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4F858-3705-4ABA-9D53-2D9589D14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60AC9-FF29-4ABF-AB52-0924CA894D2A}"/>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44262B43-FCC9-4AAA-876F-C0FBDFD04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13B58-6FBA-4C5B-AE3A-BCCBDD468C35}"/>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278428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545" cy="6858000"/>
          </a:xfrm>
          <a:prstGeom prst="rect">
            <a:avLst/>
          </a:prstGeom>
        </p:spPr>
      </p:pic>
    </p:spTree>
    <p:extLst>
      <p:ext uri="{BB962C8B-B14F-4D97-AF65-F5344CB8AC3E}">
        <p14:creationId xmlns:p14="http://schemas.microsoft.com/office/powerpoint/2010/main" val="2513943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545" cy="685800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69C5E5-5D89-494E-9711-3B53ACCDB22B}" type="slidenum">
              <a:rPr lang="en-US" altLang="en-US"/>
              <a:pPr>
                <a:defRPr/>
              </a:pPr>
              <a:t>‹#›</a:t>
            </a:fld>
            <a:endParaRPr lang="en-US" altLang="en-US"/>
          </a:p>
        </p:txBody>
      </p:sp>
    </p:spTree>
    <p:extLst>
      <p:ext uri="{BB962C8B-B14F-4D97-AF65-F5344CB8AC3E}">
        <p14:creationId xmlns:p14="http://schemas.microsoft.com/office/powerpoint/2010/main" val="41813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6443-2106-4AD1-9C4C-B0CC3EF87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E64E0A-9F2C-4B0A-BE35-AC960D632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EC7554-5022-4B3D-B7BC-07D12C360E7B}"/>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DE8FA787-B06C-454A-860E-FF112BF40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2111-E435-4FC0-BF5E-A9A940852208}"/>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80149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2A68-3EF0-437E-A663-6302E6415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BA189-1669-4613-9E2F-A886F3131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DD183-C22B-4F9D-9F7A-4400BA2116FD}"/>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B23B6004-03B8-437F-8DEA-2F8B82171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15CA3-FBF2-40B5-9DC2-CAB0FEA4A1EE}"/>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0212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BEDA-BD44-42FF-96DD-F17FB21DB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6C7A3E-8633-4405-AA06-27BA1A63E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E3C9D2-EB6A-4C6C-9F36-75D68DCF2A15}"/>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8258F4A8-7004-4352-8562-FE32546F9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92FAC-DA2C-40CF-A5EF-D921A4A431B9}"/>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9418133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67" r:id="rId6"/>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56B5E-D052-46E8-8F69-7802BF87C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EDAEF-9092-40A9-92BF-2296518AF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2ED1-BA86-4190-BC98-0C5A2E132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A45A4BC1-9206-4C41-A516-6AB2F44CC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63F5E-58D2-497F-B282-60B96B4EE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A36E4-4F4A-4378-B596-E37870BCA0DB}" type="slidenum">
              <a:rPr lang="en-US" smtClean="0"/>
              <a:t>‹#›</a:t>
            </a:fld>
            <a:endParaRPr lang="en-US"/>
          </a:p>
        </p:txBody>
      </p:sp>
    </p:spTree>
    <p:extLst>
      <p:ext uri="{BB962C8B-B14F-4D97-AF65-F5344CB8AC3E}">
        <p14:creationId xmlns:p14="http://schemas.microsoft.com/office/powerpoint/2010/main" val="220084976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p:cNvPicPr>
          <p:nvPr/>
        </p:nvPicPr>
        <p:blipFill rotWithShape="1">
          <a:blip r:embed="rId3">
            <a:extLst>
              <a:ext uri="{28A0092B-C50C-407E-A947-70E740481C1C}">
                <a14:useLocalDpi xmlns:a14="http://schemas.microsoft.com/office/drawing/2010/main" val="0"/>
              </a:ext>
            </a:extLst>
          </a:blip>
          <a:srcRect b="13562"/>
          <a:stretch/>
        </p:blipFill>
        <p:spPr bwMode="auto">
          <a:xfrm>
            <a:off x="0" y="8577"/>
            <a:ext cx="12192000" cy="684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4" action="ppaction://hlinksldjump"/>
          </p:cNvPr>
          <p:cNvSpPr/>
          <p:nvPr/>
        </p:nvSpPr>
        <p:spPr>
          <a:xfrm>
            <a:off x="-15021" y="8577"/>
            <a:ext cx="3969571" cy="6858000"/>
          </a:xfrm>
          <a:prstGeom prst="rect">
            <a:avLst/>
          </a:prstGeom>
          <a:solidFill>
            <a:srgbClr val="FFFC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hlinkClick r:id="rId5" action="ppaction://hlinksldjump"/>
          </p:cNvPr>
          <p:cNvSpPr/>
          <p:nvPr/>
        </p:nvSpPr>
        <p:spPr>
          <a:xfrm>
            <a:off x="3969572" y="-2154"/>
            <a:ext cx="4392376" cy="685800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hlinkClick r:id="rId6" action="ppaction://hlinksldjump"/>
          </p:cNvPr>
          <p:cNvSpPr/>
          <p:nvPr/>
        </p:nvSpPr>
        <p:spPr>
          <a:xfrm>
            <a:off x="8361947" y="8577"/>
            <a:ext cx="3830053" cy="6858000"/>
          </a:xfrm>
          <a:prstGeom prst="rect">
            <a:avLst/>
          </a:prstGeom>
          <a:solidFill>
            <a:srgbClr val="FF69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61199" y="8577"/>
            <a:ext cx="7260513" cy="1107996"/>
          </a:xfrm>
          <a:prstGeom prst="rect">
            <a:avLst/>
          </a:prstGeom>
          <a:noFill/>
        </p:spPr>
        <p:txBody>
          <a:bodyPr wrap="none" lIns="91440" tIns="45720" rIns="91440" bIns="45720">
            <a:spAutoFit/>
          </a:bodyPr>
          <a:lstStyle/>
          <a:p>
            <a:pPr algn="ctr"/>
            <a:r>
              <a:rPr lang="en-US" sz="6600" b="1" dirty="0">
                <a:ln w="10160">
                  <a:solidFill>
                    <a:schemeClr val="accent5"/>
                  </a:solidFill>
                  <a:prstDash val="solid"/>
                </a:ln>
                <a:solidFill>
                  <a:srgbClr val="FFFFFF"/>
                </a:solidFill>
                <a:effectLst>
                  <a:glow rad="139700">
                    <a:schemeClr val="accent3">
                      <a:satMod val="175000"/>
                      <a:alpha val="40000"/>
                    </a:schemeClr>
                  </a:glow>
                  <a:outerShdw blurRad="38100" dist="22860" dir="5400000" algn="tl" rotWithShape="0">
                    <a:srgbClr val="000000">
                      <a:alpha val="30000"/>
                    </a:srgbClr>
                  </a:outerShdw>
                  <a:reflection blurRad="6350" stA="60000" endA="900" endPos="58000" dir="5400000" sy="-100000" algn="bl" rotWithShape="0"/>
                </a:effectLst>
                <a:latin typeface="Cambria" panose="02040503050406030204" pitchFamily="18" charset="0"/>
                <a:ea typeface="Cambria" panose="02040503050406030204" pitchFamily="18" charset="0"/>
                <a:hlinkClick r:id="rId7" action="ppaction://hlinksldjump"/>
              </a:rPr>
              <a:t>BỨC</a:t>
            </a:r>
            <a:r>
              <a:rPr lang="en-US" sz="6600" b="1" dirty="0">
                <a:ln w="10160">
                  <a:solidFill>
                    <a:schemeClr val="accent5"/>
                  </a:solidFill>
                  <a:prstDash val="solid"/>
                </a:ln>
                <a:solidFill>
                  <a:srgbClr val="FFFFFF"/>
                </a:solidFill>
                <a:effectLst>
                  <a:glow rad="139700">
                    <a:schemeClr val="accent3">
                      <a:satMod val="175000"/>
                      <a:alpha val="40000"/>
                    </a:schemeClr>
                  </a:glow>
                  <a:outerShdw blurRad="38100" dist="22860" dir="5400000" algn="tl" rotWithShape="0">
                    <a:srgbClr val="000000">
                      <a:alpha val="30000"/>
                    </a:srgbClr>
                  </a:outerShdw>
                  <a:reflection blurRad="6350" stA="60000" endA="900" endPos="58000" dir="5400000" sy="-100000" algn="bl" rotWithShape="0"/>
                </a:effectLst>
                <a:latin typeface="Cambria" panose="02040503050406030204" pitchFamily="18" charset="0"/>
                <a:ea typeface="Cambria" panose="02040503050406030204" pitchFamily="18" charset="0"/>
              </a:rPr>
              <a:t> TRANH BÍ ẨN</a:t>
            </a:r>
          </a:p>
        </p:txBody>
      </p:sp>
    </p:spTree>
    <p:extLst>
      <p:ext uri="{BB962C8B-B14F-4D97-AF65-F5344CB8AC3E}">
        <p14:creationId xmlns:p14="http://schemas.microsoft.com/office/powerpoint/2010/main" val="1008622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58EB9FC-A611-419A-AC47-02D77A324443}"/>
              </a:ext>
            </a:extLst>
          </p:cNvPr>
          <p:cNvSpPr/>
          <p:nvPr/>
        </p:nvSpPr>
        <p:spPr>
          <a:xfrm>
            <a:off x="703556" y="485775"/>
            <a:ext cx="10563224" cy="5886450"/>
          </a:xfrm>
          <a:prstGeom prst="roundRect">
            <a:avLst/>
          </a:prstGeom>
          <a:solidFill>
            <a:schemeClr val="bg1"/>
          </a:solidFill>
          <a:ln>
            <a:solidFill>
              <a:srgbClr val="F0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D4A1E5-F9B5-40CA-A4F0-50D5F9F33C3F}"/>
              </a:ext>
            </a:extLst>
          </p:cNvPr>
          <p:cNvSpPr/>
          <p:nvPr/>
        </p:nvSpPr>
        <p:spPr>
          <a:xfrm>
            <a:off x="4699391" y="966873"/>
            <a:ext cx="2852063" cy="584775"/>
          </a:xfrm>
          <a:prstGeom prst="rect">
            <a:avLst/>
          </a:prstGeom>
          <a:noFill/>
        </p:spPr>
        <p:txBody>
          <a:bodyPr wrap="none" lIns="91440" tIns="45720" rIns="91440" bIns="45720">
            <a:spAutoFit/>
          </a:bodyPr>
          <a:lstStyle/>
          <a:p>
            <a:pPr algn="ctr"/>
            <a:r>
              <a:rPr lang="en-US" sz="3200" b="0" cap="none" spc="0" dirty="0" err="1">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3200" b="0" cap="none" spc="0" dirty="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sz="3200" b="0" cap="none" spc="0" dirty="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đúng</a:t>
            </a:r>
            <a:endParaRPr lang="en-US" sz="3200" b="0" cap="none" spc="0" dirty="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3631459-2656-4354-AD61-8A15112D3580}"/>
              </a:ext>
            </a:extLst>
          </p:cNvPr>
          <p:cNvSpPr txBox="1"/>
          <p:nvPr/>
        </p:nvSpPr>
        <p:spPr>
          <a:xfrm>
            <a:off x="1493189" y="2617522"/>
            <a:ext cx="8983958" cy="701859"/>
          </a:xfrm>
          <a:prstGeom prst="rect">
            <a:avLst/>
          </a:prstGeom>
          <a:noFill/>
        </p:spPr>
        <p:txBody>
          <a:bodyPr wrap="square" rtlCol="0">
            <a:spAutoFit/>
          </a:bodyPr>
          <a:lstStyle/>
          <a:p>
            <a:pPr>
              <a:lnSpc>
                <a:spcPct val="150000"/>
              </a:lnSpc>
            </a:pPr>
            <a:endParaRPr lang="en-US" sz="3000" dirty="0">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6419689" y="3062737"/>
            <a:ext cx="276347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b="1" dirty="0" err="1">
                <a:solidFill>
                  <a:srgbClr val="0000CC"/>
                </a:solidFill>
                <a:latin typeface="Times New Roman" pitchFamily="18" charset="0"/>
                <a:cs typeface="Times New Roman" pitchFamily="18" charset="0"/>
              </a:rPr>
              <a:t>ngửa</a:t>
            </a:r>
            <a:r>
              <a:rPr lang="en-US" sz="5400" b="1" dirty="0">
                <a:solidFill>
                  <a:srgbClr val="0000CC"/>
                </a:solidFill>
                <a:latin typeface="Times New Roman" pitchFamily="18" charset="0"/>
                <a:cs typeface="Times New Roman" pitchFamily="18" charset="0"/>
              </a:rPr>
              <a:t> </a:t>
            </a:r>
            <a:r>
              <a:rPr lang="en-US" sz="5400" b="1" dirty="0" err="1">
                <a:solidFill>
                  <a:srgbClr val="0000CC"/>
                </a:solidFill>
                <a:latin typeface="Times New Roman" pitchFamily="18" charset="0"/>
                <a:cs typeface="Times New Roman" pitchFamily="18" charset="0"/>
              </a:rPr>
              <a:t>cổ</a:t>
            </a:r>
            <a:endParaRPr lang="en-US" sz="5400" b="1" dirty="0">
              <a:solidFill>
                <a:srgbClr val="0000CC"/>
              </a:solidFill>
              <a:latin typeface="Times New Roman" pitchFamily="18" charset="0"/>
              <a:cs typeface="Times New Roman" pitchFamily="18" charset="0"/>
            </a:endParaRPr>
          </a:p>
        </p:txBody>
      </p:sp>
      <p:sp>
        <p:nvSpPr>
          <p:cNvPr id="12" name="Rectangle 11"/>
          <p:cNvSpPr>
            <a:spLocks noChangeArrowheads="1"/>
          </p:cNvSpPr>
          <p:nvPr/>
        </p:nvSpPr>
        <p:spPr bwMode="auto">
          <a:xfrm>
            <a:off x="2576607" y="3169860"/>
            <a:ext cx="25490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400" b="1" dirty="0" err="1">
                <a:solidFill>
                  <a:srgbClr val="0000CC"/>
                </a:solidFill>
                <a:latin typeface="Times New Roman" pitchFamily="18" charset="0"/>
                <a:cs typeface="Times New Roman" pitchFamily="18" charset="0"/>
              </a:rPr>
              <a:t>sao</a:t>
            </a:r>
            <a:r>
              <a:rPr lang="en-US" sz="5400" b="1" dirty="0">
                <a:solidFill>
                  <a:srgbClr val="0000CC"/>
                </a:solidFill>
                <a:latin typeface="Times New Roman" pitchFamily="18" charset="0"/>
                <a:cs typeface="Times New Roman" pitchFamily="18" charset="0"/>
              </a:rPr>
              <a:t> </a:t>
            </a:r>
            <a:r>
              <a:rPr lang="en-US" sz="5400" b="1" dirty="0" err="1">
                <a:solidFill>
                  <a:srgbClr val="0000CC"/>
                </a:solidFill>
                <a:latin typeface="Times New Roman" pitchFamily="18" charset="0"/>
                <a:cs typeface="Times New Roman" pitchFamily="18" charset="0"/>
              </a:rPr>
              <a:t>sớm</a:t>
            </a:r>
            <a:endParaRPr lang="en-US" sz="5400" b="1" dirty="0">
              <a:solidFill>
                <a:srgbClr val="0000CC"/>
              </a:solidFill>
              <a:latin typeface="Times New Roman" pitchFamily="18" charset="0"/>
              <a:cs typeface="Times New Roman" pitchFamily="18" charset="0"/>
            </a:endParaRPr>
          </a:p>
        </p:txBody>
      </p:sp>
      <p:sp>
        <p:nvSpPr>
          <p:cNvPr id="13" name="Rectangle 12"/>
          <p:cNvSpPr>
            <a:spLocks noChangeArrowheads="1"/>
          </p:cNvSpPr>
          <p:nvPr/>
        </p:nvSpPr>
        <p:spPr bwMode="auto">
          <a:xfrm>
            <a:off x="2535903" y="1958476"/>
            <a:ext cx="34547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5400" b="1" dirty="0">
                <a:solidFill>
                  <a:srgbClr val="0000CC"/>
                </a:solidFill>
                <a:latin typeface="Times New Roman" pitchFamily="18" charset="0"/>
                <a:cs typeface="Times New Roman" pitchFamily="18" charset="0"/>
              </a:rPr>
              <a:t>trầm bổng </a:t>
            </a:r>
            <a:endParaRPr lang="en-US" sz="5400" b="1" dirty="0">
              <a:solidFill>
                <a:srgbClr val="0000CC"/>
              </a:solidFill>
              <a:latin typeface="Times New Roman" pitchFamily="18" charset="0"/>
              <a:cs typeface="Times New Roman" pitchFamily="18" charset="0"/>
            </a:endParaRPr>
          </a:p>
        </p:txBody>
      </p:sp>
      <p:sp>
        <p:nvSpPr>
          <p:cNvPr id="14" name="Rectangle 13"/>
          <p:cNvSpPr>
            <a:spLocks noChangeArrowheads="1"/>
          </p:cNvSpPr>
          <p:nvPr/>
        </p:nvSpPr>
        <p:spPr bwMode="auto">
          <a:xfrm>
            <a:off x="6379426" y="2076509"/>
            <a:ext cx="27430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400" b="1" dirty="0" err="1">
                <a:solidFill>
                  <a:srgbClr val="0000CC"/>
                </a:solidFill>
                <a:latin typeface="Times New Roman" pitchFamily="18" charset="0"/>
                <a:cs typeface="Times New Roman" pitchFamily="18" charset="0"/>
              </a:rPr>
              <a:t>khổng</a:t>
            </a:r>
            <a:r>
              <a:rPr lang="en-US" sz="5400" b="1" dirty="0">
                <a:solidFill>
                  <a:srgbClr val="0000CC"/>
                </a:solidFill>
                <a:latin typeface="Times New Roman" pitchFamily="18" charset="0"/>
                <a:cs typeface="Times New Roman" pitchFamily="18" charset="0"/>
              </a:rPr>
              <a:t> </a:t>
            </a:r>
            <a:r>
              <a:rPr lang="en-US" sz="5400" b="1" dirty="0" err="1">
                <a:solidFill>
                  <a:srgbClr val="0000CC"/>
                </a:solidFill>
                <a:latin typeface="Times New Roman" pitchFamily="18" charset="0"/>
                <a:cs typeface="Times New Roman" pitchFamily="18" charset="0"/>
              </a:rPr>
              <a:t>lồ</a:t>
            </a:r>
            <a:endParaRPr lang="en-US" sz="5400" b="1" dirty="0">
              <a:solidFill>
                <a:srgbClr val="0000CC"/>
              </a:solidFill>
              <a:latin typeface="Times New Roman" pitchFamily="18" charset="0"/>
              <a:cs typeface="Times New Roman" pitchFamily="18" charset="0"/>
            </a:endParaRPr>
          </a:p>
        </p:txBody>
      </p:sp>
      <p:sp>
        <p:nvSpPr>
          <p:cNvPr id="15" name="Rectangle 14"/>
          <p:cNvSpPr>
            <a:spLocks noChangeArrowheads="1"/>
          </p:cNvSpPr>
          <p:nvPr/>
        </p:nvSpPr>
        <p:spPr bwMode="auto">
          <a:xfrm>
            <a:off x="2576608" y="4505677"/>
            <a:ext cx="276347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b="1" dirty="0" err="1">
                <a:solidFill>
                  <a:srgbClr val="0000CC"/>
                </a:solidFill>
                <a:latin typeface="Times New Roman" pitchFamily="18" charset="0"/>
                <a:cs typeface="Times New Roman" pitchFamily="18" charset="0"/>
              </a:rPr>
              <a:t>sáo</a:t>
            </a:r>
            <a:r>
              <a:rPr lang="en-US" sz="5400" b="1" dirty="0">
                <a:solidFill>
                  <a:srgbClr val="0000CC"/>
                </a:solidFill>
                <a:latin typeface="Times New Roman" pitchFamily="18" charset="0"/>
                <a:cs typeface="Times New Roman" pitchFamily="18" charset="0"/>
              </a:rPr>
              <a:t> </a:t>
            </a:r>
            <a:r>
              <a:rPr lang="en-US" sz="5400" b="1" dirty="0" err="1">
                <a:solidFill>
                  <a:srgbClr val="0000CC"/>
                </a:solidFill>
                <a:latin typeface="Times New Roman" pitchFamily="18" charset="0"/>
                <a:cs typeface="Times New Roman" pitchFamily="18" charset="0"/>
              </a:rPr>
              <a:t>kép</a:t>
            </a:r>
            <a:endParaRPr lang="en-US" sz="5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742599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58EB9FC-A611-419A-AC47-02D77A324443}"/>
              </a:ext>
            </a:extLst>
          </p:cNvPr>
          <p:cNvSpPr/>
          <p:nvPr/>
        </p:nvSpPr>
        <p:spPr>
          <a:xfrm>
            <a:off x="703556" y="485775"/>
            <a:ext cx="10563224" cy="5886450"/>
          </a:xfrm>
          <a:prstGeom prst="roundRect">
            <a:avLst/>
          </a:prstGeom>
          <a:solidFill>
            <a:schemeClr val="bg1"/>
          </a:solidFill>
          <a:ln>
            <a:solidFill>
              <a:srgbClr val="F0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7E12F7-488F-4C8D-9C26-57AB65BC6F8E}"/>
              </a:ext>
            </a:extLst>
          </p:cNvPr>
          <p:cNvSpPr/>
          <p:nvPr/>
        </p:nvSpPr>
        <p:spPr>
          <a:xfrm>
            <a:off x="5253463" y="709044"/>
            <a:ext cx="1685077" cy="646331"/>
          </a:xfrm>
          <a:prstGeom prst="rect">
            <a:avLst/>
          </a:prstGeom>
          <a:noFill/>
        </p:spPr>
        <p:txBody>
          <a:bodyPr wrap="none" lIns="91440" tIns="45720" rIns="91440" bIns="45720">
            <a:spAutoFit/>
          </a:bodyPr>
          <a:lstStyle/>
          <a:p>
            <a:pPr algn="ct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endPar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03DFCBE-E643-44CB-9E79-05041FCFAA07}"/>
              </a:ext>
            </a:extLst>
          </p:cNvPr>
          <p:cNvSpPr/>
          <p:nvPr/>
        </p:nvSpPr>
        <p:spPr>
          <a:xfrm>
            <a:off x="4174416" y="1313966"/>
            <a:ext cx="3621505" cy="646331"/>
          </a:xfrm>
          <a:prstGeom prst="rect">
            <a:avLst/>
          </a:prstGeom>
          <a:noFill/>
        </p:spPr>
        <p:txBody>
          <a:bodyPr wrap="none" lIns="91440" tIns="45720" rIns="91440" bIns="45720">
            <a:spAutoFit/>
          </a:bodyPr>
          <a:lstStyle/>
          <a:p>
            <a:pPr algn="ctr"/>
            <a:r>
              <a:rPr lang="en-US" sz="3600" b="0" cap="none" spc="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Cánh</a:t>
            </a:r>
            <a:r>
              <a:rPr lang="en-US" sz="3600" b="0"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diều</a:t>
            </a:r>
            <a:r>
              <a:rPr lang="en-US" sz="3600" b="0"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tuổi</a:t>
            </a:r>
            <a:r>
              <a:rPr lang="en-US" sz="3600" b="0"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thơ</a:t>
            </a:r>
            <a:endParaRPr lang="en-US" sz="3600" b="0"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AD4A1E5-F9B5-40CA-A4F0-50D5F9F33C3F}"/>
              </a:ext>
            </a:extLst>
          </p:cNvPr>
          <p:cNvSpPr/>
          <p:nvPr/>
        </p:nvSpPr>
        <p:spPr>
          <a:xfrm>
            <a:off x="1393096" y="1931145"/>
            <a:ext cx="1928733" cy="584775"/>
          </a:xfrm>
          <a:prstGeom prst="rect">
            <a:avLst/>
          </a:prstGeom>
          <a:noFill/>
        </p:spPr>
        <p:txBody>
          <a:bodyPr wrap="none" lIns="91440" tIns="45720" rIns="91440" bIns="45720">
            <a:spAutoFit/>
          </a:bodyPr>
          <a:lstStyle/>
          <a:p>
            <a:pPr algn="ctr"/>
            <a:r>
              <a:rPr lang="en-US" sz="3200" b="0" cap="none" spc="0" dirty="0" err="1">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3200" b="0" cap="none" spc="0" dirty="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endParaRPr lang="en-US" sz="3200" b="0" cap="none" spc="0" dirty="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3631459-2656-4354-AD61-8A15112D3580}"/>
              </a:ext>
            </a:extLst>
          </p:cNvPr>
          <p:cNvSpPr txBox="1"/>
          <p:nvPr/>
        </p:nvSpPr>
        <p:spPr>
          <a:xfrm>
            <a:off x="1490078" y="2515920"/>
            <a:ext cx="8983958" cy="2086853"/>
          </a:xfrm>
          <a:prstGeom prst="rect">
            <a:avLst/>
          </a:prstGeom>
          <a:noFill/>
        </p:spPr>
        <p:txBody>
          <a:bodyPr wrap="square" rtlCol="0">
            <a:spAutoFit/>
          </a:bodyPr>
          <a:lstStyle/>
          <a:p>
            <a:pPr>
              <a:lnSpc>
                <a:spcPct val="150000"/>
              </a:lnSpc>
            </a:pPr>
            <a:r>
              <a:rPr lang="en-US" sz="3000" dirty="0" err="1">
                <a:latin typeface="Times New Roman" panose="02020603050405020304" pitchFamily="18" charset="0"/>
                <a:cs typeface="Times New Roman" panose="02020603050405020304" pitchFamily="18" charset="0"/>
              </a:rPr>
              <a:t>Tôi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ngửa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suốt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chờ</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bay </a:t>
            </a:r>
            <a:r>
              <a:rPr lang="en-US" sz="3000" dirty="0" err="1">
                <a:latin typeface="Times New Roman" panose="02020603050405020304" pitchFamily="18" charset="0"/>
                <a:cs typeface="Times New Roman" panose="02020603050405020304" pitchFamily="18" charset="0"/>
              </a:rPr>
              <a:t>xuống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trời</a:t>
            </a:r>
            <a:r>
              <a:rPr lang="en-US" sz="3000" dirty="0">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bao </a:t>
            </a:r>
            <a:r>
              <a:rPr lang="en-US" sz="3000" dirty="0" err="1">
                <a:latin typeface="Times New Roman" panose="02020603050405020304" pitchFamily="18" charset="0"/>
                <a:cs typeface="Times New Roman" panose="02020603050405020304" pitchFamily="18" charset="0"/>
              </a:rPr>
              <a:t>giờ</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cũng</a:t>
            </a:r>
            <a:r>
              <a:rPr lang="en-US" sz="3000" dirty="0">
                <a:latin typeface="Times New Roman" panose="02020603050405020304" pitchFamily="18" charset="0"/>
                <a:cs typeface="Times New Roman" panose="02020603050405020304" pitchFamily="18" charset="0"/>
              </a:rPr>
              <a:t> hi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xin</a:t>
            </a:r>
            <a:r>
              <a:rPr lang="en-US" sz="3000" dirty="0">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a:t>
            </a:r>
            <a:r>
              <a:rPr lang="en-US" sz="3000" dirty="0">
                <a:solidFill>
                  <a:srgbClr val="FF0000"/>
                </a:solidFill>
                <a:latin typeface="Times New Roman" panose="02020603050405020304" pitchFamily="18" charset="0"/>
                <a:cs typeface="Times New Roman" panose="02020603050405020304" pitchFamily="18" charset="0"/>
              </a:rPr>
              <a:t>Bay </a:t>
            </a:r>
            <a:r>
              <a:rPr lang="en-US" sz="3000" dirty="0" err="1">
                <a:solidFill>
                  <a:srgbClr val="FF0000"/>
                </a:solidFill>
                <a:latin typeface="Times New Roman" panose="02020603050405020304" pitchFamily="18" charset="0"/>
                <a:cs typeface="Times New Roman" panose="02020603050405020304" pitchFamily="18" charset="0"/>
              </a:rPr>
              <a:t>đi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ơi</a:t>
            </a:r>
            <a:r>
              <a:rPr lang="en-US" sz="3000" dirty="0">
                <a:latin typeface="Times New Roman" panose="02020603050405020304" pitchFamily="18" charset="0"/>
                <a:cs typeface="Times New Roman" panose="02020603050405020304" pitchFamily="18" charset="0"/>
              </a:rPr>
              <a:t> ! </a:t>
            </a:r>
            <a:r>
              <a:rPr lang="en-US" sz="3000" dirty="0">
                <a:solidFill>
                  <a:srgbClr val="FF0000"/>
                </a:solidFill>
                <a:latin typeface="Times New Roman" panose="02020603050405020304" pitchFamily="18" charset="0"/>
                <a:cs typeface="Times New Roman" panose="02020603050405020304" pitchFamily="18" charset="0"/>
              </a:rPr>
              <a:t>Bay </a:t>
            </a:r>
            <a:r>
              <a:rPr lang="en-US" sz="3000" dirty="0" err="1">
                <a:solidFill>
                  <a:srgbClr val="FF0000"/>
                </a:solidFill>
                <a:latin typeface="Times New Roman" panose="02020603050405020304" pitchFamily="18" charset="0"/>
                <a:cs typeface="Times New Roman" panose="02020603050405020304" pitchFamily="18" charset="0"/>
              </a:rPr>
              <a:t>đi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10" name="TextBox 1">
            <a:extLst>
              <a:ext uri="{FF2B5EF4-FFF2-40B4-BE49-F238E27FC236}">
                <a16:creationId xmlns:a16="http://schemas.microsoft.com/office/drawing/2014/main" id="{E295E516-BEC5-4200-88B0-44E84CE35C20}"/>
              </a:ext>
            </a:extLst>
          </p:cNvPr>
          <p:cNvSpPr txBox="1">
            <a:spLocks noChangeArrowheads="1"/>
          </p:cNvSpPr>
          <p:nvPr/>
        </p:nvSpPr>
        <p:spPr bwMode="auto">
          <a:xfrm>
            <a:off x="744244" y="4624596"/>
            <a:ext cx="10744200" cy="10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vi-VN" altLang="en-US" sz="4800" dirty="0">
                <a:solidFill>
                  <a:srgbClr val="0000FF"/>
                </a:solidFill>
                <a:latin typeface="Times New Roman" panose="02020603050405020304" pitchFamily="18" charset="0"/>
              </a:rPr>
              <a:t>     </a:t>
            </a:r>
            <a:r>
              <a:rPr lang="vi-VN" altLang="en-US" dirty="0">
                <a:latin typeface="Times New Roman" panose="02020603050405020304" pitchFamily="18" charset="0"/>
              </a:rPr>
              <a:t>Tuổi thơ của tôi được </a:t>
            </a:r>
            <a:r>
              <a:rPr lang="vi-VN" altLang="en-US" u="sng" dirty="0">
                <a:solidFill>
                  <a:srgbClr val="FF0000"/>
                </a:solidFill>
                <a:latin typeface="Times New Roman" panose="02020603050405020304" pitchFamily="18" charset="0"/>
              </a:rPr>
              <a:t>nâng lên </a:t>
            </a:r>
            <a:r>
              <a:rPr lang="vi-VN" altLang="en-US" dirty="0">
                <a:latin typeface="Times New Roman" panose="02020603050405020304" pitchFamily="18" charset="0"/>
              </a:rPr>
              <a:t>từ những cánh diều.</a:t>
            </a:r>
            <a:endParaRPr lang="en-US" altLang="en-US" sz="4800" dirty="0">
              <a:latin typeface="Times New Roman" panose="02020603050405020304" pitchFamily="18" charset="0"/>
            </a:endParaRPr>
          </a:p>
        </p:txBody>
      </p:sp>
    </p:spTree>
    <p:extLst>
      <p:ext uri="{BB962C8B-B14F-4D97-AF65-F5344CB8AC3E}">
        <p14:creationId xmlns:p14="http://schemas.microsoft.com/office/powerpoint/2010/main" val="13103990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427261"/>
            <a:ext cx="6011753" cy="1015663"/>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dirty="0">
                <a:ln w="0"/>
                <a:solidFill>
                  <a:srgbClr val="FF9409"/>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GIẢI NGHĨA TỪ</a:t>
            </a:r>
            <a:endParaRPr kumimoji="0" lang="en-US" sz="6000" b="0" i="0" u="none" strike="noStrike" kern="1200" cap="none" spc="0" normalizeH="0" baseline="0" noProof="0" dirty="0">
              <a:ln w="0"/>
              <a:solidFill>
                <a:srgbClr val="FF9409"/>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53648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F466016-F72A-4E90-BAE6-397755D16F5C}"/>
              </a:ext>
            </a:extLst>
          </p:cNvPr>
          <p:cNvPicPr>
            <a:picLocks noChangeAspect="1"/>
          </p:cNvPicPr>
          <p:nvPr/>
        </p:nvPicPr>
        <p:blipFill rotWithShape="1">
          <a:blip r:embed="rId2">
            <a:extLst>
              <a:ext uri="{28A0092B-C50C-407E-A947-70E740481C1C}">
                <a14:useLocalDpi xmlns:a14="http://schemas.microsoft.com/office/drawing/2010/main" val="0"/>
              </a:ext>
            </a:extLst>
          </a:blip>
          <a:srcRect t="16667" r="6732" b="25294"/>
          <a:stretch/>
        </p:blipFill>
        <p:spPr>
          <a:xfrm>
            <a:off x="3959952" y="-243951"/>
            <a:ext cx="4272095" cy="2030391"/>
          </a:xfrm>
          <a:prstGeom prst="rect">
            <a:avLst/>
          </a:prstGeom>
        </p:spPr>
      </p:pic>
      <p:sp>
        <p:nvSpPr>
          <p:cNvPr id="4" name="TextBox 3">
            <a:extLst>
              <a:ext uri="{FF2B5EF4-FFF2-40B4-BE49-F238E27FC236}">
                <a16:creationId xmlns:a16="http://schemas.microsoft.com/office/drawing/2014/main" id="{0F75E221-0D8D-4E71-986B-87056C9A0504}"/>
              </a:ext>
            </a:extLst>
          </p:cNvPr>
          <p:cNvSpPr txBox="1"/>
          <p:nvPr/>
        </p:nvSpPr>
        <p:spPr>
          <a:xfrm>
            <a:off x="4570136" y="886638"/>
            <a:ext cx="2427938"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CHÚ THÍCH </a:t>
            </a:r>
          </a:p>
        </p:txBody>
      </p:sp>
      <p:grpSp>
        <p:nvGrpSpPr>
          <p:cNvPr id="7" name="Group 6">
            <a:extLst>
              <a:ext uri="{FF2B5EF4-FFF2-40B4-BE49-F238E27FC236}">
                <a16:creationId xmlns:a16="http://schemas.microsoft.com/office/drawing/2014/main" id="{A756343C-3E3A-4F28-AB45-FCCB2DAA5822}"/>
              </a:ext>
            </a:extLst>
          </p:cNvPr>
          <p:cNvGrpSpPr/>
          <p:nvPr/>
        </p:nvGrpSpPr>
        <p:grpSpPr>
          <a:xfrm>
            <a:off x="609936" y="1751744"/>
            <a:ext cx="3449446" cy="2330675"/>
            <a:chOff x="609936" y="1786440"/>
            <a:chExt cx="4272094" cy="2330675"/>
          </a:xfrm>
        </p:grpSpPr>
        <p:sp>
          <p:nvSpPr>
            <p:cNvPr id="2" name="Rounded Rectangle 8">
              <a:extLst>
                <a:ext uri="{FF2B5EF4-FFF2-40B4-BE49-F238E27FC236}">
                  <a16:creationId xmlns:a16="http://schemas.microsoft.com/office/drawing/2014/main" id="{90997080-1123-4C41-B928-58E309C78AE1}"/>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dê</a:t>
              </a:r>
              <a:endParaRPr lang="en-US" sz="2800" dirty="0">
                <a:latin typeface="Times New Roman" panose="02020603050405020304" pitchFamily="18" charset="0"/>
                <a:cs typeface="Times New Roman" panose="02020603050405020304" pitchFamily="18" charset="0"/>
              </a:endParaRPr>
            </a:p>
          </p:txBody>
        </p:sp>
        <p:sp>
          <p:nvSpPr>
            <p:cNvPr id="6" name="Rounded Rectangle 8">
              <a:extLst>
                <a:ext uri="{FF2B5EF4-FFF2-40B4-BE49-F238E27FC236}">
                  <a16:creationId xmlns:a16="http://schemas.microsoft.com/office/drawing/2014/main" id="{7046BA07-234A-4085-A3D8-AD1379820467}"/>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err="1">
                  <a:solidFill>
                    <a:schemeClr val="bg1"/>
                  </a:solidFill>
                  <a:latin typeface="Times New Roman" panose="02020603050405020304" pitchFamily="18" charset="0"/>
                  <a:cs typeface="Times New Roman" panose="02020603050405020304" pitchFamily="18" charset="0"/>
                </a:rPr>
                <a:t>Mục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đồng</a:t>
              </a:r>
              <a:endParaRPr lang="en-US" sz="3000" dirty="0">
                <a:solidFill>
                  <a:schemeClr val="bg1"/>
                </a:solidFill>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5766E6F-6B04-41DC-9D30-E8D20C082258}"/>
              </a:ext>
            </a:extLst>
          </p:cNvPr>
          <p:cNvGrpSpPr/>
          <p:nvPr/>
        </p:nvGrpSpPr>
        <p:grpSpPr>
          <a:xfrm>
            <a:off x="4401707" y="1751744"/>
            <a:ext cx="3384548" cy="2330675"/>
            <a:chOff x="609936" y="1786440"/>
            <a:chExt cx="4191719" cy="2330675"/>
          </a:xfrm>
        </p:grpSpPr>
        <p:sp>
          <p:nvSpPr>
            <p:cNvPr id="9" name="Rounded Rectangle 8">
              <a:extLst>
                <a:ext uri="{FF2B5EF4-FFF2-40B4-BE49-F238E27FC236}">
                  <a16:creationId xmlns:a16="http://schemas.microsoft.com/office/drawing/2014/main" id="{187FF2A2-54BB-4359-A313-09A6A685AE45}"/>
                </a:ext>
              </a:extLst>
            </p:cNvPr>
            <p:cNvSpPr/>
            <p:nvPr/>
          </p:nvSpPr>
          <p:spPr>
            <a:xfrm>
              <a:off x="609936" y="2086724"/>
              <a:ext cx="4191719"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đẽ</a:t>
              </a:r>
              <a:endParaRPr lang="en-US" sz="2800" dirty="0">
                <a:latin typeface="Times New Roman" panose="02020603050405020304" pitchFamily="18" charset="0"/>
                <a:cs typeface="Times New Roman" panose="02020603050405020304" pitchFamily="18" charset="0"/>
              </a:endParaRPr>
            </a:p>
          </p:txBody>
        </p:sp>
        <p:sp>
          <p:nvSpPr>
            <p:cNvPr id="10" name="Rounded Rectangle 8">
              <a:extLst>
                <a:ext uri="{FF2B5EF4-FFF2-40B4-BE49-F238E27FC236}">
                  <a16:creationId xmlns:a16="http://schemas.microsoft.com/office/drawing/2014/main" id="{3F965716-59EA-4F22-9459-EABD1A897379}"/>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err="1">
                  <a:solidFill>
                    <a:schemeClr val="bg1"/>
                  </a:solidFill>
                  <a:latin typeface="Times New Roman" panose="02020603050405020304" pitchFamily="18" charset="0"/>
                  <a:cs typeface="Times New Roman" panose="02020603050405020304" pitchFamily="18" charset="0"/>
                </a:rPr>
                <a:t>Tuổi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ngọc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ngà</a:t>
              </a:r>
              <a:endParaRPr lang="en-US" sz="3000" dirty="0">
                <a:solidFill>
                  <a:schemeClr val="bg1"/>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10CA39F4-760C-4988-8341-F8638740BA1D}"/>
              </a:ext>
            </a:extLst>
          </p:cNvPr>
          <p:cNvGrpSpPr/>
          <p:nvPr/>
        </p:nvGrpSpPr>
        <p:grpSpPr>
          <a:xfrm>
            <a:off x="8132618" y="1751744"/>
            <a:ext cx="3449446" cy="2330675"/>
            <a:chOff x="609936" y="1786440"/>
            <a:chExt cx="4272094" cy="2330675"/>
          </a:xfrm>
        </p:grpSpPr>
        <p:sp>
          <p:nvSpPr>
            <p:cNvPr id="15" name="Rounded Rectangle 8">
              <a:extLst>
                <a:ext uri="{FF2B5EF4-FFF2-40B4-BE49-F238E27FC236}">
                  <a16:creationId xmlns:a16="http://schemas.microsoft.com/office/drawing/2014/main" id="{E4FFA7B9-388D-4C9F-BAEA-771214D0B108}"/>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endParaRPr lang="en-US" sz="2800" dirty="0">
                <a:latin typeface="Times New Roman" panose="02020603050405020304" pitchFamily="18" charset="0"/>
                <a:cs typeface="Times New Roman" panose="02020603050405020304" pitchFamily="18" charset="0"/>
              </a:endParaRPr>
            </a:p>
          </p:txBody>
        </p:sp>
        <p:sp>
          <p:nvSpPr>
            <p:cNvPr id="16" name="Rounded Rectangle 8">
              <a:extLst>
                <a:ext uri="{FF2B5EF4-FFF2-40B4-BE49-F238E27FC236}">
                  <a16:creationId xmlns:a16="http://schemas.microsoft.com/office/drawing/2014/main" id="{4B128AF6-E816-408B-B874-849AE9A8FDC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err="1">
                  <a:solidFill>
                    <a:schemeClr val="bg1"/>
                  </a:solidFill>
                  <a:latin typeface="Times New Roman" panose="02020603050405020304" pitchFamily="18" charset="0"/>
                  <a:cs typeface="Times New Roman" panose="02020603050405020304" pitchFamily="18" charset="0"/>
                </a:rPr>
                <a:t>Khát</a:t>
              </a:r>
              <a:r>
                <a:rPr lang="en-US" sz="3000" dirty="0">
                  <a:solidFill>
                    <a:schemeClr val="bg1"/>
                  </a:solidFill>
                  <a:latin typeface="Times New Roman" panose="02020603050405020304" pitchFamily="18" charset="0"/>
                  <a:cs typeface="Times New Roman" panose="02020603050405020304" pitchFamily="18" charset="0"/>
                </a:rPr>
                <a:t> khao</a:t>
              </a:r>
            </a:p>
          </p:txBody>
        </p:sp>
      </p:grpSp>
      <p:grpSp>
        <p:nvGrpSpPr>
          <p:cNvPr id="17" name="Group 16">
            <a:extLst>
              <a:ext uri="{FF2B5EF4-FFF2-40B4-BE49-F238E27FC236}">
                <a16:creationId xmlns:a16="http://schemas.microsoft.com/office/drawing/2014/main" id="{BAE509A7-06DF-4D80-BD6E-DE1768F297E7}"/>
              </a:ext>
            </a:extLst>
          </p:cNvPr>
          <p:cNvGrpSpPr/>
          <p:nvPr/>
        </p:nvGrpSpPr>
        <p:grpSpPr>
          <a:xfrm>
            <a:off x="2334659" y="4348007"/>
            <a:ext cx="3449446" cy="2330675"/>
            <a:chOff x="609936" y="1786440"/>
            <a:chExt cx="4272094" cy="2330675"/>
          </a:xfrm>
        </p:grpSpPr>
        <p:sp>
          <p:nvSpPr>
            <p:cNvPr id="18" name="Rounded Rectangle 8">
              <a:extLst>
                <a:ext uri="{FF2B5EF4-FFF2-40B4-BE49-F238E27FC236}">
                  <a16:creationId xmlns:a16="http://schemas.microsoft.com/office/drawing/2014/main" id="{8B71CA27-7068-489E-B759-0924F7DF7EF2}"/>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a:t>
              </a:r>
              <a:endParaRPr lang="en-US" sz="2800" dirty="0">
                <a:latin typeface="Times New Roman" panose="02020603050405020304" pitchFamily="18" charset="0"/>
                <a:cs typeface="Times New Roman" panose="02020603050405020304" pitchFamily="18" charset="0"/>
              </a:endParaRPr>
            </a:p>
          </p:txBody>
        </p:sp>
        <p:sp>
          <p:nvSpPr>
            <p:cNvPr id="19" name="Rounded Rectangle 8">
              <a:extLst>
                <a:ext uri="{FF2B5EF4-FFF2-40B4-BE49-F238E27FC236}">
                  <a16:creationId xmlns:a16="http://schemas.microsoft.com/office/drawing/2014/main" id="{2EDB58BF-AC4A-471E-A30D-4ACFA78F5A06}"/>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err="1">
                  <a:solidFill>
                    <a:schemeClr val="bg1"/>
                  </a:solidFill>
                  <a:latin typeface="Times New Roman" panose="02020603050405020304" pitchFamily="18" charset="0"/>
                  <a:cs typeface="Times New Roman" panose="02020603050405020304" pitchFamily="18" charset="0"/>
                </a:rPr>
                <a:t>Huyền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ảo</a:t>
              </a:r>
              <a:endParaRPr lang="en-US" sz="3000" dirty="0">
                <a:solidFill>
                  <a:schemeClr val="bg1"/>
                </a:solidFill>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A6DB68F0-E274-4F96-80A6-9059569995D9}"/>
              </a:ext>
            </a:extLst>
          </p:cNvPr>
          <p:cNvGrpSpPr/>
          <p:nvPr/>
        </p:nvGrpSpPr>
        <p:grpSpPr>
          <a:xfrm>
            <a:off x="6179463" y="4370242"/>
            <a:ext cx="3449446" cy="2330675"/>
            <a:chOff x="609936" y="1786440"/>
            <a:chExt cx="4272094" cy="2330675"/>
          </a:xfrm>
        </p:grpSpPr>
        <p:sp>
          <p:nvSpPr>
            <p:cNvPr id="21" name="Rounded Rectangle 8">
              <a:extLst>
                <a:ext uri="{FF2B5EF4-FFF2-40B4-BE49-F238E27FC236}">
                  <a16:creationId xmlns:a16="http://schemas.microsoft.com/office/drawing/2014/main" id="{B5BAE73B-6D74-4027-BFB6-70575583F6C9}"/>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mẽ</a:t>
              </a:r>
              <a:r>
                <a:rPr lang="en-US" sz="2800" dirty="0">
                  <a:latin typeface="Times New Roman" panose="02020603050405020304" pitchFamily="18" charset="0"/>
                  <a:cs typeface="Times New Roman" panose="02020603050405020304" pitchFamily="18" charset="0"/>
                </a:rPr>
                <a:t>.</a:t>
              </a:r>
            </a:p>
          </p:txBody>
        </p:sp>
        <p:sp>
          <p:nvSpPr>
            <p:cNvPr id="22" name="Rounded Rectangle 8">
              <a:extLst>
                <a:ext uri="{FF2B5EF4-FFF2-40B4-BE49-F238E27FC236}">
                  <a16:creationId xmlns:a16="http://schemas.microsoft.com/office/drawing/2014/main" id="{20812383-A26F-4623-92C8-30CCE5B2DF97}"/>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err="1">
                  <a:solidFill>
                    <a:schemeClr val="bg1"/>
                  </a:solidFill>
                  <a:latin typeface="Times New Roman" panose="02020603050405020304" pitchFamily="18" charset="0"/>
                  <a:cs typeface="Times New Roman" panose="02020603050405020304" pitchFamily="18" charset="0"/>
                </a:rPr>
                <a:t>Khát</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vọng</a:t>
              </a:r>
              <a:endParaRPr lang="en-US" sz="30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428363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622" y="195072"/>
            <a:ext cx="8190736" cy="666292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80" y="1402080"/>
            <a:ext cx="5314379" cy="512180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5272">
            <a:off x="-115227" y="-385650"/>
            <a:ext cx="1593437" cy="1593436"/>
          </a:xfrm>
          <a:prstGeom prst="rect">
            <a:avLst/>
          </a:prstGeom>
        </p:spPr>
      </p:pic>
      <p:sp>
        <p:nvSpPr>
          <p:cNvPr id="2" name="Flowchart: Terminator 1"/>
          <p:cNvSpPr/>
          <p:nvPr/>
        </p:nvSpPr>
        <p:spPr>
          <a:xfrm>
            <a:off x="881602" y="605731"/>
            <a:ext cx="3597877" cy="804259"/>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75000"/>
                  </a:schemeClr>
                </a:solidFill>
                <a:latin typeface="Times New Roman" panose="02020603050405020304" pitchFamily="18" charset="0"/>
                <a:cs typeface="Times New Roman" panose="02020603050405020304" pitchFamily="18" charset="0"/>
              </a:rPr>
              <a:t>GIỌNG ĐỌC</a:t>
            </a:r>
          </a:p>
        </p:txBody>
      </p:sp>
      <p:sp>
        <p:nvSpPr>
          <p:cNvPr id="20" name="TextBox 19"/>
          <p:cNvSpPr txBox="1"/>
          <p:nvPr/>
        </p:nvSpPr>
        <p:spPr>
          <a:xfrm>
            <a:off x="5230922" y="1749584"/>
            <a:ext cx="5437077" cy="2554545"/>
          </a:xfrm>
          <a:prstGeom prst="rect">
            <a:avLst/>
          </a:prstGeom>
          <a:noFill/>
        </p:spPr>
        <p:txBody>
          <a:bodyPr wrap="square" rtlCol="0">
            <a:spAutoFit/>
          </a:bodyPr>
          <a:lstStyle/>
          <a:p>
            <a:pPr algn="just"/>
            <a:r>
              <a:rPr lang="en-US" sz="4000" dirty="0" err="1">
                <a:solidFill>
                  <a:schemeClr val="accent6"/>
                </a:solidFill>
                <a:latin typeface="Times New Roman" panose="02020603050405020304" pitchFamily="18" charset="0"/>
                <a:cs typeface="Times New Roman" panose="02020603050405020304" pitchFamily="18" charset="0"/>
              </a:rPr>
              <a:t>Toàn</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bài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đọc</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với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giọng</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tha</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thể</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hiện</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niềm</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vui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của</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đám</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trẻ</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khi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chơi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thả</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diều</a:t>
            </a:r>
            <a:r>
              <a:rPr lang="en-US" sz="4000" dirty="0">
                <a:solidFill>
                  <a:schemeClr val="accent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1955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693676"/>
            <a:ext cx="6011753" cy="1015663"/>
          </a:xfrm>
          <a:prstGeom prst="rect">
            <a:avLst/>
          </a:prstGeom>
          <a:noFill/>
        </p:spPr>
        <p:txBody>
          <a:bodyPr wrap="square" lIns="91440" tIns="45720" rIns="91440" bIns="45720">
            <a:spAutoFit/>
          </a:bodyPr>
          <a:lstStyle/>
          <a:p>
            <a:pPr algn="ctr"/>
            <a:r>
              <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388314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278" y="427952"/>
            <a:ext cx="6662595"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err="1">
                <a:solidFill>
                  <a:schemeClr val="accent2"/>
                </a:solidFill>
                <a:latin typeface="Times New Roman" panose="02020603050405020304" pitchFamily="18" charset="0"/>
                <a:cs typeface="Times New Roman" panose="02020603050405020304" pitchFamily="18" charset="0"/>
              </a:rPr>
              <a:t>Em</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hãy</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đọc</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đoạn</a:t>
            </a:r>
            <a:r>
              <a:rPr lang="en-US" sz="3200" dirty="0">
                <a:solidFill>
                  <a:schemeClr val="accent2"/>
                </a:solidFill>
                <a:latin typeface="Times New Roman" panose="02020603050405020304" pitchFamily="18" charset="0"/>
                <a:cs typeface="Times New Roman" panose="02020603050405020304" pitchFamily="18" charset="0"/>
              </a:rPr>
              <a:t> 1 </a:t>
            </a:r>
            <a:r>
              <a:rPr lang="en-US" sz="3200" dirty="0" err="1">
                <a:solidFill>
                  <a:schemeClr val="accent2"/>
                </a:solidFill>
                <a:latin typeface="Times New Roman" panose="02020603050405020304" pitchFamily="18" charset="0"/>
                <a:cs typeface="Times New Roman" panose="02020603050405020304" pitchFamily="18" charset="0"/>
              </a:rPr>
              <a:t>và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trả</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lời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câu</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hỏi</a:t>
            </a:r>
            <a:r>
              <a:rPr lang="en-US" sz="3200" dirty="0">
                <a:solidFill>
                  <a:schemeClr val="accent2"/>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A76AE25-9991-4726-A214-0270D494F342}"/>
              </a:ext>
            </a:extLst>
          </p:cNvPr>
          <p:cNvSpPr txBox="1"/>
          <p:nvPr/>
        </p:nvSpPr>
        <p:spPr>
          <a:xfrm>
            <a:off x="874278" y="1171503"/>
            <a:ext cx="9530963" cy="62324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chọn những chi tiết nào để tả cánh diều?</a:t>
            </a:r>
            <a:endParaRPr lang="en-US" sz="3000" b="1"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438A0F9-529B-4A01-AB27-5B8140E44381}"/>
              </a:ext>
            </a:extLst>
          </p:cNvPr>
          <p:cNvSpPr txBox="1"/>
          <p:nvPr/>
        </p:nvSpPr>
        <p:spPr>
          <a:xfrm>
            <a:off x="971932" y="1652136"/>
            <a:ext cx="10528013" cy="2095830"/>
          </a:xfrm>
          <a:prstGeom prst="rect">
            <a:avLst/>
          </a:prstGeom>
          <a:solidFill>
            <a:schemeClr val="bg1"/>
          </a:solidFill>
        </p:spPr>
        <p:txBody>
          <a:bodyPr wrap="square">
            <a:spAutoFit/>
          </a:bodyPr>
          <a:lstStyle/>
          <a:p>
            <a:pPr>
              <a:lnSpc>
                <a:spcPct val="150000"/>
              </a:lnSpc>
            </a:pPr>
            <a:r>
              <a:rPr lang="vi-VN" sz="3000" dirty="0">
                <a:effectLst/>
                <a:latin typeface="Times New Roman" panose="02020603050405020304" pitchFamily="18" charset="0"/>
                <a:ea typeface="Times New Roman" panose="02020603050405020304" pitchFamily="18" charset="0"/>
              </a:rPr>
              <a:t>Cánh diều mềm mại như cánh bướm. </a:t>
            </a:r>
          </a:p>
          <a:p>
            <a:pPr>
              <a:lnSpc>
                <a:spcPct val="150000"/>
              </a:lnSpc>
            </a:pPr>
            <a:r>
              <a:rPr lang="vi-VN" sz="3000" dirty="0">
                <a:effectLst/>
                <a:latin typeface="Times New Roman" panose="02020603050405020304" pitchFamily="18" charset="0"/>
                <a:ea typeface="Times New Roman" panose="02020603050405020304" pitchFamily="18" charset="0"/>
              </a:rPr>
              <a:t>Trên cánh diều có nhiều loại sáo – sáo đơn, sáo kép, sáo bè… Tiếng sáo diều vi vu, trầm bổng</a:t>
            </a:r>
            <a:endParaRPr lang="en-US" sz="3000" dirty="0"/>
          </a:p>
        </p:txBody>
      </p:sp>
      <p:sp>
        <p:nvSpPr>
          <p:cNvPr id="12" name="TextBox 11">
            <a:extLst>
              <a:ext uri="{FF2B5EF4-FFF2-40B4-BE49-F238E27FC236}">
                <a16:creationId xmlns:a16="http://schemas.microsoft.com/office/drawing/2014/main" id="{709191FE-0738-4801-AD97-85C2DE8A2F70}"/>
              </a:ext>
            </a:extLst>
          </p:cNvPr>
          <p:cNvSpPr txBox="1"/>
          <p:nvPr/>
        </p:nvSpPr>
        <p:spPr>
          <a:xfrm>
            <a:off x="971932" y="3804376"/>
            <a:ext cx="9766013" cy="58964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a:t>
            </a:r>
            <a:r>
              <a:rPr lang="en-US" sz="3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8087E8B-7179-47C1-8C97-5493AC5144EA}"/>
              </a:ext>
            </a:extLst>
          </p:cNvPr>
          <p:cNvSpPr txBox="1"/>
          <p:nvPr/>
        </p:nvSpPr>
        <p:spPr>
          <a:xfrm>
            <a:off x="971930" y="4483989"/>
            <a:ext cx="10528015" cy="57926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thính</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26898A8-D049-4116-97A4-37E8BC44031B}"/>
              </a:ext>
            </a:extLst>
          </p:cNvPr>
          <p:cNvSpPr txBox="1"/>
          <p:nvPr/>
        </p:nvSpPr>
        <p:spPr>
          <a:xfrm>
            <a:off x="831993" y="5319872"/>
            <a:ext cx="10528014" cy="1110176"/>
          </a:xfrm>
          <a:prstGeom prst="rect">
            <a:avLst/>
          </a:prstGeom>
          <a:solidFill>
            <a:schemeClr val="bg1"/>
          </a:solidFill>
          <a:ln>
            <a:solidFill>
              <a:schemeClr val="bg1"/>
            </a:solidFill>
          </a:ln>
        </p:spPr>
        <p:txBody>
          <a:bodyPr wrap="square">
            <a:spAutoFit/>
          </a:bodyPr>
          <a:lstStyle/>
          <a:p>
            <a:pPr marL="0" marR="0" algn="just">
              <a:lnSpc>
                <a:spcPct val="115000"/>
              </a:lnSpc>
              <a:spcBef>
                <a:spcPts val="0"/>
              </a:spcBef>
              <a:spcAft>
                <a:spcPts val="0"/>
              </a:spcAft>
            </a:pP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=&gt; Cánh diều được tác giả miêu tả tỉ mỉ bằng cách quan sát tinh tế làm cho nó trở nên đẹp hơn, đáng yêu hơn.</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pic>
        <p:nvPicPr>
          <p:cNvPr id="15" name="图片 4">
            <a:extLst>
              <a:ext uri="{FF2B5EF4-FFF2-40B4-BE49-F238E27FC236}">
                <a16:creationId xmlns:a16="http://schemas.microsoft.com/office/drawing/2014/main" id="{A1DDE499-8031-4423-9399-21BD97C5F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317" y="-247174"/>
            <a:ext cx="3094047" cy="1607127"/>
          </a:xfrm>
          <a:prstGeom prst="rect">
            <a:avLst/>
          </a:prstGeom>
        </p:spPr>
      </p:pic>
    </p:spTree>
    <p:extLst>
      <p:ext uri="{BB962C8B-B14F-4D97-AF65-F5344CB8AC3E}">
        <p14:creationId xmlns:p14="http://schemas.microsoft.com/office/powerpoint/2010/main" val="327144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sao b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2309" y="3073893"/>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sao d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394694">
            <a:off x="1820116" y="3652537"/>
            <a:ext cx="22542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sao kep.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508366">
            <a:off x="3702627" y="3387232"/>
            <a:ext cx="36639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855667" y="2388093"/>
            <a:ext cx="2073442"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atin typeface="Cambria" panose="02040503050406030204" pitchFamily="18" charset="0"/>
                <a:ea typeface="Cambria" panose="02040503050406030204" pitchFamily="18" charset="0"/>
                <a:cs typeface="Times New Roman" panose="02020603050405020304" pitchFamily="18" charset="0"/>
              </a:rPr>
              <a:t>Sáo</a:t>
            </a:r>
            <a:r>
              <a:rPr lang="en-US" sz="3200" b="1" dirty="0">
                <a:latin typeface="Cambria" panose="02040503050406030204" pitchFamily="18" charset="0"/>
                <a:ea typeface="Cambria" panose="02040503050406030204" pitchFamily="18" charset="0"/>
                <a:cs typeface="Times New Roman" panose="02020603050405020304" pitchFamily="18" charset="0"/>
              </a:rPr>
              <a:t> </a:t>
            </a:r>
            <a:r>
              <a:rPr lang="en-US" sz="3200" b="1" dirty="0" err="1">
                <a:latin typeface="Cambria" panose="02040503050406030204" pitchFamily="18" charset="0"/>
                <a:ea typeface="Cambria" panose="02040503050406030204" pitchFamily="18" charset="0"/>
                <a:cs typeface="Times New Roman" panose="02020603050405020304" pitchFamily="18" charset="0"/>
              </a:rPr>
              <a:t>đơn</a:t>
            </a:r>
            <a:endParaRPr lang="en-US"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Rounded Rectangle 6"/>
          <p:cNvSpPr/>
          <p:nvPr/>
        </p:nvSpPr>
        <p:spPr>
          <a:xfrm>
            <a:off x="4538709" y="1626093"/>
            <a:ext cx="1752600" cy="6858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atin typeface="Cambria" panose="02040503050406030204" pitchFamily="18" charset="0"/>
                <a:ea typeface="Cambria" panose="02040503050406030204" pitchFamily="18" charset="0"/>
                <a:cs typeface="Times New Roman" panose="02020603050405020304" pitchFamily="18" charset="0"/>
              </a:rPr>
              <a:t>Sáo</a:t>
            </a:r>
            <a:r>
              <a:rPr lang="en-US" sz="3200" b="1" dirty="0">
                <a:latin typeface="Cambria" panose="02040503050406030204" pitchFamily="18" charset="0"/>
                <a:ea typeface="Cambria" panose="02040503050406030204" pitchFamily="18" charset="0"/>
                <a:cs typeface="Times New Roman" panose="02020603050405020304" pitchFamily="18" charset="0"/>
              </a:rPr>
              <a:t> </a:t>
            </a:r>
            <a:r>
              <a:rPr lang="en-US" sz="3200" b="1" dirty="0" err="1">
                <a:latin typeface="Cambria" panose="02040503050406030204" pitchFamily="18" charset="0"/>
                <a:ea typeface="Cambria" panose="02040503050406030204" pitchFamily="18" charset="0"/>
                <a:cs typeface="Times New Roman" panose="02020603050405020304" pitchFamily="18" charset="0"/>
              </a:rPr>
              <a:t>kép</a:t>
            </a:r>
            <a:endParaRPr lang="en-US"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8" name="Rounded Rectangle 7"/>
          <p:cNvSpPr/>
          <p:nvPr/>
        </p:nvSpPr>
        <p:spPr>
          <a:xfrm>
            <a:off x="7815309" y="2159493"/>
            <a:ext cx="1752600" cy="685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atin typeface="Cambria" panose="02040503050406030204" pitchFamily="18" charset="0"/>
                <a:ea typeface="Cambria" panose="02040503050406030204" pitchFamily="18" charset="0"/>
                <a:cs typeface="Times New Roman" panose="02020603050405020304" pitchFamily="18" charset="0"/>
              </a:rPr>
              <a:t>Sáo</a:t>
            </a:r>
            <a:r>
              <a:rPr lang="en-US" sz="3200" b="1" dirty="0">
                <a:latin typeface="Cambria" panose="02040503050406030204" pitchFamily="18" charset="0"/>
                <a:ea typeface="Cambria" panose="02040503050406030204" pitchFamily="18" charset="0"/>
                <a:cs typeface="Times New Roman" panose="02020603050405020304" pitchFamily="18" charset="0"/>
              </a:rPr>
              <a:t> </a:t>
            </a:r>
            <a:r>
              <a:rPr lang="en-US" sz="3200" b="1" dirty="0" err="1">
                <a:latin typeface="Cambria" panose="02040503050406030204" pitchFamily="18" charset="0"/>
                <a:ea typeface="Cambria" panose="02040503050406030204" pitchFamily="18" charset="0"/>
                <a:cs typeface="Times New Roman" panose="02020603050405020304" pitchFamily="18" charset="0"/>
              </a:rPr>
              <a:t>bè</a:t>
            </a:r>
            <a:endParaRPr lang="en-US"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2296" name="Text Box 10"/>
          <p:cNvSpPr txBox="1">
            <a:spLocks noChangeArrowheads="1"/>
          </p:cNvSpPr>
          <p:nvPr/>
        </p:nvSpPr>
        <p:spPr bwMode="auto">
          <a:xfrm>
            <a:off x="1474788" y="381000"/>
            <a:ext cx="9193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pPr>
            <a:r>
              <a:rPr lang="en-US" altLang="en-US" sz="3600" b="1" dirty="0" err="1">
                <a:latin typeface="Cambria" panose="02040503050406030204" pitchFamily="18" charset="0"/>
                <a:ea typeface="Cambria" panose="02040503050406030204" pitchFamily="18" charset="0"/>
                <a:cs typeface="Times New Roman" panose="02020603050405020304" pitchFamily="18" charset="0"/>
              </a:rPr>
              <a:t>Các</a:t>
            </a:r>
            <a:r>
              <a:rPr lang="en-US" altLang="en-US" sz="3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latin typeface="Cambria" panose="02040503050406030204" pitchFamily="18" charset="0"/>
                <a:ea typeface="Cambria" panose="02040503050406030204" pitchFamily="18" charset="0"/>
                <a:cs typeface="Times New Roman" panose="02020603050405020304" pitchFamily="18" charset="0"/>
              </a:rPr>
              <a:t>loại</a:t>
            </a:r>
            <a:r>
              <a:rPr lang="en-US" altLang="en-US" sz="3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latin typeface="Cambria" panose="02040503050406030204" pitchFamily="18" charset="0"/>
                <a:ea typeface="Cambria" panose="02040503050406030204" pitchFamily="18" charset="0"/>
                <a:cs typeface="Times New Roman" panose="02020603050405020304" pitchFamily="18" charset="0"/>
              </a:rPr>
              <a:t>sáo</a:t>
            </a:r>
            <a:r>
              <a:rPr lang="en-US" altLang="en-US" sz="3600" b="1" dirty="0">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latin typeface="Cambria" panose="02040503050406030204" pitchFamily="18" charset="0"/>
                <a:ea typeface="Cambria" panose="02040503050406030204" pitchFamily="18" charset="0"/>
                <a:cs typeface="Times New Roman" panose="02020603050405020304" pitchFamily="18" charset="0"/>
              </a:rPr>
              <a:t>diều</a:t>
            </a:r>
            <a:endParaRPr lang="vi-VN" altLang="en-US" sz="36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944433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diamond(in)">
                                      <p:cBhvr>
                                        <p:cTn id="10" dur="1000"/>
                                        <p:tgtEl>
                                          <p:spTgt spid="133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nodeType="withEffect">
                                  <p:stCondLst>
                                    <p:cond delay="0"/>
                                  </p:stCondLst>
                                  <p:childTnLst>
                                    <p:set>
                                      <p:cBhvr>
                                        <p:cTn id="17" dur="1" fill="hold">
                                          <p:stCondLst>
                                            <p:cond delay="0"/>
                                          </p:stCondLst>
                                        </p:cTn>
                                        <p:tgtEl>
                                          <p:spTgt spid="13317"/>
                                        </p:tgtEl>
                                        <p:attrNameLst>
                                          <p:attrName>style.visibility</p:attrName>
                                        </p:attrNameLst>
                                      </p:cBhvr>
                                      <p:to>
                                        <p:strVal val="visible"/>
                                      </p:to>
                                    </p:set>
                                    <p:animEffect transition="in" filter="checkerboard(across)">
                                      <p:cBhvr>
                                        <p:cTn id="18" dur="500"/>
                                        <p:tgtEl>
                                          <p:spTgt spid="133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nodeType="withEffect">
                                  <p:stCondLst>
                                    <p:cond delay="0"/>
                                  </p:stCondLst>
                                  <p:childTnLst>
                                    <p:set>
                                      <p:cBhvr>
                                        <p:cTn id="25" dur="1" fill="hold">
                                          <p:stCondLst>
                                            <p:cond delay="0"/>
                                          </p:stCondLst>
                                        </p:cTn>
                                        <p:tgtEl>
                                          <p:spTgt spid="13315"/>
                                        </p:tgtEl>
                                        <p:attrNameLst>
                                          <p:attrName>style.visibility</p:attrName>
                                        </p:attrNameLst>
                                      </p:cBhvr>
                                      <p:to>
                                        <p:strVal val="visible"/>
                                      </p:to>
                                    </p:set>
                                    <p:animEffect transition="in" filter="blinds(horizontal)">
                                      <p:cBhvr>
                                        <p:cTn id="26"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ched Right Arrow 8"/>
          <p:cNvSpPr/>
          <p:nvPr/>
        </p:nvSpPr>
        <p:spPr>
          <a:xfrm rot="20709526">
            <a:off x="5741137" y="1983091"/>
            <a:ext cx="1749651" cy="729630"/>
          </a:xfrm>
          <a:prstGeom prst="notchedRightArrow">
            <a:avLst/>
          </a:prstGeom>
          <a:solidFill>
            <a:srgbClr val="C20316"/>
          </a:solidFill>
          <a:ln>
            <a:solidFill>
              <a:srgbClr val="C70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22B4341E-8ABC-4CFB-A5A6-76680D97AAB2}"/>
              </a:ext>
            </a:extLst>
          </p:cNvPr>
          <p:cNvPicPr>
            <a:picLocks noChangeAspect="1"/>
          </p:cNvPicPr>
          <p:nvPr/>
        </p:nvPicPr>
        <p:blipFill rotWithShape="1">
          <a:blip r:embed="rId3"/>
          <a:srcRect l="7078" r="1" b="1"/>
          <a:stretch/>
        </p:blipFill>
        <p:spPr>
          <a:xfrm>
            <a:off x="409896" y="1718153"/>
            <a:ext cx="5215049" cy="3421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D18EC223-AAB3-409F-8F69-68B93F120F81}"/>
              </a:ext>
            </a:extLst>
          </p:cNvPr>
          <p:cNvGrpSpPr/>
          <p:nvPr/>
        </p:nvGrpSpPr>
        <p:grpSpPr>
          <a:xfrm>
            <a:off x="7606980" y="598566"/>
            <a:ext cx="3712184" cy="2725823"/>
            <a:chOff x="609936" y="1786440"/>
            <a:chExt cx="4272094" cy="2330675"/>
          </a:xfrm>
        </p:grpSpPr>
        <p:sp>
          <p:nvSpPr>
            <p:cNvPr id="16" name="Rounded Rectangle 8">
              <a:extLst>
                <a:ext uri="{FF2B5EF4-FFF2-40B4-BE49-F238E27FC236}">
                  <a16:creationId xmlns:a16="http://schemas.microsoft.com/office/drawing/2014/main" id="{5B342E33-2921-4FE4-A801-BCACE31BB260}"/>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diều</a:t>
              </a:r>
              <a:endParaRPr lang="en-US" sz="3200" dirty="0">
                <a:latin typeface="Times New Roman" panose="02020603050405020304" pitchFamily="18" charset="0"/>
                <a:cs typeface="Times New Roman" panose="02020603050405020304" pitchFamily="18" charset="0"/>
              </a:endParaRPr>
            </a:p>
          </p:txBody>
        </p:sp>
        <p:sp>
          <p:nvSpPr>
            <p:cNvPr id="17" name="Rounded Rectangle 8">
              <a:extLst>
                <a:ext uri="{FF2B5EF4-FFF2-40B4-BE49-F238E27FC236}">
                  <a16:creationId xmlns:a16="http://schemas.microsoft.com/office/drawing/2014/main" id="{9CC2731E-DF4F-49E3-9E41-32010747B92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err="1">
                  <a:solidFill>
                    <a:schemeClr val="bg1"/>
                  </a:solidFill>
                  <a:latin typeface="Times New Roman" panose="02020603050405020304" pitchFamily="18" charset="0"/>
                  <a:cs typeface="Times New Roman" panose="02020603050405020304" pitchFamily="18" charset="0"/>
                </a:rPr>
                <a:t>Đoạn</a:t>
              </a:r>
              <a:r>
                <a:rPr lang="en-US" sz="3000" dirty="0">
                  <a:solidFill>
                    <a:schemeClr val="bg1"/>
                  </a:solidFill>
                  <a:latin typeface="Times New Roman" panose="02020603050405020304" pitchFamily="18" charset="0"/>
                  <a:cs typeface="Times New Roman" panose="02020603050405020304" pitchFamily="18" charset="0"/>
                </a:rPr>
                <a:t> 1</a:t>
              </a:r>
            </a:p>
          </p:txBody>
        </p:sp>
      </p:grpSp>
    </p:spTree>
    <p:extLst>
      <p:ext uri="{BB962C8B-B14F-4D97-AF65-F5344CB8AC3E}">
        <p14:creationId xmlns:p14="http://schemas.microsoft.com/office/powerpoint/2010/main" val="5598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vẽ, tranh vẽ chủ đề trò chơi dân gian đẹp nhất | VFO.VN">
            <a:extLst>
              <a:ext uri="{FF2B5EF4-FFF2-40B4-BE49-F238E27FC236}">
                <a16:creationId xmlns:a16="http://schemas.microsoft.com/office/drawing/2014/main" id="{7A714738-A7B5-4F91-90F7-E4CC60F2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5043" y="4300538"/>
            <a:ext cx="3546958" cy="2557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3446BD8-8029-4DA0-BA40-A2359684201E}"/>
              </a:ext>
            </a:extLst>
          </p:cNvPr>
          <p:cNvSpPr/>
          <p:nvPr/>
        </p:nvSpPr>
        <p:spPr>
          <a:xfrm>
            <a:off x="788939" y="1979771"/>
            <a:ext cx="10565998" cy="1351128"/>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C00000"/>
                </a:solidFill>
                <a:latin typeface="+mj-lt"/>
              </a:rPr>
              <a:t>Trò chơi thả diều đem lại cho trẻ em những niềm vui sướng như thế nào?</a:t>
            </a:r>
            <a:endParaRPr lang="en-US" sz="3200" dirty="0">
              <a:solidFill>
                <a:srgbClr val="C00000"/>
              </a:solidFill>
              <a:latin typeface="+mj-lt"/>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139" y="3268322"/>
            <a:ext cx="948580" cy="914400"/>
          </a:xfrm>
          <a:prstGeom prst="rect">
            <a:avLst/>
          </a:prstGeom>
        </p:spPr>
      </p:pic>
      <p:sp>
        <p:nvSpPr>
          <p:cNvPr id="6" name="TextBox 5">
            <a:extLst>
              <a:ext uri="{FF2B5EF4-FFF2-40B4-BE49-F238E27FC236}">
                <a16:creationId xmlns:a16="http://schemas.microsoft.com/office/drawing/2014/main" id="{12B3E249-233E-4998-9FEB-9B27A8F2947E}"/>
              </a:ext>
            </a:extLst>
          </p:cNvPr>
          <p:cNvSpPr txBox="1"/>
          <p:nvPr/>
        </p:nvSpPr>
        <p:spPr>
          <a:xfrm>
            <a:off x="1853943" y="3268322"/>
            <a:ext cx="9549118" cy="1077218"/>
          </a:xfrm>
          <a:prstGeom prst="rect">
            <a:avLst/>
          </a:prstGeom>
          <a:noFill/>
        </p:spPr>
        <p:txBody>
          <a:bodyPr wrap="square" rtlCol="0">
            <a:spAutoFit/>
          </a:bodyPr>
          <a:lstStyle/>
          <a:p>
            <a:pPr lvl="0" defTabSz="914400"/>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3B2D3-A900-49F8-B406-23A96A07D21D}"/>
              </a:ext>
            </a:extLst>
          </p:cNvPr>
          <p:cNvSpPr txBox="1"/>
          <p:nvPr/>
        </p:nvSpPr>
        <p:spPr>
          <a:xfrm>
            <a:off x="1853943" y="4688751"/>
            <a:ext cx="86855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Vui</a:t>
            </a:r>
            <a:r>
              <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sướng</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đến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phát</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dại</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nhìn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lên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bầu</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trời</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0946801-F683-47D5-A709-8E9219C0D435}"/>
              </a:ext>
            </a:extLst>
          </p:cNvPr>
          <p:cNvSpPr/>
          <p:nvPr/>
        </p:nvSpPr>
        <p:spPr>
          <a:xfrm>
            <a:off x="837063" y="1394996"/>
            <a:ext cx="598753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Đọc</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thầm</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đoạn</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2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trả</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lời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câu</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hỏi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014" y="0"/>
            <a:ext cx="3425786" cy="1457510"/>
          </a:xfrm>
          <a:prstGeom prst="rect">
            <a:avLst/>
          </a:prstGeom>
        </p:spPr>
      </p:pic>
      <p:pic>
        <p:nvPicPr>
          <p:cNvPr id="14" name="Graphic 13" descr="Kite with solid fill">
            <a:extLst>
              <a:ext uri="{FF2B5EF4-FFF2-40B4-BE49-F238E27FC236}">
                <a16:creationId xmlns:a16="http://schemas.microsoft.com/office/drawing/2014/main" id="{E71C1D09-1690-4AD4-8117-910C08C767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139" y="4523938"/>
            <a:ext cx="948580" cy="914400"/>
          </a:xfrm>
          <a:prstGeom prst="rect">
            <a:avLst/>
          </a:prstGeom>
        </p:spPr>
      </p:pic>
    </p:spTree>
    <p:custDataLst>
      <p:tags r:id="rId1"/>
    </p:custDataLst>
    <p:extLst>
      <p:ext uri="{BB962C8B-B14F-4D97-AF65-F5344CB8AC3E}">
        <p14:creationId xmlns:p14="http://schemas.microsoft.com/office/powerpoint/2010/main" val="74317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9586944" y="5935623"/>
            <a:ext cx="900752" cy="834819"/>
          </a:xfrm>
          <a:prstGeom prst="smileyFace">
            <a:avLst/>
          </a:prstGeom>
          <a:solidFill>
            <a:srgbClr val="FFFC4A"/>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 name="TextBox 2"/>
          <p:cNvSpPr txBox="1"/>
          <p:nvPr/>
        </p:nvSpPr>
        <p:spPr>
          <a:xfrm>
            <a:off x="1768700" y="812832"/>
            <a:ext cx="8718997" cy="905056"/>
          </a:xfrm>
          <a:prstGeom prst="rect">
            <a:avLst/>
          </a:prstGeom>
          <a:noFill/>
        </p:spPr>
        <p:txBody>
          <a:bodyPr wrap="square" rtlCol="0">
            <a:spAutoFit/>
          </a:bodyPr>
          <a:lstStyle/>
          <a:p>
            <a:pPr algn="ctr">
              <a:lnSpc>
                <a:spcPct val="150000"/>
              </a:lnSpc>
            </a:pPr>
            <a:r>
              <a:rPr lang="en-US" sz="4000" b="1" dirty="0">
                <a:latin typeface="Cambria" panose="02040503050406030204" pitchFamily="18" charset="0"/>
                <a:ea typeface="Cambria" panose="02040503050406030204" pitchFamily="18" charset="0"/>
              </a:rPr>
              <a:t>Con </a:t>
            </a:r>
            <a:r>
              <a:rPr lang="en-US" sz="4000" b="1" dirty="0" err="1">
                <a:latin typeface="Cambria" panose="02040503050406030204" pitchFamily="18" charset="0"/>
                <a:ea typeface="Cambria" panose="02040503050406030204" pitchFamily="18" charset="0"/>
              </a:rPr>
              <a:t>đang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học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Chủ</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điểm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gì</a:t>
            </a:r>
            <a:r>
              <a:rPr lang="en-US" sz="4000" b="1" dirty="0">
                <a:latin typeface="Cambria" panose="02040503050406030204" pitchFamily="18" charset="0"/>
                <a:ea typeface="Cambria" panose="02040503050406030204" pitchFamily="18" charset="0"/>
              </a:rPr>
              <a:t>?</a:t>
            </a:r>
            <a:endParaRPr lang="en-US" sz="4000" b="1" i="1" dirty="0">
              <a:latin typeface="Cambria" panose="02040503050406030204" pitchFamily="18" charset="0"/>
              <a:ea typeface="Cambria" panose="02040503050406030204" pitchFamily="18" charset="0"/>
            </a:endParaRPr>
          </a:p>
        </p:txBody>
      </p:sp>
      <p:sp>
        <p:nvSpPr>
          <p:cNvPr id="4" name="TextBox 3"/>
          <p:cNvSpPr txBox="1"/>
          <p:nvPr/>
        </p:nvSpPr>
        <p:spPr>
          <a:xfrm>
            <a:off x="1768698" y="2154860"/>
            <a:ext cx="8718997" cy="1184683"/>
          </a:xfrm>
          <a:prstGeom prst="rect">
            <a:avLst/>
          </a:prstGeom>
          <a:noFill/>
        </p:spPr>
        <p:txBody>
          <a:bodyPr wrap="square" rtlCol="0">
            <a:spAutoFit/>
          </a:bodyPr>
          <a:lstStyle/>
          <a:p>
            <a:pPr algn="ctr">
              <a:lnSpc>
                <a:spcPct val="150000"/>
              </a:lnSpc>
            </a:pPr>
            <a:r>
              <a:rPr lang="en-US" sz="5400" b="1" dirty="0" err="1">
                <a:solidFill>
                  <a:srgbClr val="FF0000"/>
                </a:solidFill>
                <a:latin typeface="Cambria" panose="02040503050406030204" pitchFamily="18" charset="0"/>
                <a:ea typeface="Cambria" panose="02040503050406030204" pitchFamily="18" charset="0"/>
              </a:rPr>
              <a:t>Tiếng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diều</a:t>
            </a:r>
            <a:endParaRPr lang="en-US" sz="5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8453915"/>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vẽ, tranh vẽ chủ đề trò chơi dân gian đẹp nhất | VFO.VN">
            <a:extLst>
              <a:ext uri="{FF2B5EF4-FFF2-40B4-BE49-F238E27FC236}">
                <a16:creationId xmlns:a16="http://schemas.microsoft.com/office/drawing/2014/main" id="{7A714738-A7B5-4F91-90F7-E4CC60F2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243" y="4372935"/>
            <a:ext cx="3546958" cy="2557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3446BD8-8029-4DA0-BA40-A2359684201E}"/>
              </a:ext>
            </a:extLst>
          </p:cNvPr>
          <p:cNvSpPr/>
          <p:nvPr/>
        </p:nvSpPr>
        <p:spPr>
          <a:xfrm>
            <a:off x="457200" y="1286804"/>
            <a:ext cx="11715749" cy="1351128"/>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C00000"/>
                </a:solidFill>
                <a:latin typeface="+mj-lt"/>
              </a:rPr>
              <a:t>Trò chơi thả diều đem lại cho trẻ em những </a:t>
            </a:r>
            <a:r>
              <a:rPr lang="en-US" sz="3200" dirty="0" err="1">
                <a:solidFill>
                  <a:srgbClr val="C00000"/>
                </a:solidFill>
                <a:latin typeface="Times New Roman" panose="02020603050405020304" pitchFamily="18" charset="0"/>
                <a:cs typeface="Times New Roman" panose="02020603050405020304" pitchFamily="18" charset="0"/>
              </a:rPr>
              <a:t>ước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đẹp</a:t>
            </a:r>
            <a:r>
              <a:rPr lang="en-US" sz="3200" dirty="0">
                <a:solidFill>
                  <a:srgbClr val="C00000"/>
                </a:solidFill>
                <a:latin typeface="Times New Roman" panose="02020603050405020304" pitchFamily="18" charset="0"/>
                <a:cs typeface="Times New Roman" panose="02020603050405020304" pitchFamily="18" charset="0"/>
              </a:rPr>
              <a:t> </a:t>
            </a:r>
            <a:r>
              <a:rPr lang="vi-VN" sz="3200" dirty="0">
                <a:solidFill>
                  <a:srgbClr val="C00000"/>
                </a:solidFill>
                <a:latin typeface="+mj-lt"/>
              </a:rPr>
              <a:t>như thế nào?</a:t>
            </a:r>
            <a:endParaRPr lang="en-US" sz="3200" dirty="0">
              <a:solidFill>
                <a:srgbClr val="C00000"/>
              </a:solidFill>
              <a:latin typeface="+mj-lt"/>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200" y="2479828"/>
            <a:ext cx="970969" cy="914400"/>
          </a:xfrm>
          <a:prstGeom prst="rect">
            <a:avLst/>
          </a:prstGeom>
        </p:spPr>
      </p:pic>
      <p:sp>
        <p:nvSpPr>
          <p:cNvPr id="17" name="Rectangle 16">
            <a:extLst>
              <a:ext uri="{FF2B5EF4-FFF2-40B4-BE49-F238E27FC236}">
                <a16:creationId xmlns:a16="http://schemas.microsoft.com/office/drawing/2014/main" id="{C0946801-F683-47D5-A709-8E9219C0D435}"/>
              </a:ext>
            </a:extLst>
          </p:cNvPr>
          <p:cNvSpPr/>
          <p:nvPr/>
        </p:nvSpPr>
        <p:spPr>
          <a:xfrm>
            <a:off x="695743" y="937790"/>
            <a:ext cx="612885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Đọc</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thầm</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đoạn</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2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trả</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lời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câu</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hỏi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014" y="0"/>
            <a:ext cx="3425786" cy="1457510"/>
          </a:xfrm>
          <a:prstGeom prst="rect">
            <a:avLst/>
          </a:prstGeom>
        </p:spPr>
      </p:pic>
      <p:sp>
        <p:nvSpPr>
          <p:cNvPr id="11" name="TextBox 10">
            <a:extLst>
              <a:ext uri="{FF2B5EF4-FFF2-40B4-BE49-F238E27FC236}">
                <a16:creationId xmlns:a16="http://schemas.microsoft.com/office/drawing/2014/main" id="{94724432-549C-4099-92D2-9B985E008AE3}"/>
              </a:ext>
            </a:extLst>
          </p:cNvPr>
          <p:cNvSpPr txBox="1"/>
          <p:nvPr/>
        </p:nvSpPr>
        <p:spPr>
          <a:xfrm>
            <a:off x="1588847" y="2532281"/>
            <a:ext cx="9798291" cy="2554545"/>
          </a:xfrm>
          <a:prstGeom prst="rect">
            <a:avLst/>
          </a:prstGeom>
          <a:noFill/>
        </p:spPr>
        <p:txBody>
          <a:bodyPr wrap="square">
            <a:spAutoFit/>
          </a:bodyPr>
          <a:lstStyle/>
          <a:p>
            <a:pPr algn="just"/>
            <a:r>
              <a:rPr lang="vi-VN" sz="3200" dirty="0">
                <a:effectLst/>
                <a:latin typeface="Times New Roman" panose="02020603050405020304" pitchFamily="18" charset="0"/>
                <a:ea typeface="Times New Roman" panose="02020603050405020304" pitchFamily="18" charset="0"/>
              </a:rPr>
              <a:t>Nhìn lên bầu trời đêm huyền ảo, đẹp như một tấm thảm nhung khổng lồ, bạn nhỏ thấy lòng cháy lên, cháy mãi khát vọng. Suốt một thời mới lớn, bạn đã ngửa cổ chờ đợi một nàng tiên áo xanh bay xuống từ trời, bao giờ cũng hi vọng, tha thiết cầu xin: “Bay đi, diều ơi! Bay đi!”</a:t>
            </a:r>
            <a:endParaRPr lang="en-US" sz="3200" dirty="0"/>
          </a:p>
        </p:txBody>
      </p:sp>
    </p:spTree>
    <p:custDataLst>
      <p:tags r:id="rId1"/>
    </p:custDataLst>
    <p:extLst>
      <p:ext uri="{BB962C8B-B14F-4D97-AF65-F5344CB8AC3E}">
        <p14:creationId xmlns:p14="http://schemas.microsoft.com/office/powerpoint/2010/main" val="101758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Notched Right Arrow 8"/>
          <p:cNvSpPr/>
          <p:nvPr/>
        </p:nvSpPr>
        <p:spPr>
          <a:xfrm rot="20709526">
            <a:off x="5741137" y="1733707"/>
            <a:ext cx="1749651" cy="729630"/>
          </a:xfrm>
          <a:prstGeom prst="notchedRightArrow">
            <a:avLst/>
          </a:prstGeom>
          <a:solidFill>
            <a:srgbClr val="C20316"/>
          </a:solidFill>
          <a:ln>
            <a:solidFill>
              <a:srgbClr val="C70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Notched Right Arrow 9"/>
          <p:cNvSpPr/>
          <p:nvPr/>
        </p:nvSpPr>
        <p:spPr>
          <a:xfrm rot="1627598">
            <a:off x="5615946" y="3453423"/>
            <a:ext cx="1786900" cy="658861"/>
          </a:xfrm>
          <a:prstGeom prst="notchedRightArrow">
            <a:avLst/>
          </a:prstGeom>
          <a:solidFill>
            <a:srgbClr val="FF9409"/>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Diagram&#10;&#10;Description automatically generated">
            <a:extLst>
              <a:ext uri="{FF2B5EF4-FFF2-40B4-BE49-F238E27FC236}">
                <a16:creationId xmlns:a16="http://schemas.microsoft.com/office/drawing/2014/main" id="{22B4341E-8ABC-4CFB-A5A6-76680D97AAB2}"/>
              </a:ext>
            </a:extLst>
          </p:cNvPr>
          <p:cNvPicPr>
            <a:picLocks noChangeAspect="1"/>
          </p:cNvPicPr>
          <p:nvPr/>
        </p:nvPicPr>
        <p:blipFill rotWithShape="1">
          <a:blip r:embed="rId4"/>
          <a:srcRect l="7078" r="1" b="1"/>
          <a:stretch/>
        </p:blipFill>
        <p:spPr>
          <a:xfrm>
            <a:off x="409896" y="1468769"/>
            <a:ext cx="5215049" cy="3421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D18EC223-AAB3-409F-8F69-68B93F120F81}"/>
              </a:ext>
            </a:extLst>
          </p:cNvPr>
          <p:cNvGrpSpPr/>
          <p:nvPr/>
        </p:nvGrpSpPr>
        <p:grpSpPr>
          <a:xfrm>
            <a:off x="7606980" y="349182"/>
            <a:ext cx="3712184" cy="2725823"/>
            <a:chOff x="609936" y="1786440"/>
            <a:chExt cx="4272094" cy="2330675"/>
          </a:xfrm>
        </p:grpSpPr>
        <p:sp>
          <p:nvSpPr>
            <p:cNvPr id="16" name="Rounded Rectangle 8">
              <a:extLst>
                <a:ext uri="{FF2B5EF4-FFF2-40B4-BE49-F238E27FC236}">
                  <a16:creationId xmlns:a16="http://schemas.microsoft.com/office/drawing/2014/main" id="{5B342E33-2921-4FE4-A801-BCACE31BB260}"/>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vẻ</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diều</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ounded Rectangle 8">
              <a:extLst>
                <a:ext uri="{FF2B5EF4-FFF2-40B4-BE49-F238E27FC236}">
                  <a16:creationId xmlns:a16="http://schemas.microsoft.com/office/drawing/2014/main" id="{9CC2731E-DF4F-49E3-9E41-32010747B92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a:t>
              </a:r>
            </a:p>
          </p:txBody>
        </p:sp>
      </p:grpSp>
      <p:grpSp>
        <p:nvGrpSpPr>
          <p:cNvPr id="18" name="Group 17">
            <a:extLst>
              <a:ext uri="{FF2B5EF4-FFF2-40B4-BE49-F238E27FC236}">
                <a16:creationId xmlns:a16="http://schemas.microsoft.com/office/drawing/2014/main" id="{9E36117A-EF27-436C-924D-5BF4D293F230}"/>
              </a:ext>
            </a:extLst>
          </p:cNvPr>
          <p:cNvGrpSpPr/>
          <p:nvPr/>
        </p:nvGrpSpPr>
        <p:grpSpPr>
          <a:xfrm>
            <a:off x="7356763" y="3503971"/>
            <a:ext cx="4558145" cy="3104645"/>
            <a:chOff x="609936" y="1786440"/>
            <a:chExt cx="4272094" cy="2330675"/>
          </a:xfrm>
        </p:grpSpPr>
        <p:sp>
          <p:nvSpPr>
            <p:cNvPr id="19" name="Rounded Rectangle 8">
              <a:extLst>
                <a:ext uri="{FF2B5EF4-FFF2-40B4-BE49-F238E27FC236}">
                  <a16:creationId xmlns:a16="http://schemas.microsoft.com/office/drawing/2014/main" id="{AC178E6A-0285-425F-A7BE-16268C74C001}"/>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15000"/>
                </a:lnSpc>
                <a:spcBef>
                  <a:spcPts val="0"/>
                </a:spcBef>
                <a:spcAft>
                  <a:spcPts val="0"/>
                </a:spcAft>
              </a:pPr>
              <a:r>
                <a:rPr lang="vi-VN" sz="3000" dirty="0">
                  <a:effectLst/>
                  <a:latin typeface="Times New Roman" panose="02020603050405020304" pitchFamily="18" charset="0"/>
                  <a:ea typeface="Times New Roman" panose="02020603050405020304" pitchFamily="18" charset="0"/>
                  <a:cs typeface="Times New Roman" panose="02020603050405020304" pitchFamily="18" charset="0"/>
                </a:rPr>
                <a:t>Trò chơi thả diều đem lại niềm vui và những ước mơ đẹp cho trẻ em.</a:t>
              </a:r>
              <a:endParaRPr lang="en-US" sz="3000" dirty="0">
                <a:effectLst/>
                <a:latin typeface="VNI-Times" pitchFamily="2" charset="0"/>
                <a:ea typeface="Times New Roman" panose="02020603050405020304" pitchFamily="18" charset="0"/>
                <a:cs typeface="Times New Roman" panose="02020603050405020304" pitchFamily="18" charset="0"/>
              </a:endParaRPr>
            </a:p>
          </p:txBody>
        </p:sp>
        <p:sp>
          <p:nvSpPr>
            <p:cNvPr id="20" name="Rounded Rectangle 8">
              <a:extLst>
                <a:ext uri="{FF2B5EF4-FFF2-40B4-BE49-F238E27FC236}">
                  <a16:creationId xmlns:a16="http://schemas.microsoft.com/office/drawing/2014/main" id="{9AFB400C-20FF-4FA4-ADE1-BB9410E90062}"/>
                </a:ext>
              </a:extLst>
            </p:cNvPr>
            <p:cNvSpPr/>
            <p:nvPr/>
          </p:nvSpPr>
          <p:spPr>
            <a:xfrm>
              <a:off x="1177636" y="1786440"/>
              <a:ext cx="3034145" cy="601058"/>
            </a:xfrm>
            <a:prstGeom prst="roundRect">
              <a:avLst/>
            </a:prstGeom>
            <a:solidFill>
              <a:srgbClr val="FF9409"/>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a:t>
              </a:r>
            </a:p>
          </p:txBody>
        </p:sp>
      </p:grpSp>
    </p:spTree>
    <p:extLst>
      <p:ext uri="{BB962C8B-B14F-4D97-AF65-F5344CB8AC3E}">
        <p14:creationId xmlns:p14="http://schemas.microsoft.com/office/powerpoint/2010/main" val="3424797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93AD-5DDA-4CDD-A318-52B6516E2CD6}"/>
              </a:ext>
            </a:extLst>
          </p:cNvPr>
          <p:cNvPicPr>
            <a:picLocks noChangeAspect="1"/>
          </p:cNvPicPr>
          <p:nvPr/>
        </p:nvPicPr>
        <p:blipFill>
          <a:blip r:embed="rId2"/>
          <a:stretch>
            <a:fillRect/>
          </a:stretch>
        </p:blipFill>
        <p:spPr>
          <a:xfrm>
            <a:off x="-357187" y="646331"/>
            <a:ext cx="12673012" cy="6211669"/>
          </a:xfrm>
          <a:prstGeom prst="rect">
            <a:avLst/>
          </a:prstGeom>
        </p:spPr>
      </p:pic>
      <p:sp>
        <p:nvSpPr>
          <p:cNvPr id="4" name="Rectangle 3">
            <a:extLst>
              <a:ext uri="{FF2B5EF4-FFF2-40B4-BE49-F238E27FC236}">
                <a16:creationId xmlns:a16="http://schemas.microsoft.com/office/drawing/2014/main" id="{A3E2E6C1-43FD-4B9B-B6AD-E3D817D6BCAB}"/>
              </a:ext>
            </a:extLst>
          </p:cNvPr>
          <p:cNvSpPr/>
          <p:nvPr/>
        </p:nvSpPr>
        <p:spPr>
          <a:xfrm>
            <a:off x="970232" y="0"/>
            <a:ext cx="9439422" cy="646331"/>
          </a:xfrm>
          <a:prstGeom prst="rect">
            <a:avLst/>
          </a:prstGeom>
          <a:noFill/>
        </p:spPr>
        <p:txBody>
          <a:bodyPr wrap="square" lIns="91440" tIns="45720" rIns="91440" bIns="45720">
            <a:spAutoFit/>
          </a:bodyPr>
          <a:lstStyle/>
          <a:p>
            <a:pPr algn="ctr"/>
            <a:r>
              <a:rPr lang="vi-VN" sz="36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Cánh diều tuổi thơ</a:t>
            </a:r>
            <a:endParaRPr lang="en-US" sz="36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720200" y="866180"/>
            <a:ext cx="500063" cy="584775"/>
          </a:xfrm>
          <a:prstGeom prst="rect">
            <a:avLst/>
          </a:prstGeom>
          <a:noFill/>
        </p:spPr>
        <p:txBody>
          <a:bodyPr wrap="square" rtlCol="0">
            <a:spAutoFit/>
          </a:bodyPr>
          <a:lstStyle/>
          <a:p>
            <a:r>
              <a:rPr lang="vi-VN" sz="3200" b="1" dirty="0">
                <a:solidFill>
                  <a:srgbClr val="FF0000"/>
                </a:solidFill>
                <a:latin typeface="+mj-lt"/>
              </a:rPr>
              <a:t>1</a:t>
            </a:r>
            <a:endParaRPr lang="en-US" sz="3200" b="1" dirty="0">
              <a:solidFill>
                <a:srgbClr val="FF0000"/>
              </a:solidFill>
              <a:latin typeface="+mj-lt"/>
            </a:endParaRPr>
          </a:p>
        </p:txBody>
      </p:sp>
      <p:sp>
        <p:nvSpPr>
          <p:cNvPr id="5" name="TextBox 4"/>
          <p:cNvSpPr txBox="1"/>
          <p:nvPr/>
        </p:nvSpPr>
        <p:spPr>
          <a:xfrm>
            <a:off x="720199" y="3277315"/>
            <a:ext cx="500063" cy="584775"/>
          </a:xfrm>
          <a:prstGeom prst="rect">
            <a:avLst/>
          </a:prstGeom>
          <a:noFill/>
        </p:spPr>
        <p:txBody>
          <a:bodyPr wrap="square" rtlCol="0">
            <a:spAutoFit/>
          </a:bodyPr>
          <a:lstStyle/>
          <a:p>
            <a:r>
              <a:rPr lang="vi-VN" sz="3200" b="1" dirty="0">
                <a:solidFill>
                  <a:srgbClr val="FF0000"/>
                </a:solidFill>
                <a:latin typeface="+mj-lt"/>
              </a:rPr>
              <a:t>2</a:t>
            </a:r>
            <a:endParaRPr lang="en-US" sz="3200" b="1" dirty="0">
              <a:solidFill>
                <a:srgbClr val="FF0000"/>
              </a:solidFill>
              <a:latin typeface="+mj-lt"/>
            </a:endParaRPr>
          </a:p>
        </p:txBody>
      </p:sp>
      <p:cxnSp>
        <p:nvCxnSpPr>
          <p:cNvPr id="7" name="Straight Connector 6"/>
          <p:cNvCxnSpPr/>
          <p:nvPr/>
        </p:nvCxnSpPr>
        <p:spPr>
          <a:xfrm>
            <a:off x="1071563" y="1450955"/>
            <a:ext cx="7258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629400" y="6057900"/>
            <a:ext cx="4629150" cy="222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20199" y="6493074"/>
            <a:ext cx="4629150" cy="222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2656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446BD8-8029-4DA0-BA40-A2359684201E}"/>
              </a:ext>
            </a:extLst>
          </p:cNvPr>
          <p:cNvSpPr/>
          <p:nvPr/>
        </p:nvSpPr>
        <p:spPr>
          <a:xfrm>
            <a:off x="1404240" y="980377"/>
            <a:ext cx="9549118" cy="135112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Qua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câu</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mở</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bài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và</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kết</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bài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tác</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giả</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muốn</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nói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điều</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gì</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về</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cánh</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diều</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tuổi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thơ</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endParaRPr kumimoji="0" lang="en-US" sz="3200" b="0" i="0" u="none" strike="noStrike" kern="1200" cap="none" spc="0" normalizeH="0" baseline="0" noProof="0" dirty="0">
              <a:ln>
                <a:noFill/>
              </a:ln>
              <a:solidFill>
                <a:srgbClr val="C00000"/>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12B3E249-233E-4998-9FEB-9B27A8F2947E}"/>
              </a:ext>
            </a:extLst>
          </p:cNvPr>
          <p:cNvSpPr txBox="1"/>
          <p:nvPr/>
        </p:nvSpPr>
        <p:spPr>
          <a:xfrm>
            <a:off x="1404239" y="2834783"/>
            <a:ext cx="954911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diều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niệm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đẽ</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B63B2D3-A900-49F8-B406-23A96A07D21D}"/>
              </a:ext>
            </a:extLst>
          </p:cNvPr>
          <p:cNvSpPr txBox="1"/>
          <p:nvPr/>
        </p:nvSpPr>
        <p:spPr>
          <a:xfrm>
            <a:off x="1404240" y="3649998"/>
            <a:ext cx="954911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b. </a:t>
            </a:r>
            <a:r>
              <a:rPr lang="en-US" sz="3200" dirty="0" err="1">
                <a:solidFill>
                  <a:prstClr val="black"/>
                </a:solidFill>
                <a:latin typeface="Times New Roman" panose="02020603050405020304" pitchFamily="18" charset="0"/>
                <a:cs typeface="Times New Roman" panose="02020603050405020304" pitchFamily="18" charset="0"/>
              </a:rPr>
              <a:t>Cánh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tuổi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thơ</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9017" y="83211"/>
            <a:ext cx="2392543" cy="1017914"/>
          </a:xfrm>
          <a:prstGeom prst="rect">
            <a:avLst/>
          </a:prstGeom>
        </p:spPr>
      </p:pic>
      <p:sp>
        <p:nvSpPr>
          <p:cNvPr id="11" name="TextBox 10">
            <a:extLst>
              <a:ext uri="{FF2B5EF4-FFF2-40B4-BE49-F238E27FC236}">
                <a16:creationId xmlns:a16="http://schemas.microsoft.com/office/drawing/2014/main" id="{F2019319-47A8-49C0-931D-AD338E26A40F}"/>
              </a:ext>
            </a:extLst>
          </p:cNvPr>
          <p:cNvSpPr txBox="1"/>
          <p:nvPr/>
        </p:nvSpPr>
        <p:spPr>
          <a:xfrm>
            <a:off x="1456153" y="4547790"/>
            <a:ext cx="954911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c. </a:t>
            </a:r>
            <a:r>
              <a:rPr lang="en-US" sz="3200" dirty="0" err="1">
                <a:solidFill>
                  <a:prstClr val="black"/>
                </a:solidFill>
                <a:latin typeface="Times New Roman" panose="02020603050405020304" pitchFamily="18" charset="0"/>
                <a:cs typeface="Times New Roman" panose="02020603050405020304" pitchFamily="18" charset="0"/>
              </a:rPr>
              <a:t>Cánh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đến</a:t>
            </a:r>
            <a:r>
              <a:rPr lang="en-US" sz="3200" dirty="0">
                <a:solidFill>
                  <a:prstClr val="black"/>
                </a:solidFill>
                <a:latin typeface="Times New Roman" panose="02020603050405020304" pitchFamily="18" charset="0"/>
                <a:cs typeface="Times New Roman" panose="02020603050405020304" pitchFamily="18" charset="0"/>
              </a:rPr>
              <a:t> bao </a:t>
            </a:r>
            <a:r>
              <a:rPr lang="en-US" sz="3200" dirty="0" err="1">
                <a:solidFill>
                  <a:prstClr val="black"/>
                </a:solidFill>
                <a:latin typeface="Times New Roman" panose="02020603050405020304" pitchFamily="18" charset="0"/>
                <a:cs typeface="Times New Roman" panose="02020603050405020304" pitchFamily="18" charset="0"/>
              </a:rPr>
              <a:t>niềm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tuổi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1863" y="3510438"/>
            <a:ext cx="948580" cy="914400"/>
          </a:xfrm>
          <a:prstGeom prst="rect">
            <a:avLst/>
          </a:prstGeom>
        </p:spPr>
      </p:pic>
    </p:spTree>
    <p:custDataLst>
      <p:tags r:id="rId1"/>
    </p:custDataLst>
    <p:extLst>
      <p:ext uri="{BB962C8B-B14F-4D97-AF65-F5344CB8AC3E}">
        <p14:creationId xmlns:p14="http://schemas.microsoft.com/office/powerpoint/2010/main" val="6898365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091F27-8FB2-4231-888D-273A77909B8E}"/>
              </a:ext>
            </a:extLst>
          </p:cNvPr>
          <p:cNvPicPr>
            <a:picLocks noChangeAspect="1"/>
          </p:cNvPicPr>
          <p:nvPr/>
        </p:nvPicPr>
        <p:blipFill>
          <a:blip r:embed="rId2"/>
          <a:stretch>
            <a:fillRect/>
          </a:stretch>
        </p:blipFill>
        <p:spPr>
          <a:xfrm>
            <a:off x="1199213" y="374754"/>
            <a:ext cx="9893508" cy="6145968"/>
          </a:xfrm>
          <a:prstGeom prst="rect">
            <a:avLst/>
          </a:prstGeom>
        </p:spPr>
      </p:pic>
      <p:sp>
        <p:nvSpPr>
          <p:cNvPr id="4" name="TextBox 3">
            <a:extLst>
              <a:ext uri="{FF2B5EF4-FFF2-40B4-BE49-F238E27FC236}">
                <a16:creationId xmlns:a16="http://schemas.microsoft.com/office/drawing/2014/main" id="{F9343792-8A07-472B-A424-7E7B42C6D543}"/>
              </a:ext>
            </a:extLst>
          </p:cNvPr>
          <p:cNvSpPr txBox="1"/>
          <p:nvPr/>
        </p:nvSpPr>
        <p:spPr>
          <a:xfrm>
            <a:off x="2673870" y="2007805"/>
            <a:ext cx="7324569" cy="2308324"/>
          </a:xfrm>
          <a:prstGeom prst="rect">
            <a:avLst/>
          </a:prstGeom>
          <a:noFill/>
        </p:spPr>
        <p:txBody>
          <a:bodyPr wrap="square">
            <a:spAutoFit/>
          </a:bodyPr>
          <a:lstStyle/>
          <a:p>
            <a:pPr algn="just"/>
            <a:r>
              <a:rPr lang="vi-VN" sz="3600" b="1" dirty="0">
                <a:solidFill>
                  <a:srgbClr val="C00000"/>
                </a:solidFill>
                <a:effectLst/>
                <a:latin typeface="Times New Roman" panose="02020603050405020304" pitchFamily="18" charset="0"/>
                <a:ea typeface="Times New Roman" panose="02020603050405020304" pitchFamily="18" charset="0"/>
              </a:rPr>
              <a:t>Bài văn nói lên niềm vui sướng và những khát vọng tốt đẹp mà trò chơi thả diều mang lại cho đám trẻ mục đồng.</a:t>
            </a:r>
            <a:endParaRPr lang="en-US" sz="3600" b="1" dirty="0">
              <a:solidFill>
                <a:srgbClr val="C00000"/>
              </a:solidFill>
            </a:endParaRPr>
          </a:p>
        </p:txBody>
      </p:sp>
      <p:pic>
        <p:nvPicPr>
          <p:cNvPr id="5" name="图片 7">
            <a:extLst>
              <a:ext uri="{FF2B5EF4-FFF2-40B4-BE49-F238E27FC236}">
                <a16:creationId xmlns:a16="http://schemas.microsoft.com/office/drawing/2014/main" id="{1482B397-011D-453B-8FBA-88986A9B1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42262">
            <a:off x="624042" y="227511"/>
            <a:ext cx="2478759" cy="2478759"/>
          </a:xfrm>
          <a:prstGeom prst="rect">
            <a:avLst/>
          </a:prstGeom>
        </p:spPr>
      </p:pic>
      <p:sp>
        <p:nvSpPr>
          <p:cNvPr id="3" name="Rectangle 2">
            <a:extLst>
              <a:ext uri="{FF2B5EF4-FFF2-40B4-BE49-F238E27FC236}">
                <a16:creationId xmlns:a16="http://schemas.microsoft.com/office/drawing/2014/main" id="{73A3D5B5-E1B7-4807-982A-854420A4F901}"/>
              </a:ext>
            </a:extLst>
          </p:cNvPr>
          <p:cNvSpPr/>
          <p:nvPr/>
        </p:nvSpPr>
        <p:spPr>
          <a:xfrm>
            <a:off x="3241327" y="1084475"/>
            <a:ext cx="580928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6"/>
                </a:solidFill>
                <a:effectLst/>
              </a:rPr>
              <a:t>NỘI DUNG BÀI HỌC</a:t>
            </a:r>
          </a:p>
        </p:txBody>
      </p:sp>
    </p:spTree>
    <p:extLst>
      <p:ext uri="{BB962C8B-B14F-4D97-AF65-F5344CB8AC3E}">
        <p14:creationId xmlns:p14="http://schemas.microsoft.com/office/powerpoint/2010/main" val="42798877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50814" y="2693676"/>
            <a:ext cx="6011753" cy="1015663"/>
          </a:xfrm>
          <a:prstGeom prst="rect">
            <a:avLst/>
          </a:prstGeom>
          <a:noFill/>
        </p:spPr>
        <p:txBody>
          <a:bodyPr wrap="square" lIns="91440" tIns="45720" rIns="91440" bIns="45720">
            <a:spAutoFit/>
          </a:bodyPr>
          <a:lstStyle/>
          <a:p>
            <a:pPr algn="ctr"/>
            <a:r>
              <a:rPr lang="en-US" sz="600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DIỄN CẢM</a:t>
            </a:r>
            <a:endPar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86FECCD-5893-4865-B972-FB22E2EEDC0B}"/>
              </a:ext>
            </a:extLst>
          </p:cNvPr>
          <p:cNvSpPr txBox="1"/>
          <p:nvPr/>
        </p:nvSpPr>
        <p:spPr>
          <a:xfrm>
            <a:off x="5212404" y="3906221"/>
            <a:ext cx="4598633" cy="1077218"/>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Luyện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đoạn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văn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a:t>
            </a:r>
            <a:r>
              <a:rPr lang="en-US" sz="3200" dirty="0">
                <a:latin typeface="Cambria" panose="02040503050406030204" pitchFamily="18" charset="0"/>
                <a:ea typeface="Cambria" panose="02040503050406030204" pitchFamily="18" charset="0"/>
              </a:rPr>
              <a:t> con </a:t>
            </a:r>
            <a:r>
              <a:rPr lang="en-US" sz="3200" dirty="0" err="1">
                <a:latin typeface="Cambria" panose="02040503050406030204" pitchFamily="18" charset="0"/>
                <a:ea typeface="Cambria" panose="02040503050406030204" pitchFamily="18" charset="0"/>
              </a:rPr>
              <a:t>yêu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thích</a:t>
            </a:r>
            <a:endParaRPr lang="en-SG"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708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C2ECFDC-6BEC-4955-A5E7-8CC4BC824148}"/>
              </a:ext>
            </a:extLst>
          </p:cNvPr>
          <p:cNvPicPr>
            <a:picLocks noChangeAspect="1"/>
          </p:cNvPicPr>
          <p:nvPr/>
        </p:nvPicPr>
        <p:blipFill rotWithShape="1">
          <a:blip r:embed="rId2"/>
          <a:srcRect b="53856"/>
          <a:stretch/>
        </p:blipFill>
        <p:spPr>
          <a:xfrm>
            <a:off x="266700" y="2281411"/>
            <a:ext cx="11658600" cy="3532995"/>
          </a:xfrm>
          <a:prstGeom prst="rect">
            <a:avLst/>
          </a:prstGeom>
        </p:spPr>
      </p:pic>
      <p:pic>
        <p:nvPicPr>
          <p:cNvPr id="29" name="图片 2">
            <a:extLst>
              <a:ext uri="{FF2B5EF4-FFF2-40B4-BE49-F238E27FC236}">
                <a16:creationId xmlns:a16="http://schemas.microsoft.com/office/drawing/2014/main" id="{1C710FC8-8CF2-47F3-AC21-A130243AE442}"/>
              </a:ext>
            </a:extLst>
          </p:cNvPr>
          <p:cNvPicPr>
            <a:picLocks noChangeAspect="1"/>
          </p:cNvPicPr>
          <p:nvPr/>
        </p:nvPicPr>
        <p:blipFill rotWithShape="1">
          <a:blip r:embed="rId3">
            <a:extLst>
              <a:ext uri="{28A0092B-C50C-407E-A947-70E740481C1C}">
                <a14:useLocalDpi xmlns:a14="http://schemas.microsoft.com/office/drawing/2010/main" val="0"/>
              </a:ext>
            </a:extLst>
          </a:blip>
          <a:srcRect t="16667" r="6732" b="25294"/>
          <a:stretch/>
        </p:blipFill>
        <p:spPr>
          <a:xfrm>
            <a:off x="2231757" y="-143769"/>
            <a:ext cx="7966128" cy="2404705"/>
          </a:xfrm>
          <a:prstGeom prst="rect">
            <a:avLst/>
          </a:prstGeom>
        </p:spPr>
      </p:pic>
      <p:sp>
        <p:nvSpPr>
          <p:cNvPr id="4" name="Rectangle 3">
            <a:extLst>
              <a:ext uri="{FF2B5EF4-FFF2-40B4-BE49-F238E27FC236}">
                <a16:creationId xmlns:a16="http://schemas.microsoft.com/office/drawing/2014/main" id="{547D5440-5EAF-45BC-B38E-30AD935DAE69}"/>
              </a:ext>
            </a:extLst>
          </p:cNvPr>
          <p:cNvSpPr/>
          <p:nvPr/>
        </p:nvSpPr>
        <p:spPr>
          <a:xfrm>
            <a:off x="2908456" y="1073573"/>
            <a:ext cx="5505674" cy="707886"/>
          </a:xfrm>
          <a:prstGeom prst="rect">
            <a:avLst/>
          </a:prstGeom>
          <a:noFill/>
        </p:spPr>
        <p:txBody>
          <a:bodyPr wrap="none" lIns="91440" tIns="45720" rIns="91440" bIns="45720">
            <a:spAutoFit/>
          </a:bodyPr>
          <a:lstStyle/>
          <a:p>
            <a:pPr algn="ctr"/>
            <a:r>
              <a:rPr lang="en-US" sz="4000" b="0" cap="none" spc="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CÁNH DIỀU TUỔI THƠ</a:t>
            </a:r>
          </a:p>
        </p:txBody>
      </p:sp>
      <p:cxnSp>
        <p:nvCxnSpPr>
          <p:cNvPr id="7" name="Straight Connector 6">
            <a:extLst>
              <a:ext uri="{FF2B5EF4-FFF2-40B4-BE49-F238E27FC236}">
                <a16:creationId xmlns:a16="http://schemas.microsoft.com/office/drawing/2014/main" id="{67630BC2-9BB6-4F70-A5DD-100DB2EC7BAE}"/>
              </a:ext>
            </a:extLst>
          </p:cNvPr>
          <p:cNvCxnSpPr/>
          <p:nvPr/>
        </p:nvCxnSpPr>
        <p:spPr>
          <a:xfrm>
            <a:off x="4407108" y="3312826"/>
            <a:ext cx="125418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186933-119B-4792-A89E-379D9854BFF5}"/>
              </a:ext>
            </a:extLst>
          </p:cNvPr>
          <p:cNvCxnSpPr>
            <a:cxnSpLocks/>
          </p:cNvCxnSpPr>
          <p:nvPr/>
        </p:nvCxnSpPr>
        <p:spPr>
          <a:xfrm>
            <a:off x="8751028" y="4047908"/>
            <a:ext cx="10675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0189C4-6737-464E-B0FD-242C759F480C}"/>
              </a:ext>
            </a:extLst>
          </p:cNvPr>
          <p:cNvCxnSpPr>
            <a:cxnSpLocks/>
          </p:cNvCxnSpPr>
          <p:nvPr/>
        </p:nvCxnSpPr>
        <p:spPr>
          <a:xfrm>
            <a:off x="10242855" y="4560072"/>
            <a:ext cx="81988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462D38-F0A9-4AB8-ACFE-B7A76ABFC982}"/>
              </a:ext>
            </a:extLst>
          </p:cNvPr>
          <p:cNvCxnSpPr>
            <a:cxnSpLocks/>
          </p:cNvCxnSpPr>
          <p:nvPr/>
        </p:nvCxnSpPr>
        <p:spPr>
          <a:xfrm>
            <a:off x="1149238" y="5069738"/>
            <a:ext cx="5296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ADD299-8047-441A-9A54-30D3C7F96058}"/>
              </a:ext>
            </a:extLst>
          </p:cNvPr>
          <p:cNvCxnSpPr>
            <a:cxnSpLocks/>
          </p:cNvCxnSpPr>
          <p:nvPr/>
        </p:nvCxnSpPr>
        <p:spPr>
          <a:xfrm>
            <a:off x="5562235" y="5084728"/>
            <a:ext cx="22926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714A599-B1E0-4938-8D31-24B5A09F8203}"/>
              </a:ext>
            </a:extLst>
          </p:cNvPr>
          <p:cNvCxnSpPr>
            <a:cxnSpLocks/>
          </p:cNvCxnSpPr>
          <p:nvPr/>
        </p:nvCxnSpPr>
        <p:spPr>
          <a:xfrm>
            <a:off x="3102235" y="5594394"/>
            <a:ext cx="203939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747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0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par>
                                <p:cTn id="14" presetID="6"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circle(in)">
                                      <p:cBhvr>
                                        <p:cTn id="16" dur="2000"/>
                                        <p:tgtEl>
                                          <p:spTgt spid="33"/>
                                        </p:tgtEl>
                                      </p:cBhvr>
                                    </p:animEffect>
                                  </p:childTnLst>
                                </p:cTn>
                              </p:par>
                              <p:par>
                                <p:cTn id="17" presetID="6" presetClass="entr" presetSubtype="16"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circle(in)">
                                      <p:cBhvr>
                                        <p:cTn id="19" dur="2000"/>
                                        <p:tgtEl>
                                          <p:spTgt spid="35"/>
                                        </p:tgtEl>
                                      </p:cBhvr>
                                    </p:animEffect>
                                  </p:childTnLst>
                                </p:cTn>
                              </p:par>
                              <p:par>
                                <p:cTn id="20" presetID="6"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sau_mua_vu.jpg image by pekit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9900CC"/>
          </a:solidFill>
          <a:ln w="9525">
            <a:solidFill>
              <a:srgbClr val="FF0066"/>
            </a:solidFill>
            <a:miter lim="800000"/>
            <a:headEnd/>
            <a:tailEnd/>
          </a:ln>
        </p:spPr>
      </p:pic>
    </p:spTree>
    <p:extLst>
      <p:ext uri="{BB962C8B-B14F-4D97-AF65-F5344CB8AC3E}">
        <p14:creationId xmlns:p14="http://schemas.microsoft.com/office/powerpoint/2010/main" val="167374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91185A5-AAB8-41EC-866A-C83A88768F3A}"/>
              </a:ext>
            </a:extLst>
          </p:cNvPr>
          <p:cNvSpPr/>
          <p:nvPr/>
        </p:nvSpPr>
        <p:spPr>
          <a:xfrm>
            <a:off x="2583402" y="2476869"/>
            <a:ext cx="6862438" cy="13671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err="1">
                <a:latin typeface="Cambria" panose="02040503050406030204" pitchFamily="18" charset="0"/>
                <a:ea typeface="Cambria" panose="02040503050406030204" pitchFamily="18" charset="0"/>
              </a:rPr>
              <a:t>Kể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trò</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dân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gian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a:t>
            </a:r>
            <a:endParaRPr lang="en-SG"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293339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50814" y="2693676"/>
            <a:ext cx="6011753" cy="1015663"/>
          </a:xfrm>
          <a:prstGeom prst="rect">
            <a:avLst/>
          </a:prstGeom>
          <a:noFill/>
        </p:spPr>
        <p:txBody>
          <a:bodyPr wrap="square" lIns="91440" tIns="45720" rIns="91440" bIns="45720">
            <a:spAutoFit/>
          </a:bodyPr>
          <a:lstStyle/>
          <a:p>
            <a:pPr algn="ctr"/>
            <a:r>
              <a:rPr lang="en-US" sz="600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DẶN DÒ</a:t>
            </a:r>
            <a:endPar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751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9603475" y="5829898"/>
            <a:ext cx="946502" cy="875763"/>
          </a:xfrm>
          <a:prstGeom prst="smileyFace">
            <a:avLst/>
          </a:prstGeom>
          <a:solidFill>
            <a:srgbClr val="FFFC4A"/>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16185" y="1349911"/>
            <a:ext cx="9028089" cy="2171300"/>
          </a:xfrm>
          <a:prstGeom prst="rect">
            <a:avLst/>
          </a:prstGeom>
          <a:noFill/>
        </p:spPr>
        <p:txBody>
          <a:bodyPr wrap="square" rtlCol="0">
            <a:spAutoFit/>
          </a:bodyPr>
          <a:lstStyle/>
          <a:p>
            <a:pPr algn="ctr">
              <a:lnSpc>
                <a:spcPct val="150000"/>
              </a:lnSpc>
            </a:pPr>
            <a:r>
              <a:rPr lang="en-US" sz="4800" b="1" dirty="0" err="1">
                <a:solidFill>
                  <a:srgbClr val="002060"/>
                </a:solidFill>
                <a:latin typeface="Cambria" panose="02040503050406030204" pitchFamily="18" charset="0"/>
                <a:ea typeface="Cambria" panose="02040503050406030204" pitchFamily="18" charset="0"/>
              </a:rPr>
              <a:t>Đọc</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một</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đoạn</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mà</a:t>
            </a:r>
            <a:r>
              <a:rPr lang="en-US" sz="4800" b="1" dirty="0">
                <a:solidFill>
                  <a:srgbClr val="002060"/>
                </a:solidFill>
                <a:latin typeface="Cambria" panose="02040503050406030204" pitchFamily="18" charset="0"/>
                <a:ea typeface="Cambria" panose="02040503050406030204" pitchFamily="18" charset="0"/>
              </a:rPr>
              <a:t> con </a:t>
            </a:r>
            <a:r>
              <a:rPr lang="en-US" sz="4800" b="1" dirty="0" err="1">
                <a:solidFill>
                  <a:srgbClr val="002060"/>
                </a:solidFill>
                <a:latin typeface="Cambria" panose="02040503050406030204" pitchFamily="18" charset="0"/>
                <a:ea typeface="Cambria" panose="02040503050406030204" pitchFamily="18" charset="0"/>
              </a:rPr>
              <a:t>thích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nhất</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trong</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bài</a:t>
            </a:r>
            <a:r>
              <a:rPr lang="en-US" sz="4800" b="1" dirty="0">
                <a:solidFill>
                  <a:srgbClr val="002060"/>
                </a:solidFill>
                <a:latin typeface="Cambria" panose="02040503050406030204" pitchFamily="18" charset="0"/>
                <a:ea typeface="Cambria" panose="02040503050406030204" pitchFamily="18" charset="0"/>
              </a:rPr>
              <a:t> </a:t>
            </a:r>
            <a:r>
              <a:rPr lang="en-US" sz="4800" b="1" i="1" dirty="0">
                <a:solidFill>
                  <a:srgbClr val="002060"/>
                </a:solidFill>
                <a:latin typeface="Cambria" panose="02040503050406030204" pitchFamily="18" charset="0"/>
                <a:ea typeface="Cambria" panose="02040503050406030204" pitchFamily="18" charset="0"/>
              </a:rPr>
              <a:t>“</a:t>
            </a:r>
            <a:r>
              <a:rPr lang="en-US" sz="4800" b="1" i="1" dirty="0" err="1">
                <a:solidFill>
                  <a:srgbClr val="FF0000"/>
                </a:solidFill>
                <a:latin typeface="Cambria" panose="02040503050406030204" pitchFamily="18" charset="0"/>
                <a:ea typeface="Cambria" panose="02040503050406030204" pitchFamily="18" charset="0"/>
              </a:rPr>
              <a:t>Chú</a:t>
            </a:r>
            <a:r>
              <a:rPr lang="en-US" sz="4800" b="1" i="1" dirty="0">
                <a:solidFill>
                  <a:srgbClr val="FF0000"/>
                </a:solidFill>
                <a:latin typeface="Cambria" panose="02040503050406030204" pitchFamily="18" charset="0"/>
                <a:ea typeface="Cambria" panose="02040503050406030204" pitchFamily="18" charset="0"/>
              </a:rPr>
              <a:t> </a:t>
            </a:r>
            <a:r>
              <a:rPr lang="en-US" sz="4800" b="1" i="1" dirty="0" err="1">
                <a:solidFill>
                  <a:srgbClr val="FF0000"/>
                </a:solidFill>
                <a:latin typeface="Cambria" panose="02040503050406030204" pitchFamily="18" charset="0"/>
                <a:ea typeface="Cambria" panose="02040503050406030204" pitchFamily="18" charset="0"/>
              </a:rPr>
              <a:t>Đất</a:t>
            </a:r>
            <a:r>
              <a:rPr lang="en-US" sz="4800" b="1" i="1" dirty="0">
                <a:solidFill>
                  <a:srgbClr val="FF0000"/>
                </a:solidFill>
                <a:latin typeface="Cambria" panose="02040503050406030204" pitchFamily="18" charset="0"/>
                <a:ea typeface="Cambria" panose="02040503050406030204" pitchFamily="18" charset="0"/>
              </a:rPr>
              <a:t> </a:t>
            </a:r>
            <a:r>
              <a:rPr lang="en-US" sz="4800" b="1" i="1" dirty="0" err="1">
                <a:solidFill>
                  <a:srgbClr val="FF0000"/>
                </a:solidFill>
                <a:latin typeface="Cambria" panose="02040503050406030204" pitchFamily="18" charset="0"/>
                <a:ea typeface="Cambria" panose="02040503050406030204" pitchFamily="18" charset="0"/>
              </a:rPr>
              <a:t>Nung</a:t>
            </a:r>
            <a:r>
              <a:rPr lang="en-US" sz="4800" b="1" i="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987634"/>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6"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hlinkClick r:id="rId3" action="ppaction://hlinksldjump"/>
          </p:cNvPr>
          <p:cNvSpPr/>
          <p:nvPr/>
        </p:nvSpPr>
        <p:spPr>
          <a:xfrm>
            <a:off x="8825553" y="5964072"/>
            <a:ext cx="895851" cy="793876"/>
          </a:xfrm>
          <a:prstGeom prst="smileyFace">
            <a:avLst/>
          </a:prstGeom>
          <a:solidFill>
            <a:srgbClr val="FFFC4A"/>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23999" y="1943038"/>
            <a:ext cx="9144001" cy="2171428"/>
          </a:xfrm>
          <a:prstGeom prst="rect">
            <a:avLst/>
          </a:prstGeom>
          <a:noFill/>
        </p:spPr>
        <p:txBody>
          <a:bodyPr wrap="square" rtlCol="0">
            <a:spAutoFit/>
          </a:bodyPr>
          <a:lstStyle/>
          <a:p>
            <a:pPr algn="ctr">
              <a:lnSpc>
                <a:spcPct val="150000"/>
              </a:lnSpc>
            </a:pPr>
            <a:r>
              <a:rPr lang="en-US" sz="4800" b="1" dirty="0" err="1">
                <a:solidFill>
                  <a:srgbClr val="FF0000"/>
                </a:solidFill>
                <a:latin typeface="Cambria" panose="02040503050406030204" pitchFamily="18" charset="0"/>
                <a:ea typeface="Cambria" panose="02040503050406030204" pitchFamily="18" charset="0"/>
              </a:rPr>
              <a:t>Hãy</a:t>
            </a:r>
            <a:r>
              <a:rPr lang="en-US" sz="4800" b="1" dirty="0">
                <a:solidFill>
                  <a:srgbClr val="FF0000"/>
                </a:solidFill>
                <a:latin typeface="Cambria" panose="02040503050406030204" pitchFamily="18" charset="0"/>
                <a:ea typeface="Cambria" panose="02040503050406030204" pitchFamily="18" charset="0"/>
              </a:rPr>
              <a:t> chia </a:t>
            </a:r>
            <a:r>
              <a:rPr lang="en-US" sz="4800" b="1" dirty="0" err="1">
                <a:solidFill>
                  <a:srgbClr val="FF0000"/>
                </a:solidFill>
                <a:latin typeface="Cambria" panose="02040503050406030204" pitchFamily="18" charset="0"/>
                <a:ea typeface="Cambria" panose="02040503050406030204" pitchFamily="18" charset="0"/>
              </a:rPr>
              <a:t>sẻ</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một</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trò</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chơi</a:t>
            </a:r>
            <a:r>
              <a:rPr lang="en-US" sz="4800" b="1" dirty="0">
                <a:solidFill>
                  <a:srgbClr val="FF0000"/>
                </a:solidFill>
                <a:latin typeface="Cambria" panose="02040503050406030204" pitchFamily="18" charset="0"/>
                <a:ea typeface="Cambria" panose="02040503050406030204" pitchFamily="18" charset="0"/>
              </a:rPr>
              <a:t> con </a:t>
            </a:r>
            <a:r>
              <a:rPr lang="en-US" sz="4800" b="1" dirty="0" err="1">
                <a:solidFill>
                  <a:srgbClr val="FF0000"/>
                </a:solidFill>
                <a:latin typeface="Cambria" panose="02040503050406030204" pitchFamily="18" charset="0"/>
                <a:ea typeface="Cambria" panose="02040503050406030204" pitchFamily="18" charset="0"/>
              </a:rPr>
              <a:t>yêu</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thích</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khi</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còn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nhỏ</a:t>
            </a:r>
            <a:r>
              <a:rPr lang="en-US" sz="4800" b="1" dirty="0">
                <a:solidFill>
                  <a:srgbClr val="FF0000"/>
                </a:solidFill>
                <a:latin typeface="Cambria" panose="02040503050406030204" pitchFamily="18" charset="0"/>
                <a:ea typeface="Cambria" panose="02040503050406030204" pitchFamily="18" charset="0"/>
              </a:rPr>
              <a:t>.</a:t>
            </a:r>
            <a:endParaRPr lang="en-US" sz="48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5650428"/>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himes.wav"/>
          </p:stSnd>
        </p:sndAc>
      </p:transition>
    </mc:Choice>
    <mc:Fallback xmlns="">
      <p:transition spd="slow">
        <p:fade/>
        <p:sndAc>
          <p:stSnd>
            <p:snd r:embed="rId5"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8313" y="-569310"/>
            <a:ext cx="3801978" cy="2533094"/>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1316">
            <a:off x="338188" y="4018506"/>
            <a:ext cx="1866715" cy="2642593"/>
          </a:xfrm>
          <a:prstGeom prst="rect">
            <a:avLst/>
          </a:prstGeom>
        </p:spPr>
      </p:pic>
      <p:sp>
        <p:nvSpPr>
          <p:cNvPr id="9" name="TextBox 8"/>
          <p:cNvSpPr txBox="1"/>
          <p:nvPr/>
        </p:nvSpPr>
        <p:spPr>
          <a:xfrm>
            <a:off x="489760" y="1992819"/>
            <a:ext cx="10439107" cy="1754326"/>
          </a:xfrm>
          <a:prstGeom prst="rect">
            <a:avLst/>
          </a:prstGeom>
          <a:noFill/>
        </p:spPr>
        <p:txBody>
          <a:bodyPr wrap="square" rtlCol="0">
            <a:spAutoFit/>
          </a:bodyPr>
          <a:lstStyle/>
          <a:p>
            <a:pPr algn="ctr">
              <a:lnSpc>
                <a:spcPct val="150000"/>
              </a:lnSpc>
            </a:pPr>
            <a:r>
              <a:rPr lang="en-US" sz="4000" b="1" dirty="0" err="1">
                <a:solidFill>
                  <a:srgbClr val="C00000"/>
                </a:solidFill>
                <a:latin typeface="HP001 4 hàng" pitchFamily="34" charset="0"/>
                <a:cs typeface="Times New Roman" panose="02020603050405020304" pitchFamily="18" charset="0"/>
              </a:rPr>
              <a:t>Cánh</a:t>
            </a:r>
            <a:r>
              <a:rPr lang="en-US" sz="4000" b="1" dirty="0">
                <a:solidFill>
                  <a:srgbClr val="C00000"/>
                </a:solidFill>
                <a:latin typeface="HP001 4 hàng" pitchFamily="34" charset="0"/>
                <a:cs typeface="Times New Roman" panose="02020603050405020304" pitchFamily="18" charset="0"/>
              </a:rPr>
              <a:t> </a:t>
            </a:r>
            <a:r>
              <a:rPr lang="en-US" sz="4000" b="1" dirty="0" err="1">
                <a:solidFill>
                  <a:srgbClr val="C00000"/>
                </a:solidFill>
                <a:latin typeface="HP001 4 hàng" pitchFamily="34" charset="0"/>
                <a:cs typeface="Times New Roman" panose="02020603050405020304" pitchFamily="18" charset="0"/>
              </a:rPr>
              <a:t>diều</a:t>
            </a:r>
            <a:r>
              <a:rPr lang="en-US" sz="4000" b="1" dirty="0">
                <a:solidFill>
                  <a:srgbClr val="C00000"/>
                </a:solidFill>
                <a:latin typeface="HP001 4 hàng" pitchFamily="34" charset="0"/>
                <a:cs typeface="Times New Roman" panose="02020603050405020304" pitchFamily="18" charset="0"/>
              </a:rPr>
              <a:t> </a:t>
            </a:r>
            <a:r>
              <a:rPr lang="en-US" sz="4000" b="1" dirty="0" err="1">
                <a:solidFill>
                  <a:srgbClr val="C00000"/>
                </a:solidFill>
                <a:latin typeface="HP001 4 hàng" pitchFamily="34" charset="0"/>
                <a:cs typeface="Times New Roman" panose="02020603050405020304" pitchFamily="18" charset="0"/>
              </a:rPr>
              <a:t>tuổi</a:t>
            </a:r>
            <a:r>
              <a:rPr lang="en-US" sz="4000" b="1" dirty="0">
                <a:solidFill>
                  <a:srgbClr val="C00000"/>
                </a:solidFill>
                <a:latin typeface="HP001 4 hàng" pitchFamily="34" charset="0"/>
                <a:cs typeface="Times New Roman" panose="02020603050405020304" pitchFamily="18" charset="0"/>
              </a:rPr>
              <a:t> </a:t>
            </a:r>
            <a:r>
              <a:rPr lang="en-US" sz="4000" b="1" dirty="0" err="1">
                <a:solidFill>
                  <a:srgbClr val="C00000"/>
                </a:solidFill>
                <a:latin typeface="HP001 4 hàng" pitchFamily="34" charset="0"/>
                <a:cs typeface="Times New Roman" panose="02020603050405020304" pitchFamily="18" charset="0"/>
              </a:rPr>
              <a:t>thơ</a:t>
            </a:r>
            <a:endParaRPr lang="en-US" sz="4000" b="1" dirty="0">
              <a:solidFill>
                <a:srgbClr val="C00000"/>
              </a:solidFill>
              <a:latin typeface="HP001 4 hàng" pitchFamily="34" charset="0"/>
              <a:cs typeface="Times New Roman" panose="02020603050405020304" pitchFamily="18" charset="0"/>
            </a:endParaRPr>
          </a:p>
          <a:p>
            <a:pPr algn="r">
              <a:lnSpc>
                <a:spcPct val="150000"/>
              </a:lnSpc>
            </a:pPr>
            <a:r>
              <a:rPr lang="en-US" sz="3200" b="1" dirty="0">
                <a:latin typeface="HP001 4 hàng" pitchFamily="34" charset="0"/>
                <a:cs typeface="Times New Roman" panose="02020603050405020304" pitchFamily="18" charset="0"/>
              </a:rPr>
              <a:t>Theo </a:t>
            </a:r>
            <a:r>
              <a:rPr lang="en-US" sz="3200" b="1" dirty="0" err="1">
                <a:latin typeface="HP001 4 hàng" pitchFamily="34" charset="0"/>
                <a:cs typeface="Times New Roman" panose="02020603050405020304" pitchFamily="18" charset="0"/>
              </a:rPr>
              <a:t>Tạ</a:t>
            </a:r>
            <a:r>
              <a:rPr lang="en-US" sz="3200" b="1" dirty="0">
                <a:latin typeface="HP001 4 hàng" pitchFamily="34" charset="0"/>
                <a:cs typeface="Times New Roman" panose="02020603050405020304" pitchFamily="18" charset="0"/>
              </a:rPr>
              <a:t> </a:t>
            </a:r>
            <a:r>
              <a:rPr lang="en-US" sz="3200" b="1" dirty="0" err="1">
                <a:latin typeface="HP001 4 hàng" pitchFamily="34" charset="0"/>
                <a:cs typeface="Times New Roman" panose="02020603050405020304" pitchFamily="18" charset="0"/>
              </a:rPr>
              <a:t>Duy</a:t>
            </a:r>
            <a:r>
              <a:rPr lang="en-US" sz="3200" b="1" dirty="0">
                <a:latin typeface="HP001 4 hàng" pitchFamily="34" charset="0"/>
                <a:cs typeface="Times New Roman" panose="02020603050405020304" pitchFamily="18" charset="0"/>
              </a:rPr>
              <a:t> </a:t>
            </a:r>
            <a:r>
              <a:rPr lang="en-US" sz="3200" b="1" dirty="0" err="1">
                <a:latin typeface="HP001 4 hàng" pitchFamily="34" charset="0"/>
                <a:cs typeface="Times New Roman" panose="02020603050405020304" pitchFamily="18" charset="0"/>
              </a:rPr>
              <a:t>Anh</a:t>
            </a:r>
            <a:endParaRPr lang="en-US" sz="3200" b="1" dirty="0">
              <a:latin typeface="HP001 4 hàng" pitchFamily="34" charset="0"/>
              <a:cs typeface="Times New Roman" panose="02020603050405020304" pitchFamily="18" charset="0"/>
            </a:endParaRPr>
          </a:p>
        </p:txBody>
      </p:sp>
      <p:sp>
        <p:nvSpPr>
          <p:cNvPr id="14" name="TextBox 13"/>
          <p:cNvSpPr txBox="1"/>
          <p:nvPr/>
        </p:nvSpPr>
        <p:spPr>
          <a:xfrm>
            <a:off x="4553480" y="1582983"/>
            <a:ext cx="1954381" cy="707886"/>
          </a:xfrm>
          <a:prstGeom prst="rect">
            <a:avLst/>
          </a:prstGeom>
          <a:noFill/>
        </p:spPr>
        <p:txBody>
          <a:bodyPr wrap="none" rtlCol="0">
            <a:spAutoFit/>
          </a:bodyPr>
          <a:lstStyle/>
          <a:p>
            <a:r>
              <a:rPr lang="en-US" sz="4000" b="1" dirty="0" err="1">
                <a:latin typeface="HP001 4 hàng" pitchFamily="34" charset="0"/>
                <a:cs typeface="Times New Roman" panose="02020603050405020304" pitchFamily="18" charset="0"/>
              </a:rPr>
              <a:t>Tập</a:t>
            </a:r>
            <a:r>
              <a:rPr lang="en-US" sz="4000" b="1" dirty="0">
                <a:latin typeface="HP001 4 hàng" pitchFamily="34" charset="0"/>
                <a:cs typeface="Times New Roman" panose="02020603050405020304" pitchFamily="18" charset="0"/>
              </a:rPr>
              <a:t> </a:t>
            </a:r>
            <a:r>
              <a:rPr lang="en-US" sz="4000" b="1" dirty="0" err="1">
                <a:latin typeface="HP001 4 hàng" pitchFamily="34" charset="0"/>
                <a:cs typeface="Times New Roman" panose="02020603050405020304" pitchFamily="18" charset="0"/>
              </a:rPr>
              <a:t>đọc</a:t>
            </a:r>
            <a:endParaRPr lang="en-US" sz="4000" b="1" dirty="0">
              <a:latin typeface="HP001 4 hàng"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E62A10B-3BA3-4F53-A952-5E772863AD65}"/>
              </a:ext>
            </a:extLst>
          </p:cNvPr>
          <p:cNvSpPr txBox="1"/>
          <p:nvPr/>
        </p:nvSpPr>
        <p:spPr>
          <a:xfrm>
            <a:off x="1335553" y="875097"/>
            <a:ext cx="9003555" cy="707886"/>
          </a:xfrm>
          <a:prstGeom prst="rect">
            <a:avLst/>
          </a:prstGeom>
          <a:noFill/>
        </p:spPr>
        <p:txBody>
          <a:bodyPr wrap="none" rtlCol="0">
            <a:spAutoFit/>
          </a:bodyPr>
          <a:lstStyle/>
          <a:p>
            <a:pPr algn="ctr"/>
            <a:r>
              <a:rPr lang="en-US" sz="4000" b="1" dirty="0" err="1">
                <a:latin typeface="HP001 4 hàng" pitchFamily="34" charset="0"/>
                <a:cs typeface="Times New Roman" panose="02020603050405020304" pitchFamily="18" charset="0"/>
              </a:rPr>
              <a:t>Thứ</a:t>
            </a:r>
            <a:r>
              <a:rPr lang="vi-VN" sz="4000" b="1" dirty="0">
                <a:latin typeface="HP001 4 hàng" pitchFamily="34" charset="0"/>
                <a:cs typeface="Times New Roman" panose="02020603050405020304" pitchFamily="18" charset="0"/>
              </a:rPr>
              <a:t> hai</a:t>
            </a:r>
            <a:r>
              <a:rPr lang="en-US" sz="4000" b="1" dirty="0">
                <a:latin typeface="HP001 4 hàng" pitchFamily="34" charset="0"/>
                <a:cs typeface="Times New Roman" panose="02020603050405020304" pitchFamily="18" charset="0"/>
              </a:rPr>
              <a:t> </a:t>
            </a:r>
            <a:r>
              <a:rPr lang="en-US" sz="4000" b="1" dirty="0" err="1">
                <a:latin typeface="HP001 4 hàng" pitchFamily="34" charset="0"/>
                <a:cs typeface="Times New Roman" panose="02020603050405020304" pitchFamily="18" charset="0"/>
              </a:rPr>
              <a:t>ngày</a:t>
            </a:r>
            <a:r>
              <a:rPr lang="en-US" sz="4000" b="1" dirty="0">
                <a:latin typeface="HP001 4 hàng" pitchFamily="34" charset="0"/>
                <a:cs typeface="Times New Roman" panose="02020603050405020304" pitchFamily="18" charset="0"/>
              </a:rPr>
              <a:t> </a:t>
            </a:r>
            <a:r>
              <a:rPr lang="vi-VN" sz="4000" b="1" dirty="0">
                <a:latin typeface="HP001 4 hàng" pitchFamily="34" charset="0"/>
                <a:cs typeface="Times New Roman" panose="02020603050405020304" pitchFamily="18" charset="0"/>
              </a:rPr>
              <a:t>13</a:t>
            </a:r>
            <a:r>
              <a:rPr lang="en-US" sz="4000" b="1" dirty="0">
                <a:latin typeface="HP001 4 hàng" pitchFamily="34" charset="0"/>
                <a:cs typeface="Times New Roman" panose="02020603050405020304" pitchFamily="18" charset="0"/>
              </a:rPr>
              <a:t> </a:t>
            </a:r>
            <a:r>
              <a:rPr lang="en-US" sz="4000" b="1" dirty="0" err="1">
                <a:latin typeface="HP001 4 hàng" pitchFamily="34" charset="0"/>
                <a:cs typeface="Times New Roman" panose="02020603050405020304" pitchFamily="18" charset="0"/>
              </a:rPr>
              <a:t>tháng</a:t>
            </a:r>
            <a:r>
              <a:rPr lang="en-US" sz="4000" b="1" dirty="0">
                <a:latin typeface="HP001 4 hàng" pitchFamily="34" charset="0"/>
                <a:cs typeface="Times New Roman" panose="02020603050405020304" pitchFamily="18" charset="0"/>
              </a:rPr>
              <a:t> 1</a:t>
            </a:r>
            <a:r>
              <a:rPr lang="vi-VN" sz="4000" b="1" dirty="0">
                <a:latin typeface="HP001 4 hàng" pitchFamily="34" charset="0"/>
                <a:cs typeface="Times New Roman" panose="02020603050405020304" pitchFamily="18" charset="0"/>
              </a:rPr>
              <a:t>2</a:t>
            </a:r>
            <a:r>
              <a:rPr lang="en-US" sz="4000" b="1" dirty="0">
                <a:latin typeface="HP001 4 hàng" pitchFamily="34" charset="0"/>
                <a:cs typeface="Times New Roman" panose="02020603050405020304" pitchFamily="18" charset="0"/>
              </a:rPr>
              <a:t> </a:t>
            </a:r>
            <a:r>
              <a:rPr lang="en-US" sz="4000" b="1" dirty="0" err="1">
                <a:latin typeface="HP001 4 hàng" pitchFamily="34" charset="0"/>
                <a:cs typeface="Times New Roman" panose="02020603050405020304" pitchFamily="18" charset="0"/>
              </a:rPr>
              <a:t>năm</a:t>
            </a:r>
            <a:r>
              <a:rPr lang="en-US" sz="4000" b="1" dirty="0">
                <a:latin typeface="HP001 4 hàng" pitchFamily="34" charset="0"/>
                <a:cs typeface="Times New Roman" panose="02020603050405020304" pitchFamily="18" charset="0"/>
              </a:rPr>
              <a:t> 2021</a:t>
            </a:r>
          </a:p>
        </p:txBody>
      </p:sp>
      <p:pic>
        <p:nvPicPr>
          <p:cNvPr id="4" name="Graphic 3" descr="A kite">
            <a:extLst>
              <a:ext uri="{FF2B5EF4-FFF2-40B4-BE49-F238E27FC236}">
                <a16:creationId xmlns:a16="http://schemas.microsoft.com/office/drawing/2014/main" id="{FB1F5D84-C45F-48FF-9166-FB95E9D789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493" y="-406994"/>
            <a:ext cx="2298522" cy="2298522"/>
          </a:xfrm>
          <a:prstGeom prst="rect">
            <a:avLst/>
          </a:prstGeom>
        </p:spPr>
      </p:pic>
      <p:pic>
        <p:nvPicPr>
          <p:cNvPr id="8" name="Picture 7" descr="Diagram&#10;&#10;Description automatically generated">
            <a:extLst>
              <a:ext uri="{FF2B5EF4-FFF2-40B4-BE49-F238E27FC236}">
                <a16:creationId xmlns:a16="http://schemas.microsoft.com/office/drawing/2014/main" id="{EC1386DB-4D1D-4494-A6A7-9E0C0D13C8DB}"/>
              </a:ext>
            </a:extLst>
          </p:cNvPr>
          <p:cNvPicPr>
            <a:picLocks noChangeAspect="1"/>
          </p:cNvPicPr>
          <p:nvPr/>
        </p:nvPicPr>
        <p:blipFill rotWithShape="1">
          <a:blip r:embed="rId6"/>
          <a:srcRect l="7078" r="1" b="1"/>
          <a:stretch/>
        </p:blipFill>
        <p:spPr>
          <a:xfrm>
            <a:off x="3198909" y="3747145"/>
            <a:ext cx="5276841" cy="2997139"/>
          </a:xfrm>
          <a:prstGeom prst="ellipse">
            <a:avLst/>
          </a:prstGeom>
          <a:ln>
            <a:noFill/>
          </a:ln>
          <a:effectLst>
            <a:softEdge rad="112500"/>
          </a:effectLst>
        </p:spPr>
      </p:pic>
    </p:spTree>
    <p:extLst>
      <p:ext uri="{BB962C8B-B14F-4D97-AF65-F5344CB8AC3E}">
        <p14:creationId xmlns:p14="http://schemas.microsoft.com/office/powerpoint/2010/main" val="64189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703" y="1124195"/>
            <a:ext cx="4207933" cy="5410200"/>
          </a:xfrm>
          <a:prstGeom prst="rect">
            <a:avLst/>
          </a:prstGeom>
        </p:spPr>
      </p:pic>
      <p:sp>
        <p:nvSpPr>
          <p:cNvPr id="3" name="Title 1"/>
          <p:cNvSpPr txBox="1">
            <a:spLocks/>
          </p:cNvSpPr>
          <p:nvPr/>
        </p:nvSpPr>
        <p:spPr>
          <a:xfrm>
            <a:off x="4957226" y="1310640"/>
            <a:ext cx="6280750" cy="1981200"/>
          </a:xfrm>
        </p:spPr>
        <p:txBody>
          <a:bodyPr/>
          <a:lstStyle>
            <a:lvl1pPr algn="l" defTabSz="914380" rtl="0" eaLnBrk="1" latinLnBrk="0" hangingPunct="1">
              <a:lnSpc>
                <a:spcPct val="90000"/>
              </a:lnSpc>
              <a:spcBef>
                <a:spcPct val="0"/>
              </a:spcBef>
              <a:buNone/>
              <a:defRPr sz="4401" kern="1200">
                <a:solidFill>
                  <a:schemeClr val="tx1"/>
                </a:solidFill>
                <a:latin typeface="+mj-lt"/>
                <a:ea typeface="+mj-ea"/>
                <a:cs typeface="+mj-cs"/>
              </a:defRPr>
            </a:lvl1pPr>
          </a:lstStyle>
          <a:p>
            <a:pPr algn="just">
              <a:lnSpc>
                <a:spcPct val="125000"/>
              </a:lnSpc>
            </a:pPr>
            <a:r>
              <a:rPr lang="en-US" altLang="en-US" sz="2800" dirty="0">
                <a:latin typeface="Cambria" panose="02040503050406030204" pitchFamily="18" charset="0"/>
                <a:ea typeface="Cambria" panose="02040503050406030204" pitchFamily="18" charset="0"/>
                <a:cs typeface="Times New Roman" panose="02020603050405020304" pitchFamily="18" charset="0"/>
              </a:rPr>
              <a:t>- T</a:t>
            </a:r>
            <a:r>
              <a:rPr lang="vi-VN" altLang="en-US" sz="2800" dirty="0">
                <a:latin typeface="Cambria" panose="02040503050406030204" pitchFamily="18" charset="0"/>
                <a:ea typeface="Cambria" panose="02040503050406030204" pitchFamily="18" charset="0"/>
                <a:cs typeface="Times New Roman" panose="02020603050405020304" pitchFamily="18" charset="0"/>
              </a:rPr>
              <a:t>ên khai sinh của ông là Tạ Viết Dũng, sinh năm </a:t>
            </a:r>
            <a:r>
              <a:rPr lang="en-US" altLang="en-US" sz="2800" dirty="0">
                <a:latin typeface="Cambria" panose="02040503050406030204" pitchFamily="18" charset="0"/>
                <a:ea typeface="Cambria" panose="02040503050406030204" pitchFamily="18" charset="0"/>
                <a:cs typeface="Times New Roman" panose="02020603050405020304" pitchFamily="18" charset="0"/>
              </a:rPr>
              <a:t>1959</a:t>
            </a:r>
            <a:r>
              <a:rPr lang="vi-VN"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Quê</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ông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ở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xã</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Hoàng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Việt</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huyện</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Chương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Mỹ</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Hà</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Nội</a:t>
            </a:r>
            <a:r>
              <a:rPr lang="en-US" altLang="en-US" sz="2800" dirty="0">
                <a:latin typeface="Cambria" panose="02040503050406030204" pitchFamily="18" charset="0"/>
                <a:ea typeface="Cambria" panose="02040503050406030204" pitchFamily="18" charset="0"/>
                <a:cs typeface="Times New Roman" panose="02020603050405020304" pitchFamily="18" charset="0"/>
              </a:rPr>
              <a:t>.</a:t>
            </a:r>
            <a:br>
              <a:rPr lang="vi-VN" altLang="en-US" sz="2800" dirty="0">
                <a:latin typeface="Cambria" panose="02040503050406030204" pitchFamily="18" charset="0"/>
                <a:ea typeface="Cambria" panose="02040503050406030204" pitchFamily="18" charset="0"/>
                <a:cs typeface="Times New Roman" panose="02020603050405020304" pitchFamily="18" charset="0"/>
              </a:rPr>
            </a:b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a:latin typeface="Cambria" panose="02040503050406030204" pitchFamily="18" charset="0"/>
                <a:ea typeface="Cambria" panose="02040503050406030204" pitchFamily="18" charset="0"/>
                <a:cs typeface="Times New Roman" panose="02020603050405020304" pitchFamily="18" charset="0"/>
              </a:rPr>
              <a:t>Trải qua 4 năm học ở Trường viết văn Nguyễn Du, ông đỗ đầu và được giữ lại làm giảng viên. Hiện ông là biên tập viên tại Nhà xuất bản Hội Nhà văn. Ông nổi tiếng bởi rất nhiều tác phẩm viết về nông thôn Việt Nam. </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3BF133D-4E3C-4586-BD8A-2459B2C914FF}"/>
              </a:ext>
            </a:extLst>
          </p:cNvPr>
          <p:cNvSpPr txBox="1"/>
          <p:nvPr/>
        </p:nvSpPr>
        <p:spPr>
          <a:xfrm>
            <a:off x="1524001" y="-133011"/>
            <a:ext cx="9144001" cy="1067600"/>
          </a:xfrm>
          <a:prstGeom prst="rect">
            <a:avLst/>
          </a:prstGeom>
          <a:noFill/>
        </p:spPr>
        <p:txBody>
          <a:bodyPr wrap="square" rtlCol="0">
            <a:spAutoFit/>
          </a:bodyPr>
          <a:lstStyle/>
          <a:p>
            <a:pPr algn="ctr">
              <a:lnSpc>
                <a:spcPct val="150000"/>
              </a:lnSpc>
            </a:pPr>
            <a:r>
              <a:rPr lang="en-US" sz="4800" b="1" dirty="0" err="1">
                <a:solidFill>
                  <a:srgbClr val="FF0000"/>
                </a:solidFill>
                <a:latin typeface="Cambria" panose="02040503050406030204" pitchFamily="18" charset="0"/>
                <a:ea typeface="Cambria" panose="02040503050406030204" pitchFamily="18" charset="0"/>
              </a:rPr>
              <a:t>Nhà</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văn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Tạ</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Duy</a:t>
            </a:r>
            <a:r>
              <a:rPr lang="en-US" sz="4800" b="1" dirty="0">
                <a:solidFill>
                  <a:srgbClr val="FF0000"/>
                </a:solidFill>
                <a:latin typeface="Cambria" panose="02040503050406030204" pitchFamily="18" charset="0"/>
                <a:ea typeface="Cambria" panose="02040503050406030204" pitchFamily="18" charset="0"/>
              </a:rPr>
              <a:t> Anh</a:t>
            </a:r>
            <a:endParaRPr lang="en-US" sz="48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392696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49A3-A2B4-4D07-A414-111B21622AA5}"/>
              </a:ext>
            </a:extLst>
          </p:cNvPr>
          <p:cNvSpPr/>
          <p:nvPr/>
        </p:nvSpPr>
        <p:spPr>
          <a:xfrm>
            <a:off x="643176" y="661213"/>
            <a:ext cx="10828624" cy="5816977"/>
          </a:xfrm>
          <a:prstGeom prst="rect">
            <a:avLst/>
          </a:prstGeom>
          <a:solidFill>
            <a:schemeClr val="bg1"/>
          </a:solidFill>
        </p:spPr>
        <p:txBody>
          <a:bodyPr wrap="square">
            <a:spAutoFit/>
          </a:bodyPr>
          <a:lstStyle/>
          <a:p>
            <a:pPr algn="ctr"/>
            <a:r>
              <a:rPr lang="vi-VN" sz="2400" b="1" dirty="0">
                <a:solidFill>
                  <a:srgbClr val="000000"/>
                </a:solidFill>
                <a:latin typeface="+mj-lt"/>
              </a:rPr>
              <a:t>Cánh diều tuổi thơ</a:t>
            </a:r>
            <a:endParaRPr lang="vi-VN" sz="2400" dirty="0">
              <a:solidFill>
                <a:srgbClr val="000000"/>
              </a:solidFill>
              <a:latin typeface="+mj-lt"/>
            </a:endParaRPr>
          </a:p>
          <a:p>
            <a:pPr algn="just"/>
            <a:r>
              <a:rPr lang="vi-VN" sz="2400" dirty="0">
                <a:solidFill>
                  <a:srgbClr val="000000"/>
                </a:solidFill>
                <a:latin typeface="+mj-lt"/>
              </a:rPr>
              <a:t>   </a:t>
            </a:r>
            <a:r>
              <a:rPr lang="en-US" sz="2400" dirty="0">
                <a:solidFill>
                  <a:srgbClr val="000000"/>
                </a:solidFill>
                <a:latin typeface="+mj-lt"/>
              </a:rPr>
              <a:t>     </a:t>
            </a:r>
            <a:r>
              <a:rPr lang="vi-VN" sz="2400" dirty="0">
                <a:solidFill>
                  <a:srgbClr val="000000"/>
                </a:solidFill>
                <a:latin typeface="+mj-lt"/>
              </a:rPr>
              <a:t>Tuổi thơ của tôi được nâng lên từ những cánh diều.</a:t>
            </a:r>
          </a:p>
          <a:p>
            <a:pPr algn="just"/>
            <a:r>
              <a:rPr lang="vi-VN" sz="2400" dirty="0">
                <a:solidFill>
                  <a:srgbClr val="000000"/>
                </a:solidFill>
                <a:latin typeface="+mj-lt"/>
              </a:rPr>
              <a:t>   </a:t>
            </a:r>
            <a:r>
              <a:rPr lang="en-US" sz="2400" dirty="0">
                <a:solidFill>
                  <a:srgbClr val="000000"/>
                </a:solidFill>
                <a:latin typeface="+mj-lt"/>
              </a:rPr>
              <a:t>   </a:t>
            </a:r>
            <a:r>
              <a:rPr lang="vi-VN" sz="2400" dirty="0">
                <a:solidFill>
                  <a:srgbClr val="000000"/>
                </a:solidFill>
                <a:latin typeface="+mj-lt"/>
              </a:rPr>
              <a:t>Chiều chiều, trên bãi thả, đám trẻ mục đồng chúng tôi hò hét nhau thả diều thi. Cánh diều mềm mại như cánh bướm. Chúng tôi vui sướng đến phát dại nhìn lên trời. Tiếng sáo diều vi vu trầm bổng. Sáo đơn, rồi sáo kép, sáo bè,... như gọi thấp xuống những vì sao sớm.</a:t>
            </a:r>
          </a:p>
          <a:p>
            <a:pPr algn="just"/>
            <a:r>
              <a:rPr lang="vi-VN" sz="2400" dirty="0">
                <a:solidFill>
                  <a:srgbClr val="000000"/>
                </a:solidFill>
                <a:latin typeface="+mj-lt"/>
              </a:rPr>
              <a:t>   </a:t>
            </a:r>
            <a:r>
              <a:rPr lang="en-US" sz="2400" dirty="0">
                <a:solidFill>
                  <a:srgbClr val="000000"/>
                </a:solidFill>
                <a:latin typeface="+mj-lt"/>
              </a:rPr>
              <a:t>    </a:t>
            </a:r>
            <a:r>
              <a:rPr lang="vi-VN" sz="2400" dirty="0">
                <a:solidFill>
                  <a:srgbClr val="000000"/>
                </a:solidFill>
                <a:latin typeface="+mj-lt"/>
              </a:rPr>
              <a:t>Ban đêm, trên bãi thả diều thật không còn gì huyền ảo hơn. Có cảm giác diều đang trôi trên dải Ngân Hà. Bầu trời tự do đẹp như một thảm nhung khổng lồ. Có cái gì cứ cháy lên, cháy mãi trong tâm hồn chúng tôi. Sau này, tôi mới hiểu đấy là khát vọng. Tôi đã ngửa cổ suốt một thời mới lớn để chờ đợi một nàng tiên áo xanh bay xuống từ trời và bao giờ cũng hy vọng khi tha thiết cầu xin: "Bay đi diều ơi! Bay đi!". Cánh diều tuổi ngọc ngà bay đi, mang theo nỗi khát khao của tôi.</a:t>
            </a:r>
          </a:p>
          <a:p>
            <a:pPr algn="r"/>
            <a:r>
              <a:rPr lang="vi-VN" sz="2400" dirty="0">
                <a:solidFill>
                  <a:srgbClr val="000000"/>
                </a:solidFill>
                <a:latin typeface="+mj-lt"/>
              </a:rPr>
              <a:t>(Theo </a:t>
            </a:r>
            <a:r>
              <a:rPr lang="vi-VN" sz="2400" i="1" dirty="0">
                <a:solidFill>
                  <a:srgbClr val="000000"/>
                </a:solidFill>
                <a:latin typeface="+mj-lt"/>
              </a:rPr>
              <a:t>Tạ Duy Anh</a:t>
            </a:r>
            <a:r>
              <a:rPr lang="vi-VN" sz="2400" dirty="0">
                <a:solidFill>
                  <a:srgbClr val="000000"/>
                </a:solidFill>
                <a:latin typeface="+mj-lt"/>
              </a:rPr>
              <a:t>)</a:t>
            </a:r>
          </a:p>
          <a:p>
            <a:br>
              <a:rPr lang="vi-VN" sz="2400" dirty="0">
                <a:solidFill>
                  <a:srgbClr val="000000"/>
                </a:solidFill>
                <a:latin typeface="+mj-lt"/>
              </a:rPr>
            </a:br>
            <a:br>
              <a:rPr lang="vi-VN" dirty="0">
                <a:solidFill>
                  <a:srgbClr val="000000"/>
                </a:solidFill>
                <a:latin typeface="OpenSans"/>
              </a:rPr>
            </a:br>
            <a:endParaRPr lang="en-US" dirty="0"/>
          </a:p>
        </p:txBody>
      </p:sp>
      <p:sp>
        <p:nvSpPr>
          <p:cNvPr id="2" name="TextBox 1"/>
          <p:cNvSpPr txBox="1"/>
          <p:nvPr/>
        </p:nvSpPr>
        <p:spPr>
          <a:xfrm>
            <a:off x="884792" y="939332"/>
            <a:ext cx="500063" cy="584775"/>
          </a:xfrm>
          <a:prstGeom prst="rect">
            <a:avLst/>
          </a:prstGeom>
          <a:noFill/>
        </p:spPr>
        <p:txBody>
          <a:bodyPr wrap="square" rtlCol="0">
            <a:spAutoFit/>
          </a:bodyPr>
          <a:lstStyle/>
          <a:p>
            <a:r>
              <a:rPr lang="vi-VN" sz="3200" b="1" dirty="0">
                <a:solidFill>
                  <a:srgbClr val="FF0000"/>
                </a:solidFill>
                <a:latin typeface="+mj-lt"/>
              </a:rPr>
              <a:t>1</a:t>
            </a:r>
            <a:endParaRPr lang="en-US" sz="3200" b="1" dirty="0">
              <a:solidFill>
                <a:srgbClr val="FF0000"/>
              </a:solidFill>
              <a:latin typeface="+mj-lt"/>
            </a:endParaRPr>
          </a:p>
        </p:txBody>
      </p:sp>
      <p:sp>
        <p:nvSpPr>
          <p:cNvPr id="5" name="TextBox 4"/>
          <p:cNvSpPr txBox="1"/>
          <p:nvPr/>
        </p:nvSpPr>
        <p:spPr>
          <a:xfrm>
            <a:off x="884792" y="2844225"/>
            <a:ext cx="500063" cy="584775"/>
          </a:xfrm>
          <a:prstGeom prst="rect">
            <a:avLst/>
          </a:prstGeom>
          <a:noFill/>
        </p:spPr>
        <p:txBody>
          <a:bodyPr wrap="square" rtlCol="0">
            <a:spAutoFit/>
          </a:bodyPr>
          <a:lstStyle/>
          <a:p>
            <a:r>
              <a:rPr lang="vi-VN" sz="3200" b="1" dirty="0">
                <a:solidFill>
                  <a:srgbClr val="FF0000"/>
                </a:solidFill>
                <a:latin typeface="+mj-lt"/>
              </a:rPr>
              <a:t>2</a:t>
            </a:r>
            <a:endParaRPr lang="en-US" sz="3200" b="1" dirty="0">
              <a:solidFill>
                <a:srgbClr val="FF0000"/>
              </a:solidFill>
              <a:latin typeface="+mj-lt"/>
            </a:endParaRPr>
          </a:p>
        </p:txBody>
      </p:sp>
    </p:spTree>
    <p:extLst>
      <p:ext uri="{BB962C8B-B14F-4D97-AF65-F5344CB8AC3E}">
        <p14:creationId xmlns:p14="http://schemas.microsoft.com/office/powerpoint/2010/main" val="40765360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427261"/>
            <a:ext cx="6011753" cy="1015663"/>
          </a:xfrm>
          <a:prstGeom prst="rect">
            <a:avLst/>
          </a:prstGeom>
          <a:noFill/>
        </p:spPr>
        <p:txBody>
          <a:bodyPr wrap="square" lIns="91440" tIns="45720" rIns="91440" bIns="45720">
            <a:spAutoFit/>
          </a:bodyPr>
          <a:lstStyle/>
          <a:p>
            <a:pPr algn="ctr"/>
            <a:r>
              <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162625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49A3-A2B4-4D07-A414-111B21622AA5}"/>
              </a:ext>
            </a:extLst>
          </p:cNvPr>
          <p:cNvSpPr/>
          <p:nvPr/>
        </p:nvSpPr>
        <p:spPr>
          <a:xfrm>
            <a:off x="643176" y="661213"/>
            <a:ext cx="10828624" cy="5816977"/>
          </a:xfrm>
          <a:prstGeom prst="rect">
            <a:avLst/>
          </a:prstGeom>
          <a:solidFill>
            <a:schemeClr val="bg1"/>
          </a:solidFill>
        </p:spPr>
        <p:txBody>
          <a:bodyPr wrap="square">
            <a:spAutoFit/>
          </a:bodyPr>
          <a:lstStyle/>
          <a:p>
            <a:pPr algn="ctr"/>
            <a:r>
              <a:rPr lang="vi-VN" sz="2400" b="1" dirty="0">
                <a:solidFill>
                  <a:srgbClr val="000000"/>
                </a:solidFill>
                <a:latin typeface="+mj-lt"/>
              </a:rPr>
              <a:t>Cánh diều tuổi thơ</a:t>
            </a:r>
            <a:endParaRPr lang="vi-VN" sz="2400" dirty="0">
              <a:solidFill>
                <a:srgbClr val="000000"/>
              </a:solidFill>
              <a:latin typeface="+mj-lt"/>
            </a:endParaRPr>
          </a:p>
          <a:p>
            <a:pPr algn="just"/>
            <a:r>
              <a:rPr lang="vi-VN" sz="2400" dirty="0">
                <a:solidFill>
                  <a:srgbClr val="000000"/>
                </a:solidFill>
                <a:latin typeface="+mj-lt"/>
              </a:rPr>
              <a:t>   </a:t>
            </a:r>
            <a:r>
              <a:rPr lang="en-US" sz="2400" dirty="0">
                <a:solidFill>
                  <a:srgbClr val="000000"/>
                </a:solidFill>
                <a:latin typeface="+mj-lt"/>
              </a:rPr>
              <a:t>     </a:t>
            </a:r>
            <a:r>
              <a:rPr lang="vi-VN" sz="2400" dirty="0">
                <a:solidFill>
                  <a:srgbClr val="000000"/>
                </a:solidFill>
                <a:latin typeface="+mj-lt"/>
              </a:rPr>
              <a:t>Tuổi thơ của tôi được nâng lên từ những cánh diều.</a:t>
            </a:r>
          </a:p>
          <a:p>
            <a:pPr algn="just"/>
            <a:r>
              <a:rPr lang="vi-VN" sz="2400" dirty="0">
                <a:solidFill>
                  <a:srgbClr val="000000"/>
                </a:solidFill>
                <a:latin typeface="+mj-lt"/>
              </a:rPr>
              <a:t>   </a:t>
            </a:r>
            <a:r>
              <a:rPr lang="en-US" sz="2400" dirty="0">
                <a:solidFill>
                  <a:srgbClr val="000000"/>
                </a:solidFill>
                <a:latin typeface="+mj-lt"/>
              </a:rPr>
              <a:t>   </a:t>
            </a:r>
            <a:r>
              <a:rPr lang="vi-VN" sz="2400" dirty="0">
                <a:solidFill>
                  <a:srgbClr val="000000"/>
                </a:solidFill>
                <a:latin typeface="+mj-lt"/>
              </a:rPr>
              <a:t>Chiều chiều, trên bãi thả, đám trẻ mục đồng chúng tôi hò hét nhau thả diều thi. Cánh diều mềm mại như cánh bướm. Chúng tôi vui sướng đến phát dại nhìn lên trời. Tiếng sáo diều vi vu trầm bổng. Sáo đơn, rồi sáo kép, sáo bè,... như gọi thấp xuống những vì sao sớm.</a:t>
            </a:r>
          </a:p>
          <a:p>
            <a:pPr algn="just"/>
            <a:r>
              <a:rPr lang="vi-VN" sz="2400" dirty="0">
                <a:solidFill>
                  <a:srgbClr val="000000"/>
                </a:solidFill>
                <a:latin typeface="+mj-lt"/>
              </a:rPr>
              <a:t>   </a:t>
            </a:r>
            <a:r>
              <a:rPr lang="en-US" sz="2400" dirty="0">
                <a:solidFill>
                  <a:srgbClr val="000000"/>
                </a:solidFill>
                <a:latin typeface="+mj-lt"/>
              </a:rPr>
              <a:t>    </a:t>
            </a:r>
            <a:r>
              <a:rPr lang="vi-VN" sz="2400" dirty="0">
                <a:solidFill>
                  <a:srgbClr val="000000"/>
                </a:solidFill>
                <a:latin typeface="+mj-lt"/>
              </a:rPr>
              <a:t>Ban đêm, trên bãi thả diều thật không còn gì huyền ảo hơn. Có cảm giác diều đang trôi trên dải Ngân Hà. Bầu trời tự do đẹp như một thảm nhung khổng lồ. Có cái gì cứ cháy lên, cháy mãi trong tâm hồn chúng tôi. Sau này, tôi mới hiểu đấy là khát vọng. Tôi đã ngửa cổ suốt một thời mới lớn để chờ đợi một nàng tiên áo xanh bay xuống từ trời và bao giờ cũng hy vọng khi tha thiết cầu xin: "Bay đi diều ơi! Bay đi!". Cánh diều tuổi ngọc ngà bay đi, mang theo nỗi khát khao của tôi.</a:t>
            </a:r>
          </a:p>
          <a:p>
            <a:pPr algn="r"/>
            <a:r>
              <a:rPr lang="vi-VN" sz="2400" dirty="0">
                <a:solidFill>
                  <a:srgbClr val="000000"/>
                </a:solidFill>
                <a:latin typeface="+mj-lt"/>
              </a:rPr>
              <a:t>(Theo </a:t>
            </a:r>
            <a:r>
              <a:rPr lang="vi-VN" sz="2400" i="1" dirty="0">
                <a:solidFill>
                  <a:srgbClr val="000000"/>
                </a:solidFill>
                <a:latin typeface="+mj-lt"/>
              </a:rPr>
              <a:t>Tạ Duy Anh</a:t>
            </a:r>
            <a:r>
              <a:rPr lang="vi-VN" sz="2400" dirty="0">
                <a:solidFill>
                  <a:srgbClr val="000000"/>
                </a:solidFill>
                <a:latin typeface="+mj-lt"/>
              </a:rPr>
              <a:t>)</a:t>
            </a:r>
          </a:p>
          <a:p>
            <a:br>
              <a:rPr lang="vi-VN" sz="2400" dirty="0">
                <a:solidFill>
                  <a:srgbClr val="000000"/>
                </a:solidFill>
                <a:latin typeface="+mj-lt"/>
              </a:rPr>
            </a:br>
            <a:br>
              <a:rPr lang="vi-VN" dirty="0">
                <a:solidFill>
                  <a:srgbClr val="000000"/>
                </a:solidFill>
                <a:latin typeface="OpenSans"/>
              </a:rPr>
            </a:br>
            <a:endParaRPr lang="en-US" dirty="0"/>
          </a:p>
        </p:txBody>
      </p:sp>
      <p:sp>
        <p:nvSpPr>
          <p:cNvPr id="2" name="TextBox 1"/>
          <p:cNvSpPr txBox="1"/>
          <p:nvPr/>
        </p:nvSpPr>
        <p:spPr>
          <a:xfrm>
            <a:off x="884792" y="939332"/>
            <a:ext cx="500063" cy="584775"/>
          </a:xfrm>
          <a:prstGeom prst="rect">
            <a:avLst/>
          </a:prstGeom>
          <a:noFill/>
        </p:spPr>
        <p:txBody>
          <a:bodyPr wrap="square" rtlCol="0">
            <a:spAutoFit/>
          </a:bodyPr>
          <a:lstStyle/>
          <a:p>
            <a:r>
              <a:rPr lang="vi-VN" sz="3200" b="1" dirty="0">
                <a:solidFill>
                  <a:srgbClr val="FF0000"/>
                </a:solidFill>
                <a:latin typeface="+mj-lt"/>
              </a:rPr>
              <a:t>1</a:t>
            </a:r>
            <a:endParaRPr lang="en-US" sz="3200" b="1" dirty="0">
              <a:solidFill>
                <a:srgbClr val="FF0000"/>
              </a:solidFill>
              <a:latin typeface="+mj-lt"/>
            </a:endParaRPr>
          </a:p>
        </p:txBody>
      </p:sp>
      <p:sp>
        <p:nvSpPr>
          <p:cNvPr id="5" name="TextBox 4"/>
          <p:cNvSpPr txBox="1"/>
          <p:nvPr/>
        </p:nvSpPr>
        <p:spPr>
          <a:xfrm>
            <a:off x="884792" y="2844225"/>
            <a:ext cx="500063" cy="584775"/>
          </a:xfrm>
          <a:prstGeom prst="rect">
            <a:avLst/>
          </a:prstGeom>
          <a:noFill/>
        </p:spPr>
        <p:txBody>
          <a:bodyPr wrap="square" rtlCol="0">
            <a:spAutoFit/>
          </a:bodyPr>
          <a:lstStyle/>
          <a:p>
            <a:r>
              <a:rPr lang="vi-VN" sz="3200" b="1" dirty="0">
                <a:solidFill>
                  <a:srgbClr val="FF0000"/>
                </a:solidFill>
                <a:latin typeface="+mj-lt"/>
              </a:rPr>
              <a:t>2</a:t>
            </a:r>
            <a:endParaRPr lang="en-US" sz="3200" b="1" dirty="0">
              <a:solidFill>
                <a:srgbClr val="FF0000"/>
              </a:solidFill>
              <a:latin typeface="+mj-lt"/>
            </a:endParaRPr>
          </a:p>
        </p:txBody>
      </p:sp>
    </p:spTree>
    <p:extLst>
      <p:ext uri="{BB962C8B-B14F-4D97-AF65-F5344CB8AC3E}">
        <p14:creationId xmlns:p14="http://schemas.microsoft.com/office/powerpoint/2010/main" val="13501363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6|3.5|8.5|3.8"/>
</p:tagLst>
</file>

<file path=ppt/tags/tag2.xml><?xml version="1.0" encoding="utf-8"?>
<p:tagLst xmlns:a="http://schemas.openxmlformats.org/drawingml/2006/main" xmlns:r="http://schemas.openxmlformats.org/officeDocument/2006/relationships" xmlns:p="http://schemas.openxmlformats.org/presentationml/2006/main">
  <p:tag name="TIMING" val="|1.6|3.5|8.5|3.8"/>
</p:tagLst>
</file>

<file path=ppt/tags/tag3.xml><?xml version="1.0" encoding="utf-8"?>
<p:tagLst xmlns:a="http://schemas.openxmlformats.org/drawingml/2006/main" xmlns:r="http://schemas.openxmlformats.org/officeDocument/2006/relationships" xmlns:p="http://schemas.openxmlformats.org/presentationml/2006/main">
  <p:tag name="TIMING" val="|1.6|3.5|8.5|3.8"/>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1143</TotalTime>
  <Words>1277</Words>
  <Application>Microsoft Office PowerPoint</Application>
  <PresentationFormat>Widescreen</PresentationFormat>
  <Paragraphs>103</Paragraphs>
  <Slides>29</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Calibri Light</vt:lpstr>
      <vt:lpstr>Cambria</vt:lpstr>
      <vt:lpstr>HP001 4 hàng</vt:lpstr>
      <vt:lpstr>inpin heiti</vt:lpstr>
      <vt:lpstr>OpenSans</vt:lpstr>
      <vt:lpstr>Times New Roman</vt:lpstr>
      <vt:lpstr>VNI-Times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优品PPT;45</dc:creator>
  <dc:description>http://www.ypppt.com/</dc:description>
  <cp:lastModifiedBy>my quyen tran</cp:lastModifiedBy>
  <cp:revision>209</cp:revision>
  <dcterms:created xsi:type="dcterms:W3CDTF">2017-08-18T03:02:00Z</dcterms:created>
  <dcterms:modified xsi:type="dcterms:W3CDTF">2021-12-11T09:26:34Z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