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media/audio4.wav" ContentType="audio/x-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  <p:sldMasterId id="2147483726" r:id="rId9"/>
  </p:sldMasterIdLst>
  <p:notesMasterIdLst>
    <p:notesMasterId r:id="rId39"/>
  </p:notesMasterIdLst>
  <p:sldIdLst>
    <p:sldId id="383" r:id="rId10"/>
    <p:sldId id="384" r:id="rId11"/>
    <p:sldId id="256" r:id="rId12"/>
    <p:sldId id="381" r:id="rId13"/>
    <p:sldId id="373" r:id="rId14"/>
    <p:sldId id="374" r:id="rId15"/>
    <p:sldId id="260" r:id="rId16"/>
    <p:sldId id="278" r:id="rId17"/>
    <p:sldId id="375" r:id="rId18"/>
    <p:sldId id="385" r:id="rId19"/>
    <p:sldId id="275" r:id="rId20"/>
    <p:sldId id="382" r:id="rId21"/>
    <p:sldId id="265" r:id="rId22"/>
    <p:sldId id="291" r:id="rId23"/>
    <p:sldId id="380" r:id="rId24"/>
    <p:sldId id="270" r:id="rId25"/>
    <p:sldId id="271" r:id="rId26"/>
    <p:sldId id="359" r:id="rId27"/>
    <p:sldId id="293" r:id="rId28"/>
    <p:sldId id="379" r:id="rId29"/>
    <p:sldId id="377" r:id="rId30"/>
    <p:sldId id="258" r:id="rId31"/>
    <p:sldId id="289" r:id="rId32"/>
    <p:sldId id="386" r:id="rId33"/>
    <p:sldId id="387" r:id="rId34"/>
    <p:sldId id="276" r:id="rId35"/>
    <p:sldId id="280" r:id="rId36"/>
    <p:sldId id="388" r:id="rId37"/>
    <p:sldId id="281" r:id="rId38"/>
  </p:sldIdLst>
  <p:sldSz cx="12192000" cy="6858000"/>
  <p:notesSz cx="6858000" cy="9144000"/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>
        <p:scale>
          <a:sx n="122" d="100"/>
          <a:sy n="122" d="100"/>
        </p:scale>
        <p:origin x="-138" y="-7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xmlns="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xmlns="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xmlns="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xmlns="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xmlns="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xmlns="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p:transition spd="slow" advTm="5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p:transition spd="slow" advTm="5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p:transition spd="slow" advTm="5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p:transition spd="slow" advTm="5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p:transition spd="slow" advTm="5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5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5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0435287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5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5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1041316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30064363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18543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E7E8FA82-38D0-4210-B97E-43FD111C6C79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362020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0006D04-FC49-49C9-8657-8DC4688D807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855420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542A859-F5F1-4E87-B7C8-AC21D225A1A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67412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xmlns="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xmlns="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xmlns="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11/27/2021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2021/11/27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ransition spd="slow" advTm="5000">
    <p:fade/>
  </p:transition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2021/11/27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spd="slow" advTm="5000">
    <p:fade/>
  </p:transition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ransition spd="med"/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ransition spd="med"/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11/27/2021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5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58483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ransition spd="med"/>
  <p:txStyles>
    <p:titleStyle>
      <a:lvl1pPr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80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761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64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52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404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328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216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104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927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6.jpe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8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5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31"/>
            <a:ext cx="2534828" cy="1049481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874887" y="3208636"/>
            <a:ext cx="3216479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inpin heiti" charset="-122"/>
                <a:ea typeface="inpin heiti" charset="-122"/>
              </a:rPr>
              <a:t>LỊCH SỬ</a:t>
            </a:r>
            <a:r>
              <a:rPr lang="en-US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inpin heiti" charset="-122"/>
                <a:ea typeface="inpin heiti" charset="-122"/>
              </a:rPr>
              <a:t>.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66828" y="1920599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3016491" y="1486495"/>
            <a:ext cx="1440160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148649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148649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148649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3186728" y="1842923"/>
            <a:ext cx="4509472" cy="1064969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 defTabSz="1218672"/>
            <a:r>
              <a:rPr lang="en-US" altLang="zh-CN" sz="5900" smtClean="0">
                <a:solidFill>
                  <a:srgbClr val="FFFFFF"/>
                </a:solidFill>
                <a:latin typeface="inpin heiti" charset="-122"/>
                <a:ea typeface="inpin heiti" charset="-122"/>
              </a:rPr>
              <a:t>LỚP4</a:t>
            </a:r>
            <a:endParaRPr lang="zh-CN" altLang="en-US" sz="59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15785" y="-2145804"/>
            <a:ext cx="1083733" cy="1083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2284" y="457201"/>
            <a:ext cx="8139521" cy="5231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TRƯỜNG TIỂU </a:t>
            </a:r>
            <a:r>
              <a:rPr lang="vi-VN" sz="28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HỌC </a:t>
            </a:r>
            <a:r>
              <a:rPr lang="en-US" sz="2800" b="1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THẠCH BÀN A</a:t>
            </a:r>
            <a:endParaRPr lang="en-US" sz="28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52638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  <p:bldP spid="13" grpId="0" animBg="1"/>
      <p:bldP spid="16" grpId="0" animBg="1"/>
      <p:bldP spid="17" grpId="0" animBg="1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685800"/>
            <a:ext cx="8839200" cy="61722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1524000" y="5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Lược đồ cuộc tấn công để tự vệ của nhà Lý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/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xmlns="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483" y="1"/>
            <a:ext cx="12103520" cy="6667500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Như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Nguyệt</a:t>
              </a:r>
              <a:r>
                <a:rPr lang="en-US" sz="4800" b="1" dirty="0">
                  <a:solidFill>
                    <a:srgbClr val="CC0000"/>
                  </a:solidFill>
                </a:rPr>
                <a:t>  (</a:t>
              </a:r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Cầu</a:t>
              </a:r>
              <a:r>
                <a:rPr lang="en-US" sz="4800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12192000" cy="67818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890" y="160341"/>
            <a:ext cx="901211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53975"/>
            <a:ext cx="12192000" cy="6858000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3" y="57333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43987" y="19987"/>
            <a:ext cx="9144000" cy="6858000"/>
            <a:chOff x="241" y="0"/>
            <a:chExt cx="5663" cy="4320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89916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725617"/>
            <a:ext cx="3657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4543429"/>
            <a:ext cx="152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3962403"/>
            <a:ext cx="20574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051053"/>
            <a:ext cx="5181600" cy="229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013689" y="582613"/>
            <a:ext cx="3276600" cy="11430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067304" y="5202239"/>
            <a:ext cx="3279531" cy="11430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/>
              <a:t>Ta ở phía nam </a:t>
            </a:r>
          </a:p>
          <a:p>
            <a:pPr algn="ctr"/>
            <a:r>
              <a:rPr lang="en-US" sz="3600" b="1"/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251939" y="4572000"/>
            <a:ext cx="1600200" cy="762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229600" y="4953001"/>
            <a:ext cx="114300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241" y="0"/>
            <a:chExt cx="5663" cy="4320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:a16="http://schemas.microsoft.com/office/drawing/2014/main" xmlns="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3773"/>
            <a:ext cx="8991600" cy="6330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:a16="http://schemas.microsoft.com/office/drawing/2014/main" xmlns="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:a16="http://schemas.microsoft.com/office/drawing/2014/main" xmlns="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:a16="http://schemas.microsoft.com/office/drawing/2014/main" xmlns="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:a16="http://schemas.microsoft.com/office/drawing/2014/main" xmlns="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:a16="http://schemas.microsoft.com/office/drawing/2014/main" xmlns="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:a16="http://schemas.microsoft.com/office/drawing/2014/main" xmlns="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:a16="http://schemas.microsoft.com/office/drawing/2014/main" xmlns="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:a16="http://schemas.microsoft.com/office/drawing/2014/main" xmlns="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:a16="http://schemas.microsoft.com/office/drawing/2014/main" xmlns="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:a16="http://schemas.microsoft.com/office/drawing/2014/main" xmlns="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:a16="http://schemas.microsoft.com/office/drawing/2014/main" xmlns="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:a16="http://schemas.microsoft.com/office/drawing/2014/main" xmlns="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:a16="http://schemas.microsoft.com/office/drawing/2014/main" xmlns="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:a16="http://schemas.microsoft.com/office/drawing/2014/main" xmlns="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:a16="http://schemas.microsoft.com/office/drawing/2014/main" xmlns="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:a16="http://schemas.microsoft.com/office/drawing/2014/main" xmlns="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:a16="http://schemas.microsoft.com/office/drawing/2014/main" xmlns="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n hoa van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" y="3390"/>
            <a:ext cx="12195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7311" y="3348847"/>
            <a:ext cx="4114800" cy="646298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69" y="3392"/>
            <a:ext cx="8077199" cy="317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4000" b="1" dirty="0">
                <a:latin typeface="+mj-lt"/>
              </a:rPr>
              <a:t>Nam quốc sơn hà Nam đế cư,</a:t>
            </a:r>
          </a:p>
          <a:p>
            <a:r>
              <a:rPr lang="vi-VN" sz="4000" b="1" dirty="0">
                <a:latin typeface="+mj-lt"/>
              </a:rPr>
              <a:t>Tiệt nhiên định phận tại Thiên thư</a:t>
            </a:r>
          </a:p>
          <a:p>
            <a:r>
              <a:rPr lang="vi-VN" sz="4000" b="1" dirty="0">
                <a:latin typeface="+mj-lt"/>
              </a:rPr>
              <a:t>Như hà nghịch lỗ lại xâm phạm</a:t>
            </a:r>
          </a:p>
          <a:p>
            <a:r>
              <a:rPr lang="vi-VN" sz="4000" b="1" dirty="0">
                <a:latin typeface="+mj-lt"/>
              </a:rPr>
              <a:t>Nhữ đẳng hành khan thủ bại hư</a:t>
            </a:r>
            <a:endParaRPr lang="en-US" sz="4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4903" y="3505202"/>
            <a:ext cx="8077199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4000" b="1" dirty="0">
                <a:latin typeface="+mj-lt"/>
              </a:rPr>
              <a:t>Sông núi nước Nam vua Nam ở,</a:t>
            </a:r>
          </a:p>
          <a:p>
            <a:r>
              <a:rPr lang="vi-VN" sz="4000" b="1" dirty="0">
                <a:latin typeface="+mj-lt"/>
              </a:rPr>
              <a:t>Rành Rành định phận tại sách trời.</a:t>
            </a:r>
          </a:p>
          <a:p>
            <a:r>
              <a:rPr lang="vi-VN" sz="4000" b="1" dirty="0">
                <a:latin typeface="+mj-lt"/>
              </a:rPr>
              <a:t>Cớ sao lũ giặc sang xâm phạm,</a:t>
            </a:r>
          </a:p>
          <a:p>
            <a:r>
              <a:rPr lang="vi-VN" sz="4000" b="1" dirty="0">
                <a:latin typeface="+mj-lt"/>
              </a:rPr>
              <a:t>Chúng bay sẽ bị đánh tơi bời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133600" y="2115391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2927653" y="2862170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defTabSz="1218702">
              <a:lnSpc>
                <a:spcPct val="120000"/>
              </a:lnSpc>
            </a:pPr>
            <a:r>
              <a:rPr lang="en-US" altLang="zh-CN" sz="1300" dirty="0">
                <a:solidFill>
                  <a:srgbClr val="000000">
                    <a:lumMod val="75000"/>
                    <a:lumOff val="25000"/>
                  </a:srgbClr>
                </a:solidFill>
                <a:latin typeface="inpin heiti" charset="-122"/>
                <a:ea typeface="inpin heiti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zh-CN" altLang="en-US" sz="1300" dirty="0">
              <a:solidFill>
                <a:srgbClr val="000000">
                  <a:lumMod val="75000"/>
                  <a:lumOff val="25000"/>
                </a:srgbClr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3276604"/>
            <a:ext cx="5111749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0"/>
            <a:ext cx="528081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514"/>
            <a:ext cx="5720556" cy="384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2809"/>
            <a:ext cx="3276600" cy="213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66800"/>
            <a:ext cx="4332708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4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28605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78" y="1825196"/>
            <a:ext cx="244564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3783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76400" y="6461128"/>
            <a:ext cx="4191000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705600" y="6400802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0"/>
            <a:ext cx="466725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101981"/>
            <a:ext cx="11834812" cy="59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238253" y="6009156"/>
            <a:ext cx="10572751" cy="6176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410200" y="147708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90800" y="1033750"/>
            <a:ext cx="9448800" cy="52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>
              <a:lnSpc>
                <a:spcPct val="150000"/>
              </a:lnSpc>
            </a:pPr>
            <a:r>
              <a:rPr lang="en-US" sz="4400" kern="0" dirty="0">
                <a:solidFill>
                  <a:srgbClr val="6600CC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/>
          </p:nvPr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>
            <p:extLst/>
          </p:nvPr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>
            <p:extLst/>
          </p:nvPr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>
            <p:extLst/>
          </p:nvPr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>
            <p:extLst/>
          </p:nvPr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>
            <p:extLst/>
          </p:nvPr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>
            <p:extLst/>
          </p:nvPr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>
            <p:extLst/>
          </p:nvPr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>
            <p:extLst/>
          </p:nvPr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>
            <p:extLst/>
          </p:nvPr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>
            <p:extLst/>
          </p:nvPr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>
            <p:extLst/>
          </p:nvPr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>
            <p:extLst/>
          </p:nvPr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>
            <p:extLst/>
          </p:nvPr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>
            <p:extLst/>
          </p:nvPr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>
            <p:extLst/>
          </p:nvPr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>
            <p:extLst/>
          </p:nvPr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>
            <p:extLst/>
          </p:nvPr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>
            <p:extLst/>
          </p:nvPr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215440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36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230829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3. </a:t>
            </a:r>
            <a:r>
              <a:rPr lang="en-US" sz="4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4800">
                <a:latin typeface="Times New Roman" pitchFamily="18" charset="0"/>
              </a:rPr>
              <a:t>nhà Tống?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4.  Tên con sông hiện </a:t>
            </a:r>
            <a:r>
              <a:rPr lang="en-US" sz="4800" dirty="0">
                <a:latin typeface="Times New Roman" pitchFamily="18" charset="0"/>
              </a:rPr>
              <a:t>nay</a:t>
            </a:r>
            <a:r>
              <a:rPr lang="en-US" sz="4800">
                <a:latin typeface="Times New Roman" pitchFamily="18" charset="0"/>
              </a:rPr>
              <a:t>,  </a:t>
            </a:r>
            <a:r>
              <a:rPr lang="en-US" sz="4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</a:rPr>
              <a:t>5</a:t>
            </a:r>
            <a:r>
              <a:rPr lang="en-US" sz="4800" dirty="0">
                <a:latin typeface="Times New Roman" pitchFamily="18" charset="0"/>
              </a:rPr>
              <a:t>/ Để mở lối thoát cho giặc, Lý Thường Kiệt đã chủ động </a:t>
            </a:r>
            <a:r>
              <a:rPr lang="en-US" sz="4800">
                <a:latin typeface="Times New Roman" pitchFamily="18" charset="0"/>
              </a:rPr>
              <a:t>làm gì?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5619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4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13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15850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  <a:p>
            <a:r>
              <a:rPr lang="en-US" sz="4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172351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3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2"/>
            <a:ext cx="9144000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949280"/>
            <a:ext cx="9144000" cy="11521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81200" y="762000"/>
            <a:ext cx="8229600" cy="1143000"/>
            <a:chOff x="457200" y="762000"/>
            <a:chExt cx="8229600" cy="1143000"/>
          </a:xfrm>
        </p:grpSpPr>
        <p:sp>
          <p:nvSpPr>
            <p:cNvPr id="6" name="Horizontal Scroll 5"/>
            <p:cNvSpPr/>
            <p:nvPr/>
          </p:nvSpPr>
          <p:spPr>
            <a:xfrm>
              <a:off x="457200" y="762000"/>
              <a:ext cx="8229600" cy="1143000"/>
            </a:xfrm>
            <a:prstGeom prst="horizontalScroll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990600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mã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endPara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Explosion 1 12"/>
          <p:cNvSpPr/>
          <p:nvPr/>
        </p:nvSpPr>
        <p:spPr>
          <a:xfrm>
            <a:off x="1752600" y="1981200"/>
            <a:ext cx="8686800" cy="342900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tan?</a:t>
            </a:r>
          </a:p>
        </p:txBody>
      </p:sp>
    </p:spTree>
    <p:extLst>
      <p:ext uri="{BB962C8B-B14F-4D97-AF65-F5344CB8AC3E}">
        <p14:creationId xmlns:p14="http://schemas.microsoft.com/office/powerpoint/2010/main" val="8591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469"/>
            <a:ext cx="1213829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2"/>
            <a:ext cx="9144000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949280"/>
            <a:ext cx="9144000" cy="115212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981200" y="762000"/>
            <a:ext cx="8229600" cy="1143000"/>
            <a:chOff x="457200" y="762000"/>
            <a:chExt cx="8229600" cy="1143000"/>
          </a:xfrm>
        </p:grpSpPr>
        <p:sp>
          <p:nvSpPr>
            <p:cNvPr id="6" name="Horizontal Scroll 5"/>
            <p:cNvSpPr/>
            <p:nvPr/>
          </p:nvSpPr>
          <p:spPr>
            <a:xfrm>
              <a:off x="457200" y="762000"/>
              <a:ext cx="8229600" cy="1143000"/>
            </a:xfrm>
            <a:prstGeom prst="horizontalScroll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990600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mã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endPara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Cloud Callout 10"/>
          <p:cNvSpPr/>
          <p:nvPr/>
        </p:nvSpPr>
        <p:spPr>
          <a:xfrm>
            <a:off x="1485900" y="1986880"/>
            <a:ext cx="9144000" cy="3962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chừa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:a16="http://schemas.microsoft.com/office/drawing/2014/main" xmlns="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" y="-58736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38710" y="372169"/>
            <a:ext cx="997709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xmlns="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3175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0" y="372169"/>
            <a:ext cx="987107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xmlns="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0" y="3793787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739189" y="2209007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:a16="http://schemas.microsoft.com/office/drawing/2014/main" xmlns="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:a16="http://schemas.microsoft.com/office/drawing/2014/main" xmlns="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:a16="http://schemas.microsoft.com/office/drawing/2014/main" xmlns="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xmlns="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:a16="http://schemas.microsoft.com/office/drawing/2014/main" xmlns="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:a16="http://schemas.microsoft.com/office/drawing/2014/main" xmlns="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:a16="http://schemas.microsoft.com/office/drawing/2014/main" xmlns="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:a16="http://schemas.microsoft.com/office/drawing/2014/main" xmlns="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xmlns="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:a16="http://schemas.microsoft.com/office/drawing/2014/main" xmlns="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00616" y="1849454"/>
            <a:ext cx="4758771" cy="3567880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CUỘC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KHÁNG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CHIẾN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CHỐNG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QUÂN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TỐNG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XÂM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LƯỢC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LẦN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THỨ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1" y="-134391"/>
            <a:ext cx="59817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63958"/>
            <a:ext cx="6086819" cy="63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xmlns="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219200" y="1143001"/>
            <a:ext cx="9753600" cy="395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2477</TotalTime>
  <Words>823</Words>
  <Application>Microsoft Office PowerPoint</Application>
  <PresentationFormat>Custom</PresentationFormat>
  <Paragraphs>217</Paragraphs>
  <Slides>29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2_Renaissance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124</cp:revision>
  <dcterms:created xsi:type="dcterms:W3CDTF">2018-11-04T14:19:53Z</dcterms:created>
  <dcterms:modified xsi:type="dcterms:W3CDTF">2021-11-27T14:32:35Z</dcterms:modified>
</cp:coreProperties>
</file>