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61" r:id="rId3"/>
    <p:sldId id="263" r:id="rId4"/>
    <p:sldId id="283" r:id="rId5"/>
    <p:sldId id="266" r:id="rId6"/>
    <p:sldId id="265" r:id="rId7"/>
    <p:sldId id="269" r:id="rId8"/>
    <p:sldId id="285" r:id="rId9"/>
    <p:sldId id="270" r:id="rId10"/>
    <p:sldId id="289" r:id="rId11"/>
    <p:sldId id="278" r:id="rId12"/>
    <p:sldId id="288" r:id="rId13"/>
    <p:sldId id="287" r:id="rId14"/>
    <p:sldId id="290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990000"/>
    <a:srgbClr val="0000FF"/>
    <a:srgbClr val="CC0099"/>
    <a:srgbClr val="FF3399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8"/>
    <p:restoredTop sz="94700"/>
  </p:normalViewPr>
  <p:slideViewPr>
    <p:cSldViewPr showGuides="1">
      <p:cViewPr varScale="1">
        <p:scale>
          <a:sx n="69" d="100"/>
          <a:sy n="69" d="100"/>
        </p:scale>
        <p:origin x="14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9" Type="http://schemas.openxmlformats.org/officeDocument/2006/relationships/image" Target="../media/image14.png"/><Relationship Id="rId51" Type="http://schemas.openxmlformats.org/officeDocument/2006/relationships/image" Target="../media/image25.png"/><Relationship Id="rId3" Type="http://schemas.openxmlformats.org/officeDocument/2006/relationships/image" Target="../media/image1.png"/><Relationship Id="rId34" Type="http://schemas.openxmlformats.org/officeDocument/2006/relationships/image" Target="NULL"/><Relationship Id="rId42" Type="http://schemas.openxmlformats.org/officeDocument/2006/relationships/image" Target="../media/image17.png"/><Relationship Id="rId47" Type="http://schemas.openxmlformats.org/officeDocument/2006/relationships/image" Target="../media/image22.png"/><Relationship Id="rId50" Type="http://schemas.openxmlformats.org/officeDocument/2006/relationships/image" Target="../media/image2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audio" Target="../media/audio1.wav"/><Relationship Id="rId41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37" Type="http://schemas.openxmlformats.org/officeDocument/2006/relationships/image" Target="../media/image12.png"/><Relationship Id="rId32" Type="http://schemas.openxmlformats.org/officeDocument/2006/relationships/image" Target="NULL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image" Target="../media/image3.png"/><Relationship Id="rId36" Type="http://schemas.openxmlformats.org/officeDocument/2006/relationships/image" Target="NULL"/><Relationship Id="rId49" Type="http://schemas.openxmlformats.org/officeDocument/2006/relationships/image" Target="NULL"/><Relationship Id="rId10" Type="http://schemas.openxmlformats.org/officeDocument/2006/relationships/image" Target="../media/image8.png"/><Relationship Id="rId44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30" Type="http://schemas.openxmlformats.org/officeDocument/2006/relationships/image" Target="NULL"/><Relationship Id="rId43" Type="http://schemas.openxmlformats.org/officeDocument/2006/relationships/image" Target="../media/image18.png"/><Relationship Id="rId48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-29639" y="75924"/>
            <a:ext cx="4201671" cy="1448333"/>
            <a:chOff x="0" y="0"/>
            <a:chExt cx="4873866" cy="1501889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625967" y="0"/>
              <a:ext cx="1247899" cy="1494490"/>
            </a:xfrm>
            <a:prstGeom prst="rect">
              <a:avLst/>
            </a:prstGeom>
          </p:spPr>
        </p:pic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473960" y="7399"/>
              <a:ext cx="1247899" cy="1494490"/>
            </a:xfrm>
            <a:prstGeom prst="rect">
              <a:avLst/>
            </a:prstGeom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26061" y="7399"/>
              <a:ext cx="1247899" cy="1494490"/>
            </a:xfrm>
            <a:prstGeom prst="rect">
              <a:avLst/>
            </a:prstGeom>
          </p:spPr>
        </p:pic>
        <p:pic>
          <p:nvPicPr>
            <p:cNvPr id="9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399"/>
              <a:ext cx="1247899" cy="1494490"/>
            </a:xfrm>
            <a:prstGeom prst="rect">
              <a:avLst/>
            </a:prstGeom>
          </p:spPr>
        </p:pic>
      </p:grpSp>
      <p:grpSp>
        <p:nvGrpSpPr>
          <p:cNvPr id="10" name="Group 15"/>
          <p:cNvGrpSpPr/>
          <p:nvPr/>
        </p:nvGrpSpPr>
        <p:grpSpPr>
          <a:xfrm>
            <a:off x="4200065" y="83059"/>
            <a:ext cx="4201671" cy="1448333"/>
            <a:chOff x="0" y="0"/>
            <a:chExt cx="4873866" cy="1501889"/>
          </a:xfrm>
        </p:grpSpPr>
        <p:pic>
          <p:nvPicPr>
            <p:cNvPr id="11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625967" y="0"/>
              <a:ext cx="1247899" cy="1494490"/>
            </a:xfrm>
            <a:prstGeom prst="rect">
              <a:avLst/>
            </a:prstGeom>
          </p:spPr>
        </p:pic>
        <p:pic>
          <p:nvPicPr>
            <p:cNvPr id="12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473960" y="7399"/>
              <a:ext cx="1247899" cy="1494490"/>
            </a:xfrm>
            <a:prstGeom prst="rect">
              <a:avLst/>
            </a:prstGeom>
          </p:spPr>
        </p:pic>
        <p:pic>
          <p:nvPicPr>
            <p:cNvPr id="13" name="Picture 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26061" y="7399"/>
              <a:ext cx="1247899" cy="1494490"/>
            </a:xfrm>
            <a:prstGeom prst="rect">
              <a:avLst/>
            </a:prstGeom>
          </p:spPr>
        </p:pic>
        <p:pic>
          <p:nvPicPr>
            <p:cNvPr id="14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399"/>
              <a:ext cx="1247899" cy="1494490"/>
            </a:xfrm>
            <a:prstGeom prst="rect">
              <a:avLst/>
            </a:prstGeom>
          </p:spPr>
        </p:pic>
      </p:grpSp>
      <p:pic>
        <p:nvPicPr>
          <p:cNvPr id="15" name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110054">
            <a:off x="34707" y="-289855"/>
            <a:ext cx="471989" cy="682805"/>
          </a:xfrm>
          <a:prstGeom prst="rect">
            <a:avLst/>
          </a:prstGeom>
        </p:spPr>
      </p:pic>
      <p:pic>
        <p:nvPicPr>
          <p:cNvPr id="16" name="Picture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17664" y="311007"/>
            <a:ext cx="928845" cy="780229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269200">
            <a:off x="-38291" y="655050"/>
            <a:ext cx="1037963" cy="1354600"/>
          </a:xfrm>
          <a:prstGeom prst="rect">
            <a:avLst/>
          </a:prstGeom>
        </p:spPr>
      </p:pic>
      <p:pic>
        <p:nvPicPr>
          <p:cNvPr id="18" name="Picture 2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686695">
            <a:off x="49110" y="1885950"/>
            <a:ext cx="443183" cy="824525"/>
          </a:xfrm>
          <a:prstGeom prst="rect">
            <a:avLst/>
          </a:prstGeom>
        </p:spPr>
      </p:pic>
      <p:pic>
        <p:nvPicPr>
          <p:cNvPr id="19" name="Picture 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4863772">
            <a:off x="271241" y="2253966"/>
            <a:ext cx="640499" cy="1303815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2954828">
            <a:off x="45482" y="2811182"/>
            <a:ext cx="795820" cy="1235025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5285725">
            <a:off x="-5962" y="3826837"/>
            <a:ext cx="597209" cy="1208007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4122081">
            <a:off x="133095" y="4247857"/>
            <a:ext cx="620592" cy="1428698"/>
          </a:xfrm>
          <a:prstGeom prst="rect">
            <a:avLst/>
          </a:prstGeom>
        </p:spPr>
      </p:pic>
      <p:pic>
        <p:nvPicPr>
          <p:cNvPr id="23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6395938">
            <a:off x="48799" y="5097911"/>
            <a:ext cx="646526" cy="11688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4201103">
            <a:off x="114542" y="5937564"/>
            <a:ext cx="585457" cy="1191768"/>
          </a:xfrm>
          <a:prstGeom prst="rect">
            <a:avLst/>
          </a:prstGeom>
        </p:spPr>
      </p:pic>
      <p:pic>
        <p:nvPicPr>
          <p:cNvPr id="25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586870" y="4043716"/>
            <a:ext cx="2608447" cy="2780320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2692466" y="4608779"/>
            <a:ext cx="1479566" cy="2147126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4500828" y="4749355"/>
            <a:ext cx="2093859" cy="2055788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6442477" y="4648067"/>
            <a:ext cx="2096570" cy="2234714"/>
          </a:xfrm>
          <a:prstGeom prst="rect">
            <a:avLst/>
          </a:prstGeom>
        </p:spPr>
      </p:pic>
      <p:pic>
        <p:nvPicPr>
          <p:cNvPr id="29" name="Picture 12"/>
          <p:cNvPicPr>
            <a:picLocks noChangeAspect="1"/>
          </p:cNvPicPr>
          <p:nvPr/>
        </p:nvPicPr>
        <p:blipFill>
          <a:blip r:embed="rId40"/>
          <a:srcRect l="3053" r="3053"/>
          <a:stretch>
            <a:fillRect/>
          </a:stretch>
        </p:blipFill>
        <p:spPr>
          <a:xfrm rot="7027392">
            <a:off x="8260669" y="5975015"/>
            <a:ext cx="559208" cy="1212363"/>
          </a:xfrm>
          <a:prstGeom prst="rect">
            <a:avLst/>
          </a:prstGeom>
        </p:spPr>
      </p:pic>
      <p:pic>
        <p:nvPicPr>
          <p:cNvPr id="30" name="Picture 22"/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>
          <a:xfrm rot="2213016">
            <a:off x="8442778" y="5416930"/>
            <a:ext cx="630844" cy="669330"/>
          </a:xfrm>
          <a:prstGeom prst="rect">
            <a:avLst/>
          </a:prstGeom>
        </p:spPr>
      </p:pic>
      <p:pic>
        <p:nvPicPr>
          <p:cNvPr id="31" name="Picture 11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>
          <a:xfrm rot="5330879">
            <a:off x="8360348" y="4304330"/>
            <a:ext cx="655703" cy="1509535"/>
          </a:xfrm>
          <a:prstGeom prst="rect">
            <a:avLst/>
          </a:prstGeom>
        </p:spPr>
      </p:pic>
      <p:pic>
        <p:nvPicPr>
          <p:cNvPr id="32" name="Picture 10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>
          <a:xfrm rot="5678266">
            <a:off x="8577622" y="3893970"/>
            <a:ext cx="586754" cy="1186862"/>
          </a:xfrm>
          <a:prstGeom prst="rect">
            <a:avLst/>
          </a:prstGeom>
        </p:spPr>
      </p:pic>
      <p:pic>
        <p:nvPicPr>
          <p:cNvPr id="33" name="Picture 40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>
          <a:xfrm rot="-2581230">
            <a:off x="8331256" y="3173728"/>
            <a:ext cx="936620" cy="906179"/>
          </a:xfrm>
          <a:prstGeom prst="rect">
            <a:avLst/>
          </a:prstGeom>
        </p:spPr>
      </p:pic>
      <p:pic>
        <p:nvPicPr>
          <p:cNvPr id="34" name="Picture 16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>
          <a:xfrm rot="6200894">
            <a:off x="8335499" y="2159938"/>
            <a:ext cx="629287" cy="1280992"/>
          </a:xfrm>
          <a:prstGeom prst="rect">
            <a:avLst/>
          </a:prstGeom>
        </p:spPr>
      </p:pic>
      <p:pic>
        <p:nvPicPr>
          <p:cNvPr id="35" name="Picture 15"/>
          <p:cNvPicPr>
            <a:picLocks noChangeAspect="1"/>
          </p:cNvPicPr>
          <p:nvPr/>
        </p:nvPicPr>
        <p:blipFill>
          <a:blip r:embed="rId45"/>
          <a:srcRect/>
          <a:stretch>
            <a:fillRect/>
          </a:stretch>
        </p:blipFill>
        <p:spPr>
          <a:xfrm rot="5686695">
            <a:off x="8636175" y="2042368"/>
            <a:ext cx="435424" cy="810093"/>
          </a:xfrm>
          <a:prstGeom prst="rect">
            <a:avLst/>
          </a:prstGeom>
        </p:spPr>
      </p:pic>
      <p:pic>
        <p:nvPicPr>
          <p:cNvPr id="36" name="Picture 9"/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>
          <a:xfrm rot="7901084">
            <a:off x="8140251" y="859018"/>
            <a:ext cx="1019793" cy="1330889"/>
          </a:xfrm>
          <a:prstGeom prst="rect">
            <a:avLst/>
          </a:prstGeom>
        </p:spPr>
      </p:pic>
      <p:pic>
        <p:nvPicPr>
          <p:cNvPr id="37" name="Picture 25"/>
          <p:cNvPicPr>
            <a:picLocks noChangeAspect="1"/>
          </p:cNvPicPr>
          <p:nvPr/>
        </p:nvPicPr>
        <p:blipFill>
          <a:blip r:embed="rId47"/>
          <a:srcRect/>
          <a:stretch>
            <a:fillRect/>
          </a:stretch>
        </p:blipFill>
        <p:spPr>
          <a:xfrm rot="-2029518">
            <a:off x="7823869" y="-78432"/>
            <a:ext cx="1614341" cy="1369163"/>
          </a:xfrm>
          <a:prstGeom prst="rect">
            <a:avLst/>
          </a:prstGeom>
        </p:spPr>
      </p:pic>
      <p:pic>
        <p:nvPicPr>
          <p:cNvPr id="38" name="Picture 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7043719" y="949902"/>
            <a:ext cx="1421858" cy="1429003"/>
          </a:xfrm>
          <a:prstGeom prst="rect">
            <a:avLst/>
          </a:prstGeom>
        </p:spPr>
      </p:pic>
      <p:pic>
        <p:nvPicPr>
          <p:cNvPr id="39" name="Picture 7"/>
          <p:cNvPicPr>
            <a:picLocks noChangeAspect="1"/>
          </p:cNvPicPr>
          <p:nvPr/>
        </p:nvPicPr>
        <p:blipFill>
          <a:blip r:embed="rId50"/>
          <a:srcRect/>
          <a:stretch>
            <a:fillRect/>
          </a:stretch>
        </p:blipFill>
        <p:spPr>
          <a:xfrm>
            <a:off x="1595854" y="3277156"/>
            <a:ext cx="138968" cy="132716"/>
          </a:xfrm>
          <a:prstGeom prst="rect">
            <a:avLst/>
          </a:prstGeom>
        </p:spPr>
      </p:pic>
      <p:pic>
        <p:nvPicPr>
          <p:cNvPr id="40" name="Picture 17"/>
          <p:cNvPicPr>
            <a:picLocks noChangeAspect="1"/>
          </p:cNvPicPr>
          <p:nvPr/>
        </p:nvPicPr>
        <p:blipFill>
          <a:blip r:embed="rId50"/>
          <a:srcRect/>
          <a:stretch>
            <a:fillRect/>
          </a:stretch>
        </p:blipFill>
        <p:spPr>
          <a:xfrm>
            <a:off x="7790458" y="3770774"/>
            <a:ext cx="136535" cy="130392"/>
          </a:xfrm>
          <a:prstGeom prst="rect">
            <a:avLst/>
          </a:prstGeom>
        </p:spPr>
      </p:pic>
      <p:pic>
        <p:nvPicPr>
          <p:cNvPr id="41" name="Picture 37"/>
          <p:cNvPicPr>
            <a:picLocks noChangeAspect="1"/>
          </p:cNvPicPr>
          <p:nvPr/>
        </p:nvPicPr>
        <p:blipFill>
          <a:blip r:embed="rId51"/>
          <a:srcRect/>
          <a:stretch>
            <a:fillRect/>
          </a:stretch>
        </p:blipFill>
        <p:spPr>
          <a:xfrm rot="1801747">
            <a:off x="1239726" y="2396456"/>
            <a:ext cx="180562" cy="178190"/>
          </a:xfrm>
          <a:prstGeom prst="rect">
            <a:avLst/>
          </a:prstGeom>
        </p:spPr>
      </p:pic>
      <p:pic>
        <p:nvPicPr>
          <p:cNvPr id="42" name="Picture 37"/>
          <p:cNvPicPr>
            <a:picLocks noChangeAspect="1"/>
          </p:cNvPicPr>
          <p:nvPr/>
        </p:nvPicPr>
        <p:blipFill>
          <a:blip r:embed="rId51"/>
          <a:srcRect/>
          <a:stretch>
            <a:fillRect/>
          </a:stretch>
        </p:blipFill>
        <p:spPr>
          <a:xfrm rot="1801747">
            <a:off x="1354026" y="2510756"/>
            <a:ext cx="180562" cy="178190"/>
          </a:xfrm>
          <a:prstGeom prst="rect">
            <a:avLst/>
          </a:prstGeom>
        </p:spPr>
      </p:pic>
      <p:sp>
        <p:nvSpPr>
          <p:cNvPr id="43" name="TextBox 47"/>
          <p:cNvSpPr txBox="1"/>
          <p:nvPr/>
        </p:nvSpPr>
        <p:spPr>
          <a:xfrm>
            <a:off x="1556481" y="1548224"/>
            <a:ext cx="5702637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90"/>
              </a:lnSpc>
            </a:pPr>
            <a:r>
              <a:rPr lang="en-US" sz="8590" dirty="0" err="1">
                <a:solidFill>
                  <a:srgbClr val="C20119"/>
                </a:solidFill>
                <a:latin typeface="UTM Loko" panose="02040603050506020204" pitchFamily="18" charset="0"/>
              </a:rPr>
              <a:t>Môn</a:t>
            </a:r>
            <a:r>
              <a:rPr lang="en-US" sz="8590" dirty="0">
                <a:solidFill>
                  <a:srgbClr val="C20119"/>
                </a:solidFill>
                <a:latin typeface="UTM Loko" panose="02040603050506020204" pitchFamily="18" charset="0"/>
              </a:rPr>
              <a:t> </a:t>
            </a:r>
            <a:r>
              <a:rPr lang="en-US" sz="8590" dirty="0" err="1">
                <a:solidFill>
                  <a:srgbClr val="C20119"/>
                </a:solidFill>
                <a:latin typeface="UTM Loko" panose="02040603050506020204" pitchFamily="18" charset="0"/>
              </a:rPr>
              <a:t>Toán</a:t>
            </a:r>
            <a:endParaRPr lang="en-US" sz="8590" dirty="0">
              <a:solidFill>
                <a:srgbClr val="C20119"/>
              </a:solidFill>
              <a:latin typeface="UTM Loko" panose="02040603050506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0690" y="2175833"/>
            <a:ext cx="8180766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Staccato " panose="02040603050506020204" pitchFamily="18" charset="0"/>
              </a:rPr>
              <a:t>Chia cho số có hai chữ số</a:t>
            </a:r>
            <a:endParaRPr lang="en-US" sz="72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Staccato 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/>
          <p:nvPr/>
        </p:nvSpPr>
        <p:spPr>
          <a:xfrm>
            <a:off x="1524000" y="1401763"/>
            <a:ext cx="41433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Bài 1: </a:t>
            </a:r>
            <a:r>
              <a:rPr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Đặt tính rồi tính</a:t>
            </a:r>
            <a:endParaRPr sz="3200" b="1" dirty="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6096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r>
              <a:rPr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a) 288 : 24            740 : 45</a:t>
            </a:r>
          </a:p>
          <a:p>
            <a:pPr eaLnBrk="1" hangingPunct="1">
              <a:buNone/>
            </a:pPr>
            <a:endParaRPr sz="4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Text Box 4"/>
          <p:cNvSpPr txBox="1"/>
          <p:nvPr/>
        </p:nvSpPr>
        <p:spPr>
          <a:xfrm>
            <a:off x="1295400" y="2819400"/>
            <a:ext cx="10223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/>
            <a:r>
              <a:rPr sz="4400" b="1" dirty="0">
                <a:latin typeface="Times New Roman" panose="02020603050405020304" pitchFamily="18" charset="0"/>
              </a:rPr>
              <a:t>288</a:t>
            </a:r>
          </a:p>
        </p:txBody>
      </p:sp>
      <p:sp>
        <p:nvSpPr>
          <p:cNvPr id="54277" name="Line 5"/>
          <p:cNvSpPr/>
          <p:nvPr/>
        </p:nvSpPr>
        <p:spPr>
          <a:xfrm>
            <a:off x="2362200" y="2971800"/>
            <a:ext cx="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78" name="Line 6"/>
          <p:cNvSpPr/>
          <p:nvPr/>
        </p:nvSpPr>
        <p:spPr>
          <a:xfrm flipV="1">
            <a:off x="2362200" y="3505200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79" name="Text Box 7"/>
          <p:cNvSpPr txBox="1"/>
          <p:nvPr/>
        </p:nvSpPr>
        <p:spPr>
          <a:xfrm>
            <a:off x="2438400" y="2819400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54280" name="Text Box 8"/>
          <p:cNvSpPr txBox="1"/>
          <p:nvPr/>
        </p:nvSpPr>
        <p:spPr>
          <a:xfrm>
            <a:off x="2438400" y="35814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4281" name="Text Box 9"/>
          <p:cNvSpPr txBox="1"/>
          <p:nvPr/>
        </p:nvSpPr>
        <p:spPr>
          <a:xfrm>
            <a:off x="1295400" y="3505200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54282" name="Line 10"/>
          <p:cNvSpPr/>
          <p:nvPr/>
        </p:nvSpPr>
        <p:spPr>
          <a:xfrm>
            <a:off x="1447800" y="4267200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83" name="Text Box 11"/>
          <p:cNvSpPr txBox="1"/>
          <p:nvPr/>
        </p:nvSpPr>
        <p:spPr>
          <a:xfrm>
            <a:off x="1600200" y="4876800"/>
            <a:ext cx="914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54284" name="Text Box 12"/>
          <p:cNvSpPr txBox="1"/>
          <p:nvPr/>
        </p:nvSpPr>
        <p:spPr>
          <a:xfrm>
            <a:off x="4876800" y="2743200"/>
            <a:ext cx="10223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740</a:t>
            </a:r>
          </a:p>
        </p:txBody>
      </p:sp>
      <p:sp>
        <p:nvSpPr>
          <p:cNvPr id="54285" name="Line 13"/>
          <p:cNvSpPr/>
          <p:nvPr/>
        </p:nvSpPr>
        <p:spPr>
          <a:xfrm>
            <a:off x="5943600" y="2971800"/>
            <a:ext cx="0" cy="1066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86" name="Line 14"/>
          <p:cNvSpPr/>
          <p:nvPr/>
        </p:nvSpPr>
        <p:spPr>
          <a:xfrm>
            <a:off x="5943600" y="34290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87" name="Text Box 15"/>
          <p:cNvSpPr txBox="1"/>
          <p:nvPr/>
        </p:nvSpPr>
        <p:spPr>
          <a:xfrm>
            <a:off x="5943600" y="2743200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54288" name="Text Box 16"/>
          <p:cNvSpPr txBox="1"/>
          <p:nvPr/>
        </p:nvSpPr>
        <p:spPr>
          <a:xfrm>
            <a:off x="5943600" y="33528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4289" name="Text Box 17"/>
          <p:cNvSpPr txBox="1"/>
          <p:nvPr/>
        </p:nvSpPr>
        <p:spPr>
          <a:xfrm>
            <a:off x="4800600" y="3276600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54290" name="Line 18"/>
          <p:cNvSpPr/>
          <p:nvPr/>
        </p:nvSpPr>
        <p:spPr>
          <a:xfrm>
            <a:off x="4876800" y="4038600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91" name="Text Box 19"/>
          <p:cNvSpPr txBox="1"/>
          <p:nvPr/>
        </p:nvSpPr>
        <p:spPr>
          <a:xfrm>
            <a:off x="4800600" y="4114800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54292" name="Text Box 20"/>
          <p:cNvSpPr txBox="1"/>
          <p:nvPr/>
        </p:nvSpPr>
        <p:spPr>
          <a:xfrm>
            <a:off x="5410200" y="41148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4293" name="Text Box 21"/>
          <p:cNvSpPr txBox="1"/>
          <p:nvPr/>
        </p:nvSpPr>
        <p:spPr>
          <a:xfrm>
            <a:off x="6172200" y="33528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4294" name="Text Box 22"/>
          <p:cNvSpPr txBox="1"/>
          <p:nvPr/>
        </p:nvSpPr>
        <p:spPr>
          <a:xfrm>
            <a:off x="4800600" y="4724400"/>
            <a:ext cx="10223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270</a:t>
            </a:r>
          </a:p>
        </p:txBody>
      </p:sp>
      <p:sp>
        <p:nvSpPr>
          <p:cNvPr id="54295" name="Line 23"/>
          <p:cNvSpPr/>
          <p:nvPr/>
        </p:nvSpPr>
        <p:spPr>
          <a:xfrm>
            <a:off x="4876800" y="5486400"/>
            <a:ext cx="91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96" name="Text Box 24"/>
          <p:cNvSpPr txBox="1"/>
          <p:nvPr/>
        </p:nvSpPr>
        <p:spPr>
          <a:xfrm>
            <a:off x="5029200" y="5562600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54313" name="Text Box 41"/>
          <p:cNvSpPr txBox="1"/>
          <p:nvPr/>
        </p:nvSpPr>
        <p:spPr>
          <a:xfrm>
            <a:off x="1600200" y="4191000"/>
            <a:ext cx="914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54314" name="Line 42"/>
          <p:cNvSpPr/>
          <p:nvPr/>
        </p:nvSpPr>
        <p:spPr>
          <a:xfrm>
            <a:off x="1600200" y="5638800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15" name="Text Box 43"/>
          <p:cNvSpPr txBox="1"/>
          <p:nvPr/>
        </p:nvSpPr>
        <p:spPr>
          <a:xfrm>
            <a:off x="1905000" y="5638800"/>
            <a:ext cx="609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4317" name="Text Box 45"/>
          <p:cNvSpPr txBox="1"/>
          <p:nvPr/>
        </p:nvSpPr>
        <p:spPr>
          <a:xfrm>
            <a:off x="2743200" y="35814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4321" name="Text Box 49"/>
          <p:cNvSpPr txBox="1"/>
          <p:nvPr/>
        </p:nvSpPr>
        <p:spPr>
          <a:xfrm>
            <a:off x="2819400" y="1905000"/>
            <a:ext cx="1371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=12</a:t>
            </a:r>
          </a:p>
        </p:txBody>
      </p:sp>
      <p:sp>
        <p:nvSpPr>
          <p:cNvPr id="54322" name="Text Box 50"/>
          <p:cNvSpPr txBox="1"/>
          <p:nvPr/>
        </p:nvSpPr>
        <p:spPr>
          <a:xfrm>
            <a:off x="6248400" y="1905000"/>
            <a:ext cx="3352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=16 (dư 20)</a:t>
            </a:r>
          </a:p>
        </p:txBody>
      </p:sp>
      <p:sp>
        <p:nvSpPr>
          <p:cNvPr id="54325" name="Rectangle 53"/>
          <p:cNvSpPr/>
          <p:nvPr/>
        </p:nvSpPr>
        <p:spPr>
          <a:xfrm>
            <a:off x="0" y="1600200"/>
            <a:ext cx="9144000" cy="121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sz="44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sz="4400" dirty="0">
                <a:latin typeface="Times New Roman" panose="02020603050405020304" pitchFamily="18" charset="0"/>
              </a:rPr>
              <a:t> </a:t>
            </a:r>
            <a:r>
              <a:rPr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b) 469 : 67	                397 : 56</a:t>
            </a:r>
          </a:p>
        </p:txBody>
      </p:sp>
      <p:sp>
        <p:nvSpPr>
          <p:cNvPr id="54326" name="Text Box 54"/>
          <p:cNvSpPr txBox="1"/>
          <p:nvPr/>
        </p:nvSpPr>
        <p:spPr>
          <a:xfrm>
            <a:off x="2819400" y="2438400"/>
            <a:ext cx="83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=7</a:t>
            </a:r>
          </a:p>
        </p:txBody>
      </p:sp>
      <p:sp>
        <p:nvSpPr>
          <p:cNvPr id="54327" name="Text Box 55"/>
          <p:cNvSpPr txBox="1"/>
          <p:nvPr/>
        </p:nvSpPr>
        <p:spPr>
          <a:xfrm>
            <a:off x="7010400" y="2438400"/>
            <a:ext cx="2667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=7(dư 5) </a:t>
            </a:r>
          </a:p>
        </p:txBody>
      </p:sp>
      <p:sp>
        <p:nvSpPr>
          <p:cNvPr id="54328" name="Text Box 56"/>
          <p:cNvSpPr txBox="1"/>
          <p:nvPr/>
        </p:nvSpPr>
        <p:spPr>
          <a:xfrm>
            <a:off x="685800" y="4038600"/>
            <a:ext cx="10223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469</a:t>
            </a:r>
          </a:p>
        </p:txBody>
      </p:sp>
      <p:sp>
        <p:nvSpPr>
          <p:cNvPr id="54329" name="Line 57"/>
          <p:cNvSpPr/>
          <p:nvPr/>
        </p:nvSpPr>
        <p:spPr>
          <a:xfrm>
            <a:off x="1905000" y="3352800"/>
            <a:ext cx="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30" name="Line 58"/>
          <p:cNvSpPr/>
          <p:nvPr/>
        </p:nvSpPr>
        <p:spPr>
          <a:xfrm>
            <a:off x="1905000" y="3962400"/>
            <a:ext cx="838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31" name="Text Box 59"/>
          <p:cNvSpPr txBox="1"/>
          <p:nvPr/>
        </p:nvSpPr>
        <p:spPr>
          <a:xfrm>
            <a:off x="2057400" y="3200400"/>
            <a:ext cx="1219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sz="4400" b="1" dirty="0">
                <a:latin typeface="Times New Roman" panose="02020603050405020304" pitchFamily="18" charset="0"/>
              </a:rPr>
              <a:t>67</a:t>
            </a:r>
          </a:p>
        </p:txBody>
      </p:sp>
      <p:sp>
        <p:nvSpPr>
          <p:cNvPr id="54332" name="Text Box 60"/>
          <p:cNvSpPr txBox="1"/>
          <p:nvPr/>
        </p:nvSpPr>
        <p:spPr>
          <a:xfrm>
            <a:off x="2057400" y="40386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4333" name="Text Box 61"/>
          <p:cNvSpPr txBox="1"/>
          <p:nvPr/>
        </p:nvSpPr>
        <p:spPr>
          <a:xfrm>
            <a:off x="685800" y="3276600"/>
            <a:ext cx="10223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469</a:t>
            </a:r>
          </a:p>
        </p:txBody>
      </p:sp>
      <p:sp>
        <p:nvSpPr>
          <p:cNvPr id="54334" name="Text Box 62"/>
          <p:cNvSpPr txBox="1"/>
          <p:nvPr/>
        </p:nvSpPr>
        <p:spPr>
          <a:xfrm flipH="1" flipV="1">
            <a:off x="990600" y="4953000"/>
            <a:ext cx="7461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4335" name="Text Box 63"/>
          <p:cNvSpPr txBox="1"/>
          <p:nvPr/>
        </p:nvSpPr>
        <p:spPr>
          <a:xfrm>
            <a:off x="5867400" y="3200400"/>
            <a:ext cx="10223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397</a:t>
            </a:r>
          </a:p>
        </p:txBody>
      </p:sp>
      <p:sp>
        <p:nvSpPr>
          <p:cNvPr id="54336" name="Line 64"/>
          <p:cNvSpPr/>
          <p:nvPr/>
        </p:nvSpPr>
        <p:spPr>
          <a:xfrm>
            <a:off x="7010400" y="3200400"/>
            <a:ext cx="0" cy="129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37" name="Line 65"/>
          <p:cNvSpPr/>
          <p:nvPr/>
        </p:nvSpPr>
        <p:spPr>
          <a:xfrm>
            <a:off x="7010400" y="3810000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38" name="Text Box 66"/>
          <p:cNvSpPr txBox="1"/>
          <p:nvPr/>
        </p:nvSpPr>
        <p:spPr>
          <a:xfrm>
            <a:off x="7086600" y="3124200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56</a:t>
            </a:r>
          </a:p>
        </p:txBody>
      </p:sp>
      <p:sp>
        <p:nvSpPr>
          <p:cNvPr id="54339" name="Text Box 67"/>
          <p:cNvSpPr txBox="1"/>
          <p:nvPr/>
        </p:nvSpPr>
        <p:spPr>
          <a:xfrm>
            <a:off x="7162800" y="38862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4340" name="Text Box 68"/>
          <p:cNvSpPr txBox="1"/>
          <p:nvPr/>
        </p:nvSpPr>
        <p:spPr>
          <a:xfrm>
            <a:off x="5867400" y="3962400"/>
            <a:ext cx="10223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392</a:t>
            </a:r>
          </a:p>
        </p:txBody>
      </p:sp>
      <p:sp>
        <p:nvSpPr>
          <p:cNvPr id="54341" name="Line 69"/>
          <p:cNvSpPr/>
          <p:nvPr/>
        </p:nvSpPr>
        <p:spPr>
          <a:xfrm>
            <a:off x="6019800" y="4800600"/>
            <a:ext cx="838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42" name="Text Box 70"/>
          <p:cNvSpPr txBox="1"/>
          <p:nvPr/>
        </p:nvSpPr>
        <p:spPr>
          <a:xfrm>
            <a:off x="6477000" y="48006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4343" name="Line 71"/>
          <p:cNvSpPr/>
          <p:nvPr/>
        </p:nvSpPr>
        <p:spPr>
          <a:xfrm>
            <a:off x="838200" y="48768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5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54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54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5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4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4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5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4" dur="1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5" dur="2000"/>
                                        <p:tgtEl>
                                          <p:spTgt spid="5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5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5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5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5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5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8" dur="1" fill="hold"/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1" dur="1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4" dur="20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  <p:bldP spid="54275" grpId="1" build="p"/>
      <p:bldP spid="54276" grpId="0"/>
      <p:bldP spid="54276" grpId="1"/>
      <p:bldP spid="54279" grpId="0"/>
      <p:bldP spid="54279" grpId="1"/>
      <p:bldP spid="54280" grpId="0"/>
      <p:bldP spid="54280" grpId="1"/>
      <p:bldP spid="54281" grpId="0"/>
      <p:bldP spid="54281" grpId="1"/>
      <p:bldP spid="54283" grpId="0"/>
      <p:bldP spid="54283" grpId="1"/>
      <p:bldP spid="54284" grpId="0"/>
      <p:bldP spid="54284" grpId="1"/>
      <p:bldP spid="54287" grpId="0"/>
      <p:bldP spid="54287" grpId="1"/>
      <p:bldP spid="54288" grpId="0"/>
      <p:bldP spid="54288" grpId="1"/>
      <p:bldP spid="54289" grpId="0"/>
      <p:bldP spid="54289" grpId="1"/>
      <p:bldP spid="54291" grpId="0"/>
      <p:bldP spid="54291" grpId="1"/>
      <p:bldP spid="54292" grpId="0"/>
      <p:bldP spid="54292" grpId="1"/>
      <p:bldP spid="54293" grpId="0"/>
      <p:bldP spid="54293" grpId="1"/>
      <p:bldP spid="54294" grpId="0"/>
      <p:bldP spid="54294" grpId="1"/>
      <p:bldP spid="54296" grpId="0"/>
      <p:bldP spid="54296" grpId="1"/>
      <p:bldP spid="54313" grpId="0"/>
      <p:bldP spid="54313" grpId="1"/>
      <p:bldP spid="54315" grpId="0"/>
      <p:bldP spid="54315" grpId="1"/>
      <p:bldP spid="54317" grpId="0"/>
      <p:bldP spid="54317" grpId="1"/>
      <p:bldP spid="54321" grpId="0"/>
      <p:bldP spid="54321" grpId="1"/>
      <p:bldP spid="54322" grpId="0"/>
      <p:bldP spid="54322" grpId="1"/>
      <p:bldP spid="54325" grpId="0"/>
      <p:bldP spid="54326" grpId="0"/>
      <p:bldP spid="54327" grpId="0"/>
      <p:bldP spid="54331" grpId="0"/>
      <p:bldP spid="54332" grpId="0"/>
      <p:bldP spid="54333" grpId="0"/>
      <p:bldP spid="54334" grpId="0"/>
      <p:bldP spid="54335" grpId="0"/>
      <p:bldP spid="54338" grpId="0"/>
      <p:bldP spid="54339" grpId="0"/>
      <p:bldP spid="54340" grpId="0"/>
      <p:bldP spid="543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886200"/>
          </a:xfrm>
          <a:ln/>
        </p:spPr>
        <p:txBody>
          <a:bodyPr vert="horz" wrap="square" lIns="91440" tIns="45720" rIns="91440" bIns="45720" anchor="ctr" anchorCtr="0"/>
          <a:lstStyle/>
          <a:p>
            <a:pPr algn="just" eaLnBrk="1" hangingPunct="1"/>
            <a:r>
              <a:rPr dirty="0">
                <a:solidFill>
                  <a:srgbClr val="6600CC"/>
                </a:solidFill>
                <a:latin typeface="Times New Roman" panose="02020603050405020304" pitchFamily="18" charset="0"/>
              </a:rPr>
              <a:t>BÀI 2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</a:rPr>
              <a:t>: Người ta xếp đều 240 bộ bàn ghế vào 15 phòng học. Hỏi mỗi phòng xếp được bao nhiêu bộ bàn ghế?</a:t>
            </a:r>
          </a:p>
        </p:txBody>
      </p:sp>
      <p:sp>
        <p:nvSpPr>
          <p:cNvPr id="30737" name="Line 17"/>
          <p:cNvSpPr/>
          <p:nvPr/>
        </p:nvSpPr>
        <p:spPr>
          <a:xfrm>
            <a:off x="6858000" y="2895600"/>
            <a:ext cx="16764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8" name="Line 18"/>
          <p:cNvSpPr/>
          <p:nvPr/>
        </p:nvSpPr>
        <p:spPr>
          <a:xfrm>
            <a:off x="609600" y="3505200"/>
            <a:ext cx="16002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9" name="Line 19"/>
          <p:cNvSpPr/>
          <p:nvPr/>
        </p:nvSpPr>
        <p:spPr>
          <a:xfrm>
            <a:off x="3581400" y="3581400"/>
            <a:ext cx="27432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40" name="Line 20"/>
          <p:cNvSpPr/>
          <p:nvPr/>
        </p:nvSpPr>
        <p:spPr>
          <a:xfrm>
            <a:off x="7772400" y="3505200"/>
            <a:ext cx="8382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41" name="Line 21"/>
          <p:cNvSpPr/>
          <p:nvPr/>
        </p:nvSpPr>
        <p:spPr>
          <a:xfrm>
            <a:off x="609600" y="4267200"/>
            <a:ext cx="78486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42" name="Line 22"/>
          <p:cNvSpPr/>
          <p:nvPr/>
        </p:nvSpPr>
        <p:spPr>
          <a:xfrm>
            <a:off x="609600" y="4953000"/>
            <a:ext cx="7620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/>
          <p:nvPr/>
        </p:nvSpPr>
        <p:spPr>
          <a:xfrm>
            <a:off x="838200" y="1295400"/>
            <a:ext cx="6870700" cy="685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eaLnBrk="0" hangingPunct="0">
              <a:spcBef>
                <a:spcPct val="50000"/>
              </a:spcBef>
            </a:pPr>
            <a:r>
              <a:rPr sz="3200" b="1" u="sng" dirty="0">
                <a:solidFill>
                  <a:schemeClr val="folHlink"/>
                </a:solidFill>
                <a:latin typeface="Times New Roman" panose="02020603050405020304" pitchFamily="18" charset="0"/>
              </a:rPr>
              <a:t>Bài tập 2:</a:t>
            </a:r>
          </a:p>
        </p:txBody>
      </p:sp>
      <p:sp>
        <p:nvSpPr>
          <p:cNvPr id="46086" name="Rectangle 6"/>
          <p:cNvSpPr/>
          <p:nvPr/>
        </p:nvSpPr>
        <p:spPr>
          <a:xfrm>
            <a:off x="457200" y="1905000"/>
            <a:ext cx="8153400" cy="1905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sz="4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</a:p>
          <a:p>
            <a:pPr marL="342900" indent="-342900">
              <a:spcBef>
                <a:spcPct val="20000"/>
              </a:spcBef>
              <a:buChar char="•"/>
            </a:pPr>
            <a: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15 phòng học:   240 bộ bàn ghế.</a:t>
            </a:r>
          </a:p>
          <a:p>
            <a:pPr marL="342900" indent="-342900">
              <a:spcBef>
                <a:spcPct val="20000"/>
              </a:spcBef>
              <a:buChar char="•"/>
            </a:pPr>
            <a: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Mỗi phòng:       .….bộ bàn ghế?</a:t>
            </a:r>
          </a:p>
          <a:p>
            <a:pPr marL="342900" indent="-342900">
              <a:spcBef>
                <a:spcPct val="20000"/>
              </a:spcBef>
            </a:pPr>
            <a:endParaRPr sz="44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Rectangle 7"/>
          <p:cNvSpPr/>
          <p:nvPr/>
        </p:nvSpPr>
        <p:spPr>
          <a:xfrm>
            <a:off x="1219200" y="2819400"/>
            <a:ext cx="7848600" cy="3124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0" hangingPunct="0"/>
            <a:endParaRPr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6" name="Rectangle 16"/>
          <p:cNvSpPr/>
          <p:nvPr/>
        </p:nvSpPr>
        <p:spPr>
          <a:xfrm>
            <a:off x="0" y="4086225"/>
            <a:ext cx="9144000" cy="277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giải</a:t>
            </a:r>
          </a:p>
          <a:p>
            <a:pPr algn="ctr"/>
            <a:r>
              <a:rPr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Mỗi phòng xếp được số bộ ghế là:</a:t>
            </a:r>
          </a:p>
          <a:p>
            <a:pPr algn="ctr"/>
            <a:r>
              <a:rPr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240 : 15 = 16 (bộ)</a:t>
            </a:r>
          </a:p>
          <a:p>
            <a:pPr algn="ctr"/>
            <a:r>
              <a:rPr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Đáp số: 16 bộ bàn ghế.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 build="p"/>
      <p:bldP spid="46087" grpId="0"/>
      <p:bldP spid="460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/>
          <p:nvPr/>
        </p:nvSpPr>
        <p:spPr>
          <a:xfrm>
            <a:off x="0" y="1600200"/>
            <a:ext cx="4495800" cy="6096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algn="ctr"/>
            <a:r>
              <a:rPr sz="3200" b="1" u="sng" dirty="0">
                <a:solidFill>
                  <a:schemeClr val="folHlink"/>
                </a:solidFill>
                <a:latin typeface="Times New Roman" panose="02020603050405020304" pitchFamily="18" charset="0"/>
              </a:rPr>
              <a:t>Bài tập 3:</a:t>
            </a:r>
            <a:r>
              <a:rPr sz="3200" b="1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sz="32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Tìm x.</a:t>
            </a:r>
          </a:p>
        </p:txBody>
      </p:sp>
      <p:sp>
        <p:nvSpPr>
          <p:cNvPr id="45062" name="Rectangle 6"/>
          <p:cNvSpPr/>
          <p:nvPr/>
        </p:nvSpPr>
        <p:spPr>
          <a:xfrm>
            <a:off x="304800" y="2514600"/>
            <a:ext cx="8839200" cy="2743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X x 34  = 714	         b)  846 : X = 18</a:t>
            </a:r>
          </a:p>
          <a:p>
            <a:pPr marL="342900" indent="-342900">
              <a:spcBef>
                <a:spcPct val="2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X          = 714 : 34                 X = 846 : 18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          = 2                             X = 47</a:t>
            </a:r>
            <a:r>
              <a:rPr sz="3200" b="1" dirty="0"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40973" y="4972050"/>
            <a:ext cx="144785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158" y="4104628"/>
            <a:ext cx="2271131" cy="27602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iadinhcanhcu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0600" y="1676400"/>
            <a:ext cx="7620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HỌC KẾT THÚC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/>
          <p:nvPr/>
        </p:nvSpPr>
        <p:spPr>
          <a:xfrm>
            <a:off x="412749" y="266700"/>
            <a:ext cx="7480300" cy="6858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 anchorCtr="0"/>
          <a:lstStyle/>
          <a:p>
            <a:r>
              <a:rPr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Ví dụ 1:</a:t>
            </a:r>
          </a:p>
        </p:txBody>
      </p:sp>
      <p:sp>
        <p:nvSpPr>
          <p:cNvPr id="8198" name="Rectangle 6"/>
          <p:cNvSpPr/>
          <p:nvPr/>
        </p:nvSpPr>
        <p:spPr>
          <a:xfrm>
            <a:off x="3581400" y="609600"/>
            <a:ext cx="3717925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672 : 21 =  ?</a:t>
            </a:r>
          </a:p>
        </p:txBody>
      </p:sp>
      <p:sp>
        <p:nvSpPr>
          <p:cNvPr id="3076" name="AutoShape 7"/>
          <p:cNvSpPr/>
          <p:nvPr/>
        </p:nvSpPr>
        <p:spPr>
          <a:xfrm rot="10800000">
            <a:off x="838200" y="1981200"/>
            <a:ext cx="6934200" cy="2209800"/>
          </a:xfrm>
          <a:prstGeom prst="wedgeRoundRectCallout">
            <a:avLst>
              <a:gd name="adj1" fmla="val -12046"/>
              <a:gd name="adj2" fmla="val 7629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eaLnBrk="0" hangingPunct="0"/>
            <a:r>
              <a:rPr sz="40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Dựa vào tính chất chia một số cho một tích hãy tìm kết quả của phép tính trên.</a:t>
            </a:r>
          </a:p>
          <a:p>
            <a:pPr algn="ctr" eaLnBrk="0" hangingPunct="0"/>
            <a:endParaRPr sz="4000" dirty="0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4076919"/>
            <a:ext cx="2271131" cy="27602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133543" y="4944341"/>
            <a:ext cx="144785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30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9"/>
          <p:cNvSpPr/>
          <p:nvPr/>
        </p:nvSpPr>
        <p:spPr>
          <a:xfrm>
            <a:off x="685800" y="1676400"/>
            <a:ext cx="7480300" cy="6858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 anchorCtr="0"/>
          <a:lstStyle/>
          <a:p>
            <a:r>
              <a:rPr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Ví dụ 1:</a:t>
            </a:r>
          </a:p>
        </p:txBody>
      </p:sp>
      <p:sp>
        <p:nvSpPr>
          <p:cNvPr id="10251" name="Text Box 11"/>
          <p:cNvSpPr txBox="1"/>
          <p:nvPr/>
        </p:nvSpPr>
        <p:spPr>
          <a:xfrm>
            <a:off x="1447800" y="2590800"/>
            <a:ext cx="7010400" cy="210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Dựa vào cách đặt tính chia cho số có 1 chữ số đặt tính phép tính </a:t>
            </a:r>
            <a:r>
              <a:rPr sz="4400" b="1" dirty="0">
                <a:solidFill>
                  <a:srgbClr val="CC0066"/>
                </a:solidFill>
                <a:latin typeface=".VnTime" pitchFamily="34" charset="0"/>
              </a:rPr>
              <a:t>672 : 21</a:t>
            </a:r>
          </a:p>
        </p:txBody>
      </p:sp>
      <p:sp>
        <p:nvSpPr>
          <p:cNvPr id="10252" name="Rectangle 12"/>
          <p:cNvSpPr/>
          <p:nvPr/>
        </p:nvSpPr>
        <p:spPr>
          <a:xfrm>
            <a:off x="1981200" y="2667000"/>
            <a:ext cx="2209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672 : 21</a:t>
            </a:r>
            <a:r>
              <a:rPr sz="4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53" name="Rectangle 13"/>
          <p:cNvSpPr/>
          <p:nvPr/>
        </p:nvSpPr>
        <p:spPr>
          <a:xfrm>
            <a:off x="4800600" y="2590800"/>
            <a:ext cx="2362200" cy="914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=</a:t>
            </a:r>
            <a:r>
              <a:rPr sz="4400" dirty="0">
                <a:solidFill>
                  <a:schemeClr val="hlink"/>
                </a:solidFill>
                <a:latin typeface="Times New Roman" panose="02020603050405020304" pitchFamily="18" charset="0"/>
              </a:rPr>
              <a:t> 672 : ( 7 x 3)</a:t>
            </a:r>
          </a:p>
        </p:txBody>
      </p:sp>
      <p:sp>
        <p:nvSpPr>
          <p:cNvPr id="10254" name="Rectangle 14"/>
          <p:cNvSpPr/>
          <p:nvPr/>
        </p:nvSpPr>
        <p:spPr>
          <a:xfrm>
            <a:off x="4038600" y="3276600"/>
            <a:ext cx="32766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=</a:t>
            </a:r>
            <a:r>
              <a:rPr sz="4400" dirty="0">
                <a:solidFill>
                  <a:schemeClr val="hlink"/>
                </a:solidFill>
                <a:latin typeface="Times New Roman" panose="02020603050405020304" pitchFamily="18" charset="0"/>
              </a:rPr>
              <a:t> 672 : 7 : 3</a:t>
            </a:r>
          </a:p>
        </p:txBody>
      </p:sp>
      <p:sp>
        <p:nvSpPr>
          <p:cNvPr id="10255" name="Rectangle 15"/>
          <p:cNvSpPr/>
          <p:nvPr/>
        </p:nvSpPr>
        <p:spPr>
          <a:xfrm>
            <a:off x="4038600" y="3962400"/>
            <a:ext cx="19812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4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= </a:t>
            </a:r>
            <a:r>
              <a:rPr sz="4400" dirty="0">
                <a:solidFill>
                  <a:schemeClr val="hlink"/>
                </a:solidFill>
                <a:latin typeface="Times New Roman" panose="02020603050405020304" pitchFamily="18" charset="0"/>
              </a:rPr>
              <a:t>96 : 3</a:t>
            </a:r>
          </a:p>
        </p:txBody>
      </p:sp>
      <p:sp>
        <p:nvSpPr>
          <p:cNvPr id="10256" name="Rectangle 16"/>
          <p:cNvSpPr/>
          <p:nvPr/>
        </p:nvSpPr>
        <p:spPr>
          <a:xfrm>
            <a:off x="4114800" y="4572000"/>
            <a:ext cx="12192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=</a:t>
            </a:r>
            <a:r>
              <a:rPr sz="4400" dirty="0">
                <a:solidFill>
                  <a:schemeClr val="hlink"/>
                </a:solidFill>
                <a:latin typeface="Times New Roman" panose="02020603050405020304" pitchFamily="18" charset="0"/>
              </a:rPr>
              <a:t> 32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1982" y="4921250"/>
            <a:ext cx="144785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4097701"/>
            <a:ext cx="2271131" cy="27602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49" grpId="1"/>
      <p:bldP spid="10251" grpId="0"/>
      <p:bldP spid="10252" grpId="0"/>
      <p:bldP spid="10252" grpId="1"/>
      <p:bldP spid="10253" grpId="0" animBg="1"/>
      <p:bldP spid="10253" grpId="1" animBg="1"/>
      <p:bldP spid="10254" grpId="0"/>
      <p:bldP spid="10254" grpId="1"/>
      <p:bldP spid="10255" grpId="0"/>
      <p:bldP spid="10255" grpId="1"/>
      <p:bldP spid="10256" grpId="0"/>
      <p:bldP spid="102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28" name="Text Box 568"/>
          <p:cNvSpPr txBox="1"/>
          <p:nvPr/>
        </p:nvSpPr>
        <p:spPr>
          <a:xfrm>
            <a:off x="152400" y="1600200"/>
            <a:ext cx="1219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672</a:t>
            </a:r>
          </a:p>
        </p:txBody>
      </p:sp>
      <p:sp>
        <p:nvSpPr>
          <p:cNvPr id="5123" name="Text Box 570"/>
          <p:cNvSpPr txBox="1"/>
          <p:nvPr/>
        </p:nvSpPr>
        <p:spPr>
          <a:xfrm>
            <a:off x="1828800" y="1584325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sz="4400" dirty="0">
              <a:latin typeface="Arial" panose="020B0604020202020204" pitchFamily="34" charset="0"/>
            </a:endParaRPr>
          </a:p>
        </p:txBody>
      </p:sp>
      <p:sp>
        <p:nvSpPr>
          <p:cNvPr id="5124" name="Text Box 571"/>
          <p:cNvSpPr txBox="1"/>
          <p:nvPr/>
        </p:nvSpPr>
        <p:spPr>
          <a:xfrm>
            <a:off x="1812925" y="1468438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sz="4400" dirty="0">
              <a:latin typeface="Arial" panose="020B0604020202020204" pitchFamily="34" charset="0"/>
            </a:endParaRPr>
          </a:p>
        </p:txBody>
      </p:sp>
      <p:sp>
        <p:nvSpPr>
          <p:cNvPr id="41532" name="Line 572"/>
          <p:cNvSpPr/>
          <p:nvPr/>
        </p:nvSpPr>
        <p:spPr>
          <a:xfrm>
            <a:off x="1295400" y="1676400"/>
            <a:ext cx="0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6" name="Text Box 573"/>
          <p:cNvSpPr txBox="1"/>
          <p:nvPr/>
        </p:nvSpPr>
        <p:spPr>
          <a:xfrm>
            <a:off x="1828800" y="1660525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sz="4400" dirty="0">
              <a:latin typeface="Arial" panose="020B0604020202020204" pitchFamily="34" charset="0"/>
            </a:endParaRPr>
          </a:p>
        </p:txBody>
      </p:sp>
      <p:sp>
        <p:nvSpPr>
          <p:cNvPr id="41534" name="Line 574"/>
          <p:cNvSpPr/>
          <p:nvPr/>
        </p:nvSpPr>
        <p:spPr>
          <a:xfrm>
            <a:off x="1295400" y="2362200"/>
            <a:ext cx="91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535" name="Text Box 575"/>
          <p:cNvSpPr txBox="1"/>
          <p:nvPr/>
        </p:nvSpPr>
        <p:spPr>
          <a:xfrm>
            <a:off x="1371600" y="1600200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41537" name="Text Box 577"/>
          <p:cNvSpPr txBox="1"/>
          <p:nvPr/>
        </p:nvSpPr>
        <p:spPr>
          <a:xfrm>
            <a:off x="1676400" y="1524000"/>
            <a:ext cx="68516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dirty="0">
                <a:solidFill>
                  <a:schemeClr val="folHlink"/>
                </a:solidFill>
                <a:latin typeface="Arial" panose="020B0604020202020204" pitchFamily="34" charset="0"/>
              </a:rPr>
              <a:t>  * </a:t>
            </a:r>
            <a:r>
              <a:rPr sz="4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67 chia cho 21 được 3, viết 3</a:t>
            </a:r>
            <a:r>
              <a:rPr sz="4000" dirty="0">
                <a:solidFill>
                  <a:schemeClr val="folHlink"/>
                </a:solidFill>
                <a:latin typeface=".VnTime" pitchFamily="34" charset="0"/>
              </a:rPr>
              <a:t>;</a:t>
            </a:r>
            <a:endParaRPr sz="4000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41538" name="Text Box 578"/>
          <p:cNvSpPr txBox="1"/>
          <p:nvPr/>
        </p:nvSpPr>
        <p:spPr>
          <a:xfrm>
            <a:off x="1371600" y="23622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1541" name="Text Box 581"/>
          <p:cNvSpPr txBox="1"/>
          <p:nvPr/>
        </p:nvSpPr>
        <p:spPr>
          <a:xfrm>
            <a:off x="2667000" y="1981200"/>
            <a:ext cx="48260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3 nhân 1 bằng 3, viết 3</a:t>
            </a:r>
            <a:endParaRPr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542" name="Text Box 582"/>
          <p:cNvSpPr txBox="1"/>
          <p:nvPr/>
        </p:nvSpPr>
        <p:spPr>
          <a:xfrm>
            <a:off x="457200" y="22860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1543" name="Text Box 583"/>
          <p:cNvSpPr txBox="1"/>
          <p:nvPr/>
        </p:nvSpPr>
        <p:spPr>
          <a:xfrm>
            <a:off x="2667000" y="2514600"/>
            <a:ext cx="48260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3 nhân 2 bằng 6, viết 6</a:t>
            </a:r>
            <a:endParaRPr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544" name="Text Box 584"/>
          <p:cNvSpPr txBox="1"/>
          <p:nvPr/>
        </p:nvSpPr>
        <p:spPr>
          <a:xfrm>
            <a:off x="152400" y="22860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1545" name="Line 585"/>
          <p:cNvSpPr/>
          <p:nvPr/>
        </p:nvSpPr>
        <p:spPr>
          <a:xfrm>
            <a:off x="228600" y="2971800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546" name="Text Box 586"/>
          <p:cNvSpPr txBox="1"/>
          <p:nvPr/>
        </p:nvSpPr>
        <p:spPr>
          <a:xfrm>
            <a:off x="2590800" y="3048000"/>
            <a:ext cx="505936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67 trừ 63 bằng 4, viết 4.</a:t>
            </a:r>
            <a:endParaRPr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547" name="Text Box 587"/>
          <p:cNvSpPr txBox="1"/>
          <p:nvPr/>
        </p:nvSpPr>
        <p:spPr>
          <a:xfrm>
            <a:off x="457200" y="28956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1548" name="Text Box 588"/>
          <p:cNvSpPr txBox="1"/>
          <p:nvPr/>
        </p:nvSpPr>
        <p:spPr>
          <a:xfrm>
            <a:off x="2057400" y="3505200"/>
            <a:ext cx="3886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dirty="0">
                <a:solidFill>
                  <a:srgbClr val="000099"/>
                </a:solidFill>
                <a:latin typeface="Arial" panose="020B0604020202020204" pitchFamily="34" charset="0"/>
              </a:rPr>
              <a:t>* </a:t>
            </a:r>
            <a:r>
              <a:rPr sz="4000" dirty="0">
                <a:solidFill>
                  <a:srgbClr val="000099"/>
                </a:solidFill>
                <a:latin typeface="Times New Roman" panose="02020603050405020304" pitchFamily="18" charset="0"/>
              </a:rPr>
              <a:t>Hạ 2, được 42;</a:t>
            </a:r>
            <a:endParaRPr sz="40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1549" name="Text Box 589"/>
          <p:cNvSpPr txBox="1"/>
          <p:nvPr/>
        </p:nvSpPr>
        <p:spPr>
          <a:xfrm>
            <a:off x="762000" y="16002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1550" name="Text Box 590"/>
          <p:cNvSpPr txBox="1"/>
          <p:nvPr/>
        </p:nvSpPr>
        <p:spPr>
          <a:xfrm>
            <a:off x="2362200" y="3962400"/>
            <a:ext cx="608806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dirty="0">
                <a:solidFill>
                  <a:srgbClr val="6600CC"/>
                </a:solidFill>
                <a:latin typeface="Times New Roman" panose="02020603050405020304" pitchFamily="18" charset="0"/>
              </a:rPr>
              <a:t>42 chia cho 21 được 2, viết 2</a:t>
            </a:r>
            <a:endParaRPr sz="4000" dirty="0">
              <a:solidFill>
                <a:srgbClr val="6600CC"/>
              </a:solidFill>
              <a:latin typeface="Arial" panose="020B0604020202020204" pitchFamily="34" charset="0"/>
            </a:endParaRPr>
          </a:p>
        </p:txBody>
      </p:sp>
      <p:sp>
        <p:nvSpPr>
          <p:cNvPr id="41551" name="Text Box 591"/>
          <p:cNvSpPr txBox="1"/>
          <p:nvPr/>
        </p:nvSpPr>
        <p:spPr>
          <a:xfrm>
            <a:off x="1676400" y="23622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1552" name="Text Box 592"/>
          <p:cNvSpPr txBox="1"/>
          <p:nvPr/>
        </p:nvSpPr>
        <p:spPr>
          <a:xfrm>
            <a:off x="2514600" y="4419600"/>
            <a:ext cx="48260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dirty="0">
                <a:solidFill>
                  <a:srgbClr val="6600CC"/>
                </a:solidFill>
                <a:latin typeface="Times New Roman" panose="02020603050405020304" pitchFamily="18" charset="0"/>
              </a:rPr>
              <a:t>2 nhân 1 bằng 2, viết 2</a:t>
            </a:r>
            <a:endParaRPr sz="4000" dirty="0">
              <a:solidFill>
                <a:srgbClr val="6600CC"/>
              </a:solidFill>
              <a:latin typeface=".VnTime" pitchFamily="34" charset="0"/>
            </a:endParaRPr>
          </a:p>
        </p:txBody>
      </p:sp>
      <p:sp>
        <p:nvSpPr>
          <p:cNvPr id="41553" name="Text Box 593"/>
          <p:cNvSpPr txBox="1"/>
          <p:nvPr/>
        </p:nvSpPr>
        <p:spPr>
          <a:xfrm>
            <a:off x="762000" y="35052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1554" name="Text Box 594"/>
          <p:cNvSpPr txBox="1"/>
          <p:nvPr/>
        </p:nvSpPr>
        <p:spPr>
          <a:xfrm>
            <a:off x="2514600" y="4953000"/>
            <a:ext cx="48260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dirty="0">
                <a:solidFill>
                  <a:srgbClr val="6600CC"/>
                </a:solidFill>
                <a:latin typeface="Times New Roman" panose="02020603050405020304" pitchFamily="18" charset="0"/>
              </a:rPr>
              <a:t>2 nhân 2 bằng 4, viết 4</a:t>
            </a:r>
            <a:endParaRPr sz="4000" dirty="0">
              <a:solidFill>
                <a:srgbClr val="6600CC"/>
              </a:solidFill>
              <a:latin typeface=".VnTime" pitchFamily="34" charset="0"/>
            </a:endParaRPr>
          </a:p>
        </p:txBody>
      </p:sp>
      <p:sp>
        <p:nvSpPr>
          <p:cNvPr id="41555" name="Text Box 595"/>
          <p:cNvSpPr txBox="1"/>
          <p:nvPr/>
        </p:nvSpPr>
        <p:spPr>
          <a:xfrm>
            <a:off x="457200" y="35052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1556" name="Line 596"/>
          <p:cNvSpPr/>
          <p:nvPr/>
        </p:nvSpPr>
        <p:spPr>
          <a:xfrm flipV="1">
            <a:off x="533400" y="4267200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557" name="Text Box 597"/>
          <p:cNvSpPr txBox="1"/>
          <p:nvPr/>
        </p:nvSpPr>
        <p:spPr>
          <a:xfrm>
            <a:off x="2362200" y="5486400"/>
            <a:ext cx="493236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dirty="0">
                <a:solidFill>
                  <a:srgbClr val="6600CC"/>
                </a:solidFill>
                <a:latin typeface="Times New Roman" panose="02020603050405020304" pitchFamily="18" charset="0"/>
              </a:rPr>
              <a:t>42 trừ 42 bằng 0, viết 0</a:t>
            </a:r>
            <a:endParaRPr sz="4000" dirty="0">
              <a:solidFill>
                <a:srgbClr val="6600CC"/>
              </a:solidFill>
              <a:latin typeface=".VnTime" pitchFamily="34" charset="0"/>
            </a:endParaRPr>
          </a:p>
        </p:txBody>
      </p:sp>
      <p:sp>
        <p:nvSpPr>
          <p:cNvPr id="41558" name="Text Box 598"/>
          <p:cNvSpPr txBox="1"/>
          <p:nvPr/>
        </p:nvSpPr>
        <p:spPr>
          <a:xfrm>
            <a:off x="838200" y="42672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559" name="Text Box 599"/>
          <p:cNvSpPr txBox="1"/>
          <p:nvPr/>
        </p:nvSpPr>
        <p:spPr>
          <a:xfrm>
            <a:off x="2438400" y="6096000"/>
            <a:ext cx="374650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 </a:t>
            </a: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Vậy</a:t>
            </a:r>
            <a:r>
              <a:rPr sz="4400" b="1" dirty="0">
                <a:latin typeface="Times New Roman" panose="02020603050405020304" pitchFamily="18" charset="0"/>
              </a:rPr>
              <a:t> </a:t>
            </a:r>
            <a:r>
              <a:rPr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672 : 21 =</a:t>
            </a:r>
          </a:p>
        </p:txBody>
      </p:sp>
      <p:sp>
        <p:nvSpPr>
          <p:cNvPr id="41560" name="Text Box 600"/>
          <p:cNvSpPr txBox="1"/>
          <p:nvPr/>
        </p:nvSpPr>
        <p:spPr>
          <a:xfrm>
            <a:off x="6248400" y="6034088"/>
            <a:ext cx="79375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41568" name="Line 608"/>
          <p:cNvSpPr/>
          <p:nvPr/>
        </p:nvSpPr>
        <p:spPr>
          <a:xfrm>
            <a:off x="1295400" y="1676400"/>
            <a:ext cx="0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4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4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4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4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4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4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4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4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00035 0.1888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4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4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4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1000"/>
                                        <p:tgtEl>
                                          <p:spTgt spid="4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1000"/>
                                        <p:tgtEl>
                                          <p:spTgt spid="4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000"/>
                                        <p:tgtEl>
                                          <p:spTgt spid="4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4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4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5" dur="1000"/>
                                        <p:tgtEl>
                                          <p:spTgt spid="4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2000"/>
                                        <p:tgtEl>
                                          <p:spTgt spid="41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2" dur="2000"/>
                                        <p:tgtEl>
                                          <p:spTgt spid="4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5" dur="2000"/>
                                        <p:tgtEl>
                                          <p:spTgt spid="4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8" dur="2000"/>
                                        <p:tgtEl>
                                          <p:spTgt spid="41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2000"/>
                                        <p:tgtEl>
                                          <p:spTgt spid="4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4" dur="2000"/>
                                        <p:tgtEl>
                                          <p:spTgt spid="41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7" dur="2000"/>
                                        <p:tgtEl>
                                          <p:spTgt spid="41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0" dur="2000"/>
                                        <p:tgtEl>
                                          <p:spTgt spid="4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41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6" dur="2000"/>
                                        <p:tgtEl>
                                          <p:spTgt spid="41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9" dur="2000"/>
                                        <p:tgtEl>
                                          <p:spTgt spid="41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28" grpId="0"/>
      <p:bldP spid="41535" grpId="0"/>
      <p:bldP spid="41537" grpId="0"/>
      <p:bldP spid="41537" grpId="1"/>
      <p:bldP spid="41538" grpId="0"/>
      <p:bldP spid="41541" grpId="0"/>
      <p:bldP spid="41541" grpId="1"/>
      <p:bldP spid="41542" grpId="0"/>
      <p:bldP spid="41543" grpId="0"/>
      <p:bldP spid="41543" grpId="1"/>
      <p:bldP spid="41544" grpId="0"/>
      <p:bldP spid="41546" grpId="0"/>
      <p:bldP spid="41546" grpId="1"/>
      <p:bldP spid="41547" grpId="0"/>
      <p:bldP spid="41548" grpId="0"/>
      <p:bldP spid="41548" grpId="1"/>
      <p:bldP spid="41549" grpId="0"/>
      <p:bldP spid="41549" grpId="1"/>
      <p:bldP spid="41550" grpId="0"/>
      <p:bldP spid="41551" grpId="0"/>
      <p:bldP spid="41552" grpId="0"/>
      <p:bldP spid="41552" grpId="1"/>
      <p:bldP spid="41553" grpId="0"/>
      <p:bldP spid="41554" grpId="0"/>
      <p:bldP spid="41554" grpId="1"/>
      <p:bldP spid="41555" grpId="0"/>
      <p:bldP spid="41557" grpId="0"/>
      <p:bldP spid="41557" grpId="1"/>
      <p:bldP spid="41558" grpId="0"/>
      <p:bldP spid="41559" grpId="0"/>
      <p:bldP spid="41559" grpId="1"/>
      <p:bldP spid="41560" grpId="0"/>
      <p:bldP spid="415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/>
          <p:nvPr/>
        </p:nvSpPr>
        <p:spPr>
          <a:xfrm>
            <a:off x="1600200" y="457200"/>
            <a:ext cx="1758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Ví dụ 2:</a:t>
            </a:r>
          </a:p>
        </p:txBody>
      </p:sp>
      <p:sp>
        <p:nvSpPr>
          <p:cNvPr id="13317" name="Text Box 5"/>
          <p:cNvSpPr txBox="1"/>
          <p:nvPr/>
        </p:nvSpPr>
        <p:spPr>
          <a:xfrm>
            <a:off x="3234531" y="1211262"/>
            <a:ext cx="2674938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779 : 18 = ?</a:t>
            </a:r>
          </a:p>
        </p:txBody>
      </p:sp>
      <p:sp>
        <p:nvSpPr>
          <p:cNvPr id="13318" name="Text Box 6"/>
          <p:cNvSpPr txBox="1"/>
          <p:nvPr/>
        </p:nvSpPr>
        <p:spPr>
          <a:xfrm>
            <a:off x="76200" y="2025649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Hãy đặt tính và thực hiện phép tính trên.</a:t>
            </a:r>
            <a:endParaRPr sz="4000" b="1" dirty="0">
              <a:solidFill>
                <a:srgbClr val="FF3399"/>
              </a:solidFill>
              <a:latin typeface=".VnTime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33600" y="4972050"/>
            <a:ext cx="144785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927" y="4097701"/>
            <a:ext cx="2271131" cy="27602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8" name="Text Box 90"/>
          <p:cNvSpPr txBox="1"/>
          <p:nvPr/>
        </p:nvSpPr>
        <p:spPr>
          <a:xfrm>
            <a:off x="0" y="1447800"/>
            <a:ext cx="10223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779</a:t>
            </a:r>
          </a:p>
        </p:txBody>
      </p:sp>
      <p:sp>
        <p:nvSpPr>
          <p:cNvPr id="12379" name="Line 91"/>
          <p:cNvSpPr/>
          <p:nvPr/>
        </p:nvSpPr>
        <p:spPr>
          <a:xfrm>
            <a:off x="1143000" y="1600200"/>
            <a:ext cx="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80" name="Line 92"/>
          <p:cNvSpPr/>
          <p:nvPr/>
        </p:nvSpPr>
        <p:spPr>
          <a:xfrm>
            <a:off x="1143000" y="2209800"/>
            <a:ext cx="91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81" name="Text Box 93"/>
          <p:cNvSpPr txBox="1"/>
          <p:nvPr/>
        </p:nvSpPr>
        <p:spPr>
          <a:xfrm>
            <a:off x="1219200" y="1447800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2383" name="Text Box 95"/>
          <p:cNvSpPr txBox="1"/>
          <p:nvPr/>
        </p:nvSpPr>
        <p:spPr>
          <a:xfrm>
            <a:off x="2057400" y="1295400"/>
            <a:ext cx="6300788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dirty="0">
                <a:solidFill>
                  <a:schemeClr val="folHlink"/>
                </a:solidFill>
                <a:latin typeface="Arial" panose="020B0604020202020204" pitchFamily="34" charset="0"/>
              </a:rPr>
              <a:t>*</a:t>
            </a:r>
            <a:r>
              <a:rPr sz="4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77chia cho 18 được 4, viết 4;</a:t>
            </a:r>
            <a:endParaRPr sz="4000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2384" name="Text Box 96"/>
          <p:cNvSpPr txBox="1"/>
          <p:nvPr/>
        </p:nvSpPr>
        <p:spPr>
          <a:xfrm>
            <a:off x="1143000" y="22860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385" name="Text Box 97"/>
          <p:cNvSpPr txBox="1"/>
          <p:nvPr/>
        </p:nvSpPr>
        <p:spPr>
          <a:xfrm>
            <a:off x="2362200" y="1905000"/>
            <a:ext cx="58610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4 nhân 8 bằng 32, viết 2, nhớ 3</a:t>
            </a:r>
            <a:endParaRPr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386" name="Text Box 98"/>
          <p:cNvSpPr txBox="1"/>
          <p:nvPr/>
        </p:nvSpPr>
        <p:spPr>
          <a:xfrm>
            <a:off x="304800" y="20574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387" name="Text Box 99"/>
          <p:cNvSpPr txBox="1"/>
          <p:nvPr/>
        </p:nvSpPr>
        <p:spPr>
          <a:xfrm>
            <a:off x="2362200" y="2438400"/>
            <a:ext cx="6165850" cy="1190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4 nhân 1 bằng 4, thêm 3 bằng 7, </a:t>
            </a:r>
          </a:p>
          <a:p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viết 7.</a:t>
            </a:r>
            <a:endParaRPr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388" name="Text Box 100"/>
          <p:cNvSpPr txBox="1"/>
          <p:nvPr/>
        </p:nvSpPr>
        <p:spPr>
          <a:xfrm>
            <a:off x="0" y="20574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389" name="Line 101"/>
          <p:cNvSpPr/>
          <p:nvPr/>
        </p:nvSpPr>
        <p:spPr>
          <a:xfrm>
            <a:off x="0" y="2743200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90" name="Text Box 102"/>
          <p:cNvSpPr txBox="1"/>
          <p:nvPr/>
        </p:nvSpPr>
        <p:spPr>
          <a:xfrm>
            <a:off x="3657600" y="2971800"/>
            <a:ext cx="457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77 trừ 72 bằng 5, viết 5.</a:t>
            </a:r>
            <a:endParaRPr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391" name="Text Box 103"/>
          <p:cNvSpPr txBox="1"/>
          <p:nvPr/>
        </p:nvSpPr>
        <p:spPr>
          <a:xfrm>
            <a:off x="304800" y="28194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2392" name="Text Box 104"/>
          <p:cNvSpPr txBox="1"/>
          <p:nvPr/>
        </p:nvSpPr>
        <p:spPr>
          <a:xfrm>
            <a:off x="2209800" y="3429000"/>
            <a:ext cx="33940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dirty="0">
                <a:solidFill>
                  <a:srgbClr val="000099"/>
                </a:solidFill>
                <a:latin typeface="Arial" panose="020B0604020202020204" pitchFamily="34" charset="0"/>
              </a:rPr>
              <a:t>*</a:t>
            </a:r>
            <a:r>
              <a:rPr sz="4000" dirty="0">
                <a:solidFill>
                  <a:srgbClr val="000099"/>
                </a:solidFill>
                <a:latin typeface="Times New Roman" panose="02020603050405020304" pitchFamily="18" charset="0"/>
              </a:rPr>
              <a:t> Hạ 9, được 59</a:t>
            </a:r>
            <a:endParaRPr sz="40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2394" name="Text Box 106"/>
          <p:cNvSpPr txBox="1"/>
          <p:nvPr/>
        </p:nvSpPr>
        <p:spPr>
          <a:xfrm>
            <a:off x="2438400" y="3962400"/>
            <a:ext cx="56134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dirty="0">
                <a:solidFill>
                  <a:srgbClr val="6600CC"/>
                </a:solidFill>
                <a:latin typeface="Times New Roman" panose="02020603050405020304" pitchFamily="18" charset="0"/>
              </a:rPr>
              <a:t>59 chia cho 18 được 3, viết 3</a:t>
            </a:r>
            <a:r>
              <a:rPr sz="3600" dirty="0">
                <a:solidFill>
                  <a:srgbClr val="6600CC"/>
                </a:solidFill>
                <a:latin typeface=".VnTime" pitchFamily="34" charset="0"/>
              </a:rPr>
              <a:t> </a:t>
            </a:r>
            <a:endParaRPr sz="3600" dirty="0">
              <a:solidFill>
                <a:srgbClr val="6600CC"/>
              </a:solidFill>
              <a:latin typeface="Arial" panose="020B0604020202020204" pitchFamily="34" charset="0"/>
            </a:endParaRPr>
          </a:p>
        </p:txBody>
      </p:sp>
      <p:sp>
        <p:nvSpPr>
          <p:cNvPr id="12395" name="Text Box 107"/>
          <p:cNvSpPr txBox="1"/>
          <p:nvPr/>
        </p:nvSpPr>
        <p:spPr>
          <a:xfrm>
            <a:off x="1447800" y="22860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2396" name="Text Box 108"/>
          <p:cNvSpPr txBox="1"/>
          <p:nvPr/>
        </p:nvSpPr>
        <p:spPr>
          <a:xfrm>
            <a:off x="2590800" y="4419600"/>
            <a:ext cx="58610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dirty="0">
                <a:solidFill>
                  <a:srgbClr val="6600CC"/>
                </a:solidFill>
                <a:latin typeface="Times New Roman" panose="02020603050405020304" pitchFamily="18" charset="0"/>
              </a:rPr>
              <a:t>3 nhân 8 bằng 24, viết 4, nhớ 2</a:t>
            </a:r>
            <a:endParaRPr sz="3600" dirty="0">
              <a:solidFill>
                <a:srgbClr val="6600CC"/>
              </a:solidFill>
              <a:latin typeface=".VnTime" pitchFamily="34" charset="0"/>
            </a:endParaRPr>
          </a:p>
        </p:txBody>
      </p:sp>
      <p:sp>
        <p:nvSpPr>
          <p:cNvPr id="12397" name="Text Box 109"/>
          <p:cNvSpPr txBox="1"/>
          <p:nvPr/>
        </p:nvSpPr>
        <p:spPr>
          <a:xfrm>
            <a:off x="609600" y="3505200"/>
            <a:ext cx="609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398" name="Text Box 110"/>
          <p:cNvSpPr txBox="1"/>
          <p:nvPr/>
        </p:nvSpPr>
        <p:spPr>
          <a:xfrm>
            <a:off x="2133600" y="4924425"/>
            <a:ext cx="6051550" cy="1190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dirty="0">
                <a:solidFill>
                  <a:srgbClr val="6600CC"/>
                </a:solidFill>
                <a:latin typeface="Times New Roman" panose="02020603050405020304" pitchFamily="18" charset="0"/>
              </a:rPr>
              <a:t>3 nhân 1 bằng 3, thêm 2 bằng 5,</a:t>
            </a:r>
          </a:p>
          <a:p>
            <a:r>
              <a:rPr sz="3600" dirty="0">
                <a:solidFill>
                  <a:srgbClr val="6600CC"/>
                </a:solidFill>
                <a:latin typeface="Times New Roman" panose="02020603050405020304" pitchFamily="18" charset="0"/>
              </a:rPr>
              <a:t>viết 5.</a:t>
            </a:r>
            <a:endParaRPr sz="3600" dirty="0">
              <a:solidFill>
                <a:srgbClr val="6600CC"/>
              </a:solidFill>
              <a:latin typeface=".VnTime" pitchFamily="34" charset="0"/>
            </a:endParaRPr>
          </a:p>
        </p:txBody>
      </p:sp>
      <p:sp>
        <p:nvSpPr>
          <p:cNvPr id="12399" name="Text Box 111"/>
          <p:cNvSpPr txBox="1"/>
          <p:nvPr/>
        </p:nvSpPr>
        <p:spPr>
          <a:xfrm>
            <a:off x="304800" y="35052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2400" name="Line 112"/>
          <p:cNvSpPr/>
          <p:nvPr/>
        </p:nvSpPr>
        <p:spPr>
          <a:xfrm flipV="1">
            <a:off x="457200" y="4267200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401" name="Text Box 113"/>
          <p:cNvSpPr txBox="1"/>
          <p:nvPr/>
        </p:nvSpPr>
        <p:spPr>
          <a:xfrm>
            <a:off x="3505200" y="5486400"/>
            <a:ext cx="44577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dirty="0">
                <a:solidFill>
                  <a:srgbClr val="6600CC"/>
                </a:solidFill>
                <a:latin typeface="Times New Roman" panose="02020603050405020304" pitchFamily="18" charset="0"/>
              </a:rPr>
              <a:t>59 trừ 54 bằng 5, viết 5</a:t>
            </a:r>
            <a:endParaRPr sz="3600" dirty="0">
              <a:solidFill>
                <a:srgbClr val="6600CC"/>
              </a:solidFill>
              <a:latin typeface=".VnTime" pitchFamily="34" charset="0"/>
            </a:endParaRPr>
          </a:p>
        </p:txBody>
      </p:sp>
      <p:sp>
        <p:nvSpPr>
          <p:cNvPr id="12402" name="Text Box 114"/>
          <p:cNvSpPr txBox="1"/>
          <p:nvPr/>
        </p:nvSpPr>
        <p:spPr>
          <a:xfrm>
            <a:off x="609600" y="42672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2403" name="Text Box 115"/>
          <p:cNvSpPr txBox="1"/>
          <p:nvPr/>
        </p:nvSpPr>
        <p:spPr>
          <a:xfrm>
            <a:off x="2057400" y="6156325"/>
            <a:ext cx="34226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Vậy</a:t>
            </a:r>
            <a:r>
              <a:rPr sz="4000" b="1" dirty="0">
                <a:solidFill>
                  <a:srgbClr val="EDB1E4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779 : 18 =</a:t>
            </a:r>
          </a:p>
        </p:txBody>
      </p:sp>
      <p:sp>
        <p:nvSpPr>
          <p:cNvPr id="12404" name="Text Box 116"/>
          <p:cNvSpPr txBox="1"/>
          <p:nvPr/>
        </p:nvSpPr>
        <p:spPr>
          <a:xfrm>
            <a:off x="5334000" y="6156325"/>
            <a:ext cx="23812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43 ( dư 5 )</a:t>
            </a:r>
          </a:p>
        </p:txBody>
      </p:sp>
      <p:sp>
        <p:nvSpPr>
          <p:cNvPr id="12409" name="Text Box 121"/>
          <p:cNvSpPr txBox="1"/>
          <p:nvPr/>
        </p:nvSpPr>
        <p:spPr>
          <a:xfrm>
            <a:off x="609600" y="1447800"/>
            <a:ext cx="463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0034 0.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1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1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1000"/>
                                        <p:tgtEl>
                                          <p:spTgt spid="1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1000"/>
                                        <p:tgtEl>
                                          <p:spTgt spid="1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000"/>
                                        <p:tgtEl>
                                          <p:spTgt spid="1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8" grpId="0"/>
      <p:bldP spid="12381" grpId="0"/>
      <p:bldP spid="12383" grpId="0"/>
      <p:bldP spid="12383" grpId="1"/>
      <p:bldP spid="12384" grpId="0"/>
      <p:bldP spid="12385" grpId="0"/>
      <p:bldP spid="12385" grpId="1"/>
      <p:bldP spid="12386" grpId="0"/>
      <p:bldP spid="12387" grpId="0"/>
      <p:bldP spid="12387" grpId="1"/>
      <p:bldP spid="12388" grpId="0"/>
      <p:bldP spid="12390" grpId="0"/>
      <p:bldP spid="12390" grpId="1"/>
      <p:bldP spid="12391" grpId="0"/>
      <p:bldP spid="12392" grpId="0"/>
      <p:bldP spid="12392" grpId="1"/>
      <p:bldP spid="12394" grpId="0"/>
      <p:bldP spid="12394" grpId="1"/>
      <p:bldP spid="12395" grpId="0"/>
      <p:bldP spid="12396" grpId="0"/>
      <p:bldP spid="12396" grpId="1"/>
      <p:bldP spid="12397" grpId="0"/>
      <p:bldP spid="12398" grpId="0"/>
      <p:bldP spid="12398" grpId="1"/>
      <p:bldP spid="12399" grpId="0"/>
      <p:bldP spid="12401" grpId="0"/>
      <p:bldP spid="12401" grpId="1"/>
      <p:bldP spid="12402" grpId="0"/>
      <p:bldP spid="12403" grpId="0"/>
      <p:bldP spid="12403" grpId="1"/>
      <p:bldP spid="12404" grpId="0"/>
      <p:bldP spid="12404" grpId="1"/>
      <p:bldP spid="12409" grpId="0"/>
      <p:bldP spid="1240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/>
          <p:nvPr/>
        </p:nvSpPr>
        <p:spPr>
          <a:xfrm>
            <a:off x="0" y="1371600"/>
            <a:ext cx="2057400" cy="3441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672 21</a:t>
            </a:r>
          </a:p>
          <a:p>
            <a:r>
              <a:rPr sz="4400" b="1" dirty="0">
                <a:latin typeface="Times New Roman" panose="02020603050405020304" pitchFamily="18" charset="0"/>
              </a:rPr>
              <a:t>63   32</a:t>
            </a:r>
          </a:p>
          <a:p>
            <a:r>
              <a:rPr sz="4400" b="1" dirty="0">
                <a:latin typeface="Times New Roman" panose="02020603050405020304" pitchFamily="18" charset="0"/>
              </a:rPr>
              <a:t>  42</a:t>
            </a:r>
          </a:p>
          <a:p>
            <a:r>
              <a:rPr sz="4400" b="1" dirty="0">
                <a:latin typeface="Times New Roman" panose="02020603050405020304" pitchFamily="18" charset="0"/>
              </a:rPr>
              <a:t>  42</a:t>
            </a:r>
          </a:p>
          <a:p>
            <a:r>
              <a:rPr sz="4400" b="1" dirty="0">
                <a:latin typeface="Times New Roman" panose="02020603050405020304" pitchFamily="18" charset="0"/>
              </a:rPr>
              <a:t>    0</a:t>
            </a:r>
          </a:p>
        </p:txBody>
      </p:sp>
      <p:sp>
        <p:nvSpPr>
          <p:cNvPr id="17411" name="Line 3"/>
          <p:cNvSpPr/>
          <p:nvPr/>
        </p:nvSpPr>
        <p:spPr>
          <a:xfrm>
            <a:off x="914400" y="1524000"/>
            <a:ext cx="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2" name="Line 4"/>
          <p:cNvSpPr/>
          <p:nvPr/>
        </p:nvSpPr>
        <p:spPr>
          <a:xfrm>
            <a:off x="914400" y="20574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3" name="Line 5"/>
          <p:cNvSpPr/>
          <p:nvPr/>
        </p:nvSpPr>
        <p:spPr>
          <a:xfrm>
            <a:off x="0" y="2819400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4" name="Line 6"/>
          <p:cNvSpPr/>
          <p:nvPr/>
        </p:nvSpPr>
        <p:spPr>
          <a:xfrm>
            <a:off x="381000" y="4114800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5" name="Text Box 7"/>
          <p:cNvSpPr txBox="1"/>
          <p:nvPr/>
        </p:nvSpPr>
        <p:spPr>
          <a:xfrm>
            <a:off x="1905000" y="1371600"/>
            <a:ext cx="3048000" cy="3441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779 18</a:t>
            </a:r>
          </a:p>
          <a:p>
            <a:r>
              <a:rPr sz="4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72   43</a:t>
            </a:r>
          </a:p>
          <a:p>
            <a:r>
              <a:rPr sz="4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 59</a:t>
            </a:r>
          </a:p>
          <a:p>
            <a:r>
              <a:rPr sz="4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 54</a:t>
            </a:r>
          </a:p>
          <a:p>
            <a:r>
              <a:rPr sz="4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   5</a:t>
            </a:r>
          </a:p>
        </p:txBody>
      </p:sp>
      <p:sp>
        <p:nvSpPr>
          <p:cNvPr id="17416" name="Line 8"/>
          <p:cNvSpPr/>
          <p:nvPr/>
        </p:nvSpPr>
        <p:spPr>
          <a:xfrm>
            <a:off x="2895600" y="1524000"/>
            <a:ext cx="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7" name="Line 9"/>
          <p:cNvSpPr/>
          <p:nvPr/>
        </p:nvSpPr>
        <p:spPr>
          <a:xfrm>
            <a:off x="2895600" y="2057400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8" name="Line 10"/>
          <p:cNvSpPr/>
          <p:nvPr/>
        </p:nvSpPr>
        <p:spPr>
          <a:xfrm>
            <a:off x="2057400" y="2743200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9" name="Line 11"/>
          <p:cNvSpPr/>
          <p:nvPr/>
        </p:nvSpPr>
        <p:spPr>
          <a:xfrm>
            <a:off x="2286000" y="4114800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0" name="Text Box 12"/>
          <p:cNvSpPr txBox="1"/>
          <p:nvPr/>
        </p:nvSpPr>
        <p:spPr>
          <a:xfrm>
            <a:off x="3810000" y="1905000"/>
            <a:ext cx="5334000" cy="277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So sánh phép chia </a:t>
            </a:r>
            <a: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672:21</a:t>
            </a:r>
            <a:r>
              <a:rPr sz="4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và phép chia </a:t>
            </a: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779:18</a:t>
            </a:r>
            <a:r>
              <a:rPr sz="4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có điểm gì giống và khác nhau?</a:t>
            </a:r>
            <a:endParaRPr sz="4400" b="1" dirty="0">
              <a:latin typeface=".VnTime" pitchFamily="34" charset="0"/>
            </a:endParaRPr>
          </a:p>
        </p:txBody>
      </p:sp>
      <p:sp>
        <p:nvSpPr>
          <p:cNvPr id="17421" name="Text Box 13"/>
          <p:cNvSpPr txBox="1"/>
          <p:nvPr/>
        </p:nvSpPr>
        <p:spPr>
          <a:xfrm>
            <a:off x="0" y="1600200"/>
            <a:ext cx="8991600" cy="210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Giống</a:t>
            </a:r>
          </a:p>
          <a:p>
            <a:r>
              <a:rPr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Cả hai phép chia đều là phép chia cho số có hai chữ số</a:t>
            </a:r>
            <a:endParaRPr sz="4400" dirty="0">
              <a:solidFill>
                <a:schemeClr val="folHlink"/>
              </a:solidFill>
              <a:latin typeface=".VnTime" pitchFamily="34" charset="0"/>
            </a:endParaRPr>
          </a:p>
        </p:txBody>
      </p:sp>
      <p:sp>
        <p:nvSpPr>
          <p:cNvPr id="17422" name="Text Box 14"/>
          <p:cNvSpPr txBox="1"/>
          <p:nvPr/>
        </p:nvSpPr>
        <p:spPr>
          <a:xfrm>
            <a:off x="381000" y="1524000"/>
            <a:ext cx="8610600" cy="3441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Khác </a:t>
            </a:r>
          </a:p>
          <a:p>
            <a:r>
              <a:rPr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Phép chia </a:t>
            </a:r>
            <a: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672:21</a:t>
            </a:r>
            <a:r>
              <a:rPr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là </a:t>
            </a:r>
            <a:r>
              <a:rPr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phép chia hết</a:t>
            </a:r>
            <a:r>
              <a:rPr sz="4400" b="1" u="sng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có </a:t>
            </a:r>
            <a:r>
              <a:rPr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số dư</a:t>
            </a:r>
            <a:r>
              <a:rPr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bằng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còn phép chia </a:t>
            </a: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779:18</a:t>
            </a:r>
            <a:r>
              <a:rPr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là </a:t>
            </a:r>
            <a:r>
              <a:rPr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phép chia có dư</a:t>
            </a:r>
            <a:r>
              <a:rPr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, </a:t>
            </a:r>
            <a:r>
              <a:rPr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số dư</a:t>
            </a:r>
            <a:r>
              <a:rPr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bằng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96143" y="4965700"/>
            <a:ext cx="144785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68291" y="4343400"/>
            <a:ext cx="2271131" cy="27602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5" grpId="0"/>
      <p:bldP spid="17420" grpId="0"/>
      <p:bldP spid="17421" grpId="0"/>
      <p:bldP spid="17421" grpId="1"/>
      <p:bldP spid="174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914400" y="49530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1981200" y="1295400"/>
            <a:ext cx="1285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43012" name="Text Box 4"/>
          <p:cNvSpPr txBox="1"/>
          <p:nvPr/>
        </p:nvSpPr>
        <p:spPr>
          <a:xfrm>
            <a:off x="457200" y="5486400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2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9221" name="Text Box 6"/>
          <p:cNvSpPr txBox="1"/>
          <p:nvPr/>
        </p:nvSpPr>
        <p:spPr>
          <a:xfrm>
            <a:off x="1066800" y="1600200"/>
            <a:ext cx="33877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Ước lượng thương</a:t>
            </a:r>
            <a:endParaRPr sz="3200" b="1" dirty="0">
              <a:solidFill>
                <a:srgbClr val="6600CC"/>
              </a:solidFill>
              <a:latin typeface=".VnTime" pitchFamily="34" charset="0"/>
            </a:endParaRPr>
          </a:p>
        </p:txBody>
      </p:sp>
      <p:sp>
        <p:nvSpPr>
          <p:cNvPr id="9222" name="Text Box 7"/>
          <p:cNvSpPr txBox="1"/>
          <p:nvPr/>
        </p:nvSpPr>
        <p:spPr>
          <a:xfrm>
            <a:off x="304800" y="198120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Để ước lượng thương của các phép chia trên được nhanh, chúng ta lấy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hàng chục</a:t>
            </a:r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chia cho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hàng chục</a:t>
            </a:r>
            <a:endParaRPr sz="32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3016" name="Text Box 8"/>
          <p:cNvSpPr txBox="1"/>
          <p:nvPr/>
        </p:nvSpPr>
        <p:spPr>
          <a:xfrm>
            <a:off x="304800" y="30353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</a:rPr>
              <a:t>Ví dụ</a:t>
            </a:r>
          </a:p>
        </p:txBody>
      </p:sp>
      <p:sp>
        <p:nvSpPr>
          <p:cNvPr id="9224" name="Text Box 9"/>
          <p:cNvSpPr txBox="1"/>
          <p:nvPr/>
        </p:nvSpPr>
        <p:spPr>
          <a:xfrm>
            <a:off x="1889125" y="3541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3018" name="Text Box 10"/>
          <p:cNvSpPr txBox="1"/>
          <p:nvPr/>
        </p:nvSpPr>
        <p:spPr>
          <a:xfrm>
            <a:off x="2438400" y="3810000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3021" name="Text Box 13"/>
          <p:cNvSpPr txBox="1"/>
          <p:nvPr/>
        </p:nvSpPr>
        <p:spPr>
          <a:xfrm>
            <a:off x="533400" y="3810000"/>
            <a:ext cx="16684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sz="3200" b="1" dirty="0">
                <a:latin typeface="Times New Roman" panose="02020603050405020304" pitchFamily="18" charset="0"/>
              </a:rPr>
              <a:t>5 :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sz="3200" b="1" dirty="0">
                <a:latin typeface="Times New Roman" panose="02020603050405020304" pitchFamily="18" charset="0"/>
              </a:rPr>
              <a:t>3 =</a:t>
            </a:r>
          </a:p>
        </p:txBody>
      </p:sp>
      <p:sp>
        <p:nvSpPr>
          <p:cNvPr id="43022" name="Text Box 14"/>
          <p:cNvSpPr txBox="1"/>
          <p:nvPr/>
        </p:nvSpPr>
        <p:spPr>
          <a:xfrm>
            <a:off x="3657600" y="3276600"/>
            <a:ext cx="52578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Nhẩm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 chia cho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 được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, vậy </a:t>
            </a:r>
            <a:r>
              <a:rPr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75</a:t>
            </a:r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 chia cho </a:t>
            </a:r>
            <a:r>
              <a:rPr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23</a:t>
            </a:r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 được </a:t>
            </a:r>
            <a:r>
              <a:rPr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3</a:t>
            </a:r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;</a:t>
            </a:r>
          </a:p>
          <a:p>
            <a:r>
              <a:rPr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3</a:t>
            </a:r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 nhân với </a:t>
            </a:r>
            <a:r>
              <a:rPr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23</a:t>
            </a:r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 bằng </a:t>
            </a:r>
            <a:r>
              <a:rPr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69</a:t>
            </a:r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75</a:t>
            </a:r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 trừ </a:t>
            </a:r>
            <a:r>
              <a:rPr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69</a:t>
            </a:r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 bằng </a:t>
            </a:r>
            <a:r>
              <a:rPr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6</a:t>
            </a:r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sz="32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Vậy thương cần tìm là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sz="32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3023" name="Text Box 15"/>
          <p:cNvSpPr txBox="1"/>
          <p:nvPr/>
        </p:nvSpPr>
        <p:spPr>
          <a:xfrm>
            <a:off x="609600" y="4041775"/>
            <a:ext cx="17700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8</a:t>
            </a:r>
            <a:r>
              <a:rPr sz="3200" b="1" dirty="0">
                <a:latin typeface="Times New Roman" panose="02020603050405020304" pitchFamily="18" charset="0"/>
              </a:rPr>
              <a:t>9 : </a:t>
            </a:r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2</a:t>
            </a:r>
            <a:r>
              <a:rPr sz="3200" b="1" dirty="0">
                <a:latin typeface="Times New Roman" panose="02020603050405020304" pitchFamily="18" charset="0"/>
              </a:rPr>
              <a:t>2 =</a:t>
            </a:r>
            <a:r>
              <a:rPr sz="32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3024" name="Text Box 16"/>
          <p:cNvSpPr txBox="1"/>
          <p:nvPr/>
        </p:nvSpPr>
        <p:spPr>
          <a:xfrm>
            <a:off x="4191000" y="4041775"/>
            <a:ext cx="16684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6</a:t>
            </a:r>
            <a:r>
              <a:rPr sz="3200" b="1" dirty="0">
                <a:latin typeface="Times New Roman" panose="02020603050405020304" pitchFamily="18" charset="0"/>
              </a:rPr>
              <a:t>8 : </a:t>
            </a:r>
            <a:r>
              <a:rPr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2</a:t>
            </a:r>
            <a:r>
              <a:rPr sz="3200" b="1" dirty="0">
                <a:latin typeface="Times New Roman" panose="02020603050405020304" pitchFamily="18" charset="0"/>
              </a:rPr>
              <a:t>1 =</a:t>
            </a:r>
          </a:p>
        </p:txBody>
      </p:sp>
      <p:sp>
        <p:nvSpPr>
          <p:cNvPr id="43025" name="Text Box 17"/>
          <p:cNvSpPr txBox="1"/>
          <p:nvPr/>
        </p:nvSpPr>
        <p:spPr>
          <a:xfrm>
            <a:off x="2667000" y="4041775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3026" name="Text Box 18"/>
          <p:cNvSpPr txBox="1"/>
          <p:nvPr/>
        </p:nvSpPr>
        <p:spPr>
          <a:xfrm>
            <a:off x="6172200" y="4041775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3" dur="1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9" dur="1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2" grpId="1"/>
      <p:bldP spid="43012" grpId="2"/>
      <p:bldP spid="43016" grpId="0"/>
      <p:bldP spid="43018" grpId="0"/>
      <p:bldP spid="43018" grpId="1"/>
      <p:bldP spid="43021" grpId="0"/>
      <p:bldP spid="43021" grpId="1"/>
      <p:bldP spid="43022" grpId="0"/>
      <p:bldP spid="43022" grpId="1"/>
      <p:bldP spid="43023" grpId="0"/>
      <p:bldP spid="43024" grpId="0"/>
      <p:bldP spid="43025" grpId="0"/>
      <p:bldP spid="430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1371600" y="1447800"/>
            <a:ext cx="20574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</a:rPr>
              <a:t>672   21</a:t>
            </a:r>
          </a:p>
          <a:p>
            <a:r>
              <a:rPr sz="3200" b="1" dirty="0">
                <a:latin typeface="Times New Roman" panose="02020603050405020304" pitchFamily="18" charset="0"/>
              </a:rPr>
              <a:t>63     32</a:t>
            </a:r>
          </a:p>
          <a:p>
            <a:r>
              <a:rPr sz="3200" b="1" dirty="0">
                <a:latin typeface="Times New Roman" panose="02020603050405020304" pitchFamily="18" charset="0"/>
              </a:rPr>
              <a:t>  42</a:t>
            </a:r>
          </a:p>
          <a:p>
            <a:r>
              <a:rPr sz="3200" b="1" dirty="0">
                <a:latin typeface="Times New Roman" panose="02020603050405020304" pitchFamily="18" charset="0"/>
              </a:rPr>
              <a:t>  42</a:t>
            </a:r>
          </a:p>
          <a:p>
            <a:r>
              <a:rPr sz="3200" b="1" dirty="0">
                <a:latin typeface="Times New Roman" panose="02020603050405020304" pitchFamily="18" charset="0"/>
              </a:rPr>
              <a:t>    0</a:t>
            </a:r>
          </a:p>
        </p:txBody>
      </p:sp>
      <p:sp>
        <p:nvSpPr>
          <p:cNvPr id="10243" name="Line 3"/>
          <p:cNvSpPr/>
          <p:nvPr/>
        </p:nvSpPr>
        <p:spPr>
          <a:xfrm>
            <a:off x="2286000" y="1524000"/>
            <a:ext cx="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4" name="Line 4"/>
          <p:cNvSpPr/>
          <p:nvPr/>
        </p:nvSpPr>
        <p:spPr>
          <a:xfrm>
            <a:off x="2362200" y="19812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5" name="Line 5"/>
          <p:cNvSpPr/>
          <p:nvPr/>
        </p:nvSpPr>
        <p:spPr>
          <a:xfrm>
            <a:off x="1447800" y="2514600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6" name="Line 6"/>
          <p:cNvSpPr/>
          <p:nvPr/>
        </p:nvSpPr>
        <p:spPr>
          <a:xfrm>
            <a:off x="1600200" y="3429000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7" name="Text Box 7"/>
          <p:cNvSpPr txBox="1"/>
          <p:nvPr/>
        </p:nvSpPr>
        <p:spPr>
          <a:xfrm>
            <a:off x="3733800" y="1447800"/>
            <a:ext cx="1504950" cy="2528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779   18</a:t>
            </a:r>
          </a:p>
          <a:p>
            <a:r>
              <a:rPr sz="32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72     43</a:t>
            </a:r>
          </a:p>
          <a:p>
            <a:r>
              <a:rPr sz="32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 59</a:t>
            </a:r>
          </a:p>
          <a:p>
            <a:r>
              <a:rPr sz="32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 54</a:t>
            </a:r>
          </a:p>
          <a:p>
            <a:r>
              <a:rPr sz="32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   5</a:t>
            </a:r>
          </a:p>
        </p:txBody>
      </p:sp>
      <p:sp>
        <p:nvSpPr>
          <p:cNvPr id="10248" name="Line 8"/>
          <p:cNvSpPr/>
          <p:nvPr/>
        </p:nvSpPr>
        <p:spPr>
          <a:xfrm>
            <a:off x="4648200" y="1524000"/>
            <a:ext cx="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9" name="Line 9"/>
          <p:cNvSpPr/>
          <p:nvPr/>
        </p:nvSpPr>
        <p:spPr>
          <a:xfrm>
            <a:off x="4648200" y="1981200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0" name="Line 10"/>
          <p:cNvSpPr/>
          <p:nvPr/>
        </p:nvSpPr>
        <p:spPr>
          <a:xfrm>
            <a:off x="3810000" y="2514600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1" name="Line 11"/>
          <p:cNvSpPr/>
          <p:nvPr/>
        </p:nvSpPr>
        <p:spPr>
          <a:xfrm>
            <a:off x="4038600" y="3505200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4" name="Text Box 12"/>
          <p:cNvSpPr txBox="1"/>
          <p:nvPr/>
        </p:nvSpPr>
        <p:spPr>
          <a:xfrm>
            <a:off x="0" y="3667125"/>
            <a:ext cx="1814513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Chú ý:</a:t>
            </a:r>
            <a:endParaRPr sz="4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445" name="Text Box 13"/>
          <p:cNvSpPr txBox="1"/>
          <p:nvPr/>
        </p:nvSpPr>
        <p:spPr>
          <a:xfrm>
            <a:off x="152400" y="4267200"/>
            <a:ext cx="89916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Trong các phép chia trong mỗi lần chia, số dư luôn nhỏ hơn số chia</a:t>
            </a:r>
            <a:endParaRPr sz="4000" b="1" dirty="0">
              <a:solidFill>
                <a:srgbClr val="FF0066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666</Words>
  <Application>Microsoft Office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.VnTime</vt:lpstr>
      <vt:lpstr>Arial</vt:lpstr>
      <vt:lpstr>Times New Roman</vt:lpstr>
      <vt:lpstr>UTM Loko</vt:lpstr>
      <vt:lpstr>UTM Staccato 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Người ta xếp đều 240 bộ bàn ghế vào 15 phòng học. Hỏi mỗi phòng xếp được bao nhiêu bộ bàn ghế?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Windows User</cp:lastModifiedBy>
  <cp:revision>287</cp:revision>
  <dcterms:created xsi:type="dcterms:W3CDTF">2011-04-24T08:56:36Z</dcterms:created>
  <dcterms:modified xsi:type="dcterms:W3CDTF">2021-12-08T14:19:28Z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5FB5F8C9C99546518BF9BB32733A621A</vt:lpwstr>
  </property>
  <property fmtid="{D5CDD505-2E9C-101B-9397-08002B2CF9AE}" pid="3" name="KSOProductBuildVer">
    <vt:lpwstr>1033-11.2.0.10382</vt:lpwstr>
  </property>
</Properties>
</file>