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25"/>
  </p:notesMasterIdLst>
  <p:sldIdLst>
    <p:sldId id="257" r:id="rId5"/>
    <p:sldId id="258" r:id="rId6"/>
    <p:sldId id="264" r:id="rId7"/>
    <p:sldId id="259" r:id="rId8"/>
    <p:sldId id="260" r:id="rId9"/>
    <p:sldId id="265" r:id="rId10"/>
    <p:sldId id="266" r:id="rId11"/>
    <p:sldId id="267" r:id="rId12"/>
    <p:sldId id="277" r:id="rId13"/>
    <p:sldId id="278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  <p:sldId id="261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85271-ED5E-453A-8DE7-4D0151667413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052B8-12BD-4B70-B2F3-581D944E9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7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4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1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5264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35C6-99B7-4E8C-981A-9110B465E0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6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2205-AF4A-48B7-8E29-49A782807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97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F3FB-7F8A-4857-8179-C18CF52975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0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3304-3D40-427A-A55B-C56A943BC5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18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A546-163F-4752-9B44-6E14C09C28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24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E3E5-B35B-43B7-A53A-8E506F2EC6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88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F22F-0EE5-4680-A685-B66EFA69DA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0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06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E7A1-0FAA-4148-A244-EAC63DAA60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24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F3CF-F9DA-4B0F-982A-F39BFE306F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8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AC95C-C427-46B3-A888-48DA33978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18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9766-C016-42EC-80AA-46CEDB3F84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69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7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58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98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41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81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4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31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04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69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82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6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76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77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85181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35828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35526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8200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8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87486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46654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11886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40518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95026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86237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37797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89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2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4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75247-CFEF-4BF7-B80B-3FEE2970E94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7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5247-CFEF-4BF7-B80B-3FEE2970E94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B6C1-5C71-47EA-B6BB-071763B24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676A7B-6F87-4310-971E-4C9D2400D3C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4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F486-1EC7-4266-BCC8-038988F75F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8E5C-FBBD-4703-9413-D414D4A98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5D17D-E2E0-4625-A97F-E0CC4AB3A2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E7F2-291D-4CE8-BD09-46614FAE13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2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2399" y="332216"/>
            <a:ext cx="9171485" cy="242111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333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64" y="2199393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</a:t>
            </a:r>
            <a:r>
              <a:rPr lang="en-US" sz="6400" b="1" kern="0" spc="67" smtClean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endParaRPr lang="en-US" sz="6400" b="1" kern="0" spc="67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10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5090" y="249589"/>
            <a:ext cx="39212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EM CẦN LƯU Ý</a:t>
            </a:r>
            <a:endParaRPr lang="en-US" sz="40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712" y="2603687"/>
            <a:ext cx="939627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i="1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 smtClean="0">
                <a:solidFill>
                  <a:srgbClr val="000000"/>
                </a:solidFill>
                <a:latin typeface="Times New Roman" pitchFamily="18" charset="0"/>
              </a:rPr>
              <a:t>Vùng </a:t>
            </a:r>
            <a:r>
              <a:rPr lang="en-US" sz="4000" b="1" i="1">
                <a:solidFill>
                  <a:srgbClr val="000000"/>
                </a:solidFill>
                <a:latin typeface="Times New Roman" pitchFamily="18" charset="0"/>
              </a:rPr>
              <a:t>tô màu phải là một vùng khép </a:t>
            </a:r>
            <a:r>
              <a:rPr lang="en-US" sz="4000" b="1" i="1" smtClean="0">
                <a:solidFill>
                  <a:srgbClr val="000000"/>
                </a:solidFill>
                <a:latin typeface="Times New Roman" pitchFamily="18" charset="0"/>
              </a:rPr>
              <a:t>kín.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22358" y="143006"/>
            <a:ext cx="5126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TÔ MÀU TRANH VẼ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441" y="1120876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Thực hành: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5441" y="1742629"/>
            <a:ext cx="3429947" cy="22515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 – SGK 53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457200">
              <a:lnSpc>
                <a:spcPct val="150000"/>
              </a:lnSpc>
              <a:defRPr/>
            </a:pPr>
            <a:r>
              <a:rPr lang="vi-VN" sz="2800" smtClean="0">
                <a:cs typeface="Times New Roman" pitchFamily="18" charset="0"/>
              </a:rPr>
              <a:t>Em </a:t>
            </a:r>
            <a:r>
              <a:rPr lang="vi-VN" sz="2800">
                <a:cs typeface="Times New Roman" pitchFamily="18" charset="0"/>
              </a:rPr>
              <a:t>hãy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vẽ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và tô màu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theo hình mẫu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sau: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88" y="1236118"/>
            <a:ext cx="8115300" cy="513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7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955540" y="2168321"/>
            <a:ext cx="8280920" cy="3505247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279576" y="2405654"/>
            <a:ext cx="7704856" cy="303057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4312" y="3288233"/>
            <a:ext cx="693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- Sử dụng công cụ        để tô màu cho bài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vẽ.</a:t>
            </a:r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Picture 9" descr="t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065" y="3206286"/>
            <a:ext cx="533415" cy="6187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09757" y="4016484"/>
            <a:ext cx="693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- Vùng tô màu phải là một vùng khép </a:t>
            </a: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kín.</a:t>
            </a:r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5941" y="225801"/>
            <a:ext cx="460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EM CẦN GHI NHỚ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065" y="1752432"/>
            <a:ext cx="9505264" cy="28315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6: TÔ MÀU, HOÀN THIỆN TRANH VẼ </a:t>
            </a:r>
            <a:r>
              <a:rPr lang="en-US" sz="44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</a:t>
            </a:r>
            <a:r>
              <a:rPr lang="en-US" sz="4400" b="1" i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</a:t>
            </a:r>
            <a:endParaRPr lang="en-US" sz="4400" b="1" i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i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52)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74108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727460" y="1962130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2008334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2013200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62739" y="3393578"/>
            <a:ext cx="10686033" cy="1035424"/>
            <a:chOff x="1080665" y="3087336"/>
            <a:chExt cx="10686033" cy="1215664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1566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22" name="文本框 45"/>
            <p:cNvSpPr txBox="1"/>
            <p:nvPr/>
          </p:nvSpPr>
          <p:spPr>
            <a:xfrm>
              <a:off x="1300351" y="3366155"/>
              <a:ext cx="10246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tô màu để tô màu các chi tiết tranh vẽ.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1390" y="99464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1425" y="1692043"/>
            <a:ext cx="7034843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 – SGK 53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>
                <a:cs typeface="Times New Roman" pitchFamily="18" charset="0"/>
              </a:rPr>
              <a:t>Em hãy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vẽ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và tô màu cây thông ở hình bên.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94018" y="1173489"/>
            <a:ext cx="2869350" cy="6059105"/>
            <a:chOff x="5010599" y="2744924"/>
            <a:chExt cx="2236081" cy="3672408"/>
          </a:xfrm>
        </p:grpSpPr>
        <p:grpSp>
          <p:nvGrpSpPr>
            <p:cNvPr id="10" name="Group 9"/>
            <p:cNvGrpSpPr/>
            <p:nvPr/>
          </p:nvGrpSpPr>
          <p:grpSpPr>
            <a:xfrm>
              <a:off x="5056989" y="2744924"/>
              <a:ext cx="2143303" cy="3153613"/>
              <a:chOff x="5313224" y="2780928"/>
              <a:chExt cx="2143303" cy="3153613"/>
            </a:xfrm>
          </p:grpSpPr>
          <p:pic>
            <p:nvPicPr>
              <p:cNvPr id="12" name="Picture 11" descr="343.PNG"/>
              <p:cNvPicPr>
                <a:picLocks noChangeAspect="1"/>
              </p:cNvPicPr>
              <p:nvPr/>
            </p:nvPicPr>
            <p:blipFill rotWithShape="1">
              <a:blip r:embed="rId2"/>
              <a:srcRect l="62940" b="14451"/>
              <a:stretch/>
            </p:blipFill>
            <p:spPr>
              <a:xfrm>
                <a:off x="5440303" y="2929386"/>
                <a:ext cx="2016224" cy="298389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3224" y="2780928"/>
                <a:ext cx="2143303" cy="3153613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5010599" y="5949280"/>
              <a:ext cx="2236081" cy="4680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6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1390" y="99464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5441" y="1124457"/>
            <a:ext cx="10704571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 – SGK 52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Mở bài vẽ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 tau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 vẽ ở Bài 5, thực hiện tô màu cho bức tranh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89" y="2658344"/>
            <a:ext cx="8907463" cy="293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1390" y="99464"/>
            <a:ext cx="6588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4469" y="1010082"/>
            <a:ext cx="10704571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 – SGK 53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Mở bài vẽ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khu vuon cua em</a:t>
            </a:r>
            <a:r>
              <a:rPr lang="en-US" sz="2800" smtClean="0">
                <a:latin typeface="Times New Roman" panose="02020603050405020304" pitchFamily="18" charset="0"/>
                <a:cs typeface="Times New Roman" pitchFamily="18" charset="0"/>
              </a:rPr>
              <a:t> đã vẽ ở Bài 5, thực hiện tô màu cho bức tranh.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D:\dạy chuyên đề\khu vuon cua 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565" y="1924627"/>
            <a:ext cx="6183086" cy="39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091" y="1809928"/>
            <a:ext cx="99429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indent="-290513" algn="just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0513" indent="-290513" algn="just">
              <a:lnSpc>
                <a:spcPct val="150000"/>
              </a:lnSpc>
              <a:buAutoNum type="alphaLcPeriod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Color 2.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hình vuông vừa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1475" y="172034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41" y="1120876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thực hiện các yêu cầu sau: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53" y="2265528"/>
            <a:ext cx="526085" cy="81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86705" y="2149235"/>
            <a:ext cx="845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- Sử dụng công cụ        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  để 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tô màu cho bài 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vẽ.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Picture 9" descr="t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76" y="2113924"/>
            <a:ext cx="533415" cy="6187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2150" y="2973022"/>
            <a:ext cx="758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- Vùng tô màu phải là một vùng khép 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kín.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3554" y="1017372"/>
            <a:ext cx="460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EM CẦN GHI NHỚ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4000" y="3710001"/>
            <a:ext cx="9504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3200" smtClean="0">
                <a:solidFill>
                  <a:srgbClr val="000000"/>
                </a:solidFill>
                <a:latin typeface="Times New Roman" pitchFamily="18" charset="0"/>
              </a:rPr>
              <a:t>Em có thể tô màu bằng cách chọn ô Color 2 và nháy nút chuột phải.</a:t>
            </a:r>
            <a:endParaRPr lang="en-US" sz="3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3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=""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Nhấn nút “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dừng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khi phải trả lời câu </a:t>
            </a:r>
            <a:r>
              <a:rPr lang="en-US" altLang="en-US" sz="3733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hỏi.</a:t>
            </a:r>
            <a:endParaRPr lang="en-US" altLang="en-US" sz="3733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Nhấn nút “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khi đã tìm được câu trả </a:t>
            </a:r>
            <a:r>
              <a:rPr lang="en-US" altLang="en-US" sz="3733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lời.</a:t>
            </a:r>
            <a:endParaRPr lang="en-US" altLang="en-US" sz="3733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78096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6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448952" y="3110960"/>
            <a:ext cx="7913384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72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72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em</a:t>
            </a:r>
          </a:p>
          <a:p>
            <a:pPr algn="ctr"/>
            <a:r>
              <a:rPr lang="en-US" sz="72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 theo dõi bài học!</a:t>
            </a:r>
          </a:p>
        </p:txBody>
      </p:sp>
    </p:spTree>
    <p:extLst>
      <p:ext uri="{BB962C8B-B14F-4D97-AF65-F5344CB8AC3E}">
        <p14:creationId xmlns:p14="http://schemas.microsoft.com/office/powerpoint/2010/main" val="13127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2171" y="1175657"/>
            <a:ext cx="11016343" cy="4339771"/>
            <a:chOff x="423838" y="2926431"/>
            <a:chExt cx="7835975" cy="2626805"/>
          </a:xfrm>
        </p:grpSpPr>
        <p:pic>
          <p:nvPicPr>
            <p:cNvPr id="17" name="Picture 16" descr="Capture.PNG"/>
            <p:cNvPicPr>
              <a:picLocks noChangeAspect="1"/>
            </p:cNvPicPr>
            <p:nvPr/>
          </p:nvPicPr>
          <p:blipFill rotWithShape="1">
            <a:blip r:embed="rId2"/>
            <a:srcRect b="32231"/>
            <a:stretch/>
          </p:blipFill>
          <p:spPr>
            <a:xfrm>
              <a:off x="899592" y="2926431"/>
              <a:ext cx="7360221" cy="2038642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838" y="3023983"/>
              <a:ext cx="7704856" cy="2529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66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065" y="1752432"/>
            <a:ext cx="9505264" cy="28315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6: TÔ MÀU, HOÀN THIỆN TRANH VẼ </a:t>
            </a:r>
            <a:r>
              <a:rPr lang="en-US" sz="4400" b="1" i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1) </a:t>
            </a:r>
            <a:endParaRPr lang="en-US" sz="4400" b="1" i="1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</a:t>
            </a:r>
            <a:r>
              <a:rPr lang="en-US" sz="4400" b="1" i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52)</a:t>
            </a:r>
            <a:endParaRPr lang="en-US" sz="4400" b="1" i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67731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810436"/>
            <a:ext cx="10686033" cy="1035424"/>
            <a:chOff x="1080665" y="3087336"/>
            <a:chExt cx="10686033" cy="1215664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121566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22" name="文本框 45"/>
            <p:cNvSpPr txBox="1"/>
            <p:nvPr/>
          </p:nvSpPr>
          <p:spPr>
            <a:xfrm>
              <a:off x="1300351" y="3366155"/>
              <a:ext cx="10246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80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tô màu để tô màu các chi tiết tranh vẽ</a:t>
              </a:r>
              <a:r>
                <a:rPr lang="en-US" altLang="zh-CN" sz="280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8472" y="157783"/>
            <a:ext cx="5126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TÔ MÀU TRANH VẼ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555" y="1179195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Công cụ 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màu và hộp màu 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5" y="2209268"/>
            <a:ext cx="2976738" cy="169980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2402770" y="2209268"/>
            <a:ext cx="1045028" cy="911303"/>
            <a:chOff x="3711388" y="3321424"/>
            <a:chExt cx="1385047" cy="102197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711388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11388" y="3321424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96435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711388" y="4343400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ular Callout 23"/>
          <p:cNvSpPr/>
          <p:nvPr/>
        </p:nvSpPr>
        <p:spPr>
          <a:xfrm>
            <a:off x="175979" y="4538601"/>
            <a:ext cx="1881541" cy="1519089"/>
          </a:xfrm>
          <a:prstGeom prst="wedgeRoundRectCallout">
            <a:avLst>
              <a:gd name="adj1" fmla="val 77295"/>
              <a:gd name="adj2" fmla="val -14491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cụ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tô màu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315" y="2194718"/>
            <a:ext cx="5679171" cy="161300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5" name="Group 24"/>
          <p:cNvGrpSpPr/>
          <p:nvPr/>
        </p:nvGrpSpPr>
        <p:grpSpPr>
          <a:xfrm>
            <a:off x="5467476" y="2221259"/>
            <a:ext cx="734358" cy="1286216"/>
            <a:chOff x="3711388" y="3321424"/>
            <a:chExt cx="1385047" cy="102197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711388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711388" y="3321424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096435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711388" y="4343400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ular Callout 34"/>
          <p:cNvSpPr/>
          <p:nvPr/>
        </p:nvSpPr>
        <p:spPr>
          <a:xfrm>
            <a:off x="5042434" y="4238351"/>
            <a:ext cx="2846150" cy="886691"/>
          </a:xfrm>
          <a:prstGeom prst="wedgeRoundRectCallout">
            <a:avLst>
              <a:gd name="adj1" fmla="val -21818"/>
              <a:gd name="adj2" fmla="val -1300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 màu vẽ trong hộp màu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5416" y="4129139"/>
            <a:ext cx="76457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vùng muốn tô màu, nháy chuột để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6068" y="2004354"/>
            <a:ext cx="6138219" cy="581091"/>
            <a:chOff x="723665" y="1818995"/>
            <a:chExt cx="6138219" cy="581091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723665" y="1876866"/>
              <a:ext cx="613821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1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Chọn công cụ tô 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màu.                 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tô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90518" y="1818995"/>
              <a:ext cx="716796" cy="57640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522358" y="99464"/>
            <a:ext cx="5126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TÔ MÀU TRANH VẼ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441" y="1120876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bước thực hiện: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6068" y="2906346"/>
            <a:ext cx="8942117" cy="712556"/>
            <a:chOff x="706068" y="2906346"/>
            <a:chExt cx="8942117" cy="712556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706068" y="3095682"/>
              <a:ext cx="79736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2: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Chọn màu tô trong hộp 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màu.                        </a:t>
              </a: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710" y="2906346"/>
              <a:ext cx="3419475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65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22358" y="99464"/>
            <a:ext cx="5126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3600" b="1" kern="0" smtClea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TÔ MÀU TRANH VẼ</a:t>
            </a:r>
            <a:endParaRPr lang="en-US" sz="3600" b="1" kern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41" y="1120876"/>
            <a:ext cx="8841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Thực hành: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1428" y="1875477"/>
            <a:ext cx="10704571" cy="1155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50000"/>
              </a:lnSpc>
              <a:defRPr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 – SGK 52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>
                <a:cs typeface="Times New Roman" pitchFamily="18" charset="0"/>
              </a:rPr>
              <a:t>Em hãy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vẽ hình 1 rồi thực hiện tô màu để được hình 2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70" y="2733390"/>
            <a:ext cx="90297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8776" y="5711166"/>
            <a:ext cx="210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HÌNH 1</a:t>
            </a:r>
            <a:endParaRPr lang="en-US" sz="2800" b="1"/>
          </a:p>
        </p:txBody>
      </p:sp>
      <p:sp>
        <p:nvSpPr>
          <p:cNvPr id="9" name="TextBox 8"/>
          <p:cNvSpPr txBox="1"/>
          <p:nvPr/>
        </p:nvSpPr>
        <p:spPr>
          <a:xfrm>
            <a:off x="7427892" y="5637928"/>
            <a:ext cx="210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HÌNH 2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8486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5441" y="1496970"/>
            <a:ext cx="3429947" cy="33070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457200">
              <a:lnSpc>
                <a:spcPct val="150000"/>
              </a:lnSpc>
              <a:defRPr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Bài 2:</a:t>
            </a:r>
          </a:p>
          <a:p>
            <a:pPr algn="just" defTabSz="457200">
              <a:lnSpc>
                <a:spcPct val="150000"/>
              </a:lnSpc>
              <a:defRPr/>
            </a:pP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vẽ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và tô màu cho hình tam giác ở hình bên.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07" y="1629273"/>
            <a:ext cx="6155993" cy="366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6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598</Words>
  <Application>Microsoft Office PowerPoint</Application>
  <PresentationFormat>Custom</PresentationFormat>
  <Paragraphs>63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18</cp:revision>
  <dcterms:created xsi:type="dcterms:W3CDTF">2021-11-21T01:30:02Z</dcterms:created>
  <dcterms:modified xsi:type="dcterms:W3CDTF">2021-11-24T08:59:56Z</dcterms:modified>
</cp:coreProperties>
</file>