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300" r:id="rId3"/>
    <p:sldId id="301" r:id="rId4"/>
    <p:sldId id="302" r:id="rId5"/>
    <p:sldId id="303" r:id="rId6"/>
    <p:sldId id="304" r:id="rId7"/>
    <p:sldId id="258" r:id="rId8"/>
    <p:sldId id="259" r:id="rId9"/>
    <p:sldId id="263" r:id="rId10"/>
    <p:sldId id="318" r:id="rId11"/>
    <p:sldId id="305" r:id="rId12"/>
    <p:sldId id="306" r:id="rId13"/>
    <p:sldId id="264" r:id="rId14"/>
    <p:sldId id="307" r:id="rId15"/>
    <p:sldId id="281" r:id="rId16"/>
    <p:sldId id="319" r:id="rId17"/>
    <p:sldId id="316" r:id="rId18"/>
    <p:sldId id="321" r:id="rId19"/>
    <p:sldId id="323" r:id="rId20"/>
    <p:sldId id="322" r:id="rId21"/>
    <p:sldId id="320" r:id="rId22"/>
    <p:sldId id="266" r:id="rId23"/>
    <p:sldId id="325" r:id="rId24"/>
    <p:sldId id="287" r:id="rId25"/>
    <p:sldId id="308" r:id="rId26"/>
    <p:sldId id="309" r:id="rId27"/>
    <p:sldId id="291" r:id="rId28"/>
    <p:sldId id="312" r:id="rId29"/>
    <p:sldId id="310" r:id="rId30"/>
    <p:sldId id="311" r:id="rId31"/>
    <p:sldId id="313" r:id="rId32"/>
    <p:sldId id="314" r:id="rId33"/>
    <p:sldId id="315" r:id="rId34"/>
    <p:sldId id="324" r:id="rId35"/>
  </p:sldIdLst>
  <p:sldSz cx="9144000" cy="5143500" type="screen16x9"/>
  <p:notesSz cx="6858000" cy="9144000"/>
  <p:embeddedFontLst>
    <p:embeddedFont>
      <p:font typeface=".VnArial" panose="020B0604020202020204"/>
      <p:regular r:id="rId37"/>
      <p:bold r:id="rId38"/>
      <p:italic r:id="rId39"/>
      <p:boldItalic r:id="rId40"/>
    </p:embeddedFont>
    <p:embeddedFont>
      <p:font typeface=".VnTimeH" panose="020B7200000000000000"/>
      <p:regular r:id="rId41"/>
      <p:bold r:id="rId42"/>
      <p:italic r:id="rId43"/>
      <p:boldItalic r:id="rId44"/>
    </p:embeddedFont>
    <p:embeddedFont>
      <p:font typeface="Droid Serif" panose="020B0604020202020204" charset="0"/>
      <p:regular r:id="rId45"/>
      <p:bold r:id="rId46"/>
      <p:italic r:id="rId47"/>
      <p:boldItalic r:id="rId48"/>
    </p:embeddedFont>
    <p:embeddedFont>
      <p:font typeface="Old Standard TT" panose="020B0604020202020204" charset="0"/>
      <p:regular r:id="rId49"/>
      <p:bold r:id="rId50"/>
      <p:italic r:id="rId51"/>
    </p:embeddedFont>
    <p:embeddedFont>
      <p:font typeface="Playfair Display" panose="00000500000000000000" pitchFamily="2" charset="0"/>
      <p:regular r:id="rId52"/>
      <p:bold r:id="rId53"/>
      <p:italic r:id="rId54"/>
      <p:boldItalic r:id="rId55"/>
    </p:embeddedFont>
    <p:embeddedFont>
      <p:font typeface="Tinos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84"/>
    <a:srgbClr val="006600"/>
    <a:srgbClr val="FF00FF"/>
    <a:srgbClr val="FF71A0"/>
    <a:srgbClr val="FF99FF"/>
    <a:srgbClr val="EE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0F44C6-24CD-47BB-AA9A-A0C70CC583C6}">
  <a:tblStyle styleId="{320F44C6-24CD-47BB-AA9A-A0C70CC583C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7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04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1994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55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764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77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42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02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476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30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5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72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919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072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4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88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964262" y="600788"/>
            <a:ext cx="435552" cy="43294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339809" y="1943553"/>
            <a:ext cx="372821" cy="363280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rot="1800060">
            <a:off x="7919647" y="4385468"/>
            <a:ext cx="349027" cy="340095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587927">
            <a:off x="8134931" y="3169061"/>
            <a:ext cx="533174" cy="554818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-2700385" flipH="1">
            <a:off x="1961063" y="168629"/>
            <a:ext cx="409037" cy="13974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7778810" y="1921168"/>
            <a:ext cx="533170" cy="408044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9479742" flipH="1">
            <a:off x="5799316" y="3981572"/>
            <a:ext cx="533093" cy="104180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480439" y="2871800"/>
            <a:ext cx="1272517" cy="359944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 flipH="1">
            <a:off x="971684" y="1665894"/>
            <a:ext cx="1681339" cy="443863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 rot="6820529">
            <a:off x="6823055" y="3239700"/>
            <a:ext cx="456899" cy="1560921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7261852" y="2449553"/>
            <a:ext cx="444794" cy="46714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 rot="7914144">
            <a:off x="6222840" y="3845614"/>
            <a:ext cx="591503" cy="1132932"/>
          </a:xfrm>
          <a:custGeom>
            <a:avLst/>
            <a:gdLst/>
            <a:ahLst/>
            <a:cxnLst/>
            <a:rect l="0" t="0" r="0" b="0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-4499964">
            <a:off x="1633145" y="1945255"/>
            <a:ext cx="703077" cy="1104563"/>
          </a:xfrm>
          <a:custGeom>
            <a:avLst/>
            <a:gdLst/>
            <a:ahLst/>
            <a:cxnLst/>
            <a:rect l="0" t="0" r="0" b="0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 rot="-2744689">
            <a:off x="1773597" y="821353"/>
            <a:ext cx="658154" cy="966369"/>
          </a:xfrm>
          <a:custGeom>
            <a:avLst/>
            <a:gdLst/>
            <a:ahLst/>
            <a:cxnLst/>
            <a:rect l="0" t="0" r="0" b="0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885174" y="1357833"/>
            <a:ext cx="593718" cy="585720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-5980575" flipH="1">
            <a:off x="1895115" y="2354640"/>
            <a:ext cx="308215" cy="1104564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 rot="5765632" flipH="1">
            <a:off x="6708219" y="3190506"/>
            <a:ext cx="374902" cy="981337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509225" y="873600"/>
            <a:ext cx="4125600" cy="3396299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2635749" y="994500"/>
            <a:ext cx="3872399" cy="31544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399" cy="3154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2593752" flipH="1">
            <a:off x="4194024" y="3851032"/>
            <a:ext cx="908350" cy="800253"/>
          </a:xfrm>
          <a:custGeom>
            <a:avLst/>
            <a:gdLst/>
            <a:ahLst/>
            <a:cxnLst/>
            <a:rect l="0" t="0" r="0" b="0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85644" y="3569841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-313675" y="1621424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-2852650" flipH="1">
            <a:off x="679491" y="642734"/>
            <a:ext cx="411759" cy="14067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7785253" flipH="1">
            <a:off x="7487009" y="3479266"/>
            <a:ext cx="337852" cy="88435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-1632801" flipH="1">
            <a:off x="1053333" y="728290"/>
            <a:ext cx="277771" cy="995463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4824913" flipH="1">
            <a:off x="581641" y="1468789"/>
            <a:ext cx="639598" cy="900838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663572" y="3541092"/>
            <a:ext cx="480444" cy="367692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590122" y="929721"/>
            <a:ext cx="596075" cy="600575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 rot="-2952317" flipH="1">
            <a:off x="511580" y="3140112"/>
            <a:ext cx="780518" cy="1000351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 rot="4528936" flipH="1">
            <a:off x="7701907" y="3087497"/>
            <a:ext cx="480387" cy="93880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7619889" y="1475331"/>
            <a:ext cx="1413982" cy="399959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 flipH="1">
            <a:off x="3215" y="2417977"/>
            <a:ext cx="1515140" cy="399987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 rot="4024582">
            <a:off x="7806040" y="2305474"/>
            <a:ext cx="411751" cy="140677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 rot="2865590" flipH="1">
            <a:off x="7786960" y="2099288"/>
            <a:ext cx="581127" cy="1124675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398821" y="304800"/>
            <a:ext cx="6067056" cy="4584700"/>
          </a:xfrm>
          <a:prstGeom prst="rect">
            <a:avLst/>
          </a:prstGeom>
          <a:solidFill>
            <a:srgbClr val="79C6C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502251" y="395591"/>
            <a:ext cx="5842367" cy="434150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2629950" y="1659550"/>
            <a:ext cx="38841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41875" y="2687650"/>
            <a:ext cx="3860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149581" y="2204375"/>
            <a:ext cx="400843" cy="42098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 rot="3731686" flipH="1">
            <a:off x="8719088" y="4409497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 rot="3048944">
            <a:off x="8635103" y="3852699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4552656" flipH="1">
            <a:off x="8730364" y="4678395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412221" y="4226642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685464" y="4025105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-7484905">
            <a:off x="353474" y="533000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-5563591" flipH="1">
            <a:off x="265770" y="225760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-4571370">
            <a:off x="145124" y="1127163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H="1">
            <a:off x="-441770" y="340219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rot="956724">
            <a:off x="-16286" y="-24747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594299" y="116416"/>
            <a:ext cx="7996097" cy="4861984"/>
          </a:xfrm>
          <a:prstGeom prst="rect">
            <a:avLst/>
          </a:prstGeom>
          <a:solidFill>
            <a:srgbClr val="EEECE2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777199" y="406426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55691" y="1122393"/>
            <a:ext cx="7471514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1751250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3641061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xfrm>
            <a:off x="5530873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 rot="2077193">
            <a:off x="1498055" y="3023638"/>
            <a:ext cx="277319" cy="270222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134205" y="2316151"/>
            <a:ext cx="252892" cy="263137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 rot="2852827">
            <a:off x="169596" y="2310035"/>
            <a:ext cx="327167" cy="1117787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632989">
            <a:off x="-20989" y="2378026"/>
            <a:ext cx="220711" cy="790975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3309944">
            <a:off x="1326" y="3732445"/>
            <a:ext cx="508157" cy="715710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 flipH="1">
            <a:off x="640433" y="2898555"/>
            <a:ext cx="473641" cy="477216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2952398">
            <a:off x="9995" y="4294378"/>
            <a:ext cx="620190" cy="794870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H="1">
            <a:off x="-34016" y="3332080"/>
            <a:ext cx="1123547" cy="317807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7838240" y="1508293"/>
            <a:ext cx="276627" cy="275022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645810" y="222087"/>
            <a:ext cx="236832" cy="230771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 rot="-7785323">
            <a:off x="8863585" y="2718730"/>
            <a:ext cx="286441" cy="749782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087798" y="622210"/>
            <a:ext cx="290244" cy="414998"/>
          </a:xfrm>
          <a:custGeom>
            <a:avLst/>
            <a:gdLst/>
            <a:ahLst/>
            <a:cxnLst/>
            <a:rect l="0" t="0" r="0" b="0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7755023" y="2445825"/>
            <a:ext cx="443065" cy="339085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 rot="-4528896">
            <a:off x="8560581" y="2386617"/>
            <a:ext cx="407286" cy="79594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7897676" y="847783"/>
            <a:ext cx="1284547" cy="339112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 rot="-4024651" flipH="1">
            <a:off x="8530475" y="1723647"/>
            <a:ext cx="349068" cy="119261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 rot="-2089223">
            <a:off x="8561516" y="1563410"/>
            <a:ext cx="492636" cy="953417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57712" y="1070700"/>
            <a:ext cx="5428499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857787" y="1510125"/>
            <a:ext cx="5428499" cy="23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34F5C"/>
              </a:buClr>
              <a:buSzPct val="1000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media14.m4a"/><Relationship Id="rId7" Type="http://schemas.openxmlformats.org/officeDocument/2006/relationships/image" Target="../media/image9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2.png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3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9CDDDD-1A1E-4429-A5D8-CCB0A86F2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53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04D2C-5CA6-4C3D-BF88-A13611BEC93C}"/>
              </a:ext>
            </a:extLst>
          </p:cNvPr>
          <p:cNvSpPr txBox="1">
            <a:spLocks/>
          </p:cNvSpPr>
          <p:nvPr/>
        </p:nvSpPr>
        <p:spPr>
          <a:xfrm>
            <a:off x="1251600" y="380351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dẫn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thực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hành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9A2C2E-AB2E-47A7-8895-CDE259B3B268}"/>
              </a:ext>
            </a:extLst>
          </p:cNvPr>
          <p:cNvSpPr txBox="1">
            <a:spLocks/>
          </p:cNvSpPr>
          <p:nvPr/>
        </p:nvSpPr>
        <p:spPr>
          <a:xfrm>
            <a:off x="894218" y="1334350"/>
            <a:ext cx="7651472" cy="2781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Noel </a:t>
            </a:r>
            <a:r>
              <a:rPr lang="en-US" sz="1800" dirty="0" err="1"/>
              <a:t>trên</a:t>
            </a:r>
            <a:r>
              <a:rPr lang="en-US" sz="1800" dirty="0"/>
              <a:t> Internet,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,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 </a:t>
            </a:r>
            <a:r>
              <a:rPr lang="en-US" sz="1800" dirty="0" err="1"/>
              <a:t>giáo</a:t>
            </a:r>
            <a:r>
              <a:rPr lang="en-US" sz="1800" dirty="0"/>
              <a:t> khoa.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căn</a:t>
            </a:r>
            <a:r>
              <a:rPr lang="en-US" sz="1800" dirty="0"/>
              <a:t> </a:t>
            </a:r>
            <a:r>
              <a:rPr lang="en-US" sz="1800" dirty="0" err="1"/>
              <a:t>lề</a:t>
            </a:r>
            <a:r>
              <a:rPr lang="en-US" sz="1800" dirty="0"/>
              <a:t>, </a:t>
            </a:r>
            <a:r>
              <a:rPr lang="en-US" sz="1800" dirty="0" err="1"/>
              <a:t>cỡ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,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A51264-237D-4921-AC10-7102E061C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90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1"/>
    </mc:Choice>
    <mc:Fallback>
      <p:transition spd="slow" advTm="2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CE27-B908-4FFB-AFDB-EAD876F8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87C52-AB5F-4120-BA63-3ABDD88B8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12">
            <a:hlinkClick r:id="" action="ppaction://media"/>
            <a:extLst>
              <a:ext uri="{FF2B5EF4-FFF2-40B4-BE49-F238E27FC236}">
                <a16:creationId xmlns:a16="http://schemas.microsoft.com/office/drawing/2014/main" id="{605F63AA-08CA-449D-B478-583F139C0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B614-8EB1-4D42-9AE3-BBF343E2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99" y="432321"/>
            <a:ext cx="6731801" cy="452999"/>
          </a:xfrm>
        </p:spPr>
        <p:txBody>
          <a:bodyPr/>
          <a:lstStyle/>
          <a:p>
            <a:r>
              <a:rPr lang="en-US" b="1" i="0" dirty="0" err="1">
                <a:solidFill>
                  <a:srgbClr val="006600"/>
                </a:solidFill>
              </a:rPr>
              <a:t>Các</a:t>
            </a:r>
            <a:r>
              <a:rPr lang="en-US" b="1" i="0" dirty="0">
                <a:solidFill>
                  <a:srgbClr val="006600"/>
                </a:solidFill>
              </a:rPr>
              <a:t> b</a:t>
            </a:r>
            <a:r>
              <a:rPr lang="vi-VN" b="1" i="0" dirty="0">
                <a:solidFill>
                  <a:srgbClr val="006600"/>
                </a:solidFill>
              </a:rPr>
              <a:t>ư</a:t>
            </a:r>
            <a:r>
              <a:rPr lang="en-US" b="1" i="0" dirty="0" err="1">
                <a:solidFill>
                  <a:srgbClr val="006600"/>
                </a:solidFill>
              </a:rPr>
              <a:t>ớc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thực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hiện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chèn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ảnh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vào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văn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bản</a:t>
            </a:r>
            <a:endParaRPr lang="en-US" b="1" i="0" dirty="0">
              <a:solidFill>
                <a:srgbClr val="0066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C9043-6428-41FA-A438-663B3990F912}"/>
              </a:ext>
            </a:extLst>
          </p:cNvPr>
          <p:cNvSpPr txBox="1"/>
          <p:nvPr/>
        </p:nvSpPr>
        <p:spPr>
          <a:xfrm>
            <a:off x="1270000" y="15113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1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Vào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thẻ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Insert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chọn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32843-E66B-45AE-BE11-26ECDA58A4F4}"/>
              </a:ext>
            </a:extLst>
          </p:cNvPr>
          <p:cNvSpPr txBox="1"/>
          <p:nvPr/>
        </p:nvSpPr>
        <p:spPr>
          <a:xfrm>
            <a:off x="1270000" y="2092890"/>
            <a:ext cx="7366000" cy="85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2:</a:t>
            </a:r>
            <a:r>
              <a:rPr lang="en-US" sz="2000" u="sng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Trong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cửa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sổ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Insert Picture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nháy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chuột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lên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ảnh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muốn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chèn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vào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văn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bản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10B74-B30E-4A05-92E6-4A74C1644D63}"/>
              </a:ext>
            </a:extLst>
          </p:cNvPr>
          <p:cNvSpPr txBox="1"/>
          <p:nvPr/>
        </p:nvSpPr>
        <p:spPr>
          <a:xfrm>
            <a:off x="1270000" y="3129219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3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Chọn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Insert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để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chèn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ảnh</a:t>
            </a:r>
            <a:endParaRPr lang="en-US" sz="2000" dirty="0"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5D6C9A-61B5-4ABB-AA3E-B8AC5F99D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74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2"/>
    </mc:Choice>
    <mc:Fallback>
      <p:transition spd="slow" advTm="2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1857750" y="1557037"/>
            <a:ext cx="5428499" cy="18309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Thao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ớc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ảnh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văn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bản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t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ơng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ớc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văn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bản</a:t>
            </a:r>
            <a:endParaRPr lang="en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90C024-7F0C-4D2D-96A4-C952B15D9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57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B614-8EB1-4D42-9AE3-BBF343E2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99" y="432321"/>
            <a:ext cx="6731801" cy="452999"/>
          </a:xfrm>
        </p:spPr>
        <p:txBody>
          <a:bodyPr/>
          <a:lstStyle/>
          <a:p>
            <a:r>
              <a:rPr lang="en-US" b="1" i="0" dirty="0" err="1">
                <a:solidFill>
                  <a:srgbClr val="006600"/>
                </a:solidFill>
              </a:rPr>
              <a:t>Các</a:t>
            </a:r>
            <a:r>
              <a:rPr lang="en-US" b="1" i="0" dirty="0">
                <a:solidFill>
                  <a:srgbClr val="006600"/>
                </a:solidFill>
              </a:rPr>
              <a:t> b</a:t>
            </a:r>
            <a:r>
              <a:rPr lang="vi-VN" b="1" i="0" dirty="0">
                <a:solidFill>
                  <a:srgbClr val="006600"/>
                </a:solidFill>
              </a:rPr>
              <a:t>ư</a:t>
            </a:r>
            <a:r>
              <a:rPr lang="en-US" b="1" i="0" dirty="0" err="1">
                <a:solidFill>
                  <a:srgbClr val="006600"/>
                </a:solidFill>
              </a:rPr>
              <a:t>ớc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điều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chỉnh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kích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th</a:t>
            </a:r>
            <a:r>
              <a:rPr lang="vi-VN" b="1" i="0" dirty="0">
                <a:solidFill>
                  <a:srgbClr val="006600"/>
                </a:solidFill>
              </a:rPr>
              <a:t>ư</a:t>
            </a:r>
            <a:r>
              <a:rPr lang="en-US" b="1" i="0" dirty="0" err="1">
                <a:solidFill>
                  <a:srgbClr val="006600"/>
                </a:solidFill>
              </a:rPr>
              <a:t>ớc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của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tranh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ảnh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trong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văn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bản</a:t>
            </a:r>
            <a:endParaRPr lang="en-US" b="1" i="0" dirty="0">
              <a:solidFill>
                <a:srgbClr val="0066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C9043-6428-41FA-A438-663B3990F912}"/>
              </a:ext>
            </a:extLst>
          </p:cNvPr>
          <p:cNvSpPr txBox="1"/>
          <p:nvPr/>
        </p:nvSpPr>
        <p:spPr>
          <a:xfrm>
            <a:off x="1270000" y="1511300"/>
            <a:ext cx="651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1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vi-VN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Chọn tranh ảnh cần điều chỉnh kích thước. </a:t>
            </a:r>
            <a:endParaRPr lang="en-US" sz="2000" dirty="0"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32843-E66B-45AE-BE11-26ECDA58A4F4}"/>
              </a:ext>
            </a:extLst>
          </p:cNvPr>
          <p:cNvSpPr txBox="1"/>
          <p:nvPr/>
        </p:nvSpPr>
        <p:spPr>
          <a:xfrm>
            <a:off x="1270000" y="2092890"/>
            <a:ext cx="7366000" cy="45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2: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vi-VN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Kéo thả chuột để thay đổi kích thước của tranh.</a:t>
            </a:r>
            <a:endParaRPr lang="en-US" sz="2000" dirty="0"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F2DC33-F064-40A3-8C03-A0C83270F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103" t="3162" r="2591"/>
          <a:stretch/>
        </p:blipFill>
        <p:spPr bwMode="auto">
          <a:xfrm>
            <a:off x="2844799" y="2785290"/>
            <a:ext cx="3454400" cy="202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POINSET2">
            <a:extLst>
              <a:ext uri="{FF2B5EF4-FFF2-40B4-BE49-F238E27FC236}">
                <a16:creationId xmlns:a16="http://schemas.microsoft.com/office/drawing/2014/main" id="{422BE514-1AED-4B97-B1C2-92E9FD6F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" y="6010275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DC763CFD-202A-4BBE-9097-73CE072D8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10575" y="6145213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phic 21" descr="Maximize">
            <a:extLst>
              <a:ext uri="{FF2B5EF4-FFF2-40B4-BE49-F238E27FC236}">
                <a16:creationId xmlns:a16="http://schemas.microsoft.com/office/drawing/2014/main" id="{F366BDA0-7656-448A-AA6F-34EFC1748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1034" y="2672667"/>
            <a:ext cx="265288" cy="265288"/>
          </a:xfrm>
          <a:prstGeom prst="rect">
            <a:avLst/>
          </a:prstGeom>
        </p:spPr>
      </p:pic>
      <p:pic>
        <p:nvPicPr>
          <p:cNvPr id="23" name="Graphic 22" descr="Maximize">
            <a:extLst>
              <a:ext uri="{FF2B5EF4-FFF2-40B4-BE49-F238E27FC236}">
                <a16:creationId xmlns:a16="http://schemas.microsoft.com/office/drawing/2014/main" id="{21D94FD4-84FE-4C48-81D1-6E4EFCA91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2759785" y="2660254"/>
            <a:ext cx="265288" cy="265288"/>
          </a:xfrm>
          <a:prstGeom prst="rect">
            <a:avLst/>
          </a:prstGeom>
        </p:spPr>
      </p:pic>
      <p:pic>
        <p:nvPicPr>
          <p:cNvPr id="24" name="Graphic 23" descr="Maximize">
            <a:extLst>
              <a:ext uri="{FF2B5EF4-FFF2-40B4-BE49-F238E27FC236}">
                <a16:creationId xmlns:a16="http://schemas.microsoft.com/office/drawing/2014/main" id="{FEA1F770-CF4D-4464-B008-0B76A3EC7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6133214" y="3632082"/>
            <a:ext cx="265288" cy="265288"/>
          </a:xfrm>
          <a:prstGeom prst="rect">
            <a:avLst/>
          </a:prstGeom>
        </p:spPr>
      </p:pic>
      <p:pic>
        <p:nvPicPr>
          <p:cNvPr id="25" name="Graphic 24" descr="Maximize">
            <a:extLst>
              <a:ext uri="{FF2B5EF4-FFF2-40B4-BE49-F238E27FC236}">
                <a16:creationId xmlns:a16="http://schemas.microsoft.com/office/drawing/2014/main" id="{2736282E-EEDD-445B-9A52-6F83C9A4DD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100000">
            <a:off x="4439355" y="2698331"/>
            <a:ext cx="265288" cy="265288"/>
          </a:xfrm>
          <a:prstGeom prst="rect">
            <a:avLst/>
          </a:prstGeom>
        </p:spPr>
      </p:pic>
      <p:pic>
        <p:nvPicPr>
          <p:cNvPr id="26" name="Graphic 25" descr="Maximize">
            <a:extLst>
              <a:ext uri="{FF2B5EF4-FFF2-40B4-BE49-F238E27FC236}">
                <a16:creationId xmlns:a16="http://schemas.microsoft.com/office/drawing/2014/main" id="{98DC16FE-C6F8-4457-91E2-49BFE7A25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124450" y="4616281"/>
            <a:ext cx="265288" cy="265288"/>
          </a:xfrm>
          <a:prstGeom prst="rect">
            <a:avLst/>
          </a:prstGeom>
        </p:spPr>
      </p:pic>
      <p:pic>
        <p:nvPicPr>
          <p:cNvPr id="27" name="Graphic 26" descr="Maximize">
            <a:extLst>
              <a:ext uri="{FF2B5EF4-FFF2-40B4-BE49-F238E27FC236}">
                <a16:creationId xmlns:a16="http://schemas.microsoft.com/office/drawing/2014/main" id="{24050676-AEF0-4DF0-8372-250157AB7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2745496" y="3634696"/>
            <a:ext cx="265288" cy="265288"/>
          </a:xfrm>
          <a:prstGeom prst="rect">
            <a:avLst/>
          </a:prstGeom>
        </p:spPr>
      </p:pic>
      <p:pic>
        <p:nvPicPr>
          <p:cNvPr id="28" name="Graphic 27" descr="Maximize">
            <a:extLst>
              <a:ext uri="{FF2B5EF4-FFF2-40B4-BE49-F238E27FC236}">
                <a16:creationId xmlns:a16="http://schemas.microsoft.com/office/drawing/2014/main" id="{316BA4F6-95FE-4C4D-8EB3-268B2EC2A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59785" y="4609138"/>
            <a:ext cx="265288" cy="265288"/>
          </a:xfrm>
          <a:prstGeom prst="rect">
            <a:avLst/>
          </a:prstGeom>
        </p:spPr>
      </p:pic>
      <p:pic>
        <p:nvPicPr>
          <p:cNvPr id="29" name="Graphic 28" descr="Maximize">
            <a:extLst>
              <a:ext uri="{FF2B5EF4-FFF2-40B4-BE49-F238E27FC236}">
                <a16:creationId xmlns:a16="http://schemas.microsoft.com/office/drawing/2014/main" id="{8A2938C7-4DCE-4871-83CF-60D93CA48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100000">
            <a:off x="4439355" y="4604089"/>
            <a:ext cx="265288" cy="2652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B96355-C89B-4B0A-AABF-307B1F38A0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84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1"/>
    </mc:Choice>
    <mc:Fallback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39518" y="45719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3. </a:t>
            </a:r>
            <a:r>
              <a:rPr lang="en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Clip Art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2346779" y="1905466"/>
            <a:ext cx="3715750" cy="840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vi-VN" dirty="0"/>
              <a:t>Chọn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Insert</a:t>
            </a:r>
            <a:endParaRPr lang="vi-VN" dirty="0">
              <a:solidFill>
                <a:srgbClr val="FF00FF"/>
              </a:solidFill>
            </a:endParaRPr>
          </a:p>
        </p:txBody>
      </p:sp>
      <p:sp>
        <p:nvSpPr>
          <p:cNvPr id="15" name="Shape 245">
            <a:extLst>
              <a:ext uri="{FF2B5EF4-FFF2-40B4-BE49-F238E27FC236}">
                <a16:creationId xmlns:a16="http://schemas.microsoft.com/office/drawing/2014/main" id="{2DC4FACD-6751-40F6-B399-13E77C2AA5FB}"/>
              </a:ext>
            </a:extLst>
          </p:cNvPr>
          <p:cNvSpPr txBox="1">
            <a:spLocks/>
          </p:cNvSpPr>
          <p:nvPr/>
        </p:nvSpPr>
        <p:spPr>
          <a:xfrm>
            <a:off x="695608" y="1283899"/>
            <a:ext cx="7826091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Font typeface="Droid Serif"/>
              <a:buNone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Clip Art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endParaRPr lang="en" dirty="0"/>
          </a:p>
        </p:txBody>
      </p:sp>
      <p:sp>
        <p:nvSpPr>
          <p:cNvPr id="16" name="Shape 245">
            <a:extLst>
              <a:ext uri="{FF2B5EF4-FFF2-40B4-BE49-F238E27FC236}">
                <a16:creationId xmlns:a16="http://schemas.microsoft.com/office/drawing/2014/main" id="{3F9B9439-E8A7-4435-B238-23F6413AA5D8}"/>
              </a:ext>
            </a:extLst>
          </p:cNvPr>
          <p:cNvSpPr txBox="1">
            <a:spLocks/>
          </p:cNvSpPr>
          <p:nvPr/>
        </p:nvSpPr>
        <p:spPr>
          <a:xfrm>
            <a:off x="2356804" y="2797435"/>
            <a:ext cx="3715750" cy="840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vi-VN" dirty="0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Clip Art</a:t>
            </a:r>
            <a:endParaRPr lang="vi-VN" dirty="0">
              <a:solidFill>
                <a:srgbClr val="FF00FF"/>
              </a:solidFill>
            </a:endParaRPr>
          </a:p>
        </p:txBody>
      </p:sp>
      <p:sp>
        <p:nvSpPr>
          <p:cNvPr id="18" name="Shape 245">
            <a:extLst>
              <a:ext uri="{FF2B5EF4-FFF2-40B4-BE49-F238E27FC236}">
                <a16:creationId xmlns:a16="http://schemas.microsoft.com/office/drawing/2014/main" id="{CA8DABDF-DC53-4112-858A-859C745D9C1D}"/>
              </a:ext>
            </a:extLst>
          </p:cNvPr>
          <p:cNvSpPr txBox="1">
            <a:spLocks/>
          </p:cNvSpPr>
          <p:nvPr/>
        </p:nvSpPr>
        <p:spPr>
          <a:xfrm>
            <a:off x="2346779" y="3747016"/>
            <a:ext cx="3715750" cy="840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3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vi-VN" dirty="0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Organize clips</a:t>
            </a:r>
            <a:endParaRPr lang="vi-VN" dirty="0">
              <a:solidFill>
                <a:srgbClr val="FF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1B25B-C7E7-4CC5-BB7E-573E2A843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46" t="7421" r="26058" b="1933"/>
          <a:stretch/>
        </p:blipFill>
        <p:spPr>
          <a:xfrm rot="16200000">
            <a:off x="2483545" y="367861"/>
            <a:ext cx="3127908" cy="5925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823A69-9B98-408D-99D5-51E27C62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53463E-98CC-40B3-9D45-840FA29AC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82877"/>
      </p:ext>
    </p:extLst>
  </p:cSld>
  <p:clrMapOvr>
    <a:masterClrMapping/>
  </p:clrMapOvr>
  <p:transition spd="slow" advTm="2260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33FD-E578-4DF2-8E4E-967176FE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31302-FD86-42EE-978F-FC1018CD6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78" t="21023" r="22295" b="184"/>
          <a:stretch/>
        </p:blipFill>
        <p:spPr>
          <a:xfrm rot="16200000">
            <a:off x="2009293" y="-820893"/>
            <a:ext cx="4600291" cy="67852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073FB2-77F6-4BEB-9808-863D1C90A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0"/>
    </mc:Choice>
    <mc:Fallback>
      <p:transition spd="slow" advTm="2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9F-2A9E-4E16-AF03-435BF0B0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E170-69E1-43C0-B8F1-AA0A03DD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1122394"/>
            <a:ext cx="7471514" cy="1251156"/>
          </a:xfrm>
        </p:spPr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6CCBAD-7221-4F8D-9216-49F92A21A320}"/>
              </a:ext>
            </a:extLst>
          </p:cNvPr>
          <p:cNvSpPr txBox="1">
            <a:spLocks/>
          </p:cNvSpPr>
          <p:nvPr/>
        </p:nvSpPr>
        <p:spPr>
          <a:xfrm>
            <a:off x="1332559" y="1521819"/>
            <a:ext cx="6731801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28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b="1" i="0">
                <a:solidFill>
                  <a:srgbClr val="006600"/>
                </a:solidFill>
              </a:rPr>
              <a:t>Hướng dẫn thực hành </a:t>
            </a:r>
            <a:endParaRPr lang="en-US" b="1" i="0" dirty="0">
              <a:solidFill>
                <a:srgbClr val="0066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9CD591-99D0-465E-9055-06580B78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9"/>
    </mc:Choice>
    <mc:Fallback>
      <p:transition spd="slow" advTm="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9F-2A9E-4E16-AF03-435BF0B0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E170-69E1-43C0-B8F1-AA0A03DD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1122394"/>
            <a:ext cx="7471514" cy="1251156"/>
          </a:xfrm>
        </p:spPr>
        <p:txBody>
          <a:bodyPr/>
          <a:lstStyle/>
          <a:p>
            <a:pPr>
              <a:buNone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B900D-121F-45B4-9462-AC4464426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191" b="54546"/>
          <a:stretch/>
        </p:blipFill>
        <p:spPr>
          <a:xfrm>
            <a:off x="676072" y="515565"/>
            <a:ext cx="7738353" cy="33900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5B8E0E-4CE4-480A-AC76-97A2BBEABF01}"/>
              </a:ext>
            </a:extLst>
          </p:cNvPr>
          <p:cNvCxnSpPr/>
          <p:nvPr/>
        </p:nvCxnSpPr>
        <p:spPr>
          <a:xfrm flipV="1">
            <a:off x="1600200" y="2110902"/>
            <a:ext cx="700392" cy="987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5928317-F6B6-4F27-B342-B8612D551528}"/>
              </a:ext>
            </a:extLst>
          </p:cNvPr>
          <p:cNvSpPr txBox="1">
            <a:spLocks/>
          </p:cNvSpPr>
          <p:nvPr/>
        </p:nvSpPr>
        <p:spPr>
          <a:xfrm rot="10800000" flipV="1">
            <a:off x="773347" y="2986494"/>
            <a:ext cx="4683869" cy="627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28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400" b="1" i="0">
                <a:solidFill>
                  <a:srgbClr val="006600"/>
                </a:solidFill>
              </a:rPr>
              <a:t>Nháy chuột vào thẻ Insert/ chọn Picture/</a:t>
            </a:r>
          </a:p>
          <a:p>
            <a:r>
              <a:rPr lang="en-US" sz="1400" b="1" i="0">
                <a:solidFill>
                  <a:srgbClr val="006600"/>
                </a:solidFill>
              </a:rPr>
              <a:t> Chọn Online Picture</a:t>
            </a:r>
            <a:endParaRPr lang="en-US" sz="1400" b="1" i="0" dirty="0">
              <a:solidFill>
                <a:srgbClr val="0066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DAA8B-6451-40DD-BD85-FDBA6652FFA2}"/>
              </a:ext>
            </a:extLst>
          </p:cNvPr>
          <p:cNvSpPr/>
          <p:nvPr/>
        </p:nvSpPr>
        <p:spPr>
          <a:xfrm>
            <a:off x="2047673" y="1011675"/>
            <a:ext cx="364787" cy="564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47A2C7-4C3A-4A17-8728-2E3958C10C72}"/>
              </a:ext>
            </a:extLst>
          </p:cNvPr>
          <p:cNvSpPr/>
          <p:nvPr/>
        </p:nvSpPr>
        <p:spPr>
          <a:xfrm>
            <a:off x="2039567" y="1955260"/>
            <a:ext cx="1000327" cy="220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5AE1FEC-145E-40DE-94E6-4EFF66081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2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24"/>
    </mc:Choice>
    <mc:Fallback>
      <p:transition spd="slow" advTm="1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6AAE-1375-4E51-960C-42AB01D8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2991C-4937-4780-99B2-99934EF0D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5D756-D146-475E-AC8A-3C04ADEAE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3" y="622567"/>
            <a:ext cx="6165179" cy="34679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5765DF-DAC5-49A1-BCA7-C1CECB8DA071}"/>
              </a:ext>
            </a:extLst>
          </p:cNvPr>
          <p:cNvCxnSpPr/>
          <p:nvPr/>
        </p:nvCxnSpPr>
        <p:spPr>
          <a:xfrm flipV="1">
            <a:off x="1955259" y="1337553"/>
            <a:ext cx="700392" cy="987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75BE832-4989-4BC8-8511-E1B057B3E940}"/>
              </a:ext>
            </a:extLst>
          </p:cNvPr>
          <p:cNvSpPr/>
          <p:nvPr/>
        </p:nvSpPr>
        <p:spPr>
          <a:xfrm>
            <a:off x="2378412" y="1177047"/>
            <a:ext cx="1653702" cy="155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3C671A-71B3-4DBB-82B8-638FD48B81B0}"/>
              </a:ext>
            </a:extLst>
          </p:cNvPr>
          <p:cNvSpPr txBox="1"/>
          <p:nvPr/>
        </p:nvSpPr>
        <p:spPr>
          <a:xfrm>
            <a:off x="3229583" y="1118682"/>
            <a:ext cx="2349230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rgbClr val="006600"/>
                </a:solidFill>
                <a:latin typeface="Old Standard TT" panose="020B0604020202020204" charset="0"/>
              </a:rPr>
              <a:t>Gõ từ khóa vào ô tìm kiếm </a:t>
            </a:r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74D92F-F89D-4C79-B45B-76E5E0346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9"/>
    </mc:Choice>
    <mc:Fallback>
      <p:transition spd="slow" advTm="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ED5D-8E27-4943-8C9B-484BBA4B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98" y="1230515"/>
            <a:ext cx="5428499" cy="452999"/>
          </a:xfrm>
        </p:spPr>
        <p:txBody>
          <a:bodyPr/>
          <a:lstStyle/>
          <a:p>
            <a:r>
              <a:rPr lang="en-US" sz="3600" b="1" i="0" dirty="0">
                <a:solidFill>
                  <a:srgbClr val="006600"/>
                </a:solidFill>
              </a:rPr>
              <a:t>KHỞI ĐỘNG ĐẦU GIỜ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9E2AE-A65D-44E0-AE0A-73E26C412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2160972"/>
            <a:ext cx="7471514" cy="1174356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  <a:buNone/>
            </a:pPr>
            <a:r>
              <a:rPr lang="en-US" sz="2800" b="1" dirty="0">
                <a:ln/>
                <a:solidFill>
                  <a:srgbClr val="FF0000"/>
                </a:solidFill>
              </a:rPr>
              <a:t>TRÒ CH</a:t>
            </a:r>
            <a:r>
              <a:rPr lang="vi-VN" sz="2800" b="1" dirty="0">
                <a:ln/>
                <a:solidFill>
                  <a:srgbClr val="FF0000"/>
                </a:solidFill>
              </a:rPr>
              <a:t>Ơ</a:t>
            </a:r>
            <a:r>
              <a:rPr lang="en-US" sz="2800" b="1" dirty="0">
                <a:ln/>
                <a:solidFill>
                  <a:srgbClr val="FF0000"/>
                </a:solidFill>
              </a:rPr>
              <a:t>I “AI NHANH AI ĐÚNG”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05A8E8-108D-4EF4-9F06-E0B0CE89C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1"/>
    </mc:Choice>
    <mc:Fallback>
      <p:transition spd="slow" advTm="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2520-D9D8-4E36-A06B-7178ADDB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99ED2-650D-4F5E-A0F4-266084B9D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E3FB1-2533-433D-81E4-9AAA10F3A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24" y="127977"/>
            <a:ext cx="7891839" cy="46677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588F62-3663-4A12-B98A-1E3147FF90A6}"/>
              </a:ext>
            </a:extLst>
          </p:cNvPr>
          <p:cNvCxnSpPr/>
          <p:nvPr/>
        </p:nvCxnSpPr>
        <p:spPr>
          <a:xfrm flipV="1">
            <a:off x="890081" y="2247090"/>
            <a:ext cx="700392" cy="987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516399-FD4E-43D1-A010-29A954D1EE43}"/>
              </a:ext>
            </a:extLst>
          </p:cNvPr>
          <p:cNvCxnSpPr>
            <a:cxnSpLocks/>
          </p:cNvCxnSpPr>
          <p:nvPr/>
        </p:nvCxnSpPr>
        <p:spPr>
          <a:xfrm flipV="1">
            <a:off x="6254884" y="4134258"/>
            <a:ext cx="296694" cy="588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75161-6665-4718-98F9-21FDA01C1D07}"/>
              </a:ext>
            </a:extLst>
          </p:cNvPr>
          <p:cNvSpPr/>
          <p:nvPr/>
        </p:nvSpPr>
        <p:spPr>
          <a:xfrm>
            <a:off x="1498061" y="1770433"/>
            <a:ext cx="564204" cy="564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5D61C-6D34-42CC-87A7-38A2B937E13D}"/>
              </a:ext>
            </a:extLst>
          </p:cNvPr>
          <p:cNvSpPr/>
          <p:nvPr/>
        </p:nvSpPr>
        <p:spPr>
          <a:xfrm>
            <a:off x="6459166" y="3895927"/>
            <a:ext cx="612842" cy="248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5CF6A-8006-4AF7-9873-7960B1860EF9}"/>
              </a:ext>
            </a:extLst>
          </p:cNvPr>
          <p:cNvSpPr txBox="1"/>
          <p:nvPr/>
        </p:nvSpPr>
        <p:spPr>
          <a:xfrm>
            <a:off x="2067128" y="1245141"/>
            <a:ext cx="187257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rgbClr val="006600"/>
                </a:solidFill>
                <a:latin typeface="Old Standard TT" panose="020B0604020202020204" charset="0"/>
              </a:rPr>
              <a:t>Chọn hình mà em thích</a:t>
            </a:r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9266002-46FA-4D30-A978-EA0DD87F6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5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31"/>
    </mc:Choice>
    <mc:Fallback>
      <p:transition spd="slow" advTm="2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9F-2A9E-4E16-AF03-435BF0B0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E170-69E1-43C0-B8F1-AA0A03DDA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">
            <a:hlinkClick r:id="" action="ppaction://media"/>
            <a:extLst>
              <a:ext uri="{FF2B5EF4-FFF2-40B4-BE49-F238E27FC236}">
                <a16:creationId xmlns:a16="http://schemas.microsoft.com/office/drawing/2014/main" id="{03F54060-2DE9-42CA-88E6-1924DCB1F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821" y="0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2" y="1517667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vẽ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sẵn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từ</a:t>
            </a:r>
            <a:r>
              <a:rPr lang="en-US" sz="2000" dirty="0">
                <a:solidFill>
                  <a:srgbClr val="006600"/>
                </a:solidFill>
              </a:rPr>
              <a:t> Clip Art, </a:t>
            </a:r>
            <a:r>
              <a:rPr lang="en-US" sz="2000" dirty="0" err="1">
                <a:solidFill>
                  <a:srgbClr val="006600"/>
                </a:solidFill>
              </a:rPr>
              <a:t>tìm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trên</a:t>
            </a:r>
            <a:r>
              <a:rPr lang="en-US" sz="2000" dirty="0">
                <a:solidFill>
                  <a:srgbClr val="006600"/>
                </a:solidFill>
              </a:rPr>
              <a:t> Internet </a:t>
            </a:r>
            <a:r>
              <a:rPr lang="en-US" sz="2000" dirty="0" err="1">
                <a:solidFill>
                  <a:srgbClr val="006600"/>
                </a:solidFill>
              </a:rPr>
              <a:t>hoặc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từ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thư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mục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chứa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sẵn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  <a:endParaRPr lang="en" sz="2000" dirty="0">
              <a:solidFill>
                <a:srgbClr val="0066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07D1E2-869C-4F30-AD49-1CF9058B3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853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1663-6F28-426A-9263-E7F0A5DE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D309AF-7F7A-4D55-BAC9-76342790ED18}"/>
              </a:ext>
            </a:extLst>
          </p:cNvPr>
          <p:cNvSpPr txBox="1">
            <a:spLocks/>
          </p:cNvSpPr>
          <p:nvPr/>
        </p:nvSpPr>
        <p:spPr>
          <a:xfrm>
            <a:off x="2208178" y="1858956"/>
            <a:ext cx="455740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>
                <a:solidFill>
                  <a:srgbClr val="006600"/>
                </a:solidFill>
                <a:latin typeface="Old Standard TT" panose="00000500000000000000" pitchFamily="2" charset="0"/>
              </a:rPr>
              <a:t>Chúc các con hoàn thành tốt bài thực hành!</a:t>
            </a:r>
            <a:endParaRPr lang="en-US" sz="2800" dirty="0">
              <a:solidFill>
                <a:srgbClr val="006600"/>
              </a:solidFill>
              <a:latin typeface="Old Standard TT" panose="00000500000000000000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C5CA53-C303-4E90-B130-BA68844C63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28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5"/>
    </mc:Choice>
    <mc:Fallback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14</a:t>
            </a:r>
          </a:p>
        </p:txBody>
      </p:sp>
      <p:pic>
        <p:nvPicPr>
          <p:cNvPr id="4" name="Audio 2">
            <a:hlinkClick r:id="" action="ppaction://media"/>
            <a:extLst>
              <a:ext uri="{FF2B5EF4-FFF2-40B4-BE49-F238E27FC236}">
                <a16:creationId xmlns:a16="http://schemas.microsoft.com/office/drawing/2014/main" id="{DFE1B7FA-B899-4954-8754-BAA5C742C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195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294540" y="3558686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60)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60000" y="181210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565259" y="1348938"/>
            <a:ext cx="8013482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3: CHÈN VÀ ĐIỀU CHỈNH TRANH ẢNH TRONG VĂN BẢN</a:t>
            </a:r>
            <a:r>
              <a:rPr lang="en" sz="3200" b="1" i="0" dirty="0">
                <a:solidFill>
                  <a:srgbClr val="FF0000"/>
                </a:solidFill>
              </a:rPr>
              <a:t> (Tiết 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88C9CD-8D90-42F0-BF9F-BF8942C80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08327"/>
      </p:ext>
    </p:extLst>
  </p:cSld>
  <p:clrMapOvr>
    <a:masterClrMapping/>
  </p:clrMapOvr>
  <p:transition spd="slow" advTm="880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513416" y="1349298"/>
            <a:ext cx="5776384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	Thành thạo tìm kiếm và chèn tranh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vào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soạn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điều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trang soạn thảo sao cho hợp lý.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D5A072-F70B-4FF5-8F36-9830EDC67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87976"/>
      </p:ext>
    </p:extLst>
  </p:cSld>
  <p:clrMapOvr>
    <a:masterClrMapping/>
  </p:clrMapOvr>
  <p:transition spd="slow" advTm="1276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1272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1. </a:t>
            </a:r>
            <a:r>
              <a:rPr lang="en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.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đào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đã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B. HOẠT ĐỘNG THỰC HÀNH</a:t>
            </a:r>
            <a:endParaRPr lang="en" b="1" i="0" dirty="0">
              <a:solidFill>
                <a:srgbClr val="00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4242A-AFD7-48B1-95FF-94B5B72C8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091" y="1626955"/>
            <a:ext cx="7156702" cy="30828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98AEC0-3D20-471D-9332-094343908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8730"/>
      </p:ext>
    </p:extLst>
  </p:cSld>
  <p:clrMapOvr>
    <a:masterClrMapping/>
  </p:clrMapOvr>
  <p:transition spd="slow" advTm="1577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04D2C-5CA6-4C3D-BF88-A13611BEC93C}"/>
              </a:ext>
            </a:extLst>
          </p:cNvPr>
          <p:cNvSpPr txBox="1">
            <a:spLocks/>
          </p:cNvSpPr>
          <p:nvPr/>
        </p:nvSpPr>
        <p:spPr>
          <a:xfrm>
            <a:off x="1251600" y="380351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dẫn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thực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hành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9A2C2E-AB2E-47A7-8895-CDE259B3B268}"/>
              </a:ext>
            </a:extLst>
          </p:cNvPr>
          <p:cNvSpPr txBox="1">
            <a:spLocks/>
          </p:cNvSpPr>
          <p:nvPr/>
        </p:nvSpPr>
        <p:spPr>
          <a:xfrm>
            <a:off x="894217" y="1334350"/>
            <a:ext cx="7803173" cy="2781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đào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Internet,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err="1"/>
              <a:t>tính</a:t>
            </a:r>
            <a:r>
              <a:rPr lang="en-US" sz="1800"/>
              <a:t>. Hoặc có thể chèn ảnh trực tiếp từ mục chọn Onlines Pictures.</a:t>
            </a:r>
            <a:endParaRPr lang="en-US" sz="1800" dirty="0"/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,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 </a:t>
            </a:r>
            <a:r>
              <a:rPr lang="en-US" sz="1800" dirty="0" err="1"/>
              <a:t>giáo</a:t>
            </a:r>
            <a:r>
              <a:rPr lang="en-US" sz="1800" dirty="0"/>
              <a:t> khoa.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căn</a:t>
            </a:r>
            <a:r>
              <a:rPr lang="en-US" sz="1800" dirty="0"/>
              <a:t> </a:t>
            </a:r>
            <a:r>
              <a:rPr lang="en-US" sz="1800" dirty="0" err="1"/>
              <a:t>lề</a:t>
            </a:r>
            <a:r>
              <a:rPr lang="en-US" sz="1800" dirty="0"/>
              <a:t>, </a:t>
            </a:r>
            <a:r>
              <a:rPr lang="en-US" sz="1800" dirty="0" err="1"/>
              <a:t>cỡ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,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A18372-CD93-484E-93D1-CA60ABD716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69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01"/>
    </mc:Choice>
    <mc:Fallback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BE40-7FCD-4D93-A81F-EB7B948C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BC663-7645-4FF7-B253-88D85B589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1">
            <a:hlinkClick r:id="" action="ppaction://media"/>
            <a:extLst>
              <a:ext uri="{FF2B5EF4-FFF2-40B4-BE49-F238E27FC236}">
                <a16:creationId xmlns:a16="http://schemas.microsoft.com/office/drawing/2014/main" id="{5777BFDA-BEE1-4DED-B28A-34C74C69A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0720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A223BD-3DF0-42F9-B58A-7B08693EFC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4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"/>
    </mc:Choice>
    <mc:Fallback>
      <p:transition spd="slow" advTm="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9B86-7B06-4DE0-968C-1EAD675D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742"/>
            <a:ext cx="6978976" cy="1084423"/>
          </a:xfrm>
        </p:spPr>
        <p:txBody>
          <a:bodyPr/>
          <a:lstStyle/>
          <a:p>
            <a:r>
              <a:rPr lang="vi-VN" b="1" i="0" dirty="0">
                <a:solidFill>
                  <a:srgbClr val="006600"/>
                </a:solidFill>
              </a:rPr>
              <a:t>Câu 1: Để chèn hình có sẵn vào trang văn bản em thực hiện thao tác nào sau đây?</a:t>
            </a:r>
            <a:endParaRPr lang="en-US" b="1" i="0" dirty="0">
              <a:solidFill>
                <a:srgbClr val="006600"/>
              </a:solidFill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FDC9137-2C87-40E3-8AEE-61506AAD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2561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vi-VN" alt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id="{1B8A898F-FC61-4709-9CA9-7A0721A6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514" y="4187348"/>
            <a:ext cx="6691869" cy="5497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án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841C3123-C223-499E-9C43-1EE0A115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10" y="143368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F27FCE1E-EBC9-4142-B429-F3635296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143349"/>
            <a:ext cx="558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Format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56ADBA31-7147-40AC-BA04-1ACB87D5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804823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Home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53C2B93-351C-4EAE-9BE1-9DD1D69A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349501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Format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EA86F41-B96C-4239-86DB-7C0A0F93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566" y="2432139"/>
            <a:ext cx="1157819" cy="518898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4AF8C2B9-7590-4E5F-9191-0F86498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7" y="2365831"/>
            <a:ext cx="645283" cy="5943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EED7AC17-711C-4211-91CC-CB961763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483" y="2367073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D0A672BF-8F79-442B-86E5-A3AA35F0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5667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1B6EBDEA-2175-4CE8-88E1-F49F098B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A2051857-9889-44D8-8C49-009B737E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00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9C2C26-49B7-45CD-8E81-5F2DED688B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97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38"/>
    </mc:Choice>
    <mc:Fallback>
      <p:transition spd="slow" advTm="4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97884" y="341086"/>
            <a:ext cx="7411450" cy="1272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2. </a:t>
            </a:r>
            <a:r>
              <a:rPr lang="en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ô </a:t>
            </a:r>
            <a:r>
              <a:rPr lang="en-US" sz="1800" dirty="0" err="1"/>
              <a:t>trống</a:t>
            </a:r>
            <a:r>
              <a:rPr lang="en-US" sz="1800" dirty="0"/>
              <a:t>, </a:t>
            </a: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tên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l</a:t>
            </a:r>
            <a:r>
              <a:rPr lang="vi-VN" sz="1800" dirty="0"/>
              <a:t>ư</a:t>
            </a:r>
            <a:r>
              <a:rPr lang="en-US" sz="1800" dirty="0"/>
              <a:t>u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</a:t>
            </a:r>
            <a:r>
              <a:rPr lang="vi-VN" sz="1800" dirty="0"/>
              <a:t>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  <a:endParaRPr lang="e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33880-476A-498D-B263-1D47A6CE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798" y="1737267"/>
            <a:ext cx="4644251" cy="31564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9BE804-BA55-43F3-B928-F6301393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036214-CB69-45C4-9B74-1035DA0E1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34802"/>
      </p:ext>
    </p:extLst>
  </p:cSld>
  <p:clrMapOvr>
    <a:masterClrMapping/>
  </p:clrMapOvr>
  <p:transition spd="slow" advTm="2225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04D2C-5CA6-4C3D-BF88-A13611BEC93C}"/>
              </a:ext>
            </a:extLst>
          </p:cNvPr>
          <p:cNvSpPr txBox="1">
            <a:spLocks/>
          </p:cNvSpPr>
          <p:nvPr/>
        </p:nvSpPr>
        <p:spPr>
          <a:xfrm>
            <a:off x="1251600" y="380351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dẫn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thực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hành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9A2C2E-AB2E-47A7-8895-CDE259B3B268}"/>
              </a:ext>
            </a:extLst>
          </p:cNvPr>
          <p:cNvSpPr txBox="1">
            <a:spLocks/>
          </p:cNvSpPr>
          <p:nvPr/>
        </p:nvSpPr>
        <p:spPr>
          <a:xfrm>
            <a:off x="894218" y="1334350"/>
            <a:ext cx="7651472" cy="2781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chó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mèo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Internet,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,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 </a:t>
            </a:r>
            <a:r>
              <a:rPr lang="en-US" sz="1800" dirty="0" err="1"/>
              <a:t>giáo</a:t>
            </a:r>
            <a:r>
              <a:rPr lang="en-US" sz="1800" dirty="0"/>
              <a:t> khoa.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căn</a:t>
            </a:r>
            <a:r>
              <a:rPr lang="en-US" sz="1800" dirty="0"/>
              <a:t> </a:t>
            </a:r>
            <a:r>
              <a:rPr lang="en-US" sz="1800" dirty="0" err="1"/>
              <a:t>lề</a:t>
            </a:r>
            <a:r>
              <a:rPr lang="en-US" sz="1800" dirty="0"/>
              <a:t>, </a:t>
            </a:r>
            <a:r>
              <a:rPr lang="en-US" sz="1800" dirty="0" err="1"/>
              <a:t>cỡ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,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3EAD8E-093C-4A4D-A988-801D290DD1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66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3"/>
    </mc:Choice>
    <mc:Fallback>
      <p:transition spd="slow" advTm="3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8F79-627F-4D76-B0F7-183DB80B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889FE-6D8F-44A2-B166-80C55CEB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2">
            <a:hlinkClick r:id="" action="ppaction://media"/>
            <a:extLst>
              <a:ext uri="{FF2B5EF4-FFF2-40B4-BE49-F238E27FC236}">
                <a16:creationId xmlns:a16="http://schemas.microsoft.com/office/drawing/2014/main" id="{74C18D57-9E29-4091-B5A3-D1F3400EC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4925"/>
            <a:ext cx="9144000" cy="50720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8B4FC2-710F-4462-9AB3-78FF2063E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1"/>
    </mc:Choice>
    <mc:Fallback>
      <p:transition spd="slow" advTm="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2" y="1517667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vẽ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ảnh</a:t>
            </a:r>
            <a:r>
              <a:rPr lang="en-US" sz="2000">
                <a:solidFill>
                  <a:srgbClr val="006600"/>
                </a:solidFill>
              </a:rPr>
              <a:t> sau khi </a:t>
            </a:r>
            <a:r>
              <a:rPr lang="en-US" sz="2000" dirty="0" err="1">
                <a:solidFill>
                  <a:srgbClr val="006600"/>
                </a:solidFill>
              </a:rPr>
              <a:t>tìm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trên</a:t>
            </a:r>
            <a:r>
              <a:rPr lang="en-US" sz="2000">
                <a:solidFill>
                  <a:srgbClr val="006600"/>
                </a:solidFill>
              </a:rPr>
              <a:t> Internet, lưu vào máy tính, từ </a:t>
            </a:r>
            <a:r>
              <a:rPr lang="en-US" sz="2000" dirty="0" err="1">
                <a:solidFill>
                  <a:srgbClr val="006600"/>
                </a:solidFill>
              </a:rPr>
              <a:t>các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thư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mục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chứa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có</a:t>
            </a:r>
            <a:r>
              <a:rPr lang="en-US" sz="2000">
                <a:solidFill>
                  <a:srgbClr val="006600"/>
                </a:solidFill>
              </a:rPr>
              <a:t> sẵn, hoặc chèn từ nút chọn Onlines Pictures.</a:t>
            </a:r>
            <a:endParaRPr lang="en" sz="2000" dirty="0">
              <a:solidFill>
                <a:srgbClr val="0066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B492E5-B465-4086-931F-2D958F5D4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09216"/>
      </p:ext>
    </p:extLst>
  </p:cSld>
  <p:clrMapOvr>
    <a:masterClrMapping/>
  </p:clrMapOvr>
  <p:transition spd="slow" advTm="2063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1663-6F28-426A-9263-E7F0A5DE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D309AF-7F7A-4D55-BAC9-76342790ED18}"/>
              </a:ext>
            </a:extLst>
          </p:cNvPr>
          <p:cNvSpPr txBox="1">
            <a:spLocks/>
          </p:cNvSpPr>
          <p:nvPr/>
        </p:nvSpPr>
        <p:spPr>
          <a:xfrm>
            <a:off x="2208178" y="1858956"/>
            <a:ext cx="455740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>
                <a:solidFill>
                  <a:srgbClr val="006600"/>
                </a:solidFill>
                <a:latin typeface="Old Standard TT" panose="00000500000000000000" pitchFamily="2" charset="0"/>
              </a:rPr>
              <a:t>Chúc các con hoàn thành tốt bài thực hành!</a:t>
            </a:r>
            <a:endParaRPr lang="en-US" sz="2800" dirty="0">
              <a:solidFill>
                <a:srgbClr val="006600"/>
              </a:solidFill>
              <a:latin typeface="Old Standard TT" panose="00000500000000000000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C5CA53-C303-4E90-B130-BA68844C63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05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5"/>
    </mc:Choice>
    <mc:Fallback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9B86-7B06-4DE0-968C-1EAD675D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742"/>
            <a:ext cx="6978976" cy="1084423"/>
          </a:xfrm>
        </p:spPr>
        <p:txBody>
          <a:bodyPr/>
          <a:lstStyle/>
          <a:p>
            <a:r>
              <a:rPr lang="vi-VN" b="1" i="0" dirty="0">
                <a:solidFill>
                  <a:srgbClr val="006600"/>
                </a:solidFill>
              </a:rPr>
              <a:t>Câu 2: Để thay đổi màu, độ dày đường viền của hình em chọn thẻ nào sau đây?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FDC9137-2C87-40E3-8AEE-61506AAD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2561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vi-VN" alt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id="{1B8A898F-FC61-4709-9CA9-7A0721A6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515" y="4175966"/>
            <a:ext cx="3873136" cy="5497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án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Thẻ Format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841C3123-C223-499E-9C43-1EE0A115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10" y="143368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Thẻ Insert.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F27FCE1E-EBC9-4142-B429-F3635296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143349"/>
            <a:ext cx="558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Thẻ Format.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56ADBA31-7147-40AC-BA04-1ACB87D5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804823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C. Thẻ Home. 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53C2B93-351C-4EAE-9BE1-9DD1D69A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349501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</a:t>
            </a: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Thẻ 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Design</a:t>
            </a: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EA86F41-B96C-4239-86DB-7C0A0F93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566" y="2432139"/>
            <a:ext cx="1157819" cy="518898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4AF8C2B9-7590-4E5F-9191-0F86498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7" y="2365831"/>
            <a:ext cx="645283" cy="5943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EED7AC17-711C-4211-91CC-CB961763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483" y="2367073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D0A672BF-8F79-442B-86E5-A3AA35F0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5667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1B6EBDEA-2175-4CE8-88E1-F49F098B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A2051857-9889-44D8-8C49-009B737E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00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D5A37E-F836-4B62-9033-3C68FA7E02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5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5"/>
    </mc:Choice>
    <mc:Fallback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9B86-7B06-4DE0-968C-1EAD675D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742"/>
            <a:ext cx="6978976" cy="1084423"/>
          </a:xfrm>
        </p:spPr>
        <p:txBody>
          <a:bodyPr/>
          <a:lstStyle/>
          <a:p>
            <a:r>
              <a:rPr lang="vi-VN" b="1" i="0" dirty="0">
                <a:solidFill>
                  <a:srgbClr val="006600"/>
                </a:solidFill>
              </a:rPr>
              <a:t>Câu 3: Để chèn tranh ảnh vào trang văn bản em thực hiện thao tác nào sau đây?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FDC9137-2C87-40E3-8AEE-61506AAD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2561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vi-VN" alt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id="{1B8A898F-FC61-4709-9CA9-7A0721A6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4175966"/>
            <a:ext cx="6677796" cy="55270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án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D.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841C3123-C223-499E-9C43-1EE0A115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10" y="143368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F27FCE1E-EBC9-4142-B429-F3635296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143349"/>
            <a:ext cx="558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Format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56ADBA31-7147-40AC-BA04-1ACB87D5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804823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Home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53C2B93-351C-4EAE-9BE1-9DD1D69A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349501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EA86F41-B96C-4239-86DB-7C0A0F93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566" y="2432139"/>
            <a:ext cx="1157819" cy="518898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4AF8C2B9-7590-4E5F-9191-0F86498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7" y="2365831"/>
            <a:ext cx="645283" cy="5943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EED7AC17-711C-4211-91CC-CB961763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483" y="2367073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D0A672BF-8F79-442B-86E5-A3AA35F0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5667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1B6EBDEA-2175-4CE8-88E1-F49F098B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A2051857-9889-44D8-8C49-009B737E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00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B03E4A-C314-46EF-8703-20C87F8092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16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7"/>
    </mc:Choice>
    <mc:Fallback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F74C-62A6-40BD-B5BB-68360169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3" y="220950"/>
            <a:ext cx="7471514" cy="452999"/>
          </a:xfrm>
        </p:spPr>
        <p:txBody>
          <a:bodyPr/>
          <a:lstStyle/>
          <a:p>
            <a:r>
              <a:rPr lang="vi-VN" i="0" dirty="0">
                <a:solidFill>
                  <a:srgbClr val="006600"/>
                </a:solidFill>
              </a:rPr>
              <a:t>Theo em bài thơ “Ngôi nhà” ở hình nào được trình bày sinh động hơn? Vì sao?</a:t>
            </a:r>
            <a:br>
              <a:rPr lang="vi-VN" i="0" dirty="0">
                <a:solidFill>
                  <a:srgbClr val="006600"/>
                </a:solidFill>
              </a:rPr>
            </a:br>
            <a:endParaRPr lang="en-US" i="0" dirty="0">
              <a:solidFill>
                <a:srgbClr val="006600"/>
              </a:solidFill>
            </a:endParaRPr>
          </a:p>
        </p:txBody>
      </p:sp>
      <p:pic>
        <p:nvPicPr>
          <p:cNvPr id="4" name="Picture 3" descr="1.PNG">
            <a:extLst>
              <a:ext uri="{FF2B5EF4-FFF2-40B4-BE49-F238E27FC236}">
                <a16:creationId xmlns:a16="http://schemas.microsoft.com/office/drawing/2014/main" id="{714C3818-5F40-4BEF-A183-7589E1EE1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5" t="41336" r="12777"/>
          <a:stretch/>
        </p:blipFill>
        <p:spPr>
          <a:xfrm>
            <a:off x="728597" y="1695986"/>
            <a:ext cx="3229778" cy="2684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89E2A-12C6-47E4-A3B4-2C24E0DF7E94}"/>
              </a:ext>
            </a:extLst>
          </p:cNvPr>
          <p:cNvSpPr txBox="1"/>
          <p:nvPr/>
        </p:nvSpPr>
        <p:spPr>
          <a:xfrm>
            <a:off x="836243" y="438019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</a:p>
        </p:txBody>
      </p:sp>
      <p:pic>
        <p:nvPicPr>
          <p:cNvPr id="6" name="Picture 5" descr="2.PNG">
            <a:extLst>
              <a:ext uri="{FF2B5EF4-FFF2-40B4-BE49-F238E27FC236}">
                <a16:creationId xmlns:a16="http://schemas.microsoft.com/office/drawing/2014/main" id="{F7B0E6AA-66DA-473B-BF3C-213EB6562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7" t="42857"/>
          <a:stretch/>
        </p:blipFill>
        <p:spPr>
          <a:xfrm>
            <a:off x="4206710" y="1695986"/>
            <a:ext cx="4208693" cy="2684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A074C-C781-49E7-8B4B-558C603E2FDC}"/>
              </a:ext>
            </a:extLst>
          </p:cNvPr>
          <p:cNvSpPr txBox="1"/>
          <p:nvPr/>
        </p:nvSpPr>
        <p:spPr>
          <a:xfrm>
            <a:off x="4863256" y="438019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812ED8-E860-4E69-AB1F-10990D27F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00"/>
    </mc:Choice>
    <mc:Fallback>
      <p:transition spd="slow" advTm="3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294540" y="3558686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60)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60000" y="181210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565259" y="1348938"/>
            <a:ext cx="8013482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3: CHÈN VÀ ĐIỀU CHỈNH TRANH ẢNH TRONG VĂN BẢN</a:t>
            </a:r>
            <a:r>
              <a:rPr lang="en" sz="3200" b="1" i="0" dirty="0">
                <a:solidFill>
                  <a:srgbClr val="FF0000"/>
                </a:solidFill>
              </a:rPr>
              <a:t> (Tiết 1)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61F167-F4C1-4C18-80DF-FE7BF9837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55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513416" y="1349298"/>
            <a:ext cx="5776384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	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Chèn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vào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soạn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điều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trang soạn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9CC6DE-B822-4591-AAA4-1E58382C9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312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1. </a:t>
            </a:r>
            <a:r>
              <a:rPr lang="en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A. HOẠT ĐỘNG C</a:t>
            </a:r>
            <a:r>
              <a:rPr lang="vi-VN" b="1" i="0" dirty="0">
                <a:solidFill>
                  <a:srgbClr val="006600"/>
                </a:solidFill>
              </a:rPr>
              <a:t>Ơ</a:t>
            </a:r>
            <a:r>
              <a:rPr lang="en-US" b="1" i="0" dirty="0">
                <a:solidFill>
                  <a:srgbClr val="006600"/>
                </a:solidFill>
              </a:rPr>
              <a:t> BẢN</a:t>
            </a:r>
            <a:endParaRPr lang="en" b="1" i="0" dirty="0">
              <a:solidFill>
                <a:srgbClr val="00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0AF82-A29A-4A13-817D-93A67E8B8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1343078"/>
            <a:ext cx="7117915" cy="2581222"/>
          </a:xfrm>
          <a:prstGeom prst="rect">
            <a:avLst/>
          </a:prstGeom>
        </p:spPr>
      </p:pic>
      <p:sp>
        <p:nvSpPr>
          <p:cNvPr id="6" name="Shape 245">
            <a:extLst>
              <a:ext uri="{FF2B5EF4-FFF2-40B4-BE49-F238E27FC236}">
                <a16:creationId xmlns:a16="http://schemas.microsoft.com/office/drawing/2014/main" id="{4620C521-1639-44C2-9191-C6C2CBA4EE29}"/>
              </a:ext>
            </a:extLst>
          </p:cNvPr>
          <p:cNvSpPr txBox="1">
            <a:spLocks/>
          </p:cNvSpPr>
          <p:nvPr/>
        </p:nvSpPr>
        <p:spPr>
          <a:xfrm>
            <a:off x="866275" y="4026921"/>
            <a:ext cx="7411450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Font typeface="Droid Serif"/>
              <a:buNone/>
            </a:pPr>
            <a:r>
              <a:rPr lang="en" b="1" dirty="0"/>
              <a:t>2. </a:t>
            </a:r>
            <a:r>
              <a:rPr lang="en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.</a:t>
            </a:r>
            <a:endParaRPr lang="e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69E258-3F37-47F2-ABA7-E7E84577B4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0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5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8.8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0.5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5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2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Christmas 2015 speci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1068</Words>
  <Application>Microsoft Office PowerPoint</Application>
  <PresentationFormat>On-screen Show (16:9)</PresentationFormat>
  <Paragraphs>104</Paragraphs>
  <Slides>34</Slides>
  <Notes>13</Notes>
  <HiddenSlides>0</HiddenSlides>
  <MMClips>36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.VnTimeH</vt:lpstr>
      <vt:lpstr>Tinos</vt:lpstr>
      <vt:lpstr>Old Standard TT</vt:lpstr>
      <vt:lpstr>Times New Roman</vt:lpstr>
      <vt:lpstr>Droid Serif</vt:lpstr>
      <vt:lpstr>Arial</vt:lpstr>
      <vt:lpstr>.VnArial</vt:lpstr>
      <vt:lpstr>Playfair Display</vt:lpstr>
      <vt:lpstr>Christmas 2015 special template</vt:lpstr>
      <vt:lpstr>MÔN TIN HỌC LỚP 4</vt:lpstr>
      <vt:lpstr>KHỞI ĐỘNG ĐẦU GIỜ</vt:lpstr>
      <vt:lpstr>Câu 1: Để chèn hình có sẵn vào trang văn bản em thực hiện thao tác nào sau đây?</vt:lpstr>
      <vt:lpstr>Câu 2: Để thay đổi màu, độ dày đường viền của hình em chọn thẻ nào sau đây?</vt:lpstr>
      <vt:lpstr>Câu 3: Để chèn tranh ảnh vào trang văn bản em thực hiện thao tác nào sau đây?</vt:lpstr>
      <vt:lpstr>Theo em bài thơ “Ngôi nhà” ở hình nào được trình bày sinh động hơn? Vì sao? </vt:lpstr>
      <vt:lpstr>PowerPoint Presentation</vt:lpstr>
      <vt:lpstr>PowerPoint Presentation</vt:lpstr>
      <vt:lpstr>A. HOẠT ĐỘNG CƠ BẢN</vt:lpstr>
      <vt:lpstr>PowerPoint Presentation</vt:lpstr>
      <vt:lpstr>PowerPoint Presentation</vt:lpstr>
      <vt:lpstr>Các bước thực hiện chèn ảnh vào văn bản</vt:lpstr>
      <vt:lpstr>Thao tác thay đổi kích thước của tranh ảnh trong văn bản em thực hiện tương tự thao tác thay đổi kích thước của hình trong văn bản</vt:lpstr>
      <vt:lpstr>Các bước điều chỉnh kích thước của tranh ảnh trong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  <vt:lpstr>MÔN TIN HỌC LỚP 4</vt:lpstr>
      <vt:lpstr>PowerPoint Presentation</vt:lpstr>
      <vt:lpstr>PowerPoint Presentation</vt:lpstr>
      <vt:lpstr>B. HOẠT ĐỘNG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 Đẹp</dc:title>
  <dc:creator>Admin</dc:creator>
  <cp:lastModifiedBy>Admin</cp:lastModifiedBy>
  <cp:revision>53</cp:revision>
  <dcterms:modified xsi:type="dcterms:W3CDTF">2021-12-01T13:51:04Z</dcterms:modified>
</cp:coreProperties>
</file>