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83" r:id="rId4"/>
    <p:sldId id="256" r:id="rId5"/>
    <p:sldId id="264" r:id="rId6"/>
    <p:sldId id="257" r:id="rId7"/>
    <p:sldId id="274" r:id="rId8"/>
    <p:sldId id="275" r:id="rId9"/>
    <p:sldId id="276" r:id="rId10"/>
    <p:sldId id="277" r:id="rId11"/>
    <p:sldId id="272" r:id="rId12"/>
    <p:sldId id="260" r:id="rId13"/>
    <p:sldId id="281" r:id="rId14"/>
    <p:sldId id="282" r:id="rId15"/>
    <p:sldId id="278" r:id="rId16"/>
    <p:sldId id="280"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5" d="100"/>
          <a:sy n="65" d="100"/>
        </p:scale>
        <p:origin x="105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9/18/2021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08105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D410672-AB2C-4B15-8A81-455247B6250E}" type="slidenum">
              <a:rPr lang="en-US" smtClean="0"/>
              <a:t>4</a:t>
            </a:fld>
            <a:endParaRPr lang="en-US"/>
          </a:p>
        </p:txBody>
      </p:sp>
    </p:spTree>
    <p:extLst>
      <p:ext uri="{BB962C8B-B14F-4D97-AF65-F5344CB8AC3E}">
        <p14:creationId xmlns:p14="http://schemas.microsoft.com/office/powerpoint/2010/main" val="152539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9/18/2021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9/18/2021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9/18/2021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1" y="1337219"/>
            <a:ext cx="7381060" cy="1445623"/>
          </a:xfrm>
        </p:spPr>
        <p:txBody>
          <a:bodyPr>
            <a:normAutofit/>
          </a:bodyPr>
          <a:lstStyle/>
          <a:p>
            <a:r>
              <a:rPr lang="en-US" sz="4800" b="1" dirty="0" err="1">
                <a:solidFill>
                  <a:srgbClr val="0070C0"/>
                </a:solidFill>
                <a:latin typeface="Times New Roman" panose="02020603050405020304" pitchFamily="18" charset="0"/>
                <a:cs typeface="Times New Roman" panose="02020603050405020304" pitchFamily="18" charset="0"/>
                <a:sym typeface="+mn-ea"/>
              </a:rPr>
              <a:t>Chào</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mừng</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các</a:t>
            </a:r>
            <a:r>
              <a:rPr lang="en-US" sz="4800" b="1" dirty="0">
                <a:solidFill>
                  <a:srgbClr val="0070C0"/>
                </a:solidFill>
                <a:latin typeface="Times New Roman" panose="02020603050405020304" pitchFamily="18" charset="0"/>
                <a:cs typeface="Times New Roman" panose="02020603050405020304" pitchFamily="18" charset="0"/>
                <a:sym typeface="+mn-ea"/>
              </a:rPr>
              <a:t> em </a:t>
            </a:r>
            <a:r>
              <a:rPr lang="en-US" sz="4800" b="1" dirty="0" err="1">
                <a:solidFill>
                  <a:srgbClr val="0070C0"/>
                </a:solidFill>
                <a:latin typeface="Times New Roman" panose="02020603050405020304" pitchFamily="18" charset="0"/>
                <a:cs typeface="Times New Roman" panose="02020603050405020304" pitchFamily="18" charset="0"/>
                <a:sym typeface="+mn-ea"/>
              </a:rPr>
              <a:t>đến</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với</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vi-VN" sz="48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48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5"/>
          <a:stretch>
            <a:fillRect/>
          </a:stretch>
        </p:blipFill>
        <p:spPr>
          <a:xfrm>
            <a:off x="4442461" y="2948940"/>
            <a:ext cx="3286125" cy="3909060"/>
          </a:xfrm>
          <a:prstGeom prst="rect">
            <a:avLst/>
          </a:prstGeom>
        </p:spPr>
      </p:pic>
    </p:spTree>
    <p:custDataLst>
      <p:tags r:id="rId1"/>
    </p:custDataLst>
    <p:extLst>
      <p:ext uri="{BB962C8B-B14F-4D97-AF65-F5344CB8AC3E}">
        <p14:creationId xmlns:p14="http://schemas.microsoft.com/office/powerpoint/2010/main" val="4271666991"/>
      </p:ext>
    </p:extLst>
  </p:cSld>
  <p:clrMapOvr>
    <a:masterClrMapping/>
  </p:clrMapOvr>
  <p:transition advTm="81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Arial-Rounded" pitchFamily="34" charset="0"/>
                  <a:ea typeface="Arial-Rounded" pitchFamily="34" charset="0"/>
                  <a:cs typeface="Arial-Rounded" pitchFamily="34" charset="0"/>
                </a:rPr>
                <a:t> </a:t>
              </a:r>
              <a:r>
                <a:rPr lang="en-US" sz="3200" b="1" dirty="0" smtClean="0">
                  <a:latin typeface="Arial-Rounded" pitchFamily="34" charset="0"/>
                  <a:ea typeface="Arial-Rounded" pitchFamily="34" charset="0"/>
                  <a:cs typeface="Arial-Rounded" pitchFamily="34" charset="0"/>
                </a:rPr>
                <a:t>   </a:t>
              </a:r>
              <a:r>
                <a:rPr lang="en-US" sz="3200" b="1" dirty="0" smtClean="0">
                  <a:solidFill>
                    <a:srgbClr val="00B050"/>
                  </a:solidFill>
                  <a:latin typeface="Arial-Rounded" pitchFamily="34" charset="0"/>
                  <a:ea typeface="Arial-Rounded" pitchFamily="34" charset="0"/>
                  <a:cs typeface="Arial-Rounded" pitchFamily="34" charset="0"/>
                </a:rPr>
                <a:t>Viết 3 – 4 câu kể về những việc em thường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2</a:t>
              </a:r>
              <a:endParaRPr lang="en-US" sz="3600" b="1" dirty="0">
                <a:latin typeface="Arial-Rounded" pitchFamily="34" charset="0"/>
                <a:ea typeface="Arial-Rounded" pitchFamily="34" charset="0"/>
                <a:cs typeface="Arial-Rounded" pitchFamily="34" charset="0"/>
              </a:endParaRPr>
            </a:p>
          </p:txBody>
        </p:sp>
      </p:gr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466194"/>
            <a:ext cx="10573497" cy="4152868"/>
          </a:xfrm>
          <a:prstGeom prst="rect">
            <a:avLst/>
          </a:prstGeom>
        </p:spPr>
        <p:txBody>
          <a:bodyPr wrap="square">
            <a:spAutoFit/>
          </a:bodyPr>
          <a:lstStyle/>
          <a:p>
            <a:pPr algn="just">
              <a:lnSpc>
                <a:spcPct val="150000"/>
              </a:lnSpc>
            </a:pPr>
            <a:r>
              <a:rPr lang="en-US" sz="3000" b="1" dirty="0" smtClean="0">
                <a:solidFill>
                  <a:srgbClr val="002060"/>
                </a:solidFill>
                <a:latin typeface="Arial-Rounded" pitchFamily="34" charset="0"/>
                <a:ea typeface="Arial-Rounded" pitchFamily="34" charset="0"/>
                <a:cs typeface="Arial-Rounded" pitchFamily="34" charset="0"/>
              </a:rPr>
              <a:t>Viết những việc em thường làm trước khi đi học vào</a:t>
            </a:r>
            <a:r>
              <a:rPr lang="en-US" sz="3000" b="1" dirty="0" smtClean="0">
                <a:solidFill>
                  <a:srgbClr val="FF0000"/>
                </a:solidFill>
                <a:latin typeface="Arial-Rounded" pitchFamily="34" charset="0"/>
                <a:ea typeface="Arial-Rounded" pitchFamily="34" charset="0"/>
                <a:cs typeface="Arial-Rounded" pitchFamily="34" charset="0"/>
              </a:rPr>
              <a:t> vở</a:t>
            </a:r>
            <a:endParaRPr lang="en-US" sz="3000" b="1" dirty="0">
              <a:solidFill>
                <a:srgbClr val="002060"/>
              </a:solidFill>
              <a:latin typeface="Arial-Rounded" pitchFamily="34" charset="0"/>
              <a:ea typeface="Arial-Rounded" pitchFamily="34" charset="0"/>
              <a:cs typeface="Arial-Rounded" pitchFamily="34" charset="0"/>
            </a:endParaRPr>
          </a:p>
          <a:p>
            <a:pPr algn="just">
              <a:lnSpc>
                <a:spcPct val="150000"/>
              </a:lnSpc>
            </a:pPr>
            <a:r>
              <a:rPr lang="en-US" sz="3000" b="1" dirty="0" smtClean="0">
                <a:solidFill>
                  <a:srgbClr val="002060"/>
                </a:solidFill>
                <a:latin typeface="Arial-Rounded" pitchFamily="34" charset="0"/>
                <a:ea typeface="Arial-Rounded" pitchFamily="34" charset="0"/>
                <a:cs typeface="Arial-Rounded" pitchFamily="34" charset="0"/>
              </a:rPr>
              <a:t>với yêu cầu:</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Độ dài từ 3 – 4 câu.</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Đầu câu viết hoa, cuối câu sử dụng dấu câu phù hợp.</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Câu đầu tiên viết lùi 1 ô.</a:t>
            </a:r>
          </a:p>
          <a:p>
            <a:pPr marL="514350" indent="-514350" algn="just">
              <a:lnSpc>
                <a:spcPct val="150000"/>
              </a:lnSpc>
              <a:buAutoNum type="arabicPeriod"/>
            </a:pPr>
            <a:r>
              <a:rPr lang="en-US" sz="3000" b="1" dirty="0" smtClean="0">
                <a:solidFill>
                  <a:srgbClr val="002060"/>
                </a:solidFill>
                <a:latin typeface="Arial-Rounded" pitchFamily="34" charset="0"/>
                <a:ea typeface="Arial-Rounded" pitchFamily="34" charset="0"/>
                <a:cs typeface="Arial-Rounded" pitchFamily="34" charset="0"/>
              </a:rPr>
              <a:t>Tư thế ngồi viết.</a:t>
            </a:r>
          </a:p>
        </p:txBody>
      </p:sp>
      <p:pic>
        <p:nvPicPr>
          <p:cNvPr id="18" name="图片 17">
            <a:extLst>
              <a:ext uri="{FF2B5EF4-FFF2-40B4-BE49-F238E27FC236}">
                <a16:creationId xmlns:a16="http://schemas.microsoft.com/office/drawing/2014/main"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1000"/>
                                        <p:tgtEl>
                                          <p:spTgt spid="12">
                                            <p:txEl>
                                              <p:pRg st="1" end="1"/>
                                            </p:txEl>
                                          </p:spTgt>
                                        </p:tgtEl>
                                      </p:cBhvr>
                                    </p:animEffect>
                                    <p:anim calcmode="lin" valueType="num">
                                      <p:cBhvr>
                                        <p:cTn id="3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1000"/>
                                        <p:tgtEl>
                                          <p:spTgt spid="12">
                                            <p:txEl>
                                              <p:pRg st="2" end="2"/>
                                            </p:txEl>
                                          </p:spTgt>
                                        </p:tgtEl>
                                      </p:cBhvr>
                                    </p:animEffect>
                                    <p:anim calcmode="lin" valueType="num">
                                      <p:cBhvr>
                                        <p:cTn id="4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1000"/>
                                        <p:tgtEl>
                                          <p:spTgt spid="12">
                                            <p:txEl>
                                              <p:pRg st="3" end="3"/>
                                            </p:txEl>
                                          </p:spTgt>
                                        </p:tgtEl>
                                      </p:cBhvr>
                                    </p:animEffect>
                                    <p:anim calcmode="lin" valueType="num">
                                      <p:cBhvr>
                                        <p:cTn id="50"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fade">
                                      <p:cBhvr>
                                        <p:cTn id="56" dur="1000"/>
                                        <p:tgtEl>
                                          <p:spTgt spid="12">
                                            <p:txEl>
                                              <p:pRg st="4" end="4"/>
                                            </p:txEl>
                                          </p:spTgt>
                                        </p:tgtEl>
                                      </p:cBhvr>
                                    </p:animEffect>
                                    <p:anim calcmode="lin" valueType="num">
                                      <p:cBhvr>
                                        <p:cTn id="57"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Effect transition="in" filter="fade">
                                      <p:cBhvr>
                                        <p:cTn id="63" dur="1000"/>
                                        <p:tgtEl>
                                          <p:spTgt spid="12">
                                            <p:txEl>
                                              <p:pRg st="5" end="5"/>
                                            </p:txEl>
                                          </p:spTgt>
                                        </p:tgtEl>
                                      </p:cBhvr>
                                    </p:animEffect>
                                    <p:anim calcmode="lin" valueType="num">
                                      <p:cBhvr>
                                        <p:cTn id="64"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78FD4-6F26-4E70-8936-BEF8327B0891}"/>
              </a:ext>
            </a:extLst>
          </p:cNvPr>
          <p:cNvPicPr>
            <a:picLocks noChangeAspect="1"/>
          </p:cNvPicPr>
          <p:nvPr/>
        </p:nvPicPr>
        <p:blipFill>
          <a:blip r:embed="rId2"/>
          <a:stretch>
            <a:fillRect/>
          </a:stretch>
        </p:blipFill>
        <p:spPr>
          <a:xfrm>
            <a:off x="512945" y="3428999"/>
            <a:ext cx="5078230" cy="2678879"/>
          </a:xfrm>
          <a:prstGeom prst="rect">
            <a:avLst/>
          </a:prstGeom>
        </p:spPr>
      </p:pic>
      <p:sp>
        <p:nvSpPr>
          <p:cNvPr id="5" name="TextBox 4">
            <a:extLst>
              <a:ext uri="{FF2B5EF4-FFF2-40B4-BE49-F238E27FC236}">
                <a16:creationId xmlns:a16="http://schemas.microsoft.com/office/drawing/2014/main" id="{3F18A016-7FB2-44D7-8819-20F9E6325CAF}"/>
              </a:ext>
            </a:extLst>
          </p:cNvPr>
          <p:cNvSpPr txBox="1"/>
          <p:nvPr/>
        </p:nvSpPr>
        <p:spPr>
          <a:xfrm>
            <a:off x="923923" y="695325"/>
            <a:ext cx="10240605" cy="523220"/>
          </a:xfrm>
          <a:prstGeom prst="rect">
            <a:avLst/>
          </a:prstGeom>
          <a:noFill/>
        </p:spPr>
        <p:txBody>
          <a:bodyPr wrap="square" rtlCol="0">
            <a:spAutoFit/>
          </a:bodyPr>
          <a:lstStyle/>
          <a:p>
            <a:r>
              <a:rPr lang="vi-VN" sz="2800" b="1">
                <a:solidFill>
                  <a:srgbClr val="00B050"/>
                </a:solidFill>
                <a:effectLst>
                  <a:outerShdw blurRad="38100" dist="38100" dir="2700000" algn="tl">
                    <a:srgbClr val="000000">
                      <a:alpha val="43137"/>
                    </a:srgbClr>
                  </a:outerShdw>
                </a:effectLst>
                <a:latin typeface="+mj-lt"/>
              </a:rPr>
              <a:t>Thực hành : Kể về </a:t>
            </a:r>
            <a:r>
              <a:rPr lang="vi-VN" sz="2800" b="1" smtClean="0">
                <a:solidFill>
                  <a:srgbClr val="00B050"/>
                </a:solidFill>
                <a:effectLst>
                  <a:outerShdw blurRad="38100" dist="38100" dir="2700000" algn="tl">
                    <a:srgbClr val="000000">
                      <a:alpha val="43137"/>
                    </a:srgbClr>
                  </a:outerShdw>
                </a:effectLst>
                <a:latin typeface="+mj-lt"/>
              </a:rPr>
              <a:t>những việc em thường làm trước khi đi học.</a:t>
            </a:r>
            <a:endParaRPr lang="vi-VN" sz="2800" b="1">
              <a:solidFill>
                <a:srgbClr val="00B050"/>
              </a:solidFill>
              <a:effectLst>
                <a:outerShdw blurRad="38100" dist="38100" dir="2700000" algn="tl">
                  <a:srgbClr val="000000">
                    <a:alpha val="43137"/>
                  </a:srgbClr>
                </a:outerShdw>
              </a:effectLst>
              <a:latin typeface="+mj-lt"/>
            </a:endParaRPr>
          </a:p>
        </p:txBody>
      </p:sp>
      <p:pic>
        <p:nvPicPr>
          <p:cNvPr id="7" name="Picture 6">
            <a:extLst>
              <a:ext uri="{FF2B5EF4-FFF2-40B4-BE49-F238E27FC236}">
                <a16:creationId xmlns:a16="http://schemas.microsoft.com/office/drawing/2014/main" id="{7FF15FA0-1AF8-4512-B925-FA906CE57A7D}"/>
              </a:ext>
            </a:extLst>
          </p:cNvPr>
          <p:cNvPicPr>
            <a:picLocks noChangeAspect="1"/>
          </p:cNvPicPr>
          <p:nvPr/>
        </p:nvPicPr>
        <p:blipFill>
          <a:blip r:embed="rId3"/>
          <a:stretch>
            <a:fillRect/>
          </a:stretch>
        </p:blipFill>
        <p:spPr>
          <a:xfrm>
            <a:off x="5796116" y="1656758"/>
            <a:ext cx="6114259" cy="3207544"/>
          </a:xfrm>
          <a:prstGeom prst="rect">
            <a:avLst/>
          </a:prstGeom>
        </p:spPr>
      </p:pic>
    </p:spTree>
    <p:extLst>
      <p:ext uri="{BB962C8B-B14F-4D97-AF65-F5344CB8AC3E}">
        <p14:creationId xmlns:p14="http://schemas.microsoft.com/office/powerpoint/2010/main" val="131779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35923E-F01A-4D46-B519-523B69A192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6428015" y="335281"/>
            <a:ext cx="4039960" cy="5655944"/>
          </a:xfrm>
          <a:prstGeom prst="rect">
            <a:avLst/>
          </a:prstGeom>
        </p:spPr>
      </p:pic>
      <p:sp>
        <p:nvSpPr>
          <p:cNvPr id="5" name="TextBox 4">
            <a:extLst>
              <a:ext uri="{FF2B5EF4-FFF2-40B4-BE49-F238E27FC236}">
                <a16:creationId xmlns:a16="http://schemas.microsoft.com/office/drawing/2014/main" id="{A7BA152F-5C84-42C1-BF82-3776D7EA7902}"/>
              </a:ext>
            </a:extLst>
          </p:cNvPr>
          <p:cNvSpPr txBox="1"/>
          <p:nvPr/>
        </p:nvSpPr>
        <p:spPr>
          <a:xfrm>
            <a:off x="1981200" y="1228725"/>
            <a:ext cx="3552825" cy="584775"/>
          </a:xfrm>
          <a:prstGeom prst="rect">
            <a:avLst/>
          </a:prstGeom>
          <a:noFill/>
        </p:spPr>
        <p:txBody>
          <a:bodyPr wrap="square" rtlCol="0">
            <a:spAutoFit/>
          </a:bodyPr>
          <a:lstStyle/>
          <a:p>
            <a:r>
              <a:rPr lang="vi-VN" sz="3200" b="1">
                <a:solidFill>
                  <a:srgbClr val="0070C0"/>
                </a:solidFill>
                <a:effectLst>
                  <a:outerShdw blurRad="38100" dist="38100" dir="2700000" algn="tl">
                    <a:srgbClr val="000000">
                      <a:alpha val="43137"/>
                    </a:srgbClr>
                  </a:outerShdw>
                </a:effectLst>
                <a:latin typeface="+mj-lt"/>
              </a:rPr>
              <a:t>Viết bài vào vở</a:t>
            </a:r>
          </a:p>
        </p:txBody>
      </p:sp>
    </p:spTree>
    <p:extLst>
      <p:ext uri="{BB962C8B-B14F-4D97-AF65-F5344CB8AC3E}">
        <p14:creationId xmlns:p14="http://schemas.microsoft.com/office/powerpoint/2010/main" val="1619101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1488" y="641666"/>
            <a:ext cx="8544273" cy="4616648"/>
          </a:xfrm>
          <a:prstGeom prst="rect">
            <a:avLst/>
          </a:prstGeom>
        </p:spPr>
        <p:txBody>
          <a:bodyPr wrap="square">
            <a:spAutoFit/>
          </a:bodyPr>
          <a:lstStyle/>
          <a:p>
            <a:pPr algn="just">
              <a:lnSpc>
                <a:spcPct val="150000"/>
              </a:lnSpc>
            </a:pPr>
            <a:r>
              <a:rPr lang="en-US"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Chào các bạn, mình là Hoàng, học sinh lớp 2 trường Tiểu </a:t>
            </a:r>
            <a:r>
              <a:rPr lang="en-US" sz="2800" b="1" smtClean="0">
                <a:solidFill>
                  <a:srgbClr val="002060"/>
                </a:solidFill>
                <a:latin typeface="Arial-Rounded" pitchFamily="34" charset="0"/>
                <a:ea typeface="Arial-Rounded" pitchFamily="34" charset="0"/>
                <a:cs typeface="Arial-Rounded" pitchFamily="34" charset="0"/>
              </a:rPr>
              <a:t>học </a:t>
            </a:r>
            <a:r>
              <a:rPr lang="en-US" sz="2800" b="1" smtClean="0">
                <a:solidFill>
                  <a:srgbClr val="002060"/>
                </a:solidFill>
                <a:latin typeface="Arial-Rounded" pitchFamily="34" charset="0"/>
                <a:ea typeface="Arial-Rounded" pitchFamily="34" charset="0"/>
                <a:cs typeface="Arial-Rounded" pitchFamily="34" charset="0"/>
              </a:rPr>
              <a:t>Thạch Bàn A. </a:t>
            </a:r>
            <a:r>
              <a:rPr lang="en-US" sz="2800" b="1" dirty="0" smtClean="0">
                <a:solidFill>
                  <a:srgbClr val="002060"/>
                </a:solidFill>
                <a:latin typeface="Arial-Rounded" pitchFamily="34" charset="0"/>
                <a:ea typeface="Arial-Rounded" pitchFamily="34" charset="0"/>
                <a:cs typeface="Arial-Rounded" pitchFamily="34" charset="0"/>
              </a:rPr>
              <a:t>Hằng ngày, sau khi thức dậy, mình sẽ </a:t>
            </a:r>
            <a:r>
              <a:rPr lang="en-US" sz="2800" b="1" smtClean="0">
                <a:solidFill>
                  <a:srgbClr val="002060"/>
                </a:solidFill>
                <a:latin typeface="Arial-Rounded" pitchFamily="34" charset="0"/>
                <a:ea typeface="Arial-Rounded" pitchFamily="34" charset="0"/>
                <a:cs typeface="Arial-Rounded" pitchFamily="34" charset="0"/>
              </a:rPr>
              <a:t>vào </a:t>
            </a:r>
            <a:r>
              <a:rPr lang="en-US" sz="2800" b="1" smtClean="0">
                <a:solidFill>
                  <a:srgbClr val="002060"/>
                </a:solidFill>
                <a:latin typeface="Arial-Rounded" pitchFamily="34" charset="0"/>
                <a:ea typeface="Arial-Rounded" pitchFamily="34" charset="0"/>
                <a:cs typeface="Arial-Rounded" pitchFamily="34" charset="0"/>
              </a:rPr>
              <a:t>nhà </a:t>
            </a:r>
            <a:r>
              <a:rPr lang="en-US" sz="2800" b="1" dirty="0" smtClean="0">
                <a:solidFill>
                  <a:srgbClr val="002060"/>
                </a:solidFill>
                <a:latin typeface="Arial-Rounded" pitchFamily="34" charset="0"/>
                <a:ea typeface="Arial-Rounded" pitchFamily="34" charset="0"/>
                <a:cs typeface="Arial-Rounded" pitchFamily="34" charset="0"/>
              </a:rPr>
              <a:t>vệ sinh để đánh răng rửa mặt. Sau đó mình xuống bếp ăn sáng cùng chị gái. Ăn xong mình thay quần áo và cùng chị tới trường. Một buổi sáng trước khi đi học của mình là vậy đó.</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7" name="Rounded Rectangle 6"/>
          <p:cNvSpPr/>
          <p:nvPr/>
        </p:nvSpPr>
        <p:spPr>
          <a:xfrm>
            <a:off x="481488" y="641666"/>
            <a:ext cx="8751002" cy="4616648"/>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44609"/>
          <a:stretch/>
        </p:blipFill>
        <p:spPr>
          <a:xfrm>
            <a:off x="9394471" y="1709878"/>
            <a:ext cx="2664372" cy="3749601"/>
          </a:xfrm>
          <a:prstGeom prst="rect">
            <a:avLst/>
          </a:prstGeom>
        </p:spPr>
      </p:pic>
    </p:spTree>
    <p:extLst>
      <p:ext uri="{BB962C8B-B14F-4D97-AF65-F5344CB8AC3E}">
        <p14:creationId xmlns:p14="http://schemas.microsoft.com/office/powerpoint/2010/main" val="8093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51387" y="272299"/>
            <a:ext cx="7594017" cy="5909310"/>
          </a:xfrm>
          <a:prstGeom prst="rect">
            <a:avLst/>
          </a:prstGeom>
        </p:spPr>
        <p:txBody>
          <a:bodyPr wrap="square">
            <a:spAutoFit/>
          </a:bodyPr>
          <a:lstStyle/>
          <a:p>
            <a:pPr algn="just">
              <a:lnSpc>
                <a:spcPct val="150000"/>
              </a:lnSpc>
            </a:pPr>
            <a:r>
              <a:rPr lang="en-US" b="1" dirty="0" smtClean="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Mình là Hoa , học sinh lớp 2 trường Tiểu </a:t>
            </a:r>
            <a:r>
              <a:rPr lang="en-US" sz="2800" b="1" smtClean="0">
                <a:solidFill>
                  <a:srgbClr val="002060"/>
                </a:solidFill>
                <a:latin typeface="Arial-Rounded" pitchFamily="34" charset="0"/>
                <a:ea typeface="Arial-Rounded" pitchFamily="34" charset="0"/>
                <a:cs typeface="Arial-Rounded" pitchFamily="34" charset="0"/>
              </a:rPr>
              <a:t>học </a:t>
            </a:r>
            <a:r>
              <a:rPr lang="en-US" sz="2800" b="1" smtClean="0">
                <a:solidFill>
                  <a:srgbClr val="002060"/>
                </a:solidFill>
                <a:latin typeface="Arial-Rounded" pitchFamily="34" charset="0"/>
                <a:ea typeface="Arial-Rounded" pitchFamily="34" charset="0"/>
                <a:cs typeface="Arial-Rounded" pitchFamily="34" charset="0"/>
              </a:rPr>
              <a:t>Thạch Bàn A. Hằng </a:t>
            </a:r>
            <a:r>
              <a:rPr lang="en-US" sz="2800" b="1" dirty="0" smtClean="0">
                <a:solidFill>
                  <a:srgbClr val="002060"/>
                </a:solidFill>
                <a:latin typeface="Arial-Rounded" pitchFamily="34" charset="0"/>
                <a:ea typeface="Arial-Rounded" pitchFamily="34" charset="0"/>
                <a:cs typeface="Arial-Rounded" pitchFamily="34" charset="0"/>
              </a:rPr>
              <a:t>ngày, mình thường thức dậy từ 6 giờ để vệ sinh cá nhân và tập thể dục với mẹ trên sân thượng. Sau đó, mình thay quần áo đồng phục và ăn sáng cùng cả nhà. Trước khi đi học, mình thường kiểm tra cặp sách xem đã đủ sách vở chưa. Và rồi, mình được bố đưa tới trường.</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7" name="Rounded Rectangle 6"/>
          <p:cNvSpPr/>
          <p:nvPr/>
        </p:nvSpPr>
        <p:spPr>
          <a:xfrm>
            <a:off x="2862590" y="429511"/>
            <a:ext cx="8803384" cy="5752098"/>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928" t="5051" r="5978" b="8133"/>
          <a:stretch/>
        </p:blipFill>
        <p:spPr>
          <a:xfrm>
            <a:off x="115445" y="1521344"/>
            <a:ext cx="2427890" cy="4202899"/>
          </a:xfrm>
          <a:prstGeom prst="rect">
            <a:avLst/>
          </a:prstGeom>
        </p:spPr>
      </p:pic>
    </p:spTree>
    <p:extLst>
      <p:ext uri="{BB962C8B-B14F-4D97-AF65-F5344CB8AC3E}">
        <p14:creationId xmlns:p14="http://schemas.microsoft.com/office/powerpoint/2010/main" val="22271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986971" y="2356899"/>
            <a:ext cx="11205029" cy="1569660"/>
          </a:xfrm>
          <a:prstGeom prst="rect">
            <a:avLst/>
          </a:prstGeom>
          <a:noFill/>
        </p:spPr>
        <p:txBody>
          <a:bodyPr wrap="square">
            <a:spAutoFit/>
          </a:bodyPr>
          <a:lstStyle/>
          <a:p>
            <a:pPr marL="457200" indent="-457200">
              <a:lnSpc>
                <a:spcPct val="150000"/>
              </a:lnSpc>
              <a:buFontTx/>
              <a:buChar char="-"/>
            </a:pPr>
            <a:r>
              <a:rPr lang="en-US" sz="3200" b="1" dirty="0" smtClean="0">
                <a:solidFill>
                  <a:srgbClr val="002060"/>
                </a:solidFill>
                <a:latin typeface="Arial-Rounded" pitchFamily="34" charset="0"/>
                <a:ea typeface="Arial-Rounded" pitchFamily="34" charset="0"/>
                <a:cs typeface="Arial-Rounded" pitchFamily="34" charset="0"/>
              </a:rPr>
              <a:t>Rèn kĩ năng viết đoạn văn kể về những việc em thường làm trước khi đi học.</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4829916" y="2080798"/>
            <a:ext cx="261001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a:t>
            </a:r>
            <a:r>
              <a:rPr lang="en-US" sz="5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tập</a:t>
            </a:r>
            <a:endPar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endParaRPr>
          </a:p>
        </p:txBody>
      </p:sp>
      <p:sp>
        <p:nvSpPr>
          <p:cNvPr id="17" name="文本框 22">
            <a:extLst>
              <a:ext uri="{FF2B5EF4-FFF2-40B4-BE49-F238E27FC236}">
                <a16:creationId xmlns:a16="http://schemas.microsoft.com/office/drawing/2014/main" id="{8E852256-A333-49D6-ADCD-2215C66790B1}"/>
              </a:ext>
            </a:extLst>
          </p:cNvPr>
          <p:cNvSpPr txBox="1"/>
          <p:nvPr/>
        </p:nvSpPr>
        <p:spPr>
          <a:xfrm>
            <a:off x="2970914" y="3279014"/>
            <a:ext cx="7709691" cy="769441"/>
          </a:xfrm>
          <a:prstGeom prst="rect">
            <a:avLst/>
          </a:prstGeom>
          <a:noFill/>
        </p:spPr>
        <p:txBody>
          <a:bodyPr wrap="square" rtlCol="0">
            <a:spAutoFit/>
          </a:bodyPr>
          <a:lstStyle/>
          <a:p>
            <a:r>
              <a:rPr lang="en-US" altLang="zh-CN" sz="4400" smtClean="0">
                <a:solidFill>
                  <a:srgbClr val="FF0000"/>
                </a:solidFill>
                <a:latin typeface="iCiel Cadena" panose="02000503000000020004" pitchFamily="2" charset="0"/>
                <a:ea typeface="思源黑体 CN Bold" panose="020B0800000000000000" pitchFamily="34" charset="-122"/>
              </a:rPr>
              <a:t>Viết đoạn văn kể việc thường làm</a:t>
            </a:r>
            <a:endParaRPr lang="zh-CN" altLang="en-US" sz="4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6" name="Group 5"/>
          <p:cNvGrpSpPr/>
          <p:nvPr/>
        </p:nvGrpSpPr>
        <p:grpSpPr>
          <a:xfrm>
            <a:off x="1013200" y="1132318"/>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grpSp>
        <p:nvGrpSpPr>
          <p:cNvPr id="22" name="Group 21"/>
          <p:cNvGrpSpPr/>
          <p:nvPr/>
        </p:nvGrpSpPr>
        <p:grpSpPr>
          <a:xfrm>
            <a:off x="1741042" y="2593860"/>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grpSp>
        <p:nvGrpSpPr>
          <p:cNvPr id="4" name="Group 3">
            <a:extLst>
              <a:ext uri="{FF2B5EF4-FFF2-40B4-BE49-F238E27FC236}">
                <a16:creationId xmlns:a16="http://schemas.microsoft.com/office/drawing/2014/main" id="{24926BE0-6FEB-4035-95CC-8282BD1C87A0}"/>
              </a:ext>
            </a:extLst>
          </p:cNvPr>
          <p:cNvGrpSpPr/>
          <p:nvPr/>
        </p:nvGrpSpPr>
        <p:grpSpPr>
          <a:xfrm>
            <a:off x="3297766" y="4072373"/>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smtClean="0">
                  <a:solidFill>
                    <a:srgbClr val="002060"/>
                  </a:solidFill>
                  <a:latin typeface="Arial-Rounded" pitchFamily="34" charset="0"/>
                  <a:ea typeface="Arial-Rounded" pitchFamily="34" charset="0"/>
                  <a:cs typeface="Arial-Rounded" pitchFamily="34" charset="0"/>
                </a:rPr>
                <a:t>.</a:t>
              </a:r>
              <a:endParaRPr lang="en-US" sz="2800" b="1" dirty="0">
                <a:solidFill>
                  <a:srgbClr val="002060"/>
                </a:solidFill>
                <a:latin typeface="Arial-Rounded" pitchFamily="34" charset="0"/>
                <a:ea typeface="Arial-Rounded" pitchFamily="34" charset="0"/>
                <a:cs typeface="Arial-Rounded" pitchFamily="34" charset="0"/>
              </a:endParaRPr>
            </a:p>
          </p:txBody>
        </p:sp>
      </p:grpSp>
      <p:sp>
        <p:nvSpPr>
          <p:cNvPr id="37" name="TextBox 36">
            <a:extLst>
              <a:ext uri="{FF2B5EF4-FFF2-40B4-BE49-F238E27FC236}">
                <a16:creationId xmlns:a16="http://schemas.microsoft.com/office/drawing/2014/main" id="{14B26D2C-1BC9-4238-BC4C-795267AEDD6F}"/>
              </a:ext>
            </a:extLst>
          </p:cNvPr>
          <p:cNvSpPr txBox="1"/>
          <p:nvPr/>
        </p:nvSpPr>
        <p:spPr>
          <a:xfrm>
            <a:off x="2410909" y="1338669"/>
            <a:ext cx="8905080" cy="523220"/>
          </a:xfrm>
          <a:prstGeom prst="rect">
            <a:avLst/>
          </a:prstGeom>
          <a:noFill/>
        </p:spPr>
        <p:txBody>
          <a:bodyPr wrap="square" rtlCol="0">
            <a:spAutoFit/>
          </a:bodyPr>
          <a:lstStyle/>
          <a:p>
            <a:r>
              <a:rPr lang="en-US" sz="2800" b="1">
                <a:solidFill>
                  <a:srgbClr val="002060"/>
                </a:solidFill>
                <a:latin typeface="Arial-Rounded" pitchFamily="34" charset="0"/>
                <a:ea typeface="Arial-Rounded" pitchFamily="34" charset="0"/>
                <a:cs typeface="Arial-Rounded" pitchFamily="34" charset="0"/>
              </a:rPr>
              <a:t>Học sinh biết quan sát tranh, trả lời câu hỏi.</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38" name="TextBox 37">
            <a:extLst>
              <a:ext uri="{FF2B5EF4-FFF2-40B4-BE49-F238E27FC236}">
                <a16:creationId xmlns:a16="http://schemas.microsoft.com/office/drawing/2014/main" id="{D4F928FB-968A-4666-9173-178A617D7C9E}"/>
              </a:ext>
            </a:extLst>
          </p:cNvPr>
          <p:cNvSpPr txBox="1"/>
          <p:nvPr/>
        </p:nvSpPr>
        <p:spPr>
          <a:xfrm>
            <a:off x="3012888" y="2831478"/>
            <a:ext cx="8905080" cy="954107"/>
          </a:xfrm>
          <a:prstGeom prst="rect">
            <a:avLst/>
          </a:prstGeom>
          <a:noFill/>
        </p:spPr>
        <p:txBody>
          <a:bodyPr wrap="square" rtlCol="0">
            <a:spAutoFit/>
          </a:bodyPr>
          <a:lstStyle/>
          <a:p>
            <a:r>
              <a:rPr lang="en-US" sz="2800" b="1">
                <a:solidFill>
                  <a:srgbClr val="002060"/>
                </a:solidFill>
                <a:latin typeface="Arial-Rounded" pitchFamily="34" charset="0"/>
                <a:ea typeface="Arial-Rounded" pitchFamily="34" charset="0"/>
                <a:cs typeface="Arial-Rounded" pitchFamily="34" charset="0"/>
              </a:rPr>
              <a:t>Viết được </a:t>
            </a:r>
            <a:r>
              <a:rPr lang="en-US" sz="2800" b="1" smtClean="0">
                <a:solidFill>
                  <a:srgbClr val="002060"/>
                </a:solidFill>
                <a:latin typeface="Arial-Rounded" pitchFamily="34" charset="0"/>
                <a:ea typeface="Arial-Rounded" pitchFamily="34" charset="0"/>
                <a:cs typeface="Arial-Rounded" pitchFamily="34" charset="0"/>
              </a:rPr>
              <a:t>3-4 </a:t>
            </a:r>
            <a:r>
              <a:rPr lang="en-US" sz="2800" b="1">
                <a:solidFill>
                  <a:srgbClr val="002060"/>
                </a:solidFill>
                <a:latin typeface="Arial-Rounded" pitchFamily="34" charset="0"/>
                <a:ea typeface="Arial-Rounded" pitchFamily="34" charset="0"/>
                <a:cs typeface="Arial-Rounded" pitchFamily="34" charset="0"/>
              </a:rPr>
              <a:t>câu kể về </a:t>
            </a:r>
            <a:r>
              <a:rPr lang="en-US" sz="2800" b="1" smtClean="0">
                <a:solidFill>
                  <a:srgbClr val="002060"/>
                </a:solidFill>
                <a:latin typeface="Arial-Rounded" pitchFamily="34" charset="0"/>
                <a:ea typeface="Arial-Rounded" pitchFamily="34" charset="0"/>
                <a:cs typeface="Arial-Rounded" pitchFamily="34" charset="0"/>
              </a:rPr>
              <a:t>những việc em thường làm               			trước khi đi học.</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39" name="TextBox 38">
            <a:extLst>
              <a:ext uri="{FF2B5EF4-FFF2-40B4-BE49-F238E27FC236}">
                <a16:creationId xmlns:a16="http://schemas.microsoft.com/office/drawing/2014/main" id="{4EB37731-1288-4647-AC02-0AF79C340C8B}"/>
              </a:ext>
            </a:extLst>
          </p:cNvPr>
          <p:cNvSpPr txBox="1"/>
          <p:nvPr/>
        </p:nvSpPr>
        <p:spPr>
          <a:xfrm>
            <a:off x="4519083" y="4287313"/>
            <a:ext cx="8905080" cy="523220"/>
          </a:xfrm>
          <a:prstGeom prst="rect">
            <a:avLst/>
          </a:prstGeom>
          <a:noFill/>
        </p:spPr>
        <p:txBody>
          <a:bodyPr wrap="square" rtlCol="0">
            <a:spAutoFit/>
          </a:bodyPr>
          <a:lstStyle/>
          <a:p>
            <a:r>
              <a:rPr lang="en-US" sz="2800" b="1">
                <a:solidFill>
                  <a:srgbClr val="002060"/>
                </a:solidFill>
                <a:latin typeface="Arial-Rounded" pitchFamily="34" charset="0"/>
                <a:ea typeface="Arial-Rounded" pitchFamily="34" charset="0"/>
                <a:cs typeface="Arial-Rounded" pitchFamily="34" charset="0"/>
              </a:rPr>
              <a:t>Phát triển vốn từ, kĩ năng đặt câu.</a:t>
            </a:r>
            <a:endParaRPr lang="en-US" sz="28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par>
                          <p:cTn id="68" fill="hold">
                            <p:stCondLst>
                              <p:cond delay="999000"/>
                            </p:stCondLst>
                            <p:childTnLst>
                              <p:par>
                                <p:cTn id="69" presetID="22" presetClass="entr" presetSubtype="8"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8" y="4371179"/>
            <a:ext cx="11704188"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232484" y="4225845"/>
            <a:ext cx="11487256" cy="2031325"/>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Bạn nhỏ làm những việc gì?</a:t>
            </a:r>
          </a:p>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Theo em, bạn nhỏ làm những việc đó trong thời gian nào?</a:t>
            </a:r>
          </a:p>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 Còn em, trước khi đi học, em thường tự làm những việc gì?</a:t>
            </a:r>
            <a:endParaRPr lang="en-US" sz="2800" b="1" dirty="0">
              <a:solidFill>
                <a:srgbClr val="002060"/>
              </a:solidFill>
              <a:latin typeface="Arial-Rounded" pitchFamily="34" charset="0"/>
              <a:ea typeface="Arial-Rounded" pitchFamily="34" charset="0"/>
              <a:cs typeface="Arial-Rounded" pitchFamily="34" charset="0"/>
            </a:endParaRPr>
          </a:p>
        </p:txBody>
      </p:sp>
      <p:grpSp>
        <p:nvGrpSpPr>
          <p:cNvPr id="24" name="Group 23"/>
          <p:cNvGrpSpPr/>
          <p:nvPr/>
        </p:nvGrpSpPr>
        <p:grpSpPr>
          <a:xfrm>
            <a:off x="9695313" y="1380326"/>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pitchFamily="34" charset="0"/>
                <a:ea typeface="Arial-Rounded" pitchFamily="34" charset="0"/>
                <a:cs typeface="Arial-Rounded" pitchFamily="34" charset="0"/>
              </a:endParaRPr>
            </a:p>
          </p:txBody>
        </p:sp>
        <p:sp>
          <p:nvSpPr>
            <p:cNvPr id="26" name="TextBox 25"/>
            <p:cNvSpPr txBox="1"/>
            <p:nvPr/>
          </p:nvSpPr>
          <p:spPr>
            <a:xfrm>
              <a:off x="4295799" y="386773"/>
              <a:ext cx="4919223" cy="1107777"/>
            </a:xfrm>
            <a:prstGeom prst="rect">
              <a:avLst/>
            </a:prstGeom>
            <a:noFill/>
            <a:ln>
              <a:noFill/>
            </a:ln>
          </p:spPr>
          <p:txBody>
            <a:bodyPr wrap="square" rtlCol="0">
              <a:spAutoFit/>
            </a:bodyPr>
            <a:lstStyle/>
            <a:p>
              <a:pPr algn="ctr"/>
              <a:r>
                <a:rPr lang="en-US" sz="2400" b="1" smtClean="0">
                  <a:solidFill>
                    <a:srgbClr val="FF0000"/>
                  </a:solidFill>
                  <a:latin typeface="Arial-Rounded" pitchFamily="34" charset="0"/>
                  <a:ea typeface="Arial-Rounded" pitchFamily="34" charset="0"/>
                  <a:cs typeface="Arial-Rounded" pitchFamily="34" charset="0"/>
                </a:rPr>
                <a:t>Cùng suy nghĩ nhé</a:t>
              </a:r>
              <a:endParaRPr lang="en-US" sz="2400" b="1" dirty="0" smtClean="0">
                <a:solidFill>
                  <a:srgbClr val="FF0000"/>
                </a:solidFill>
                <a:latin typeface="Arial-Rounded" pitchFamily="34" charset="0"/>
                <a:ea typeface="Arial-Rounded" pitchFamily="34" charset="0"/>
                <a:cs typeface="Arial-Rounded" pitchFamily="34" charset="0"/>
              </a:endParaRPr>
            </a:p>
          </p:txBody>
        </p:sp>
      </p:grpSp>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330064" y="2375667"/>
            <a:ext cx="2716751" cy="1557373"/>
          </a:xfrm>
          <a:prstGeom prst="rect">
            <a:avLst/>
          </a:prstGeom>
        </p:spPr>
      </p:pic>
      <p:sp>
        <p:nvSpPr>
          <p:cNvPr id="17" name="TextBox 16"/>
          <p:cNvSpPr txBox="1"/>
          <p:nvPr/>
        </p:nvSpPr>
        <p:spPr>
          <a:xfrm>
            <a:off x="1657486" y="360093"/>
            <a:ext cx="9509801" cy="584775"/>
          </a:xfrm>
          <a:prstGeom prst="rect">
            <a:avLst/>
          </a:prstGeom>
          <a:noFill/>
        </p:spPr>
        <p:txBody>
          <a:bodyPr wrap="square" rtlCol="0">
            <a:spAutoFit/>
          </a:bodyPr>
          <a:lstStyle/>
          <a:p>
            <a:r>
              <a:rPr lang="en-US" sz="3200" b="1">
                <a:solidFill>
                  <a:srgbClr val="00B050"/>
                </a:solidFill>
                <a:latin typeface="Arial-Rounded" pitchFamily="34" charset="0"/>
                <a:ea typeface="Arial-Rounded" pitchFamily="34" charset="0"/>
                <a:cs typeface="Arial-Rounded" pitchFamily="34" charset="0"/>
              </a:rPr>
              <a:t> </a:t>
            </a:r>
            <a:r>
              <a:rPr lang="en-US" sz="3200" b="1" smtClean="0">
                <a:solidFill>
                  <a:srgbClr val="00B050"/>
                </a:solidFill>
                <a:latin typeface="Arial-Rounded" pitchFamily="34" charset="0"/>
                <a:ea typeface="Arial-Rounded" pitchFamily="34" charset="0"/>
                <a:cs typeface="Arial-Rounded" pitchFamily="34" charset="0"/>
              </a:rPr>
              <a:t>Nói về các hoạt động của bạn nhỏ trong tranh. </a:t>
            </a:r>
            <a:endParaRPr lang="vi-VN" sz="3200" b="1" dirty="0">
              <a:solidFill>
                <a:srgbClr val="00B050"/>
              </a:solidFill>
              <a:latin typeface="Arial-Rounded" pitchFamily="34" charset="0"/>
              <a:ea typeface="Arial-Rounded" pitchFamily="34" charset="0"/>
              <a:cs typeface="Arial-Rounded" pitchFamily="34" charset="0"/>
            </a:endParaRPr>
          </a:p>
        </p:txBody>
      </p:sp>
      <p:sp>
        <p:nvSpPr>
          <p:cNvPr id="18" name="Oval 17"/>
          <p:cNvSpPr/>
          <p:nvPr/>
        </p:nvSpPr>
        <p:spPr>
          <a:xfrm>
            <a:off x="1108846" y="32659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pitchFamily="34" charset="0"/>
                <a:ea typeface="Arial-Rounded" pitchFamily="34" charset="0"/>
                <a:cs typeface="Arial-Rounded" pitchFamily="34" charset="0"/>
              </a:rPr>
              <a:t>1</a:t>
            </a:r>
            <a:endParaRPr lang="en-US" sz="36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3426933" y="568869"/>
            <a:ext cx="5442858" cy="306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Tranh vẽ gì?</a:t>
            </a:r>
          </a:p>
        </p:txBody>
      </p:sp>
      <p:sp>
        <p:nvSpPr>
          <p:cNvPr id="14" name="Rectangle 13"/>
          <p:cNvSpPr/>
          <p:nvPr/>
        </p:nvSpPr>
        <p:spPr>
          <a:xfrm>
            <a:off x="949335" y="4218652"/>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Tranh vẽ bạn nhỏ </a:t>
            </a:r>
            <a:r>
              <a:rPr lang="en-US" sz="2800" b="1" dirty="0" smtClean="0">
                <a:solidFill>
                  <a:srgbClr val="FF0000"/>
                </a:solidFill>
                <a:latin typeface="Arial-Rounded" pitchFamily="34" charset="0"/>
                <a:ea typeface="Arial-Rounded" pitchFamily="34" charset="0"/>
                <a:cs typeface="Arial-Rounded" pitchFamily="34" charset="0"/>
              </a:rPr>
              <a:t>ngủ dậy.</a:t>
            </a:r>
          </a:p>
        </p:txBody>
      </p:sp>
      <p:sp>
        <p:nvSpPr>
          <p:cNvPr id="16" name="Rectangle 15"/>
          <p:cNvSpPr/>
          <p:nvPr/>
        </p:nvSpPr>
        <p:spPr>
          <a:xfrm>
            <a:off x="952286" y="4226596"/>
            <a:ext cx="6348561"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thức dậy vào </a:t>
            </a:r>
            <a:r>
              <a:rPr lang="en-US" sz="2800" b="1" dirty="0" smtClean="0">
                <a:solidFill>
                  <a:srgbClr val="FF0000"/>
                </a:solidFill>
                <a:latin typeface="Arial-Rounded" pitchFamily="34" charset="0"/>
                <a:ea typeface="Arial-Rounded" pitchFamily="34" charset="0"/>
                <a:cs typeface="Arial-Rounded" pitchFamily="34" charset="0"/>
              </a:rPr>
              <a:t>buổi sáng.</a:t>
            </a:r>
          </a:p>
        </p:txBody>
      </p:sp>
      <p:sp>
        <p:nvSpPr>
          <p:cNvPr id="17" name="Rectangle 16"/>
          <p:cNvSpPr/>
          <p:nvPr/>
        </p:nvSpPr>
        <p:spPr>
          <a:xfrm>
            <a:off x="931916" y="4878174"/>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Khi thức dậy, bạn nhỏ cảm thấy thế nào?</a:t>
            </a:r>
          </a:p>
        </p:txBody>
      </p:sp>
      <p:sp>
        <p:nvSpPr>
          <p:cNvPr id="18" name="Rectangle 17"/>
          <p:cNvSpPr/>
          <p:nvPr/>
        </p:nvSpPr>
        <p:spPr>
          <a:xfrm>
            <a:off x="939124" y="4881758"/>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Khi thức dậy, bạn nhỏ cảm thấy </a:t>
            </a:r>
            <a:r>
              <a:rPr lang="en-US" sz="2800" b="1" dirty="0" smtClean="0">
                <a:solidFill>
                  <a:srgbClr val="FF0000"/>
                </a:solidFill>
                <a:latin typeface="Arial-Rounded" pitchFamily="34" charset="0"/>
                <a:ea typeface="Arial-Rounded" pitchFamily="34" charset="0"/>
                <a:cs typeface="Arial-Rounded" pitchFamily="34" charset="0"/>
              </a:rPr>
              <a:t>rất vui vẻ và thoải mái.</a:t>
            </a:r>
          </a:p>
        </p:txBody>
      </p:sp>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endParaRPr lang="en-US" sz="2800" b="1" dirty="0" smtClean="0">
              <a:solidFill>
                <a:srgbClr val="FF0000"/>
              </a:solidFill>
              <a:latin typeface="Arial-Rounded" pitchFamily="34" charset="0"/>
              <a:ea typeface="Arial-Rounded" pitchFamily="34" charset="0"/>
              <a:cs typeface="Arial-Rounded" pitchFamily="34"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làm việc đó lúc nào?</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làm việc đó vào </a:t>
            </a:r>
            <a:r>
              <a:rPr lang="en-US" sz="2800" b="1" dirty="0" smtClean="0">
                <a:solidFill>
                  <a:srgbClr val="FF0000"/>
                </a:solidFill>
                <a:latin typeface="Arial-Rounded" pitchFamily="34" charset="0"/>
                <a:ea typeface="Arial-Rounded" pitchFamily="34" charset="0"/>
                <a:cs typeface="Arial-Rounded" pitchFamily="34"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Việc làm đó cho thấy bạn nhỏ là người </a:t>
            </a:r>
            <a:r>
              <a:rPr lang="en-US" sz="2800" b="1" dirty="0" smtClean="0">
                <a:solidFill>
                  <a:srgbClr val="FF0000"/>
                </a:solidFill>
                <a:latin typeface="Arial-Rounded" pitchFamily="34" charset="0"/>
                <a:ea typeface="Arial-Rounded" pitchFamily="34" charset="0"/>
                <a:cs typeface="Arial-Rounded" pitchFamily="34"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Việc làm đó cho thấy bạn nhỏ là người thế nào?</a:t>
            </a:r>
            <a:endParaRPr lang="en-US" sz="2800" b="1" dirty="0" smtClean="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p>
        </p:txBody>
      </p:sp>
      <p:sp>
        <p:nvSpPr>
          <p:cNvPr id="14" name="Rectangle 13"/>
          <p:cNvSpPr/>
          <p:nvPr/>
        </p:nvSpPr>
        <p:spPr>
          <a:xfrm>
            <a:off x="354261" y="4218652"/>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ăn sáng.</a:t>
            </a:r>
          </a:p>
        </p:txBody>
      </p:sp>
      <p:sp>
        <p:nvSpPr>
          <p:cNvPr id="16" name="Rectangle 15"/>
          <p:cNvSpPr/>
          <p:nvPr/>
        </p:nvSpPr>
        <p:spPr>
          <a:xfrm>
            <a:off x="362988" y="4233078"/>
            <a:ext cx="11959647"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2. Bạn nhỏ làm việc đó vào </a:t>
            </a:r>
            <a:r>
              <a:rPr lang="en-US" sz="2800" b="1" dirty="0" smtClean="0">
                <a:solidFill>
                  <a:srgbClr val="FF0000"/>
                </a:solidFill>
                <a:latin typeface="Arial-Rounded" pitchFamily="34" charset="0"/>
                <a:ea typeface="Arial-Rounded" pitchFamily="34" charset="0"/>
                <a:cs typeface="Arial-Rounded" pitchFamily="34" charset="0"/>
              </a:rPr>
              <a:t>buổi sáng, sau khi đánh răng, rửa mặt.</a:t>
            </a:r>
          </a:p>
        </p:txBody>
      </p:sp>
      <p:sp>
        <p:nvSpPr>
          <p:cNvPr id="17" name="Rectangle 16"/>
          <p:cNvSpPr/>
          <p:nvPr/>
        </p:nvSpPr>
        <p:spPr>
          <a:xfrm>
            <a:off x="351356" y="4892688"/>
            <a:ext cx="10966893"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Theo em, bạn nhỏ ăn sáng có ngon miệng không?</a:t>
            </a:r>
          </a:p>
        </p:txBody>
      </p:sp>
      <p:sp>
        <p:nvSpPr>
          <p:cNvPr id="18" name="Rectangle 17"/>
          <p:cNvSpPr/>
          <p:nvPr/>
        </p:nvSpPr>
        <p:spPr>
          <a:xfrm>
            <a:off x="371563" y="4893931"/>
            <a:ext cx="11660790" cy="738664"/>
          </a:xfrm>
          <a:prstGeom prst="rect">
            <a:avLst/>
          </a:prstGeom>
        </p:spPr>
        <p:txBody>
          <a:bodyPr wrap="square">
            <a:spAutoFit/>
          </a:bodyPr>
          <a:lstStyle/>
          <a:p>
            <a:pPr algn="just">
              <a:lnSpc>
                <a:spcPct val="150000"/>
              </a:lnSpc>
            </a:pPr>
            <a:r>
              <a:rPr lang="en-US" sz="2800" b="1" dirty="0" smtClean="0">
                <a:solidFill>
                  <a:srgbClr val="002060"/>
                </a:solidFill>
                <a:latin typeface="Arial-Rounded" pitchFamily="34" charset="0"/>
                <a:ea typeface="Arial-Rounded" pitchFamily="34" charset="0"/>
                <a:cs typeface="Arial-Rounded" pitchFamily="34" charset="0"/>
              </a:rPr>
              <a:t>3. Bạn nhỏ ăn sáng rất </a:t>
            </a:r>
            <a:r>
              <a:rPr lang="en-US" sz="2800" b="1" dirty="0" smtClean="0">
                <a:solidFill>
                  <a:srgbClr val="FF0000"/>
                </a:solidFill>
                <a:latin typeface="Arial-Rounded" pitchFamily="34" charset="0"/>
                <a:ea typeface="Arial-Rounded" pitchFamily="34" charset="0"/>
                <a:cs typeface="Arial-Rounded" pitchFamily="34"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làm gì?</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1. Bạn nhỏ đang </a:t>
            </a:r>
            <a:r>
              <a:rPr lang="en-US" sz="2800" b="1" dirty="0" smtClean="0">
                <a:solidFill>
                  <a:srgbClr val="FF0000"/>
                </a:solidFill>
                <a:latin typeface="Arial-Rounded" pitchFamily="34" charset="0"/>
                <a:ea typeface="Arial-Rounded" pitchFamily="34" charset="0"/>
                <a:cs typeface="Arial-Rounded" pitchFamily="34"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Vì sao em biết bạn nhỏ đang đi học?</a:t>
            </a:r>
            <a:endParaRPr lang="en-US" sz="2800" b="1" dirty="0" smtClean="0">
              <a:solidFill>
                <a:srgbClr val="FF0000"/>
              </a:solidFill>
              <a:latin typeface="Arial-Rounded" pitchFamily="34" charset="0"/>
              <a:ea typeface="Arial-Rounded" pitchFamily="34" charset="0"/>
              <a:cs typeface="Arial-Rounded" pitchFamily="34"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2. Bạn nhỏ đi học vì bạn nhỏ </a:t>
            </a:r>
            <a:r>
              <a:rPr lang="en-US" sz="2800" b="1" dirty="0" smtClean="0">
                <a:solidFill>
                  <a:srgbClr val="FF0000"/>
                </a:solidFill>
                <a:latin typeface="Arial-Rounded" pitchFamily="34" charset="0"/>
                <a:ea typeface="Arial-Rounded" pitchFamily="34" charset="0"/>
                <a:cs typeface="Arial-Rounded" pitchFamily="34"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Bạn nhỏ đang </a:t>
            </a:r>
            <a:r>
              <a:rPr lang="en-US" sz="2800" b="1" dirty="0" smtClean="0">
                <a:solidFill>
                  <a:srgbClr val="FF0000"/>
                </a:solidFill>
                <a:latin typeface="Arial-Rounded" pitchFamily="34" charset="0"/>
                <a:ea typeface="Arial-Rounded" pitchFamily="34" charset="0"/>
                <a:cs typeface="Arial-Rounded" pitchFamily="34"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smtClean="0">
                <a:solidFill>
                  <a:srgbClr val="002060"/>
                </a:solidFill>
                <a:latin typeface="Arial-Rounded" pitchFamily="34" charset="0"/>
                <a:ea typeface="Arial-Rounded" pitchFamily="34" charset="0"/>
                <a:cs typeface="Arial-Rounded" pitchFamily="34" charset="0"/>
              </a:rPr>
              <a:t>3. Em đoán xem, bạn nhỏ có vui không? </a:t>
            </a:r>
          </a:p>
          <a:p>
            <a:pPr algn="just"/>
            <a:r>
              <a:rPr lang="en-US" sz="2800" b="1" dirty="0" smtClean="0">
                <a:solidFill>
                  <a:srgbClr val="002060"/>
                </a:solidFill>
                <a:latin typeface="Arial-Rounded" pitchFamily="34" charset="0"/>
                <a:ea typeface="Arial-Rounded" pitchFamily="34" charset="0"/>
                <a:cs typeface="Arial-Rounded" pitchFamily="34" charset="0"/>
              </a:rPr>
              <a:t>Vì sao em biết?</a:t>
            </a:r>
            <a:endParaRPr lang="en-US" sz="2800" b="1" dirty="0" smtClean="0">
              <a:solidFill>
                <a:srgbClr val="FF0000"/>
              </a:solidFill>
              <a:latin typeface="Arial-Rounded" pitchFamily="34" charset="0"/>
              <a:ea typeface="Arial-Rounded" pitchFamily="34" charset="0"/>
              <a:cs typeface="Arial-Rounded" pitchFamily="34"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12526" y="215994"/>
            <a:ext cx="10461196" cy="1077218"/>
          </a:xfrm>
          <a:prstGeom prst="rect">
            <a:avLst/>
          </a:prstGeom>
          <a:noFill/>
        </p:spPr>
        <p:txBody>
          <a:bodyPr wrap="square" rtlCol="0">
            <a:spAutoFit/>
          </a:bodyPr>
          <a:lstStyle/>
          <a:p>
            <a:r>
              <a:rPr lang="en-US" sz="3200" b="1">
                <a:solidFill>
                  <a:srgbClr val="00B050"/>
                </a:solidFill>
                <a:latin typeface="Arial-Rounded" pitchFamily="34" charset="0"/>
                <a:ea typeface="Arial-Rounded" pitchFamily="34" charset="0"/>
                <a:cs typeface="Arial-Rounded" pitchFamily="34" charset="0"/>
              </a:rPr>
              <a:t> </a:t>
            </a:r>
            <a:r>
              <a:rPr lang="en-US" sz="3200" b="1" smtClean="0">
                <a:solidFill>
                  <a:srgbClr val="00B050"/>
                </a:solidFill>
                <a:latin typeface="Arial-Rounded" pitchFamily="34" charset="0"/>
                <a:ea typeface="Arial-Rounded" pitchFamily="34" charset="0"/>
                <a:cs typeface="Arial-Rounded" pitchFamily="34" charset="0"/>
              </a:rPr>
              <a:t>Dựa vào nội dung 4 bức tranh em hãy kể lại những việc bạn nhỏ đã làm trước khi đi học</a:t>
            </a:r>
            <a:endParaRPr lang="vi-VN" sz="3200" b="1" dirty="0">
              <a:solidFill>
                <a:srgbClr val="00B050"/>
              </a:solidFill>
              <a:latin typeface="Arial-Rounded" pitchFamily="34" charset="0"/>
              <a:ea typeface="Arial-Rounded" pitchFamily="34" charset="0"/>
              <a:cs typeface="Arial-Rounded" pitchFamily="34" charset="0"/>
            </a:endParaRPr>
          </a:p>
        </p:txBody>
      </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8564" y="1451420"/>
            <a:ext cx="7351271" cy="4122057"/>
          </a:xfrm>
          <a:prstGeom prst="rect">
            <a:avLst/>
          </a:prstGeom>
        </p:spPr>
      </p:pic>
      <p:sp>
        <p:nvSpPr>
          <p:cNvPr id="18" name="Rectangle 17"/>
          <p:cNvSpPr/>
          <p:nvPr/>
        </p:nvSpPr>
        <p:spPr>
          <a:xfrm>
            <a:off x="4637480" y="2447319"/>
            <a:ext cx="6291783" cy="2677656"/>
          </a:xfrm>
          <a:prstGeom prst="rect">
            <a:avLst/>
          </a:prstGeom>
        </p:spPr>
        <p:txBody>
          <a:bodyPr wrap="square">
            <a:spAutoFit/>
          </a:bodyPr>
          <a:lstStyle/>
          <a:p>
            <a:pPr algn="just">
              <a:lnSpc>
                <a:spcPct val="200000"/>
              </a:lnSpc>
            </a:pPr>
            <a:r>
              <a:rPr lang="en-US" sz="2800" b="1" dirty="0" smtClean="0">
                <a:solidFill>
                  <a:srgbClr val="002060"/>
                </a:solidFill>
                <a:latin typeface="Arial-Rounded" pitchFamily="34" charset="0"/>
                <a:ea typeface="Arial-Rounded" pitchFamily="34" charset="0"/>
                <a:cs typeface="Arial-Rounded" pitchFamily="34" charset="0"/>
              </a:rPr>
              <a:t>       Bạn nhỏ vươn vai thức dậy. Sau đó, bạn ấy đánh răng. Tiếp đó, bạn ăn sáng. Cuối cùng bạn đi học.</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1030513" y="17417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780</Words>
  <Application>Microsoft Office PowerPoint</Application>
  <PresentationFormat>Widescreen</PresentationFormat>
  <Paragraphs>62</Paragraphs>
  <Slides>16</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宋体</vt:lpstr>
      <vt:lpstr>Arial</vt:lpstr>
      <vt:lpstr>Arial-Rounded</vt:lpstr>
      <vt:lpstr>Calibri</vt:lpstr>
      <vt:lpstr>Calibri Light</vt:lpstr>
      <vt:lpstr>iCiel Cadena</vt:lpstr>
      <vt:lpstr>iCiel Crocante</vt:lpstr>
      <vt:lpstr>Times New Roman</vt:lpstr>
      <vt:lpstr>思源黑体 CN Bold</vt:lpstr>
      <vt:lpstr>Office Theme</vt:lpstr>
      <vt:lpstr>1_Office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178</cp:revision>
  <dcterms:created xsi:type="dcterms:W3CDTF">2021-05-29T04:05:18Z</dcterms:created>
  <dcterms:modified xsi:type="dcterms:W3CDTF">2021-09-18T09:21:38Z</dcterms:modified>
</cp:coreProperties>
</file>