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75" r:id="rId4"/>
    <p:sldId id="276" r:id="rId5"/>
    <p:sldId id="277" r:id="rId6"/>
    <p:sldId id="278" r:id="rId7"/>
    <p:sldId id="279" r:id="rId8"/>
    <p:sldId id="258" r:id="rId9"/>
    <p:sldId id="294" r:id="rId10"/>
    <p:sldId id="260" r:id="rId11"/>
    <p:sldId id="311" r:id="rId12"/>
    <p:sldId id="265" r:id="rId13"/>
    <p:sldId id="262" r:id="rId14"/>
    <p:sldId id="267" r:id="rId15"/>
    <p:sldId id="280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FFFF"/>
    <a:srgbClr val="FF9900"/>
    <a:srgbClr val="00CCFF"/>
    <a:srgbClr val="FF6600"/>
    <a:srgbClr val="006600"/>
    <a:srgbClr val="FF3300"/>
    <a:srgbClr val="FF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581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67BFD-2D87-4190-AB2F-1C627EA85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A27D9-9E21-439E-A0D3-4C4343FBB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891FF-A078-442C-AD90-F52E27763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F88E6-0A00-43C4-A1F1-274255227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5525E3-7BDE-410C-8843-702F355BF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455E29-8011-4009-ADF9-64DACFBAC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1969B-0604-4188-88B6-A2AD151E1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31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968FAF-4766-44A5-8B5C-F2BDB0290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DF4D7C-A75E-427C-9CEA-BE96D9016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09697-2FA1-4232-A72B-EB65A0C68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15B3A-ED3D-44BA-9463-2415F5EB2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14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316EAC-3F42-4C5D-B086-6AA265A5B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196F90-1C6A-4B49-A7F1-836D5EA4E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5BBAB4-6C28-4BD1-997A-9367A96CE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719D-2EFB-4782-9497-80E27C57C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0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1AFC0-F35C-41C5-B801-33B119E4B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9B446-8ED9-4E9B-BD80-E23FD5A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5E16D-DE6E-4CCD-A0D5-E1AB4C1A8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C2AD-E9B6-4A65-BE3F-BB8FB57EF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4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40A6FB-CD93-4BCF-A820-9F2933FA1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75991A-C0B3-4C7E-85D6-44A805DC1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6D9E45-58EB-419D-BB4F-6B804AC97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559F3-7571-498A-9659-33C49E205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9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D96F63-51A6-4399-B76D-F73DAC805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6C902A-675A-425B-8EA2-F7E02CCE6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4710F1-9461-4ACA-97A8-C77287085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8982-A5A8-4A44-B277-444C92E34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28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52F451-9B28-4FCE-BACE-ED4D111E9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EBCD93-DAC6-4A61-BF2B-D815C9919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A66C65-8A32-40D8-919B-E0FDF6DC0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5BB0-BCAB-4ECE-A4DE-3B43F622D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4701D9-A1F5-48D8-BB9B-45852497F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6E1A6-AF58-4385-9CEF-9BF1D0479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72C2B-D3D0-4901-97CE-1D05CC8A4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C1A1E-9E2B-4E1B-8D9C-FDEE9E335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1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AD3A7-556F-4313-BB8E-64DBAE7C08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37FE2-FC7D-4942-BAA7-3A3CF084A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1C0E9-9884-477A-8CBE-8DD6EAAA7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7055C-6D73-44B7-88BB-3D0351FA7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F7913-BE07-43E3-BFFE-15BD21324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945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FE0144-D52B-4048-92E5-59250965BA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4B72DD-AAD8-4432-9BBC-1306B95A6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DADC0A-3942-4E00-9B77-F6701EC62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29D07-CACE-42C8-B40B-312974A92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262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007FE3-5AC1-444E-B434-E7D913D5A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7AA645-0DDF-4E69-BB69-8F4176386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76599-F665-4F48-BED0-9D257FF0B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5EF9-DAA7-4654-8D16-4A6B859D2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6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A1AC0-B9C3-46F1-AE4A-C137E1D7F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F9E91-C2A7-400A-8C39-965587EF4C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CD3A3-90DD-4E48-A5D3-1CF434FCB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64E0-F8AA-47B9-AF9E-2A406E724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53984-4F19-4D6B-BEAC-91BA6488B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835EF-BA42-466F-AECD-F1F88B9AA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EA9C3-EBAF-4DA8-A798-7E774D9EB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486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1E2C9F-E433-41CD-B5CF-33FB93417B0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7" name="Group 12"/>
          <p:cNvGrpSpPr>
            <a:grpSpLocks/>
          </p:cNvGrpSpPr>
          <p:nvPr/>
        </p:nvGrpSpPr>
        <p:grpSpPr bwMode="auto">
          <a:xfrm>
            <a:off x="8077200" y="6553200"/>
            <a:ext cx="914400" cy="152400"/>
            <a:chOff x="3984" y="3984"/>
            <a:chExt cx="576" cy="96"/>
          </a:xfrm>
        </p:grpSpPr>
        <p:sp>
          <p:nvSpPr>
            <p:cNvPr id="1032" name="AutoShape 7">
              <a:hlinkClick r:id="" action="ppaction://hlinkshowjump?jump=firstslide" highlightClick="1"/>
            </p:cNvPr>
            <p:cNvSpPr>
              <a:spLocks noChangeArrowheads="1"/>
            </p:cNvSpPr>
            <p:nvPr userDrawn="1"/>
          </p:nvSpPr>
          <p:spPr bwMode="auto">
            <a:xfrm>
              <a:off x="3984" y="3984"/>
              <a:ext cx="144" cy="96"/>
            </a:xfrm>
            <a:prstGeom prst="actionButtonBeginning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AutoShape 9">
              <a:hlinkClick r:id="" action="ppaction://hlinkshowjump?jump=nextslide" highlightClick="1"/>
            </p:cNvPr>
            <p:cNvSpPr>
              <a:spLocks noChangeArrowheads="1"/>
            </p:cNvSpPr>
            <p:nvPr userDrawn="1"/>
          </p:nvSpPr>
          <p:spPr bwMode="auto">
            <a:xfrm>
              <a:off x="4128" y="3984"/>
              <a:ext cx="144" cy="96"/>
            </a:xfrm>
            <a:prstGeom prst="actionButtonForwardNex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AutoShape 10">
              <a:hlinkClick r:id="" action="ppaction://hlinkshowjump?jump=previousslide" highlightClick="1"/>
            </p:cNvPr>
            <p:cNvSpPr>
              <a:spLocks noChangeArrowheads="1"/>
            </p:cNvSpPr>
            <p:nvPr userDrawn="1"/>
          </p:nvSpPr>
          <p:spPr bwMode="auto">
            <a:xfrm>
              <a:off x="4272" y="3984"/>
              <a:ext cx="144" cy="96"/>
            </a:xfrm>
            <a:prstGeom prst="actionButtonBackPreviou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11">
              <a:hlinkClick r:id="" action="ppaction://hlinkshowjump?jump=lastslide" highlightClick="1"/>
            </p:cNvPr>
            <p:cNvSpPr>
              <a:spLocks noChangeArrowheads="1"/>
            </p:cNvSpPr>
            <p:nvPr userDrawn="1"/>
          </p:nvSpPr>
          <p:spPr bwMode="auto">
            <a:xfrm>
              <a:off x="4416" y="3984"/>
              <a:ext cx="144" cy="96"/>
            </a:xfrm>
            <a:prstGeom prst="actionButtonE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C1CF82-5562-406D-A98C-7D06805A5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7F1225-C0B9-4955-AC6B-70B53489D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025F88-88EF-4DA7-AAC4-43A4FAA88B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8C3198-E65F-4AE5-A2DA-B996370E0D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4390D3-55F9-44DA-B2D2-AF33B5F378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555CA5C-9144-40AB-B1AB-BB427D32F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20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image" Target="../media/image6.gif"/><Relationship Id="rId5" Type="http://schemas.openxmlformats.org/officeDocument/2006/relationships/image" Target="../media/image4.png"/><Relationship Id="rId10" Type="http://schemas.openxmlformats.org/officeDocument/2006/relationships/image" Target="../media/image5.gif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audio" Target="../media/audio4.wav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ung hình nề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2344087"/>
            <a:ext cx="50292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6600"/>
                </a:solidFill>
                <a:latin typeface="Arial" charset="0"/>
              </a:rPr>
              <a:t>KHỞI 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6600"/>
                </a:solidFill>
                <a:latin typeface="Arial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88477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BA4AAF-5DD7-4AF3-846E-09AA92B6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74888"/>
            <a:ext cx="655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giảm một số đi nhiều lần, ta chia số đó cho số lần.</a:t>
            </a:r>
          </a:p>
        </p:txBody>
      </p:sp>
    </p:spTree>
    <p:custDataLst>
      <p:tags r:id="rId1"/>
    </p:custDataLst>
  </p:cSld>
  <p:clrMapOvr>
    <a:masterClrMapping/>
  </p:clrMapOvr>
  <p:transition spd="slow" advTm="5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5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5" y="1"/>
            <a:ext cx="9181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49" y="444190"/>
            <a:ext cx="7772400" cy="6096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26327" y="1529576"/>
            <a:ext cx="4962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221" name="Text Box 40"/>
          <p:cNvSpPr txBox="1">
            <a:spLocks noChangeArrowheads="1"/>
          </p:cNvSpPr>
          <p:nvPr/>
        </p:nvSpPr>
        <p:spPr bwMode="auto">
          <a:xfrm>
            <a:off x="685800" y="1981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11349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41315"/>
              </p:ext>
            </p:extLst>
          </p:nvPr>
        </p:nvGraphicFramePr>
        <p:xfrm>
          <a:off x="266699" y="2469995"/>
          <a:ext cx="8610600" cy="2971800"/>
        </p:xfrm>
        <a:graphic>
          <a:graphicData uri="http://schemas.openxmlformats.org/drawingml/2006/table">
            <a:tbl>
              <a:tblPr/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rtl="0"/>
                      <a:r>
                        <a:rPr lang="en-US" sz="2800" b="0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endParaRPr lang="en-US" sz="28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rtl="0"/>
                      <a:r>
                        <a:rPr lang="en-US" sz="2800" b="0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28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12 : 4 =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rtl="0"/>
                      <a:r>
                        <a:rPr lang="en-US" sz="2800" b="0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28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12 : 6 =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52" name="Text Box 88"/>
          <p:cNvSpPr txBox="1">
            <a:spLocks noChangeArrowheads="1"/>
          </p:cNvSpPr>
          <p:nvPr/>
        </p:nvSpPr>
        <p:spPr bwMode="auto">
          <a:xfrm>
            <a:off x="3988420" y="3657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48: 4 =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53" name="Text Box 89"/>
          <p:cNvSpPr txBox="1">
            <a:spLocks noChangeArrowheads="1"/>
          </p:cNvSpPr>
          <p:nvPr/>
        </p:nvSpPr>
        <p:spPr bwMode="auto">
          <a:xfrm>
            <a:off x="4064620" y="4572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48: 6 =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5664820" y="3657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36: 4 =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5664820" y="4572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36: 6 =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7341220" y="3657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24: 4 =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57" name="Text Box 93"/>
          <p:cNvSpPr txBox="1">
            <a:spLocks noChangeArrowheads="1"/>
          </p:cNvSpPr>
          <p:nvPr/>
        </p:nvSpPr>
        <p:spPr bwMode="auto">
          <a:xfrm>
            <a:off x="7341220" y="4572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24: 6 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2" grpId="0" autoUpdateAnimBg="0"/>
      <p:bldP spid="11353" grpId="0" autoUpdateAnimBg="0"/>
      <p:bldP spid="11354" grpId="0" autoUpdateAnimBg="0"/>
      <p:bldP spid="11355" grpId="0" autoUpdateAnimBg="0"/>
      <p:bldP spid="11356" grpId="0" autoUpdateAnimBg="0"/>
      <p:bldP spid="1135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5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5" y="1"/>
            <a:ext cx="9181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74358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5057" y="1035050"/>
            <a:ext cx="8417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có 40 quả b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ởi, sau khi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bán thì số b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 giảm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 lần. Hỏi mẹ còn lại bao nhiêu quả b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2856" y="2043787"/>
            <a:ext cx="7926898" cy="24622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27390" y="4038600"/>
            <a:ext cx="841794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: 4 = 10 (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52600" y="3581400"/>
            <a:ext cx="4997607" cy="163552"/>
            <a:chOff x="1752600" y="3581400"/>
            <a:chExt cx="4997607" cy="163552"/>
          </a:xfrm>
        </p:grpSpPr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752600" y="3657600"/>
              <a:ext cx="498061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1752600" y="3581400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6750207" y="3581400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4224324" y="3592552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5534726" y="3581400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2929053" y="3590693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52600" y="4191000"/>
            <a:ext cx="1206192" cy="152400"/>
            <a:chOff x="1752600" y="4191000"/>
            <a:chExt cx="1206192" cy="152400"/>
          </a:xfrm>
        </p:grpSpPr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1752600" y="4191000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2958792" y="4191000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1756879" y="4267200"/>
              <a:ext cx="119254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644660" y="2667000"/>
            <a:ext cx="1543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quả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626109" y="4745748"/>
            <a:ext cx="1543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quả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 rot="16200000">
            <a:off x="4085992" y="863426"/>
            <a:ext cx="330825" cy="499760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rial" pitchFamily="34" charset="0"/>
            </a:endParaRPr>
          </a:p>
        </p:txBody>
      </p:sp>
      <p:sp>
        <p:nvSpPr>
          <p:cNvPr id="22" name="Right Brace 21"/>
          <p:cNvSpPr/>
          <p:nvPr/>
        </p:nvSpPr>
        <p:spPr bwMode="auto">
          <a:xfrm rot="16200000" flipH="1">
            <a:off x="2240144" y="3832929"/>
            <a:ext cx="222055" cy="121524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213" grpId="0" autoUpdateAnimBg="0"/>
      <p:bldP spid="8214" grpId="0" autoUpdateAnimBg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5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5" y="1"/>
            <a:ext cx="9181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2761" y="346038"/>
            <a:ext cx="8510239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b)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công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việc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tay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hết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30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giờ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nếu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máy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thì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thời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gian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giảm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5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lần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Hỏi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công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việc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ó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máy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hết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bao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nhiêu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giờ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8610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err="1">
                <a:solidFill>
                  <a:srgbClr val="FFFF00"/>
                </a:solidFill>
                <a:latin typeface="Arial" charset="0"/>
              </a:rPr>
              <a:t>Bài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charset="0"/>
              </a:rPr>
              <a:t>giải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FF00"/>
                </a:solidFill>
                <a:latin typeface="Arial" charset="0"/>
              </a:rPr>
              <a:t>Làm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công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việc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ó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bằng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máy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hết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giờ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30 : 5 = 6 (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giờ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                </a:t>
            </a:r>
            <a:r>
              <a:rPr lang="en-US" i="1" dirty="0" err="1">
                <a:solidFill>
                  <a:srgbClr val="FFFF00"/>
                </a:solidFill>
                <a:latin typeface="Arial" charset="0"/>
              </a:rPr>
              <a:t>Đáp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: 6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giờ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819400" y="15240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  <a:latin typeface="Arial" charset="0"/>
              </a:rPr>
              <a:t>Tóm tắt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8775" y="2812373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tay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 :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78775" y="3429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Làm máy: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057400" y="3657600"/>
            <a:ext cx="1219200" cy="152400"/>
            <a:chOff x="1296" y="2448"/>
            <a:chExt cx="768" cy="96"/>
          </a:xfrm>
        </p:grpSpPr>
        <p:sp>
          <p:nvSpPr>
            <p:cNvPr id="4117" name="Line 13"/>
            <p:cNvSpPr>
              <a:spLocks noChangeShapeType="1"/>
            </p:cNvSpPr>
            <p:nvPr/>
          </p:nvSpPr>
          <p:spPr bwMode="auto">
            <a:xfrm>
              <a:off x="1296" y="2496"/>
              <a:ext cx="7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18" name="Line 19"/>
            <p:cNvSpPr>
              <a:spLocks noChangeShapeType="1"/>
            </p:cNvSpPr>
            <p:nvPr/>
          </p:nvSpPr>
          <p:spPr bwMode="auto">
            <a:xfrm>
              <a:off x="1296" y="2448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19" name="Line 20"/>
            <p:cNvSpPr>
              <a:spLocks noChangeShapeType="1"/>
            </p:cNvSpPr>
            <p:nvPr/>
          </p:nvSpPr>
          <p:spPr bwMode="auto">
            <a:xfrm>
              <a:off x="2064" y="2448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83053" y="2979555"/>
            <a:ext cx="5943600" cy="152400"/>
            <a:chOff x="1296" y="1776"/>
            <a:chExt cx="3744" cy="96"/>
          </a:xfrm>
        </p:grpSpPr>
        <p:sp>
          <p:nvSpPr>
            <p:cNvPr id="4110" name="Line 12"/>
            <p:cNvSpPr>
              <a:spLocks noChangeShapeType="1"/>
            </p:cNvSpPr>
            <p:nvPr/>
          </p:nvSpPr>
          <p:spPr bwMode="auto">
            <a:xfrm>
              <a:off x="1296" y="1824"/>
              <a:ext cx="37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11" name="Line 14"/>
            <p:cNvSpPr>
              <a:spLocks noChangeShapeType="1"/>
            </p:cNvSpPr>
            <p:nvPr/>
          </p:nvSpPr>
          <p:spPr bwMode="auto">
            <a:xfrm>
              <a:off x="1296" y="1776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12" name="Line 15"/>
            <p:cNvSpPr>
              <a:spLocks noChangeShapeType="1"/>
            </p:cNvSpPr>
            <p:nvPr/>
          </p:nvSpPr>
          <p:spPr bwMode="auto">
            <a:xfrm>
              <a:off x="2064" y="1776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13" name="Line 16"/>
            <p:cNvSpPr>
              <a:spLocks noChangeShapeType="1"/>
            </p:cNvSpPr>
            <p:nvPr/>
          </p:nvSpPr>
          <p:spPr bwMode="auto">
            <a:xfrm>
              <a:off x="2784" y="1776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14" name="Line 17"/>
            <p:cNvSpPr>
              <a:spLocks noChangeShapeType="1"/>
            </p:cNvSpPr>
            <p:nvPr/>
          </p:nvSpPr>
          <p:spPr bwMode="auto">
            <a:xfrm>
              <a:off x="3552" y="1776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15" name="Line 18"/>
            <p:cNvSpPr>
              <a:spLocks noChangeShapeType="1"/>
            </p:cNvSpPr>
            <p:nvPr/>
          </p:nvSpPr>
          <p:spPr bwMode="auto">
            <a:xfrm>
              <a:off x="4320" y="1776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16" name="Line 22"/>
            <p:cNvSpPr>
              <a:spLocks noChangeShapeType="1"/>
            </p:cNvSpPr>
            <p:nvPr/>
          </p:nvSpPr>
          <p:spPr bwMode="auto">
            <a:xfrm>
              <a:off x="5040" y="1776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191000" y="2133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30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giờ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2209800" y="3901764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? giờ</a:t>
            </a:r>
          </a:p>
        </p:txBody>
      </p:sp>
      <p:sp>
        <p:nvSpPr>
          <p:cNvPr id="4" name="Right Brace 3"/>
          <p:cNvSpPr/>
          <p:nvPr/>
        </p:nvSpPr>
        <p:spPr bwMode="auto">
          <a:xfrm rot="16200000">
            <a:off x="4789441" y="-166546"/>
            <a:ext cx="330825" cy="594360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rial" pitchFamily="34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rot="16200000" flipH="1">
            <a:off x="2564824" y="3255389"/>
            <a:ext cx="204353" cy="121920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1" grpId="0" autoUpdateAnimBg="0"/>
      <p:bldP spid="13322" grpId="0" autoUpdateAnimBg="0"/>
      <p:bldP spid="13323" grpId="0" autoUpdateAnimBg="0"/>
      <p:bldP spid="13338" grpId="0" autoUpdateAnimBg="0"/>
      <p:bldP spid="13339" grpId="0" autoUpdateAnimBg="0"/>
      <p:bldP spid="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5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4083" y="2286000"/>
            <a:ext cx="807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6600"/>
                </a:solidFill>
                <a:latin typeface="Arial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21581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GD&amp;amp;ĐT Huyện Gia Lâm Xem trên giao diện máy tính Cổng kết nối SỞ GDĐT PHÒNG  GD&amp;amp;ĐT MẦM NON TIỂU HỌC THCS CỔNG NỘI BỘ Chuyên mục GIỚI THIỆU Giới thiệu  chung Ban lãnh đạo Khối Mầm non Khối Tiểu học Khối THCS Khối Văn phò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" y="-49087"/>
            <a:ext cx="9160551" cy="686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vong quay"/>
          <p:cNvGrpSpPr/>
          <p:nvPr/>
        </p:nvGrpSpPr>
        <p:grpSpPr>
          <a:xfrm>
            <a:off x="4369488" y="1216132"/>
            <a:ext cx="3781594" cy="3777641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6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7166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90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8242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7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768" y="5265965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908951" y="1853395"/>
            <a:ext cx="1490263" cy="139250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428471" y="1853395"/>
            <a:ext cx="1490263" cy="139250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2450844" y="3471528"/>
            <a:ext cx="1490263" cy="139250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932809" y="3460598"/>
            <a:ext cx="1490263" cy="139250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4654" y="525331"/>
            <a:ext cx="6499806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1491398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76285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1367458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73" y="1216131"/>
            <a:ext cx="535781" cy="89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45" y="265525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85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8513716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GD&amp;amp;ĐT Huyện Gia Lâm Xem trên giao diện máy tính Cổng kết nối SỞ GDĐT PHÒNG  GD&amp;amp;ĐT MẦM NON TIỂU HỌC THCS CỔNG NỘI BỘ Chuyên mục GIỚI THIỆU Giới thiệu  chung Ban lãnh đạo Khối Mầm non Khối Tiểu học Khối THCS Khối Văn phòn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742291" y="861823"/>
            <a:ext cx="6172201" cy="974048"/>
          </a:xfrm>
          <a:prstGeom prst="snip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</a:rPr>
              <a:t>6 : 3 = ?</a:t>
            </a:r>
            <a:endParaRPr lang="vi-VN" sz="4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2319260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2322401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9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986139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989280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18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2338366"/>
            <a:ext cx="663853" cy="5310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301986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353344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1295400" y="5683369"/>
            <a:ext cx="2442979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9900"/>
                </a:solidFill>
                <a:latin typeface="Arial" panose="020B0604020202020204" pitchFamily="34" charset="0"/>
              </a:rPr>
              <a:t>QUAY VỀ</a:t>
            </a:r>
            <a:endParaRPr lang="vi-VN" sz="1800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11" y="301986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GD&amp;amp;ĐT Huyện Gia Lâm Xem trên giao diện máy tính Cổng kết nối SỞ GDĐT PHÒNG  GD&amp;amp;ĐT MẦM NON TIỂU HỌC THCS CỔNG NỘI BỘ Chuyên mục GIỚI THIỆU Giới thiệu  chung Ban lãnh đạo Khối Mầm non Khối Tiểu học Khối THCS Khối Văn phòn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-11858"/>
            <a:ext cx="9179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133599" y="1007153"/>
            <a:ext cx="5410201" cy="821648"/>
          </a:xfrm>
          <a:prstGeom prst="snip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lên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2319260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2322401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986139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989280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2338366"/>
            <a:ext cx="604292" cy="5310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301986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37712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1248894" y="5252488"/>
            <a:ext cx="2408705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9900"/>
                </a:solidFill>
                <a:latin typeface="Arial" panose="020B0604020202020204" pitchFamily="34" charset="0"/>
              </a:rPr>
              <a:t>QUAY VỀ</a:t>
            </a:r>
            <a:endParaRPr lang="vi-VN" sz="1800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3009673"/>
            <a:ext cx="604292" cy="5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GD&amp;amp;ĐT Huyện Gia Lâm Xem trên giao diện máy tính Cổng kết nối SỞ GDĐT PHÒNG  GD&amp;amp;ĐT MẦM NON TIỂU HỌC THCS CỔNG NỘI BỘ Chuyên mục GIỚI THIỆU Giới thiệu  chung Ban lãnh đạo Khối Mầm non Khối Tiểu học Khối THCS Khối Văn phòn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828800" y="1007153"/>
            <a:ext cx="5845704" cy="974048"/>
          </a:xfrm>
          <a:prstGeom prst="snip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8 : 2 = ?</a:t>
            </a:r>
            <a:endParaRPr lang="vi-VN" sz="3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2319260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2322401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986139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16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989280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2338366"/>
            <a:ext cx="663853" cy="5310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301986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353344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1295400" y="5334000"/>
            <a:ext cx="2286000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9900"/>
                </a:solidFill>
                <a:latin typeface="Arial" panose="020B0604020202020204" pitchFamily="34" charset="0"/>
              </a:rPr>
              <a:t>QUAY VỀ</a:t>
            </a:r>
            <a:endParaRPr lang="vi-VN" sz="1800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8" y="3033853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GD&amp;amp;ĐT Huyện Gia Lâm Xem trên giao diện máy tính Cổng kết nối SỞ GDĐT PHÒNG  GD&amp;amp;ĐT MẦM NON TIỂU HỌC THCS CỔNG NỘI BỘ Chuyên mục GIỚI THIỆU Giới thiệu  chung Ban lãnh đạo Khối Mầm non Khối Tiểu học Khối THCS Khối Văn phòn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447799" y="1063360"/>
            <a:ext cx="6172201" cy="841640"/>
          </a:xfrm>
          <a:prstGeom prst="snip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</a:rPr>
              <a:t>lần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2319260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2322401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986139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989280"/>
            <a:ext cx="3680099" cy="5781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233836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303383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301986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37712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1295400" y="5216632"/>
            <a:ext cx="2362200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9900"/>
                </a:solidFill>
                <a:latin typeface="Arial" panose="020B0604020202020204" pitchFamily="34" charset="0"/>
              </a:rPr>
              <a:t>QUAY VỀ</a:t>
            </a:r>
            <a:endParaRPr lang="vi-VN" sz="1800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ình nền Powerpoint làm Slide chào hỏi 10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" y="0"/>
            <a:ext cx="916744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73307" y="1752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752600" y="2971800"/>
            <a:ext cx="58959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GIẢM ĐI MỘT SỐ LẦN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>
            <a:extLst>
              <a:ext uri="{FF2B5EF4-FFF2-40B4-BE49-F238E27FC236}">
                <a16:creationId xmlns:a16="http://schemas.microsoft.com/office/drawing/2014/main" id="{48CB93B8-5694-45E4-9975-35A93400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19400"/>
            <a:ext cx="1752600" cy="1371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9BB466D-E1A4-488D-AD87-A33F874C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990600"/>
            <a:ext cx="1676400" cy="1447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D0335B27-B358-4BE8-9F1E-725229491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90600"/>
            <a:ext cx="1600200" cy="1447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8987E842-BB22-4954-8C4F-C1A029EE9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1676400" cy="1447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0D21EB55-7914-4C70-94D5-BE1343F91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00400"/>
            <a:ext cx="516255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d­ưới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                       2 (con gµ)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D1F9C1F8-493D-4743-9CF7-3DF36DE48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762000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gµ ë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gi¶m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3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lÇn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× ®­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ược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gµ ë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d­ưới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A7A70C7E-6C89-4A84-8954-678CE5B2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200400"/>
            <a:ext cx="1600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6  :  3  =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4284" name="Object 12">
            <a:extLst>
              <a:ext uri="{FF2B5EF4-FFF2-40B4-BE49-F238E27FC236}">
                <a16:creationId xmlns:a16="http://schemas.microsoft.com/office/drawing/2014/main" id="{B6687788-6E95-4CB5-BDA6-E56F40C9B6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2954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5" imgW="1152381" imgH="1209524" progId="MSPhotoEd.3">
                  <p:embed/>
                </p:oleObj>
              </mc:Choice>
              <mc:Fallback>
                <p:oleObj name="Photo Editor Photo" r:id="rId5" imgW="1152381" imgH="1209524" progId="MSPhotoEd.3">
                  <p:embed/>
                  <p:pic>
                    <p:nvPicPr>
                      <p:cNvPr id="54284" name="Object 12">
                        <a:extLst>
                          <a:ext uri="{FF2B5EF4-FFF2-40B4-BE49-F238E27FC236}">
                            <a16:creationId xmlns:a16="http://schemas.microsoft.com/office/drawing/2014/main" id="{B6687788-6E95-4CB5-BDA6-E56F40C9B6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13">
            <a:extLst>
              <a:ext uri="{FF2B5EF4-FFF2-40B4-BE49-F238E27FC236}">
                <a16:creationId xmlns:a16="http://schemas.microsoft.com/office/drawing/2014/main" id="{0A943ED4-B9F4-4A2E-B0ED-8606CB9B3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2954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7" imgW="1152381" imgH="1209524" progId="MSPhotoEd.3">
                  <p:embed/>
                </p:oleObj>
              </mc:Choice>
              <mc:Fallback>
                <p:oleObj name="Photo Editor Photo" r:id="rId7" imgW="1152381" imgH="1209524" progId="MSPhotoEd.3">
                  <p:embed/>
                  <p:pic>
                    <p:nvPicPr>
                      <p:cNvPr id="54285" name="Object 13">
                        <a:extLst>
                          <a:ext uri="{FF2B5EF4-FFF2-40B4-BE49-F238E27FC236}">
                            <a16:creationId xmlns:a16="http://schemas.microsoft.com/office/drawing/2014/main" id="{0A943ED4-B9F4-4A2E-B0ED-8606CB9B3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6" name="Object 14">
            <a:extLst>
              <a:ext uri="{FF2B5EF4-FFF2-40B4-BE49-F238E27FC236}">
                <a16:creationId xmlns:a16="http://schemas.microsoft.com/office/drawing/2014/main" id="{41C854F9-E252-4FDD-A587-E7FE7C1670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0480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8" imgW="1152381" imgH="1209524" progId="MSPhotoEd.3">
                  <p:embed/>
                </p:oleObj>
              </mc:Choice>
              <mc:Fallback>
                <p:oleObj name="Photo Editor Photo" r:id="rId8" imgW="1152381" imgH="1209524" progId="MSPhotoEd.3">
                  <p:embed/>
                  <p:pic>
                    <p:nvPicPr>
                      <p:cNvPr id="54286" name="Object 14">
                        <a:extLst>
                          <a:ext uri="{FF2B5EF4-FFF2-40B4-BE49-F238E27FC236}">
                            <a16:creationId xmlns:a16="http://schemas.microsoft.com/office/drawing/2014/main" id="{41C854F9-E252-4FDD-A587-E7FE7C167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7" name="Object 15">
            <a:extLst>
              <a:ext uri="{FF2B5EF4-FFF2-40B4-BE49-F238E27FC236}">
                <a16:creationId xmlns:a16="http://schemas.microsoft.com/office/drawing/2014/main" id="{69112866-A3D5-4722-9628-F8B880A9C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0480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9" imgW="1152381" imgH="1209524" progId="MSPhotoEd.3">
                  <p:embed/>
                </p:oleObj>
              </mc:Choice>
              <mc:Fallback>
                <p:oleObj name="Photo Editor Photo" r:id="rId9" imgW="1152381" imgH="1209524" progId="MSPhotoEd.3">
                  <p:embed/>
                  <p:pic>
                    <p:nvPicPr>
                      <p:cNvPr id="54287" name="Object 15">
                        <a:extLst>
                          <a:ext uri="{FF2B5EF4-FFF2-40B4-BE49-F238E27FC236}">
                            <a16:creationId xmlns:a16="http://schemas.microsoft.com/office/drawing/2014/main" id="{69112866-A3D5-4722-9628-F8B880A9CA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8" name="Object 16">
            <a:extLst>
              <a:ext uri="{FF2B5EF4-FFF2-40B4-BE49-F238E27FC236}">
                <a16:creationId xmlns:a16="http://schemas.microsoft.com/office/drawing/2014/main" id="{8422D5C2-A56D-4005-9DCF-BCFB9D8722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2954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Photo" r:id="rId10" imgW="1152381" imgH="1209524" progId="MSPhotoEd.3">
                  <p:embed/>
                </p:oleObj>
              </mc:Choice>
              <mc:Fallback>
                <p:oleObj name="Photo Editor Photo" r:id="rId10" imgW="1152381" imgH="1209524" progId="MSPhotoEd.3">
                  <p:embed/>
                  <p:pic>
                    <p:nvPicPr>
                      <p:cNvPr id="54288" name="Object 16">
                        <a:extLst>
                          <a:ext uri="{FF2B5EF4-FFF2-40B4-BE49-F238E27FC236}">
                            <a16:creationId xmlns:a16="http://schemas.microsoft.com/office/drawing/2014/main" id="{8422D5C2-A56D-4005-9DCF-BCFB9D872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9" name="Object 17">
            <a:extLst>
              <a:ext uri="{FF2B5EF4-FFF2-40B4-BE49-F238E27FC236}">
                <a16:creationId xmlns:a16="http://schemas.microsoft.com/office/drawing/2014/main" id="{FD7A377B-3C89-4D20-ADEC-3B2A6BB4A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2954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 Editor Photo" r:id="rId11" imgW="1152381" imgH="1209524" progId="MSPhotoEd.3">
                  <p:embed/>
                </p:oleObj>
              </mc:Choice>
              <mc:Fallback>
                <p:oleObj name="Photo Editor Photo" r:id="rId11" imgW="1152381" imgH="1209524" progId="MSPhotoEd.3">
                  <p:embed/>
                  <p:pic>
                    <p:nvPicPr>
                      <p:cNvPr id="54289" name="Object 17">
                        <a:extLst>
                          <a:ext uri="{FF2B5EF4-FFF2-40B4-BE49-F238E27FC236}">
                            <a16:creationId xmlns:a16="http://schemas.microsoft.com/office/drawing/2014/main" id="{FD7A377B-3C89-4D20-ADEC-3B2A6BB4A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0" name="Object 18">
            <a:extLst>
              <a:ext uri="{FF2B5EF4-FFF2-40B4-BE49-F238E27FC236}">
                <a16:creationId xmlns:a16="http://schemas.microsoft.com/office/drawing/2014/main" id="{E0F7C74F-A402-470C-873B-C5A367B36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2954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hoto Editor Photo" r:id="rId12" imgW="1152381" imgH="1209524" progId="MSPhotoEd.3">
                  <p:embed/>
                </p:oleObj>
              </mc:Choice>
              <mc:Fallback>
                <p:oleObj name="Photo Editor Photo" r:id="rId12" imgW="1152381" imgH="1209524" progId="MSPhotoEd.3">
                  <p:embed/>
                  <p:pic>
                    <p:nvPicPr>
                      <p:cNvPr id="54290" name="Object 18">
                        <a:extLst>
                          <a:ext uri="{FF2B5EF4-FFF2-40B4-BE49-F238E27FC236}">
                            <a16:creationId xmlns:a16="http://schemas.microsoft.com/office/drawing/2014/main" id="{E0F7C74F-A402-470C-873B-C5A367B36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954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1" name="Object 19">
            <a:extLst>
              <a:ext uri="{FF2B5EF4-FFF2-40B4-BE49-F238E27FC236}">
                <a16:creationId xmlns:a16="http://schemas.microsoft.com/office/drawing/2014/main" id="{D9DA93C9-ED36-4354-80D9-E0DDFB1992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12954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13" imgW="1152381" imgH="1209524" progId="MSPhotoEd.3">
                  <p:embed/>
                </p:oleObj>
              </mc:Choice>
              <mc:Fallback>
                <p:oleObj name="Photo Editor Photo" r:id="rId13" imgW="1152381" imgH="1209524" progId="MSPhotoEd.3">
                  <p:embed/>
                  <p:pic>
                    <p:nvPicPr>
                      <p:cNvPr id="54291" name="Object 19">
                        <a:extLst>
                          <a:ext uri="{FF2B5EF4-FFF2-40B4-BE49-F238E27FC236}">
                            <a16:creationId xmlns:a16="http://schemas.microsoft.com/office/drawing/2014/main" id="{D9DA93C9-ED36-4354-80D9-E0DDFB1992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2" name="AutoShape 20">
            <a:extLst>
              <a:ext uri="{FF2B5EF4-FFF2-40B4-BE49-F238E27FC236}">
                <a16:creationId xmlns:a16="http://schemas.microsoft.com/office/drawing/2014/main" id="{26BA061D-0E1F-4AD3-B115-973C8E3E0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0"/>
            <a:ext cx="3810000" cy="685800"/>
          </a:xfrm>
          <a:prstGeom prst="cloudCallout">
            <a:avLst>
              <a:gd name="adj1" fmla="val -12500"/>
              <a:gd name="adj2" fmla="val 73380"/>
            </a:avLst>
          </a:prstGeom>
          <a:gradFill rotWithShape="1">
            <a:gsLst>
              <a:gs pos="0">
                <a:srgbClr val="FFFF00">
                  <a:gamma/>
                  <a:shade val="66667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4293" name="AutoShape 21">
            <a:extLst>
              <a:ext uri="{FF2B5EF4-FFF2-40B4-BE49-F238E27FC236}">
                <a16:creationId xmlns:a16="http://schemas.microsoft.com/office/drawing/2014/main" id="{6AED608F-4406-4ED0-A03C-BEFBF2725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733800"/>
            <a:ext cx="5943600" cy="1447800"/>
          </a:xfrm>
          <a:prstGeom prst="wedgeEllipseCallout">
            <a:avLst>
              <a:gd name="adj1" fmla="val -52565"/>
              <a:gd name="adj2" fmla="val -56032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gµ ở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gi¶m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mÊy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lÇn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× ®­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gµ ë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d­ưới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54294" name="AutoShape 22">
            <a:extLst>
              <a:ext uri="{FF2B5EF4-FFF2-40B4-BE49-F238E27FC236}">
                <a16:creationId xmlns:a16="http://schemas.microsoft.com/office/drawing/2014/main" id="{EEB04EF0-342F-40A7-9130-F2289A17C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-42863"/>
            <a:ext cx="3771900" cy="2019301"/>
          </a:xfrm>
          <a:prstGeom prst="cloudCallout">
            <a:avLst>
              <a:gd name="adj1" fmla="val -45454"/>
              <a:gd name="adj2" fmla="val 3617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gµ ë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gÊp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mÊy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lÇn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gµ ë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d­ưới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59EBB-73D9-4134-9EDF-4B4AB08C11AC}"/>
              </a:ext>
            </a:extLst>
          </p:cNvPr>
          <p:cNvSpPr/>
          <p:nvPr/>
        </p:nvSpPr>
        <p:spPr bwMode="auto">
          <a:xfrm>
            <a:off x="5591175" y="1976438"/>
            <a:ext cx="2943225" cy="3762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6 con gµ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 animBg="1" autoUpdateAnimBg="0"/>
      <p:bldP spid="54281" grpId="0"/>
      <p:bldP spid="54282" grpId="0" animBg="1" autoUpdateAnimBg="0"/>
      <p:bldP spid="54293" grpId="0" animBg="1" autoUpdateAnimBg="0"/>
      <p:bldP spid="54293" grpId="1" animBg="1"/>
      <p:bldP spid="54294" grpId="0" animBg="1" autoUpdateAnimBg="0"/>
      <p:bldP spid="54294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5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5" y="1"/>
            <a:ext cx="9181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81000" y="684213"/>
            <a:ext cx="8458200" cy="1384995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8cm.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15144" y="2895600"/>
            <a:ext cx="3400901" cy="152400"/>
            <a:chOff x="228" y="1584"/>
            <a:chExt cx="2316" cy="96"/>
          </a:xfrm>
        </p:grpSpPr>
        <p:sp>
          <p:nvSpPr>
            <p:cNvPr id="2067" name="Line 38"/>
            <p:cNvSpPr>
              <a:spLocks noChangeShapeType="1"/>
            </p:cNvSpPr>
            <p:nvPr/>
          </p:nvSpPr>
          <p:spPr bwMode="auto">
            <a:xfrm>
              <a:off x="240" y="1632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68" name="Line 39"/>
            <p:cNvSpPr>
              <a:spLocks noChangeShapeType="1"/>
            </p:cNvSpPr>
            <p:nvPr/>
          </p:nvSpPr>
          <p:spPr bwMode="auto">
            <a:xfrm>
              <a:off x="228" y="1584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69" name="Line 40"/>
            <p:cNvSpPr>
              <a:spLocks noChangeShapeType="1"/>
            </p:cNvSpPr>
            <p:nvPr/>
          </p:nvSpPr>
          <p:spPr bwMode="auto">
            <a:xfrm>
              <a:off x="816" y="1584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0" name="Line 41"/>
            <p:cNvSpPr>
              <a:spLocks noChangeShapeType="1"/>
            </p:cNvSpPr>
            <p:nvPr/>
          </p:nvSpPr>
          <p:spPr bwMode="auto">
            <a:xfrm>
              <a:off x="1392" y="1584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1" name="Line 42"/>
            <p:cNvSpPr>
              <a:spLocks noChangeShapeType="1"/>
            </p:cNvSpPr>
            <p:nvPr/>
          </p:nvSpPr>
          <p:spPr bwMode="auto">
            <a:xfrm>
              <a:off x="1968" y="1584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2" name="Line 43"/>
            <p:cNvSpPr>
              <a:spLocks noChangeShapeType="1"/>
            </p:cNvSpPr>
            <p:nvPr/>
          </p:nvSpPr>
          <p:spPr bwMode="auto">
            <a:xfrm>
              <a:off x="2544" y="1584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1873250" y="1943100"/>
            <a:ext cx="98679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8 cm</a:t>
            </a: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32765" y="3811918"/>
            <a:ext cx="845820" cy="152400"/>
            <a:chOff x="240" y="2400"/>
            <a:chExt cx="576" cy="96"/>
          </a:xfrm>
        </p:grpSpPr>
        <p:sp>
          <p:nvSpPr>
            <p:cNvPr id="2064" name="Line 51"/>
            <p:cNvSpPr>
              <a:spLocks noChangeShapeType="1"/>
            </p:cNvSpPr>
            <p:nvPr/>
          </p:nvSpPr>
          <p:spPr bwMode="auto">
            <a:xfrm>
              <a:off x="240" y="244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65" name="Line 54"/>
            <p:cNvSpPr>
              <a:spLocks noChangeShapeType="1"/>
            </p:cNvSpPr>
            <p:nvPr/>
          </p:nvSpPr>
          <p:spPr bwMode="auto">
            <a:xfrm>
              <a:off x="240" y="2400"/>
              <a:ext cx="0" cy="9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66" name="Line 59"/>
            <p:cNvSpPr>
              <a:spLocks noChangeShapeType="1"/>
            </p:cNvSpPr>
            <p:nvPr/>
          </p:nvSpPr>
          <p:spPr bwMode="auto">
            <a:xfrm>
              <a:off x="816" y="2400"/>
              <a:ext cx="0" cy="9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4127499" y="2569277"/>
            <a:ext cx="4876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AB: 8 cm</a:t>
            </a: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84869" y="2667000"/>
            <a:ext cx="5638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3906210" y="2714625"/>
            <a:ext cx="5638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79424" y="3581400"/>
            <a:ext cx="5638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1726515" y="3671480"/>
            <a:ext cx="56388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D</a:t>
            </a: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2548278" y="3565525"/>
            <a:ext cx="6456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CD: 8 : 4 = 2 (cm)</a:t>
            </a: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411358" y="4010817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2 cm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1092200" y="4905375"/>
            <a:ext cx="7330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</a:p>
        </p:txBody>
      </p:sp>
      <p:sp>
        <p:nvSpPr>
          <p:cNvPr id="4" name="Right Brace 3"/>
          <p:cNvSpPr/>
          <p:nvPr/>
        </p:nvSpPr>
        <p:spPr bwMode="auto">
          <a:xfrm rot="16200000">
            <a:off x="2025018" y="1014409"/>
            <a:ext cx="388938" cy="3373446"/>
          </a:xfrm>
          <a:prstGeom prst="rightBrac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rial" pitchFamily="34" charset="0"/>
            </a:endParaRPr>
          </a:p>
        </p:txBody>
      </p:sp>
      <p:sp>
        <p:nvSpPr>
          <p:cNvPr id="27" name="Right Brace 26"/>
          <p:cNvSpPr/>
          <p:nvPr/>
        </p:nvSpPr>
        <p:spPr bwMode="auto">
          <a:xfrm rot="16200000" flipH="1">
            <a:off x="878052" y="3619031"/>
            <a:ext cx="155245" cy="845820"/>
          </a:xfrm>
          <a:prstGeom prst="rightBrac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 autoUpdateAnimBg="0"/>
      <p:bldP spid="6207" grpId="0" autoUpdateAnimBg="0"/>
      <p:bldP spid="6209" grpId="0" autoUpdateAnimBg="0"/>
      <p:bldP spid="6210" grpId="0" autoUpdateAnimBg="0"/>
      <p:bldP spid="6211" grpId="0" autoUpdateAnimBg="0"/>
      <p:bldP spid="6212" grpId="0" autoUpdateAnimBg="0"/>
      <p:bldP spid="6213" grpId="0" autoUpdateAnimBg="0"/>
      <p:bldP spid="6214" grpId="0" autoUpdateAnimBg="0"/>
      <p:bldP spid="621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7|2.1|2.8|3.6|10.8|23.3|18.5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550</Words>
  <Application>Microsoft Office PowerPoint</Application>
  <PresentationFormat>On-screen Show (4:3)</PresentationFormat>
  <Paragraphs>100</Paragraphs>
  <Slides>14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.VnArial</vt:lpstr>
      <vt:lpstr>.VnTime</vt:lpstr>
      <vt:lpstr>Arial</vt:lpstr>
      <vt:lpstr>Tahoma</vt:lpstr>
      <vt:lpstr>Times New Roman</vt:lpstr>
      <vt:lpstr>Default Design</vt:lpstr>
      <vt:lpstr>1_Default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– Thực hành</vt:lpstr>
      <vt:lpstr>PowerPoint Presentation</vt:lpstr>
      <vt:lpstr>PowerPoint Presentation</vt:lpstr>
      <vt:lpstr>PowerPoint Presentation</vt:lpstr>
    </vt:vector>
  </TitlesOfParts>
  <Company>Dong A Co .,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Ulysses R. Gotera</dc:creator>
  <cp:lastModifiedBy>Admin</cp:lastModifiedBy>
  <cp:revision>41</cp:revision>
  <dcterms:created xsi:type="dcterms:W3CDTF">2005-09-22T15:53:15Z</dcterms:created>
  <dcterms:modified xsi:type="dcterms:W3CDTF">2021-10-26T03:22:56Z</dcterms:modified>
</cp:coreProperties>
</file>