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  <p:sldMasterId id="2147483660" r:id="rId5"/>
  </p:sldMasterIdLst>
  <p:sldIdLst>
    <p:sldId id="263" r:id="rId6"/>
    <p:sldId id="256" r:id="rId7"/>
    <p:sldId id="257" r:id="rId8"/>
    <p:sldId id="258" r:id="rId9"/>
    <p:sldId id="259" r:id="rId10"/>
    <p:sldId id="260" r:id="rId11"/>
    <p:sldId id="264" r:id="rId12"/>
    <p:sldId id="261" r:id="rId13"/>
    <p:sldId id="266" r:id="rId14"/>
    <p:sldId id="267" r:id="rId15"/>
    <p:sldId id="268" r:id="rId16"/>
    <p:sldId id="269" r:id="rId17"/>
  </p:sldIdLst>
  <p:sldSz cx="12192000" cy="6858000"/>
  <p:notesSz cx="6858000" cy="9144000"/>
  <p:custDataLst>
    <p:tags r:id="rId1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2EEF9"/>
    <a:srgbClr val="FFE699"/>
    <a:srgbClr val="FF66FF"/>
    <a:srgbClr val="FFFFFF"/>
    <a:srgbClr val="FF7C80"/>
    <a:srgbClr val="81DF41"/>
    <a:srgbClr val="F01010"/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95" d="100"/>
          <a:sy n="95" d="100"/>
        </p:scale>
        <p:origin x="134" y="91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tags" Target="tags/tag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10" Type="http://schemas.openxmlformats.org/officeDocument/2006/relationships/slide" Target="slides/slide5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emf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emf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6878189"/>
      </p:ext>
    </p:extLst>
  </p:cSld>
  <p:clrMapOvr>
    <a:masterClrMapping/>
  </p:clrMapOvr>
  <p:transition advClick="0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295269"/>
      </p:ext>
    </p:extLst>
  </p:cSld>
  <p:clrMapOvr>
    <a:masterClrMapping/>
  </p:clrMapOvr>
  <p:transition advClick="0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899781"/>
      </p:ext>
    </p:extLst>
  </p:cSld>
  <p:clrMapOvr>
    <a:masterClrMapping/>
  </p:clrMapOvr>
  <p:transition advClick="0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1102628"/>
      </p:ext>
    </p:extLst>
  </p:cSld>
  <p:clrMapOvr>
    <a:masterClrMapping/>
  </p:clrMapOvr>
  <p:transition advClick="0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7416384"/>
      </p:ext>
    </p:extLst>
  </p:cSld>
  <p:clrMapOvr>
    <a:masterClrMapping/>
  </p:clrMapOvr>
  <p:transition advClick="0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4176416"/>
      </p:ext>
    </p:extLst>
  </p:cSld>
  <p:clrMapOvr>
    <a:masterClrMapping/>
  </p:clrMapOvr>
  <p:transition advClick="0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/>
          <a:srcRect t="4903" r="128" b="11485"/>
          <a:stretch/>
        </p:blipFill>
        <p:spPr>
          <a:xfrm>
            <a:off x="-15630" y="-50800"/>
            <a:ext cx="12207631" cy="6942667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/>
          <a:srcRect t="1" b="9717"/>
          <a:stretch/>
        </p:blipFill>
        <p:spPr>
          <a:xfrm>
            <a:off x="270934" y="287866"/>
            <a:ext cx="11751733" cy="6587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3570617"/>
      </p:ext>
    </p:extLst>
  </p:cSld>
  <p:clrMapOvr>
    <a:masterClrMapping/>
  </p:clrMapOvr>
  <p:transition advClick="0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/>
          <a:srcRect t="4903" r="128" b="11485"/>
          <a:stretch/>
        </p:blipFill>
        <p:spPr>
          <a:xfrm>
            <a:off x="-15630" y="-50800"/>
            <a:ext cx="12207631" cy="6942667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/>
          <a:srcRect t="1" b="9717"/>
          <a:stretch/>
        </p:blipFill>
        <p:spPr>
          <a:xfrm>
            <a:off x="270934" y="287866"/>
            <a:ext cx="11751733" cy="6587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6147033"/>
      </p:ext>
    </p:extLst>
  </p:cSld>
  <p:clrMapOvr>
    <a:masterClrMapping/>
  </p:clrMapOvr>
  <p:transition advClick="0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4" name="矩形 13"/>
          <p:cNvSpPr/>
          <p:nvPr userDrawn="1"/>
        </p:nvSpPr>
        <p:spPr>
          <a:xfrm>
            <a:off x="284491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284491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6258838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0" name="矩形 19"/>
          <p:cNvSpPr/>
          <p:nvPr userDrawn="1"/>
        </p:nvSpPr>
        <p:spPr>
          <a:xfrm>
            <a:off x="6258837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3632273823"/>
      </p:ext>
    </p:extLst>
  </p:cSld>
  <p:clrMapOvr>
    <a:masterClrMapping/>
  </p:clrMapOvr>
  <p:transition advClick="0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700803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3079730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700803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3079730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6265985"/>
      </p:ext>
    </p:extLst>
  </p:cSld>
  <p:clrMapOvr>
    <a:masterClrMapping/>
  </p:clrMapOvr>
  <p:transition advClick="0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700803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3079730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700803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3079730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833480"/>
      </p:ext>
    </p:extLst>
  </p:cSld>
  <p:clrMapOvr>
    <a:masterClrMapping/>
  </p:clrMapOvr>
  <p:transition advClick="0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8772948"/>
      </p:ext>
    </p:extLst>
  </p:cSld>
  <p:clrMapOvr>
    <a:masterClrMapping/>
  </p:clrMapOvr>
  <p:transition advClick="0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46590803"/>
      </p:ext>
    </p:extLst>
  </p:cSld>
  <p:clrMapOvr>
    <a:masterClrMapping/>
  </p:clrMapOvr>
  <p:transition advClick="0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9245276"/>
      </p:ext>
    </p:extLst>
  </p:cSld>
  <p:clrMapOvr>
    <a:masterClrMapping/>
  </p:clrMapOvr>
  <p:transition advClick="0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4098413"/>
      </p:ext>
    </p:extLst>
  </p:cSld>
  <p:clrMapOvr>
    <a:masterClrMapping/>
  </p:clrMapOvr>
  <p:transition advClick="0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0084659"/>
      </p:ext>
    </p:extLst>
  </p:cSld>
  <p:clrMapOvr>
    <a:masterClrMapping/>
  </p:clrMapOvr>
  <p:transition advClick="0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46321986"/>
      </p:ext>
    </p:extLst>
  </p:cSld>
  <p:clrMapOvr>
    <a:masterClrMapping/>
  </p:clrMapOvr>
  <p:transition advClick="0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6015106"/>
      </p:ext>
    </p:extLst>
  </p:cSld>
  <p:clrMapOvr>
    <a:masterClrMapping/>
  </p:clrMapOvr>
  <p:transition advClick="0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9513003"/>
      </p:ext>
    </p:extLst>
  </p:cSld>
  <p:clrMapOvr>
    <a:masterClrMapping/>
  </p:clrMapOvr>
  <p:transition advClick="0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7355437"/>
      </p:ext>
    </p:extLst>
  </p:cSld>
  <p:clrMapOvr>
    <a:masterClrMapping/>
  </p:clrMapOvr>
  <p:transition advClick="0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759264"/>
      </p:ext>
    </p:extLst>
  </p:cSld>
  <p:clrMapOvr>
    <a:masterClrMapping/>
  </p:clrMapOvr>
  <p:transition advClick="0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0732286"/>
      </p:ext>
    </p:extLst>
  </p:cSld>
  <p:clrMapOvr>
    <a:masterClrMapping/>
  </p:clrMapOvr>
  <p:transition advClick="0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0408077"/>
      </p:ext>
    </p:extLst>
  </p:cSld>
  <p:clrMapOvr>
    <a:masterClrMapping/>
  </p:clrMapOvr>
  <p:transition advClick="0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0512094"/>
      </p:ext>
    </p:extLst>
  </p:cSld>
  <p:clrMapOvr>
    <a:masterClrMapping/>
  </p:clrMapOvr>
  <p:transition advClick="0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083892"/>
      </p:ext>
    </p:extLst>
  </p:cSld>
  <p:clrMapOvr>
    <a:masterClrMapping/>
  </p:clrMapOvr>
  <p:transition advClick="0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938079"/>
      </p:ext>
    </p:extLst>
  </p:cSld>
  <p:clrMapOvr>
    <a:masterClrMapping/>
  </p:clrMapOvr>
  <p:transition advClick="0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5698034"/>
      </p:ext>
    </p:extLst>
  </p:cSld>
  <p:clrMapOvr>
    <a:masterClrMapping/>
  </p:clrMapOvr>
  <p:transition advClick="0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67BA3A-3DC0-42AB-BF6D-29C63B9378DA}" type="datetimeFigureOut">
              <a:rPr lang="en-US" smtClean="0"/>
              <a:t>10/1/2021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95C614-95C8-440E-AFBC-F2554FFEB9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29849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74" r:id="rId8"/>
    <p:sldLayoutId id="2147483656" r:id="rId9"/>
    <p:sldLayoutId id="2147483657" r:id="rId10"/>
    <p:sldLayoutId id="2147483658" r:id="rId11"/>
    <p:sldLayoutId id="2147483659" r:id="rId12"/>
  </p:sldLayoutIdLst>
  <p:transition advClick="0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EF415E00-4A0B-467C-A225-F7A95CE10E7A}"/>
              </a:ext>
            </a:extLst>
          </p:cNvPr>
          <p:cNvSpPr txBox="1"/>
          <p:nvPr userDrawn="1"/>
        </p:nvSpPr>
        <p:spPr>
          <a:xfrm>
            <a:off x="0" y="-2016442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2021/10/1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3421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75" r:id="rId4"/>
    <p:sldLayoutId id="2147483664" r:id="rId5"/>
    <p:sldLayoutId id="2147483665" r:id="rId6"/>
    <p:sldLayoutId id="2147483676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3" r:id="rId15"/>
  </p:sldLayoutIdLst>
  <p:transition advClick="0">
    <p:fade/>
  </p:transition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png"/><Relationship Id="rId5" Type="http://schemas.microsoft.com/office/2007/relationships/hdphoto" Target="../media/hdphoto2.wdp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071720" y="1187355"/>
            <a:ext cx="640989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ln w="6350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a:rPr>
              <a:t>TOÁN 3</a:t>
            </a:r>
          </a:p>
          <a:p>
            <a:pPr algn="ctr"/>
            <a:r>
              <a:rPr lang="en-US" sz="6000" b="1" dirty="0">
                <a:ln w="6350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a:rPr>
              <a:t>BẢNG CHIA 7</a:t>
            </a:r>
          </a:p>
        </p:txBody>
      </p:sp>
    </p:spTree>
    <p:extLst>
      <p:ext uri="{BB962C8B-B14F-4D97-AF65-F5344CB8AC3E}">
        <p14:creationId xmlns:p14="http://schemas.microsoft.com/office/powerpoint/2010/main" val="3092599761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entagon 5"/>
          <p:cNvSpPr/>
          <p:nvPr/>
        </p:nvSpPr>
        <p:spPr>
          <a:xfrm>
            <a:off x="0" y="0"/>
            <a:ext cx="1571625" cy="805218"/>
          </a:xfrm>
          <a:prstGeom prst="homePlate">
            <a:avLst/>
          </a:prstGeom>
          <a:solidFill>
            <a:srgbClr val="C2EEF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chemeClr val="accent1">
                    <a:lumMod val="50000"/>
                  </a:schemeClr>
                </a:solidFill>
                <a:latin typeface="Algerian" panose="04020705040A02060702" pitchFamily="82" charset="0"/>
              </a:rPr>
              <a:t>Bài</a:t>
            </a:r>
            <a:r>
              <a:rPr lang="en-US" sz="2800" dirty="0">
                <a:solidFill>
                  <a:schemeClr val="accent1">
                    <a:lumMod val="50000"/>
                  </a:schemeClr>
                </a:solidFill>
                <a:latin typeface="Algerian" panose="04020705040A02060702" pitchFamily="82" charset="0"/>
              </a:rPr>
              <a:t> 3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800225" y="328164"/>
            <a:ext cx="8786812" cy="1305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56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xếp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đều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vào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mỗi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bao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nhiêu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?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2500313" y="980746"/>
            <a:ext cx="190023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6657976" y="980746"/>
            <a:ext cx="121443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8743951" y="989942"/>
            <a:ext cx="150018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1950244" y="1633329"/>
            <a:ext cx="3707606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5815013" y="2553624"/>
            <a:ext cx="5857876" cy="1815882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giải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Mỗi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algn="ctr"/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56 : 7 = 8 (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pPr algn="ctr"/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      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: 8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59558" y="2553624"/>
            <a:ext cx="451740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+mj-lt"/>
              </a:rPr>
              <a:t>Tóm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tắt</a:t>
            </a:r>
            <a:endParaRPr lang="en-US" sz="2800" dirty="0">
              <a:latin typeface="+mj-lt"/>
            </a:endParaRPr>
          </a:p>
          <a:p>
            <a:r>
              <a:rPr lang="en-US" sz="2800" dirty="0">
                <a:latin typeface="+mj-lt"/>
              </a:rPr>
              <a:t>7 </a:t>
            </a:r>
            <a:r>
              <a:rPr lang="en-US" sz="2800" dirty="0" err="1">
                <a:latin typeface="+mj-lt"/>
              </a:rPr>
              <a:t>hàng</a:t>
            </a:r>
            <a:r>
              <a:rPr lang="en-US" sz="2800" dirty="0">
                <a:latin typeface="+mj-lt"/>
              </a:rPr>
              <a:t>: 56 </a:t>
            </a:r>
            <a:r>
              <a:rPr lang="en-US" sz="2800" dirty="0" err="1">
                <a:latin typeface="+mj-lt"/>
              </a:rPr>
              <a:t>học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sinh</a:t>
            </a:r>
            <a:endParaRPr lang="en-US" sz="2800" dirty="0">
              <a:latin typeface="+mj-lt"/>
            </a:endParaRPr>
          </a:p>
          <a:p>
            <a:r>
              <a:rPr lang="en-US" sz="2800" dirty="0" err="1">
                <a:latin typeface="+mj-lt"/>
              </a:rPr>
              <a:t>Mỗi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hàng</a:t>
            </a:r>
            <a:r>
              <a:rPr lang="en-US" sz="2800" dirty="0">
                <a:latin typeface="+mj-lt"/>
              </a:rPr>
              <a:t>:… </a:t>
            </a:r>
            <a:r>
              <a:rPr lang="en-US" sz="2800" dirty="0" err="1">
                <a:latin typeface="+mj-lt"/>
              </a:rPr>
              <a:t>học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sinh</a:t>
            </a:r>
            <a:r>
              <a:rPr lang="en-US" sz="2800" dirty="0">
                <a:latin typeface="+mj-lt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699276190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entagon 5"/>
          <p:cNvSpPr/>
          <p:nvPr/>
        </p:nvSpPr>
        <p:spPr>
          <a:xfrm>
            <a:off x="0" y="0"/>
            <a:ext cx="1571625" cy="805218"/>
          </a:xfrm>
          <a:prstGeom prst="homePlate">
            <a:avLst/>
          </a:prstGeom>
          <a:solidFill>
            <a:srgbClr val="C2EEF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chemeClr val="accent1">
                    <a:lumMod val="50000"/>
                  </a:schemeClr>
                </a:solidFill>
                <a:latin typeface="Algerian" panose="04020705040A02060702" pitchFamily="82" charset="0"/>
              </a:rPr>
              <a:t>Bài</a:t>
            </a:r>
            <a:r>
              <a:rPr lang="en-US" sz="2800" dirty="0">
                <a:solidFill>
                  <a:schemeClr val="accent1">
                    <a:lumMod val="50000"/>
                  </a:schemeClr>
                </a:solidFill>
                <a:latin typeface="Algerian" panose="04020705040A02060702" pitchFamily="82" charset="0"/>
              </a:rPr>
              <a:t> 4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800224" y="328164"/>
            <a:ext cx="997267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56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xếp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mỗi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xếp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mấy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2500313" y="980746"/>
            <a:ext cx="190023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8043863" y="980746"/>
            <a:ext cx="3457575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1900238" y="1599946"/>
            <a:ext cx="4100512" cy="25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5574683" y="2594567"/>
            <a:ext cx="6386513" cy="1815882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giải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xếp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56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algn="ctr"/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56 : 7 = 8 (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pPr algn="ctr"/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     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: 8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59558" y="2553624"/>
            <a:ext cx="451740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+mj-lt"/>
              </a:rPr>
              <a:t>Tóm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tắt</a:t>
            </a:r>
            <a:endParaRPr lang="en-US" sz="2800" dirty="0">
              <a:latin typeface="+mj-lt"/>
            </a:endParaRPr>
          </a:p>
          <a:p>
            <a:r>
              <a:rPr lang="en-US" sz="2800" dirty="0">
                <a:latin typeface="+mj-lt"/>
              </a:rPr>
              <a:t>7 </a:t>
            </a:r>
            <a:r>
              <a:rPr lang="en-US" sz="2800" dirty="0" err="1">
                <a:latin typeface="+mj-lt"/>
              </a:rPr>
              <a:t>học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sinh</a:t>
            </a:r>
            <a:r>
              <a:rPr lang="en-US" sz="2800" dirty="0">
                <a:latin typeface="+mj-lt"/>
              </a:rPr>
              <a:t>: 1 </a:t>
            </a:r>
            <a:r>
              <a:rPr lang="en-US" sz="2800" dirty="0" err="1">
                <a:latin typeface="+mj-lt"/>
              </a:rPr>
              <a:t>hàng</a:t>
            </a:r>
            <a:endParaRPr lang="en-US" sz="2800" dirty="0">
              <a:latin typeface="+mj-lt"/>
            </a:endParaRPr>
          </a:p>
          <a:p>
            <a:r>
              <a:rPr lang="en-US" sz="2800" dirty="0">
                <a:latin typeface="+mj-lt"/>
              </a:rPr>
              <a:t>56 </a:t>
            </a:r>
            <a:r>
              <a:rPr lang="en-US" sz="2800" dirty="0" err="1">
                <a:latin typeface="+mj-lt"/>
              </a:rPr>
              <a:t>học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sinh</a:t>
            </a:r>
            <a:r>
              <a:rPr lang="en-US" sz="2800" dirty="0">
                <a:latin typeface="+mj-lt"/>
              </a:rPr>
              <a:t>: … </a:t>
            </a:r>
            <a:r>
              <a:rPr lang="en-US" sz="2800" dirty="0" err="1">
                <a:latin typeface="+mj-lt"/>
              </a:rPr>
              <a:t>hàng</a:t>
            </a:r>
            <a:r>
              <a:rPr lang="en-US" sz="2800" dirty="0">
                <a:latin typeface="+mj-lt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76005328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6" grpId="0" animBg="1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4047053" y="2567221"/>
            <a:ext cx="396454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377"/>
            <a:r>
              <a:rPr lang="en-US" altLang="zh-CN" sz="4800" spc="400" dirty="0">
                <a:solidFill>
                  <a:srgbClr val="FCB6C5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THANK YOU</a:t>
            </a:r>
            <a:endParaRPr lang="zh-CN" altLang="en-US" sz="4800" spc="400" dirty="0">
              <a:solidFill>
                <a:srgbClr val="FCB6C5"/>
              </a:solidFill>
              <a:latin typeface="华康海报体W12(P)" panose="040B0C00000000000000" pitchFamily="82" charset="-122"/>
              <a:ea typeface="华康海报体W12(P)" panose="040B0C00000000000000" pitchFamily="82" charset="-122"/>
            </a:endParaRP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0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61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0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7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8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9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0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1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2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3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4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5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6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7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8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9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0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1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2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3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4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5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6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7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8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9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0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1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2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3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4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5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6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7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8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9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0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1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2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3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4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5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6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7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8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9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0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1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2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3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4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5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6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7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8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9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0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1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2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3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4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5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6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7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8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9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0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1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2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3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4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5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6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7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8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9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0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1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2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3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4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5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6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7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8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9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0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1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2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3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4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5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6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7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8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9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0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1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2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3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4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5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6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7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8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9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0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1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2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3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4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5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6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7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8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9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0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1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2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3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4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5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6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7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8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9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0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1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2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3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4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5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6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7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8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9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0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1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2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3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4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5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6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7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8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9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0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1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2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3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4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5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6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7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8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9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0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1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2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3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4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5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6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7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8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9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0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1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2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3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4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5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6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7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8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9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0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1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2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3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4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5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6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7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8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9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0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1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2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3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4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5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6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7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8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9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0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1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2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3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4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5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6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1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7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8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9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0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1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2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3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4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5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6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7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8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9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0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1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2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3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4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5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6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7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8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9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0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1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2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3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4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5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6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7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8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9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0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1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2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3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4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5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6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7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8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9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0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1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2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3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4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5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6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7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8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9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0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1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2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3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4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5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6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7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8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9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0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1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2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3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4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5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6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7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8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9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0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1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2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3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4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5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6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7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8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9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0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1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2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3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4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5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6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7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8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9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0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1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2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3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4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5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6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7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8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9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0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1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2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3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4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5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6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7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8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9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0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1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2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3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4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5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6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7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8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9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0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1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2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3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4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5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6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7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8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9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0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1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2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3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4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5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6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7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8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9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0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1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2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3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4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5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6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7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8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9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0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1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2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3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4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5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6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7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8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9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0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1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2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3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4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5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6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7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8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9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0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1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2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3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4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5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6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7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8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9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0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1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2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3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4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5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6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7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8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9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0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1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2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3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4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5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6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2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7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8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9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0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1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2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3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4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5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6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7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8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9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0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1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2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3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4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5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6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7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8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9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0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1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2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3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4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5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6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7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8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9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0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1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2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3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4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5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6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7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8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9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0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1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2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3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4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5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6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7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8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9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0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1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2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3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4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5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6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7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8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9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0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1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2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3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4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5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6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7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8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9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0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1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2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3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4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5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6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7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8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9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0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1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2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3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4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5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6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7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8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9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0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1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2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3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4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5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6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7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8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9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0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1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2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3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4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5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6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7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8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9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0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1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2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3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4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5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6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7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8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9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0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1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2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3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4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5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6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7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8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9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0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1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2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3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4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5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6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7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8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9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0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1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2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3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4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5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6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7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8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9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0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1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2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3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4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5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6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7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8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9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0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1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2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3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4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5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6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7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8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9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0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1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2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3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4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5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6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7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8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9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0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1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2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3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4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5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6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7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8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9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0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1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2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3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4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5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6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3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7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8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6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7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8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9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0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1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2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3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4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5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6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7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8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9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0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1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2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3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4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5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6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7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8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9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0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1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2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3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4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5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6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7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8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9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0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1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2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3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4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5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6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7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8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9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0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1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2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3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4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5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6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664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7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8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4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9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0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0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665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6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7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8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9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0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1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2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3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4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5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6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7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8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9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0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1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2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3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4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5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6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7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8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9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0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1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2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3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4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5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6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7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8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9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0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1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2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3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4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5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6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7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8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9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0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1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2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3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4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5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6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1717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18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4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5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6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7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8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9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0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1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2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3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4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5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6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7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8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9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0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1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2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3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4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5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6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7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8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9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0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1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2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3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4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5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6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7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9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0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1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2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3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4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5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6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7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8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9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0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1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2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3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4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5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6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7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8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9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0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1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2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3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4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5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6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7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9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1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2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3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4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5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6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7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8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9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0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1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2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3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4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5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6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7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8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9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0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1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2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3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4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5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7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8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9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0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1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2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3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4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5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6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7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8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9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0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1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2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3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5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7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8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0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1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2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3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4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5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6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7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8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9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1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2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3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4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5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6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7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8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9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0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1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3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4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5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6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7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8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9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0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1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2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3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4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5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6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7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8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9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0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1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3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4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5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6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7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8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9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0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1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2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3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4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5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7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8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9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0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1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2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3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4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5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6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7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9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0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1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2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3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4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5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6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7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8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9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0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1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2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3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19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4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5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6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7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8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9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0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1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2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3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4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5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6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7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8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9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0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1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3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4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5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6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7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8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9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1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2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3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4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5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6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7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8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9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0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1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2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3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4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5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6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7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8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9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0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1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2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3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4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5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6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7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8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9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0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1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2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3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4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5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6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7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9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0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1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2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3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4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5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7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8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9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0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1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2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3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4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5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6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7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8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9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0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1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2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3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4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5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6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7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8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9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0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1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2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3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4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5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6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7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8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9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0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1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2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3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5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6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7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8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9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0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1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3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4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5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6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7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8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9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0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1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2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3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4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5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6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7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8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9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0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1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2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3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4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5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7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8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9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0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1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2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3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4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5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6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7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8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9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1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2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3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4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5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6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7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8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9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0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1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3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4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5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6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7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8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9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0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1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2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3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4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5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6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7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8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9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0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1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3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4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5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6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7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8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9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0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1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2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3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720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4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5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7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8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9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0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1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2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3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4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5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6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7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9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0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1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2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3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4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5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6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7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8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9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0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1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2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3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4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5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6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7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9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0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1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2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3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4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5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6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7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8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9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0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1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3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4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5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6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7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8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9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1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2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3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5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6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7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8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9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0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1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2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3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4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5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6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7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8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9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0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1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2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3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5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6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7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8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9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0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1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2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3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4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5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6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7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9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0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1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2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3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4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5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7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8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9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1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2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3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4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5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6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7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8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9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0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1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2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3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4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5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6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7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8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9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0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1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2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3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4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5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6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7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8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9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0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1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2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3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5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6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7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8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9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0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1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2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3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4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5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6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7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8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9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0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1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2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3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4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5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6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7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8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9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0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1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2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3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4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5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7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8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9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0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1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2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3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4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5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6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7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8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9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1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2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3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4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5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6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7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9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0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1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2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3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721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2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3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4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5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6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7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8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29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0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1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2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3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4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5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6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7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8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39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0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1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2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3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4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5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6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7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8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49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0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1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2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3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4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5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6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7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8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59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0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1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2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63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0066567"/>
      </p:ext>
    </p:extLst>
  </p:cSld>
  <p:clrMapOvr>
    <a:masterClrMapping/>
  </p:clrMapOvr>
  <p:transition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3888305" y="1082470"/>
            <a:ext cx="4184921" cy="523220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2800" dirty="0">
                <a:ln w="3175">
                  <a:solidFill>
                    <a:srgbClr val="FFFF00"/>
                  </a:solidFill>
                </a:ln>
                <a:solidFill>
                  <a:srgbClr val="92D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CHIA BÓNG VÀO KHAY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22209" y="2090411"/>
            <a:ext cx="4090846" cy="2727231"/>
            <a:chOff x="398689" y="2476398"/>
            <a:chExt cx="4090846" cy="2727231"/>
          </a:xfrm>
        </p:grpSpPr>
        <p:pic>
          <p:nvPicPr>
            <p:cNvPr id="1026" name="Picture 2" descr="Rổ nhựa 23.5 cm Duy Tân 1T7 - Điện máy XANH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689" y="2476398"/>
              <a:ext cx="4090846" cy="27272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" name="Oval 16"/>
            <p:cNvSpPr/>
            <p:nvPr/>
          </p:nvSpPr>
          <p:spPr>
            <a:xfrm>
              <a:off x="838902" y="3330053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1203907" y="2769653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1829963" y="3330053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2186547" y="2820092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1764557" y="2898143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1455739" y="3127166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2973035" y="2692092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2517142" y="3366844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2973035" y="3294103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2822910" y="2898143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3464356" y="3188724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876759" y="2987028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1341184" y="3362440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2105458" y="3321718"/>
              <a:ext cx="614149" cy="61414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422209" y="4981131"/>
            <a:ext cx="36712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1 </a:t>
            </a:r>
            <a:r>
              <a:rPr lang="en-US" sz="2400" dirty="0" err="1"/>
              <a:t>rổ</a:t>
            </a:r>
            <a:r>
              <a:rPr lang="en-US" sz="2400" dirty="0"/>
              <a:t> </a:t>
            </a:r>
            <a:r>
              <a:rPr lang="en-US" sz="2400" dirty="0" err="1"/>
              <a:t>đựng</a:t>
            </a:r>
            <a:r>
              <a:rPr lang="en-US" sz="2400" dirty="0"/>
              <a:t> </a:t>
            </a:r>
            <a:r>
              <a:rPr lang="en-US" sz="2400" dirty="0" err="1"/>
              <a:t>rất</a:t>
            </a:r>
            <a:r>
              <a:rPr lang="en-US" sz="2400" dirty="0"/>
              <a:t> </a:t>
            </a:r>
            <a:r>
              <a:rPr lang="en-US" sz="2400" dirty="0" err="1"/>
              <a:t>nhiều</a:t>
            </a:r>
            <a:r>
              <a:rPr lang="en-US" sz="2400" dirty="0"/>
              <a:t> </a:t>
            </a:r>
            <a:r>
              <a:rPr lang="en-US" sz="2400" dirty="0" err="1"/>
              <a:t>bóng</a:t>
            </a:r>
            <a:endParaRPr lang="en-US" sz="2400" dirty="0"/>
          </a:p>
        </p:txBody>
      </p:sp>
      <p:sp>
        <p:nvSpPr>
          <p:cNvPr id="22" name="Oval 21"/>
          <p:cNvSpPr/>
          <p:nvPr/>
        </p:nvSpPr>
        <p:spPr>
          <a:xfrm>
            <a:off x="2115225" y="21626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2471622" y="261033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3274156" y="2933901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>
            <a:off x="6093724" y="3416886"/>
            <a:ext cx="4879076" cy="805236"/>
            <a:chOff x="6052781" y="2965504"/>
            <a:chExt cx="4879076" cy="805236"/>
          </a:xfrm>
          <a:solidFill>
            <a:srgbClr val="FF66FF"/>
          </a:solidFill>
        </p:grpSpPr>
        <p:sp>
          <p:nvSpPr>
            <p:cNvPr id="12" name="Rectangle 11"/>
            <p:cNvSpPr/>
            <p:nvPr/>
          </p:nvSpPr>
          <p:spPr>
            <a:xfrm>
              <a:off x="6052781" y="2969492"/>
              <a:ext cx="4879076" cy="78962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" name="Straight Connector 13"/>
            <p:cNvCxnSpPr/>
            <p:nvPr/>
          </p:nvCxnSpPr>
          <p:spPr>
            <a:xfrm>
              <a:off x="6837528" y="2965504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7513234" y="2976453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8222917" y="2988080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8864362" y="2986059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>
              <a:off x="9533103" y="2988080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10229138" y="2972971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TextBox 33"/>
          <p:cNvSpPr txBox="1"/>
          <p:nvPr/>
        </p:nvSpPr>
        <p:spPr>
          <a:xfrm>
            <a:off x="7392874" y="4817642"/>
            <a:ext cx="39187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đựng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bóng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Left Brace 41"/>
          <p:cNvSpPr/>
          <p:nvPr/>
        </p:nvSpPr>
        <p:spPr>
          <a:xfrm rot="5400000">
            <a:off x="8388900" y="677763"/>
            <a:ext cx="288723" cy="4879076"/>
          </a:xfrm>
          <a:prstGeom prst="leftBrace">
            <a:avLst/>
          </a:prstGeom>
          <a:ln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7946550" y="2352062"/>
            <a:ext cx="14057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7 </a:t>
            </a:r>
            <a:r>
              <a:rPr lang="en-US" sz="2400" dirty="0" err="1"/>
              <a:t>ngăn</a:t>
            </a:r>
            <a:endParaRPr lang="en-US" sz="2400" dirty="0"/>
          </a:p>
        </p:txBody>
      </p:sp>
      <p:pic>
        <p:nvPicPr>
          <p:cNvPr id="1747" name="图片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00887" y="329375"/>
            <a:ext cx="987638" cy="13473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308342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2146110" y="4344933"/>
            <a:ext cx="4879076" cy="805236"/>
            <a:chOff x="6052781" y="2965504"/>
            <a:chExt cx="4879076" cy="805236"/>
          </a:xfrm>
        </p:grpSpPr>
        <p:sp>
          <p:nvSpPr>
            <p:cNvPr id="16" name="Rectangle 15"/>
            <p:cNvSpPr/>
            <p:nvPr/>
          </p:nvSpPr>
          <p:spPr>
            <a:xfrm>
              <a:off x="6052781" y="2969492"/>
              <a:ext cx="4879076" cy="789621"/>
            </a:xfrm>
            <a:prstGeom prst="rect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6837528" y="2965504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7513234" y="2976453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8222917" y="2988080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8864362" y="2986059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9533103" y="2988080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10229138" y="2972971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Pentagon 2"/>
          <p:cNvSpPr/>
          <p:nvPr/>
        </p:nvSpPr>
        <p:spPr>
          <a:xfrm>
            <a:off x="0" y="0"/>
            <a:ext cx="1951630" cy="792413"/>
          </a:xfrm>
          <a:prstGeom prst="homePlat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LẦN 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10436" y="1132764"/>
            <a:ext cx="5841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bóng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1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2067637" y="1836196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2906974" y="1842446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3746311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4585648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424985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264322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7103659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2586251" y="2670354"/>
            <a:ext cx="5841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 </a:t>
            </a:r>
            <a:r>
              <a:rPr lang="en-US" sz="28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7 x 1 = 7 (</a:t>
            </a:r>
            <a:r>
              <a:rPr lang="en-US" sz="28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10436" y="3439062"/>
            <a:ext cx="94306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Chia 7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bóng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vào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đựng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mà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mỗi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ngăn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681786" y="5525181"/>
            <a:ext cx="47698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 </a:t>
            </a:r>
            <a:r>
              <a:rPr lang="en-US" sz="24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sz="24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7 : 7 = 1 (</a:t>
            </a:r>
            <a:r>
              <a:rPr lang="en-US" sz="24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4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24" name="Oval 23"/>
          <p:cNvSpPr/>
          <p:nvPr/>
        </p:nvSpPr>
        <p:spPr>
          <a:xfrm>
            <a:off x="2214421" y="443665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664637" y="4408649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2971801" y="4410638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326838" y="4408649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4998634" y="4436655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5694670" y="443633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6377059" y="44022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593480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9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0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3" grpId="0"/>
      <p:bldP spid="14" grpId="0"/>
      <p:bldP spid="23" grpId="0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3759957" y="4109980"/>
            <a:ext cx="4879076" cy="805236"/>
            <a:chOff x="6052781" y="2965504"/>
            <a:chExt cx="4879076" cy="805236"/>
          </a:xfrm>
          <a:noFill/>
        </p:grpSpPr>
        <p:sp>
          <p:nvSpPr>
            <p:cNvPr id="16" name="Rectangle 15"/>
            <p:cNvSpPr/>
            <p:nvPr/>
          </p:nvSpPr>
          <p:spPr>
            <a:xfrm>
              <a:off x="6052781" y="2969492"/>
              <a:ext cx="4879076" cy="789621"/>
            </a:xfrm>
            <a:prstGeom prst="rect">
              <a:avLst/>
            </a:prstGeom>
            <a:grp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6837528" y="2965504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7513234" y="2976453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8222917" y="2988080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8864362" y="2986059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9533103" y="2988080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10229138" y="2972971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Pentagon 2"/>
          <p:cNvSpPr/>
          <p:nvPr/>
        </p:nvSpPr>
        <p:spPr>
          <a:xfrm>
            <a:off x="0" y="0"/>
            <a:ext cx="1951630" cy="792413"/>
          </a:xfrm>
          <a:prstGeom prst="homePlat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LẦN 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10436" y="1132764"/>
            <a:ext cx="5841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bóng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2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8925708" y="186892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9824754" y="1105551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8905165" y="1105552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0705035" y="1057699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424985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264322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7103659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2586251" y="2670354"/>
            <a:ext cx="5841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 </a:t>
            </a:r>
            <a:r>
              <a:rPr lang="en-US" sz="28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7 x 2 = 14 (</a:t>
            </a:r>
            <a:r>
              <a:rPr lang="en-US" sz="28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10436" y="3439062"/>
            <a:ext cx="94306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Chia 14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bóng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vào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đựng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mà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mỗi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ngăn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425891" y="6152978"/>
            <a:ext cx="47698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 </a:t>
            </a:r>
            <a:r>
              <a:rPr lang="en-US" sz="24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sz="24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14 : 7 = 2 (</a:t>
            </a:r>
            <a:r>
              <a:rPr lang="en-US" sz="24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4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24" name="Oval 23"/>
          <p:cNvSpPr/>
          <p:nvPr/>
        </p:nvSpPr>
        <p:spPr>
          <a:xfrm>
            <a:off x="3828268" y="420170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278484" y="4173696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585648" y="4175685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5940685" y="4173696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6612481" y="4201702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7308517" y="4201381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7990906" y="416729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5387595" y="114871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6264322" y="111687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7144603" y="110555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8024884" y="1105553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8055592" y="1868921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9799378" y="189008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10705035" y="1857993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3725979" y="5031314"/>
            <a:ext cx="4879076" cy="805236"/>
            <a:chOff x="6052781" y="2965504"/>
            <a:chExt cx="4879076" cy="805236"/>
          </a:xfrm>
          <a:noFill/>
        </p:grpSpPr>
        <p:sp>
          <p:nvSpPr>
            <p:cNvPr id="39" name="Rectangle 38"/>
            <p:cNvSpPr/>
            <p:nvPr/>
          </p:nvSpPr>
          <p:spPr>
            <a:xfrm>
              <a:off x="6052781" y="2969492"/>
              <a:ext cx="4879076" cy="789621"/>
            </a:xfrm>
            <a:prstGeom prst="rect">
              <a:avLst/>
            </a:prstGeom>
            <a:grp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>
              <a:off x="6837528" y="2965504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>
              <a:off x="7513234" y="2976453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8222917" y="2988080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>
              <a:off x="8864362" y="2986059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>
              <a:off x="9533103" y="2988080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>
              <a:off x="10229138" y="2972971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Oval 45"/>
          <p:cNvSpPr/>
          <p:nvPr/>
        </p:nvSpPr>
        <p:spPr>
          <a:xfrm>
            <a:off x="3794290" y="5123038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5244506" y="509503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4551670" y="5097019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906707" y="509503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578503" y="5123036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7274539" y="5122715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956928" y="5088628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2345146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3" grpId="0"/>
      <p:bldP spid="14" grpId="0"/>
      <p:bldP spid="23" grpId="0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5972743" y="3822325"/>
            <a:ext cx="4879076" cy="805236"/>
            <a:chOff x="6052781" y="2965504"/>
            <a:chExt cx="4879076" cy="805236"/>
          </a:xfrm>
          <a:noFill/>
        </p:grpSpPr>
        <p:sp>
          <p:nvSpPr>
            <p:cNvPr id="16" name="Rectangle 15"/>
            <p:cNvSpPr/>
            <p:nvPr/>
          </p:nvSpPr>
          <p:spPr>
            <a:xfrm>
              <a:off x="6052781" y="2969492"/>
              <a:ext cx="4879076" cy="789621"/>
            </a:xfrm>
            <a:prstGeom prst="rect">
              <a:avLst/>
            </a:prstGeom>
            <a:grp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6837528" y="2965504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7513234" y="2976453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8222917" y="2988080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8864362" y="2986059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9533103" y="2988080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10229138" y="2972971"/>
              <a:ext cx="0" cy="782660"/>
            </a:xfrm>
            <a:prstGeom prst="line">
              <a:avLst/>
            </a:prstGeom>
            <a:grpFill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Pentagon 2"/>
          <p:cNvSpPr/>
          <p:nvPr/>
        </p:nvSpPr>
        <p:spPr>
          <a:xfrm>
            <a:off x="0" y="0"/>
            <a:ext cx="1951630" cy="792413"/>
          </a:xfrm>
          <a:prstGeom prst="homePlat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LẦN 3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303361" y="873691"/>
            <a:ext cx="5841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bóng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lần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8925708" y="186892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9824754" y="1105551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8905165" y="1105552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0705035" y="1057699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424985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6264322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7103659" y="184244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2158266" y="2659950"/>
            <a:ext cx="5841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 </a:t>
            </a:r>
            <a:r>
              <a:rPr lang="en-US" sz="28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7 x 3 = 21 (</a:t>
            </a:r>
            <a:r>
              <a:rPr lang="en-US" sz="28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286442" y="3165479"/>
            <a:ext cx="94306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Chia 21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quả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bóng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vào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đựng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mà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mỗi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7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ngăn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905570" y="4644422"/>
            <a:ext cx="43587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 </a:t>
            </a:r>
            <a:r>
              <a:rPr lang="en-US" sz="28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21 : 7 = 3 (</a:t>
            </a:r>
            <a:r>
              <a:rPr lang="en-US" sz="280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khay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24" name="Oval 23"/>
          <p:cNvSpPr/>
          <p:nvPr/>
        </p:nvSpPr>
        <p:spPr>
          <a:xfrm>
            <a:off x="6047842" y="3913181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7497810" y="392568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6808101" y="3913181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8161433" y="391318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8804581" y="389833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9487111" y="3913179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10177961" y="3902529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5387595" y="114956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6264322" y="111687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7144603" y="110555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8024884" y="1105553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8055592" y="1868921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9799378" y="189008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10705035" y="1857993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6005014" y="4791131"/>
            <a:ext cx="4812471" cy="805236"/>
            <a:chOff x="6119385" y="2965504"/>
            <a:chExt cx="4812471" cy="805236"/>
          </a:xfrm>
        </p:grpSpPr>
        <p:sp>
          <p:nvSpPr>
            <p:cNvPr id="39" name="Rectangle 38"/>
            <p:cNvSpPr/>
            <p:nvPr/>
          </p:nvSpPr>
          <p:spPr>
            <a:xfrm>
              <a:off x="6119385" y="3005680"/>
              <a:ext cx="4812471" cy="753433"/>
            </a:xfrm>
            <a:prstGeom prst="rect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/>
            <p:nvPr/>
          </p:nvCxnSpPr>
          <p:spPr>
            <a:xfrm>
              <a:off x="6837528" y="2965504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>
              <a:off x="7513234" y="2976453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8222917" y="2988080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>
              <a:off x="8864362" y="2986059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>
              <a:off x="9533103" y="2988080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>
              <a:off x="10229138" y="2972971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Oval 45"/>
          <p:cNvSpPr/>
          <p:nvPr/>
        </p:nvSpPr>
        <p:spPr>
          <a:xfrm>
            <a:off x="5999897" y="4900792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7462482" y="4900792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6798362" y="4900792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8139325" y="488740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8797900" y="4875255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9452991" y="4887407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10162675" y="4882853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9799378" y="354752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879789" y="354753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/>
          <p:cNvSpPr/>
          <p:nvPr/>
        </p:nvSpPr>
        <p:spPr>
          <a:xfrm>
            <a:off x="10679659" y="30690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5362219" y="397915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6238946" y="366078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7119227" y="354755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7999508" y="35475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0" name="Group 59"/>
          <p:cNvGrpSpPr/>
          <p:nvPr/>
        </p:nvGrpSpPr>
        <p:grpSpPr>
          <a:xfrm>
            <a:off x="5938410" y="5753368"/>
            <a:ext cx="4879076" cy="805236"/>
            <a:chOff x="6052781" y="2965504"/>
            <a:chExt cx="4879076" cy="805236"/>
          </a:xfrm>
        </p:grpSpPr>
        <p:sp>
          <p:nvSpPr>
            <p:cNvPr id="61" name="Rectangle 60"/>
            <p:cNvSpPr/>
            <p:nvPr/>
          </p:nvSpPr>
          <p:spPr>
            <a:xfrm>
              <a:off x="6052781" y="2969492"/>
              <a:ext cx="4879076" cy="789621"/>
            </a:xfrm>
            <a:prstGeom prst="rect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2" name="Straight Connector 61"/>
            <p:cNvCxnSpPr/>
            <p:nvPr/>
          </p:nvCxnSpPr>
          <p:spPr>
            <a:xfrm>
              <a:off x="6837528" y="2965504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7513234" y="2976453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>
              <a:off x="8222917" y="2988080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8864362" y="2986059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>
              <a:off x="9533103" y="2988080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>
              <a:off x="10229138" y="2972971"/>
              <a:ext cx="0" cy="78266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8" name="Oval 67"/>
          <p:cNvSpPr/>
          <p:nvPr/>
        </p:nvSpPr>
        <p:spPr>
          <a:xfrm>
            <a:off x="6040981" y="5858178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7448834" y="5854359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6784714" y="5854359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8125677" y="584097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8784252" y="5828822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9439343" y="5840974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10149027" y="5836420"/>
            <a:ext cx="614149" cy="61414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388928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3" grpId="0"/>
      <p:bldP spid="14" grpId="0"/>
      <p:bldP spid="23" grpId="0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urved Up Arrow 12"/>
          <p:cNvSpPr/>
          <p:nvPr/>
        </p:nvSpPr>
        <p:spPr>
          <a:xfrm>
            <a:off x="5602407" y="4262815"/>
            <a:ext cx="4510584" cy="623084"/>
          </a:xfrm>
          <a:prstGeom prst="curvedUpArrow">
            <a:avLst>
              <a:gd name="adj1" fmla="val 16051"/>
              <a:gd name="adj2" fmla="val 50000"/>
              <a:gd name="adj3" fmla="val 38636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6769289" y="1173706"/>
            <a:ext cx="2483892" cy="506332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7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14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21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28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35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42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49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56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63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</a:t>
            </a:r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70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851176" y="273460"/>
            <a:ext cx="25248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/>
              <a:t>Bảng</a:t>
            </a:r>
            <a:r>
              <a:rPr lang="en-US" sz="2400" b="1" dirty="0"/>
              <a:t> </a:t>
            </a:r>
            <a:r>
              <a:rPr lang="en-US" sz="2400" b="1" dirty="0" err="1"/>
              <a:t>nhân</a:t>
            </a:r>
            <a:r>
              <a:rPr lang="en-US" sz="2400" b="1" dirty="0"/>
              <a:t> 7</a:t>
            </a:r>
          </a:p>
        </p:txBody>
      </p:sp>
      <p:sp>
        <p:nvSpPr>
          <p:cNvPr id="6" name="Rectangle 5"/>
          <p:cNvSpPr/>
          <p:nvPr/>
        </p:nvSpPr>
        <p:spPr>
          <a:xfrm>
            <a:off x="812039" y="2176816"/>
            <a:ext cx="1910688" cy="200622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1 = 7 </a:t>
            </a:r>
          </a:p>
          <a:p>
            <a:pPr algn="ctr"/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2 = 14</a:t>
            </a:r>
          </a:p>
          <a:p>
            <a:pPr algn="ctr"/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x 3 = 21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70849" y="1635371"/>
            <a:ext cx="29615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bóng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95934" y="1635371"/>
            <a:ext cx="27022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/>
              <a:t>Số</a:t>
            </a:r>
            <a:r>
              <a:rPr lang="en-US" sz="2400" dirty="0"/>
              <a:t> </a:t>
            </a:r>
            <a:r>
              <a:rPr lang="en-US" sz="2400" dirty="0" err="1"/>
              <a:t>khay</a:t>
            </a:r>
            <a:r>
              <a:rPr lang="en-US" sz="2400" dirty="0"/>
              <a:t> </a:t>
            </a:r>
            <a:r>
              <a:rPr lang="en-US" sz="2400" dirty="0" err="1"/>
              <a:t>đựng</a:t>
            </a:r>
            <a:r>
              <a:rPr lang="en-US" sz="2400" dirty="0"/>
              <a:t> </a:t>
            </a:r>
            <a:r>
              <a:rPr lang="en-US" sz="2400" dirty="0" err="1"/>
              <a:t>bóng</a:t>
            </a:r>
            <a:r>
              <a:rPr lang="en-US" sz="2400" dirty="0"/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3691719" y="2176815"/>
            <a:ext cx="1910688" cy="200622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 : 7 = 1</a:t>
            </a:r>
          </a:p>
          <a:p>
            <a:pPr algn="ctr"/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 : 7 = 2</a:t>
            </a:r>
          </a:p>
          <a:p>
            <a:pPr algn="ctr"/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21 : 7 = 3</a:t>
            </a:r>
          </a:p>
        </p:txBody>
      </p:sp>
      <p:sp>
        <p:nvSpPr>
          <p:cNvPr id="12" name="Curved Up Arrow 11"/>
          <p:cNvSpPr/>
          <p:nvPr/>
        </p:nvSpPr>
        <p:spPr>
          <a:xfrm>
            <a:off x="3016155" y="4517409"/>
            <a:ext cx="3835021" cy="600501"/>
          </a:xfrm>
          <a:prstGeom prst="curvedUpArrow">
            <a:avLst>
              <a:gd name="adj1" fmla="val 16051"/>
              <a:gd name="adj2" fmla="val 50000"/>
              <a:gd name="adj3" fmla="val 38636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608025" y="261918"/>
            <a:ext cx="25248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/>
              <a:t>Bảng</a:t>
            </a:r>
            <a:r>
              <a:rPr lang="en-US" sz="2400" b="1" dirty="0"/>
              <a:t> chia 7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9648969" y="1173706"/>
            <a:ext cx="2483892" cy="5063320"/>
          </a:xfrm>
          <a:prstGeom prst="roundRect">
            <a:avLst/>
          </a:prstGeom>
          <a:solidFill>
            <a:srgbClr val="FFFF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7 : 7 = 1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 : 7 = 2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21 : 7 = 3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28 : 7 = 4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35 : 7 = …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42 : 7 = …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49 : 7 = …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56 : 7 = …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63 : 7 = …</a:t>
            </a:r>
          </a:p>
          <a:p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70 : 7 = …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064921" y="3182146"/>
            <a:ext cx="412846" cy="523220"/>
          </a:xfrm>
          <a:prstGeom prst="rect">
            <a:avLst/>
          </a:prstGeom>
          <a:solidFill>
            <a:srgbClr val="FFFF66"/>
          </a:solidFill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1064921" y="3659816"/>
            <a:ext cx="412846" cy="523220"/>
          </a:xfrm>
          <a:prstGeom prst="rect">
            <a:avLst/>
          </a:prstGeom>
          <a:solidFill>
            <a:srgbClr val="FFFF66"/>
          </a:solidFill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073450" y="4098397"/>
            <a:ext cx="412846" cy="523220"/>
          </a:xfrm>
          <a:prstGeom prst="rect">
            <a:avLst/>
          </a:prstGeom>
          <a:solidFill>
            <a:srgbClr val="FFFF66"/>
          </a:solidFill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1073450" y="4522123"/>
            <a:ext cx="412846" cy="523220"/>
          </a:xfrm>
          <a:prstGeom prst="rect">
            <a:avLst/>
          </a:prstGeom>
          <a:solidFill>
            <a:srgbClr val="FFFF66"/>
          </a:solidFill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1073450" y="4945849"/>
            <a:ext cx="412846" cy="523220"/>
          </a:xfrm>
          <a:prstGeom prst="rect">
            <a:avLst/>
          </a:prstGeom>
          <a:solidFill>
            <a:srgbClr val="FFFF66"/>
          </a:solidFill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073450" y="5369575"/>
            <a:ext cx="609034" cy="523220"/>
          </a:xfrm>
          <a:prstGeom prst="rect">
            <a:avLst/>
          </a:prstGeom>
          <a:solidFill>
            <a:srgbClr val="FFFF66"/>
          </a:solidFill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801644520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3" grpId="0" animBg="1"/>
      <p:bldP spid="4" grpId="0"/>
      <p:bldP spid="6" grpId="0" animBg="1"/>
      <p:bldP spid="7" grpId="0"/>
      <p:bldP spid="8" grpId="0"/>
      <p:bldP spid="9" grpId="0" animBg="1"/>
      <p:bldP spid="12" grpId="0" animBg="1"/>
      <p:bldP spid="12" grpId="1" animBg="1"/>
      <p:bldP spid="14" grpId="0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0" y="2156346"/>
            <a:ext cx="3730129" cy="4817660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Calibri Light"/>
                  <a:ea typeface="微软雅黑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Calibri Light"/>
                <a:ea typeface="微软雅黑"/>
              </a:endParaRPr>
            </a:p>
          </p:txBody>
        </p:sp>
      </p:grpSp>
      <p:grpSp>
        <p:nvGrpSpPr>
          <p:cNvPr id="1710" name="Group 1709"/>
          <p:cNvGrpSpPr/>
          <p:nvPr/>
        </p:nvGrpSpPr>
        <p:grpSpPr>
          <a:xfrm>
            <a:off x="4503763" y="555865"/>
            <a:ext cx="3029802" cy="5817639"/>
            <a:chOff x="4503763" y="555865"/>
            <a:chExt cx="3029802" cy="5817639"/>
          </a:xfrm>
        </p:grpSpPr>
        <p:sp>
          <p:nvSpPr>
            <p:cNvPr id="1711" name="TextBox 1710"/>
            <p:cNvSpPr txBox="1"/>
            <p:nvPr/>
          </p:nvSpPr>
          <p:spPr>
            <a:xfrm>
              <a:off x="4503763" y="555865"/>
              <a:ext cx="302980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 err="1">
                  <a:ln w="0"/>
                  <a:solidFill>
                    <a:schemeClr val="accent2">
                      <a:lumMod val="75000"/>
                    </a:schemeClr>
                  </a:solidFill>
                  <a:effectLst>
                    <a:reflection blurRad="6350" stA="53000" endA="300" endPos="35500" dir="5400000" sy="-90000" algn="bl" rotWithShape="0"/>
                  </a:effectLst>
                  <a:latin typeface="Algerian" panose="04020705040A02060702" pitchFamily="82" charset="0"/>
                </a:rPr>
                <a:t>Bảng</a:t>
              </a:r>
              <a:r>
                <a:rPr lang="en-US" sz="3200" dirty="0">
                  <a:ln w="0"/>
                  <a:solidFill>
                    <a:schemeClr val="accent2">
                      <a:lumMod val="75000"/>
                    </a:schemeClr>
                  </a:solidFill>
                  <a:effectLst>
                    <a:reflection blurRad="6350" stA="53000" endA="300" endPos="35500" dir="5400000" sy="-90000" algn="bl" rotWithShape="0"/>
                  </a:effectLst>
                  <a:latin typeface="Algerian" panose="04020705040A02060702" pitchFamily="82" charset="0"/>
                </a:rPr>
                <a:t> chia 7</a:t>
              </a:r>
            </a:p>
          </p:txBody>
        </p:sp>
        <p:sp>
          <p:nvSpPr>
            <p:cNvPr id="1712" name="Rounded Rectangle 1711"/>
            <p:cNvSpPr/>
            <p:nvPr/>
          </p:nvSpPr>
          <p:spPr>
            <a:xfrm>
              <a:off x="4776718" y="1310184"/>
              <a:ext cx="2483892" cy="5063320"/>
            </a:xfrm>
            <a:prstGeom prst="roundRect">
              <a:avLst/>
            </a:prstGeom>
            <a:solidFill>
              <a:srgbClr val="FFFF6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7 : 7 = 1</a:t>
              </a:r>
            </a:p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14 : 7 = 2</a:t>
              </a:r>
            </a:p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21 : 7 = 3</a:t>
              </a:r>
            </a:p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28 : 7 = 4</a:t>
              </a:r>
            </a:p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 : 7 = …</a:t>
              </a:r>
            </a:p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42 : 7 = …</a:t>
              </a:r>
            </a:p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49 : 7 = …</a:t>
              </a:r>
            </a:p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56 : 7 = …</a:t>
              </a:r>
            </a:p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63 : 7 = …</a:t>
              </a:r>
            </a:p>
            <a:p>
              <a:r>
                <a:rPr lang="en-US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70 : 7 = …</a:t>
              </a:r>
            </a:p>
          </p:txBody>
        </p:sp>
        <p:sp>
          <p:nvSpPr>
            <p:cNvPr id="1713" name="TextBox 1712"/>
            <p:cNvSpPr txBox="1"/>
            <p:nvPr/>
          </p:nvSpPr>
          <p:spPr>
            <a:xfrm>
              <a:off x="6192670" y="3318624"/>
              <a:ext cx="412846" cy="523220"/>
            </a:xfrm>
            <a:prstGeom prst="rect">
              <a:avLst/>
            </a:prstGeom>
            <a:solidFill>
              <a:srgbClr val="FFFF66"/>
            </a:solidFill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</a:p>
          </p:txBody>
        </p:sp>
        <p:sp>
          <p:nvSpPr>
            <p:cNvPr id="1714" name="TextBox 1713"/>
            <p:cNvSpPr txBox="1"/>
            <p:nvPr/>
          </p:nvSpPr>
          <p:spPr>
            <a:xfrm>
              <a:off x="6192670" y="3796294"/>
              <a:ext cx="412846" cy="523220"/>
            </a:xfrm>
            <a:prstGeom prst="rect">
              <a:avLst/>
            </a:prstGeom>
            <a:solidFill>
              <a:srgbClr val="FFFF66"/>
            </a:solidFill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6</a:t>
              </a:r>
            </a:p>
          </p:txBody>
        </p:sp>
        <p:sp>
          <p:nvSpPr>
            <p:cNvPr id="1715" name="TextBox 1714"/>
            <p:cNvSpPr txBox="1"/>
            <p:nvPr/>
          </p:nvSpPr>
          <p:spPr>
            <a:xfrm>
              <a:off x="6201199" y="4234875"/>
              <a:ext cx="412846" cy="523220"/>
            </a:xfrm>
            <a:prstGeom prst="rect">
              <a:avLst/>
            </a:prstGeom>
            <a:solidFill>
              <a:srgbClr val="FFFF66"/>
            </a:solidFill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7</a:t>
              </a:r>
            </a:p>
          </p:txBody>
        </p:sp>
        <p:sp>
          <p:nvSpPr>
            <p:cNvPr id="1716" name="TextBox 1715"/>
            <p:cNvSpPr txBox="1"/>
            <p:nvPr/>
          </p:nvSpPr>
          <p:spPr>
            <a:xfrm>
              <a:off x="6201199" y="4658601"/>
              <a:ext cx="412846" cy="523220"/>
            </a:xfrm>
            <a:prstGeom prst="rect">
              <a:avLst/>
            </a:prstGeom>
            <a:solidFill>
              <a:srgbClr val="FFFF66"/>
            </a:solidFill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8</a:t>
              </a:r>
            </a:p>
          </p:txBody>
        </p:sp>
        <p:sp>
          <p:nvSpPr>
            <p:cNvPr id="1717" name="TextBox 1716"/>
            <p:cNvSpPr txBox="1"/>
            <p:nvPr/>
          </p:nvSpPr>
          <p:spPr>
            <a:xfrm>
              <a:off x="6201199" y="5082327"/>
              <a:ext cx="412846" cy="523220"/>
            </a:xfrm>
            <a:prstGeom prst="rect">
              <a:avLst/>
            </a:prstGeom>
            <a:solidFill>
              <a:srgbClr val="FFFF66"/>
            </a:solidFill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9</a:t>
              </a:r>
            </a:p>
          </p:txBody>
        </p:sp>
        <p:sp>
          <p:nvSpPr>
            <p:cNvPr id="1718" name="TextBox 1717"/>
            <p:cNvSpPr txBox="1"/>
            <p:nvPr/>
          </p:nvSpPr>
          <p:spPr>
            <a:xfrm>
              <a:off x="6201199" y="5506053"/>
              <a:ext cx="609034" cy="523220"/>
            </a:xfrm>
            <a:prstGeom prst="rect">
              <a:avLst/>
            </a:prstGeom>
            <a:solidFill>
              <a:srgbClr val="FFFF66"/>
            </a:solidFill>
          </p:spPr>
          <p:txBody>
            <a:bodyPr wrap="square" rtlCol="0">
              <a:spAutoFit/>
            </a:bodyPr>
            <a:lstStyle/>
            <a:p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9436187"/>
      </p:ext>
    </p:extLst>
  </p:cSld>
  <p:clrMapOvr>
    <a:masterClrMapping/>
  </p:clrMapOvr>
  <p:transition advClick="0"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7" name="Rectangle 3466"/>
          <p:cNvSpPr/>
          <p:nvPr/>
        </p:nvSpPr>
        <p:spPr>
          <a:xfrm>
            <a:off x="2658541" y="4583814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53" name="Rectangle 3452"/>
          <p:cNvSpPr/>
          <p:nvPr/>
        </p:nvSpPr>
        <p:spPr>
          <a:xfrm>
            <a:off x="9603400" y="1043545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51" name="Rectangle 3450"/>
          <p:cNvSpPr/>
          <p:nvPr/>
        </p:nvSpPr>
        <p:spPr>
          <a:xfrm>
            <a:off x="7271924" y="1052423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49" name="Rectangle 3448"/>
          <p:cNvSpPr/>
          <p:nvPr/>
        </p:nvSpPr>
        <p:spPr>
          <a:xfrm>
            <a:off x="4963934" y="1043545"/>
            <a:ext cx="2300288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47" name="Rectangle 3446"/>
          <p:cNvSpPr/>
          <p:nvPr/>
        </p:nvSpPr>
        <p:spPr>
          <a:xfrm>
            <a:off x="2659795" y="1043545"/>
            <a:ext cx="2300288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39" name="TextBox 3438"/>
          <p:cNvSpPr txBox="1"/>
          <p:nvPr/>
        </p:nvSpPr>
        <p:spPr>
          <a:xfrm>
            <a:off x="341194" y="900752"/>
            <a:ext cx="1815152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>
                <a:ln>
                  <a:solidFill>
                    <a:schemeClr val="accent4">
                      <a:lumMod val="75000"/>
                    </a:schemeClr>
                  </a:solidFill>
                </a:ln>
                <a:solidFill>
                  <a:srgbClr val="FF66FF"/>
                </a:solidFill>
                <a:latin typeface="Algerian" panose="04020705040A02060702" pitchFamily="82" charset="0"/>
              </a:rPr>
              <a:t>Ô</a:t>
            </a:r>
          </a:p>
          <a:p>
            <a:pPr algn="ctr"/>
            <a:r>
              <a:rPr lang="en-US" sz="6000" dirty="0">
                <a:ln>
                  <a:solidFill>
                    <a:schemeClr val="accent4">
                      <a:lumMod val="75000"/>
                    </a:schemeClr>
                  </a:solidFill>
                </a:ln>
                <a:solidFill>
                  <a:srgbClr val="FF66FF"/>
                </a:solidFill>
                <a:latin typeface="Algerian" panose="04020705040A02060702" pitchFamily="82" charset="0"/>
              </a:rPr>
              <a:t>SỐ </a:t>
            </a:r>
          </a:p>
          <a:p>
            <a:pPr algn="ctr"/>
            <a:r>
              <a:rPr lang="en-US" sz="6000" dirty="0">
                <a:ln>
                  <a:solidFill>
                    <a:schemeClr val="accent4">
                      <a:lumMod val="75000"/>
                    </a:schemeClr>
                  </a:solidFill>
                </a:ln>
                <a:solidFill>
                  <a:srgbClr val="FF66FF"/>
                </a:solidFill>
                <a:latin typeface="Algerian" panose="04020705040A02060702" pitchFamily="82" charset="0"/>
              </a:rPr>
              <a:t>BÍ MẬT</a:t>
            </a:r>
          </a:p>
        </p:txBody>
      </p:sp>
      <p:pic>
        <p:nvPicPr>
          <p:cNvPr id="3440" name="Picture 2" descr="https://i.pinimg.com/564x/cb/fb/7f/cbfb7f6e526a933b63f9d359e01b48a3.jp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106" b="89894" l="8156" r="89894">
                        <a14:foregroundMark x1="61702" y1="35106" x2="61702" y2="35106"/>
                        <a14:foregroundMark x1="59043" y1="19504" x2="46099" y2="87057"/>
                        <a14:foregroundMark x1="18794" y1="58865" x2="18794" y2="58865"/>
                        <a14:foregroundMark x1="19326" y1="55674" x2="22872" y2="69149"/>
                        <a14:foregroundMark x1="54078" y1="22695" x2="70745" y2="87057"/>
                        <a14:foregroundMark x1="60461" y1="19504" x2="70213" y2="51241"/>
                        <a14:foregroundMark x1="63121" y1="29787" x2="38121" y2="84752"/>
                        <a14:foregroundMark x1="31383" y1="78546" x2="50177" y2="56738"/>
                        <a14:foregroundMark x1="54078" y1="58511" x2="66135" y2="78546"/>
                        <a14:foregroundMark x1="58156" y1="67908" x2="48404" y2="87057"/>
                        <a14:foregroundMark x1="55851" y1="70922" x2="65248" y2="83865"/>
                        <a14:foregroundMark x1="59043" y1="82092" x2="59043" y2="82092"/>
                        <a14:foregroundMark x1="46986" y1="49113" x2="46986" y2="49113"/>
                        <a14:foregroundMark x1="46986" y1="49113" x2="46986" y2="49113"/>
                        <a14:foregroundMark x1="46986" y1="49113" x2="46986" y2="491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78" y="4583814"/>
            <a:ext cx="2443836" cy="24438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41" name="Picture 4" descr="https://i.pinimg.com/564x/61/76/f1/6176f1fec4d2ee2a508932d9a99466f1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100000" l="9947" r="8987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769" y="0"/>
            <a:ext cx="1168258" cy="1079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43" name="TextBox 3442"/>
          <p:cNvSpPr txBox="1"/>
          <p:nvPr/>
        </p:nvSpPr>
        <p:spPr>
          <a:xfrm>
            <a:off x="6531303" y="1573635"/>
            <a:ext cx="11423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pic>
        <p:nvPicPr>
          <p:cNvPr id="3442" name="Picture 6" descr="https://i.pinimg.com/564x/07/bf/31/07bf31a19577de66ed4f7798f9477880.jpg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886" b="10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9833" y="-255176"/>
            <a:ext cx="1538307" cy="11559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44" name="TextBox 3443"/>
          <p:cNvSpPr txBox="1"/>
          <p:nvPr/>
        </p:nvSpPr>
        <p:spPr>
          <a:xfrm>
            <a:off x="4130865" y="1618686"/>
            <a:ext cx="11423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445" name="TextBox 3444"/>
          <p:cNvSpPr txBox="1"/>
          <p:nvPr/>
        </p:nvSpPr>
        <p:spPr>
          <a:xfrm>
            <a:off x="8847232" y="1573636"/>
            <a:ext cx="11423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3446" name="TextBox 3445"/>
          <p:cNvSpPr txBox="1"/>
          <p:nvPr/>
        </p:nvSpPr>
        <p:spPr>
          <a:xfrm>
            <a:off x="11256483" y="1573636"/>
            <a:ext cx="11423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3448" name="Rectangle 3447"/>
          <p:cNvSpPr/>
          <p:nvPr/>
        </p:nvSpPr>
        <p:spPr>
          <a:xfrm>
            <a:off x="2692079" y="1618685"/>
            <a:ext cx="169950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28 : 7 = </a:t>
            </a:r>
          </a:p>
        </p:txBody>
      </p:sp>
      <p:sp>
        <p:nvSpPr>
          <p:cNvPr id="3450" name="Rectangle 3449"/>
          <p:cNvSpPr/>
          <p:nvPr/>
        </p:nvSpPr>
        <p:spPr>
          <a:xfrm>
            <a:off x="5037524" y="1618684"/>
            <a:ext cx="15856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70 : 7 =</a:t>
            </a:r>
          </a:p>
        </p:txBody>
      </p:sp>
      <p:sp>
        <p:nvSpPr>
          <p:cNvPr id="3452" name="Rectangle 3451"/>
          <p:cNvSpPr/>
          <p:nvPr/>
        </p:nvSpPr>
        <p:spPr>
          <a:xfrm>
            <a:off x="7424499" y="1573634"/>
            <a:ext cx="15856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21 : 7 =</a:t>
            </a:r>
          </a:p>
        </p:txBody>
      </p:sp>
      <p:sp>
        <p:nvSpPr>
          <p:cNvPr id="3454" name="Rectangle 3453"/>
          <p:cNvSpPr/>
          <p:nvPr/>
        </p:nvSpPr>
        <p:spPr>
          <a:xfrm>
            <a:off x="9748273" y="1603568"/>
            <a:ext cx="15856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42 : 7 =</a:t>
            </a:r>
          </a:p>
        </p:txBody>
      </p:sp>
      <p:sp>
        <p:nvSpPr>
          <p:cNvPr id="12" name="Rectangle 11"/>
          <p:cNvSpPr/>
          <p:nvPr/>
        </p:nvSpPr>
        <p:spPr>
          <a:xfrm>
            <a:off x="2652093" y="1036703"/>
            <a:ext cx="2307990" cy="1764227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1</a:t>
            </a:r>
          </a:p>
        </p:txBody>
      </p:sp>
      <p:sp>
        <p:nvSpPr>
          <p:cNvPr id="14" name="Rectangle 13"/>
          <p:cNvSpPr/>
          <p:nvPr/>
        </p:nvSpPr>
        <p:spPr>
          <a:xfrm>
            <a:off x="7304098" y="1043543"/>
            <a:ext cx="2307990" cy="1764227"/>
          </a:xfrm>
          <a:prstGeom prst="rect">
            <a:avLst/>
          </a:prstGeom>
          <a:solidFill>
            <a:srgbClr val="FF66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3</a:t>
            </a:r>
          </a:p>
        </p:txBody>
      </p:sp>
      <p:sp>
        <p:nvSpPr>
          <p:cNvPr id="15" name="Rectangle 14"/>
          <p:cNvSpPr/>
          <p:nvPr/>
        </p:nvSpPr>
        <p:spPr>
          <a:xfrm>
            <a:off x="9602913" y="1052423"/>
            <a:ext cx="2307990" cy="176422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4</a:t>
            </a:r>
          </a:p>
        </p:txBody>
      </p:sp>
      <p:sp>
        <p:nvSpPr>
          <p:cNvPr id="13" name="Rectangle 12"/>
          <p:cNvSpPr/>
          <p:nvPr/>
        </p:nvSpPr>
        <p:spPr>
          <a:xfrm>
            <a:off x="4977862" y="1043544"/>
            <a:ext cx="2307990" cy="1764227"/>
          </a:xfrm>
          <a:prstGeom prst="rect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2</a:t>
            </a:r>
          </a:p>
        </p:txBody>
      </p:sp>
      <p:sp>
        <p:nvSpPr>
          <p:cNvPr id="3455" name="Rectangle 3454"/>
          <p:cNvSpPr/>
          <p:nvPr/>
        </p:nvSpPr>
        <p:spPr>
          <a:xfrm>
            <a:off x="2659795" y="2800930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56" name="Rectangle 3455"/>
          <p:cNvSpPr/>
          <p:nvPr/>
        </p:nvSpPr>
        <p:spPr>
          <a:xfrm>
            <a:off x="2748986" y="3337132"/>
            <a:ext cx="15856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14 : 7 =</a:t>
            </a:r>
          </a:p>
        </p:txBody>
      </p:sp>
      <p:sp>
        <p:nvSpPr>
          <p:cNvPr id="3457" name="TextBox 3456"/>
          <p:cNvSpPr txBox="1"/>
          <p:nvPr/>
        </p:nvSpPr>
        <p:spPr>
          <a:xfrm>
            <a:off x="4334676" y="3308579"/>
            <a:ext cx="7928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458" name="Rectangle 3457"/>
          <p:cNvSpPr/>
          <p:nvPr/>
        </p:nvSpPr>
        <p:spPr>
          <a:xfrm>
            <a:off x="4972880" y="2816651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59" name="Rectangle 3458"/>
          <p:cNvSpPr/>
          <p:nvPr/>
        </p:nvSpPr>
        <p:spPr>
          <a:xfrm>
            <a:off x="7304068" y="2827506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60" name="Rectangle 3459"/>
          <p:cNvSpPr/>
          <p:nvPr/>
        </p:nvSpPr>
        <p:spPr>
          <a:xfrm>
            <a:off x="9603400" y="2837702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61" name="Rectangle 3460"/>
          <p:cNvSpPr/>
          <p:nvPr/>
        </p:nvSpPr>
        <p:spPr>
          <a:xfrm>
            <a:off x="5037524" y="3315420"/>
            <a:ext cx="15856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56 : 7 =</a:t>
            </a:r>
          </a:p>
        </p:txBody>
      </p:sp>
      <p:sp>
        <p:nvSpPr>
          <p:cNvPr id="3462" name="TextBox 3461"/>
          <p:cNvSpPr txBox="1"/>
          <p:nvPr/>
        </p:nvSpPr>
        <p:spPr>
          <a:xfrm>
            <a:off x="6583612" y="3308578"/>
            <a:ext cx="7928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3463" name="Rectangle 3462"/>
          <p:cNvSpPr/>
          <p:nvPr/>
        </p:nvSpPr>
        <p:spPr>
          <a:xfrm>
            <a:off x="7371200" y="3331959"/>
            <a:ext cx="15856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63 : 7 =</a:t>
            </a:r>
          </a:p>
        </p:txBody>
      </p:sp>
      <p:sp>
        <p:nvSpPr>
          <p:cNvPr id="3464" name="TextBox 3463"/>
          <p:cNvSpPr txBox="1"/>
          <p:nvPr/>
        </p:nvSpPr>
        <p:spPr>
          <a:xfrm>
            <a:off x="8932256" y="3301368"/>
            <a:ext cx="7928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3465" name="Rectangle 3464"/>
          <p:cNvSpPr/>
          <p:nvPr/>
        </p:nvSpPr>
        <p:spPr>
          <a:xfrm>
            <a:off x="9719844" y="3328882"/>
            <a:ext cx="15856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42 : 6 =</a:t>
            </a:r>
          </a:p>
        </p:txBody>
      </p:sp>
      <p:sp>
        <p:nvSpPr>
          <p:cNvPr id="3466" name="TextBox 3465"/>
          <p:cNvSpPr txBox="1"/>
          <p:nvPr/>
        </p:nvSpPr>
        <p:spPr>
          <a:xfrm>
            <a:off x="11274025" y="3328882"/>
            <a:ext cx="7928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16" name="Rectangle 15"/>
          <p:cNvSpPr/>
          <p:nvPr/>
        </p:nvSpPr>
        <p:spPr>
          <a:xfrm>
            <a:off x="2665305" y="2814613"/>
            <a:ext cx="2307990" cy="1764227"/>
          </a:xfrm>
          <a:prstGeom prst="rect">
            <a:avLst/>
          </a:prstGeom>
          <a:solidFill>
            <a:srgbClr val="F0101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5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972880" y="2828173"/>
            <a:ext cx="2307990" cy="1764227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6</a:t>
            </a:r>
          </a:p>
        </p:txBody>
      </p:sp>
      <p:sp>
        <p:nvSpPr>
          <p:cNvPr id="18" name="Rectangle 17"/>
          <p:cNvSpPr/>
          <p:nvPr/>
        </p:nvSpPr>
        <p:spPr>
          <a:xfrm>
            <a:off x="7299022" y="2822641"/>
            <a:ext cx="2307990" cy="1764227"/>
          </a:xfrm>
          <a:prstGeom prst="rect">
            <a:avLst/>
          </a:prstGeom>
          <a:solidFill>
            <a:srgbClr val="0070C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7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610296" y="2841876"/>
            <a:ext cx="2307990" cy="176422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8</a:t>
            </a:r>
          </a:p>
        </p:txBody>
      </p:sp>
      <p:sp>
        <p:nvSpPr>
          <p:cNvPr id="3470" name="Rectangle 3469"/>
          <p:cNvSpPr/>
          <p:nvPr/>
        </p:nvSpPr>
        <p:spPr>
          <a:xfrm>
            <a:off x="4973031" y="4599261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71" name="Rectangle 3470"/>
          <p:cNvSpPr/>
          <p:nvPr/>
        </p:nvSpPr>
        <p:spPr>
          <a:xfrm>
            <a:off x="7288065" y="4599261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72" name="Rectangle 3471"/>
          <p:cNvSpPr/>
          <p:nvPr/>
        </p:nvSpPr>
        <p:spPr>
          <a:xfrm>
            <a:off x="9602404" y="4599261"/>
            <a:ext cx="2323774" cy="1785938"/>
          </a:xfrm>
          <a:prstGeom prst="rect">
            <a:avLst/>
          </a:prstGeom>
          <a:solidFill>
            <a:srgbClr val="FFE699"/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32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73" name="Rectangle 3472"/>
          <p:cNvSpPr/>
          <p:nvPr/>
        </p:nvSpPr>
        <p:spPr>
          <a:xfrm>
            <a:off x="2748986" y="5166716"/>
            <a:ext cx="169950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49 : 7 = </a:t>
            </a:r>
          </a:p>
        </p:txBody>
      </p:sp>
      <p:sp>
        <p:nvSpPr>
          <p:cNvPr id="3474" name="TextBox 3473"/>
          <p:cNvSpPr txBox="1"/>
          <p:nvPr/>
        </p:nvSpPr>
        <p:spPr>
          <a:xfrm>
            <a:off x="4279915" y="5160508"/>
            <a:ext cx="7928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3475" name="Rectangle 3474"/>
          <p:cNvSpPr/>
          <p:nvPr/>
        </p:nvSpPr>
        <p:spPr>
          <a:xfrm>
            <a:off x="4972223" y="5160508"/>
            <a:ext cx="169950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35 : 7 = </a:t>
            </a:r>
          </a:p>
        </p:txBody>
      </p:sp>
      <p:sp>
        <p:nvSpPr>
          <p:cNvPr id="3476" name="TextBox 3475"/>
          <p:cNvSpPr txBox="1"/>
          <p:nvPr/>
        </p:nvSpPr>
        <p:spPr>
          <a:xfrm>
            <a:off x="6531303" y="5150339"/>
            <a:ext cx="7928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3477" name="Rectangle 3476"/>
          <p:cNvSpPr/>
          <p:nvPr/>
        </p:nvSpPr>
        <p:spPr>
          <a:xfrm>
            <a:off x="7319784" y="5149031"/>
            <a:ext cx="135806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7 : 7 =</a:t>
            </a:r>
          </a:p>
        </p:txBody>
      </p:sp>
      <p:sp>
        <p:nvSpPr>
          <p:cNvPr id="3478" name="TextBox 3477"/>
          <p:cNvSpPr txBox="1"/>
          <p:nvPr/>
        </p:nvSpPr>
        <p:spPr>
          <a:xfrm>
            <a:off x="8703258" y="5160508"/>
            <a:ext cx="7928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3479" name="Rectangle 3478"/>
          <p:cNvSpPr/>
          <p:nvPr/>
        </p:nvSpPr>
        <p:spPr>
          <a:xfrm>
            <a:off x="9748273" y="5149031"/>
            <a:ext cx="135806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0 : 7 =</a:t>
            </a:r>
          </a:p>
        </p:txBody>
      </p:sp>
      <p:sp>
        <p:nvSpPr>
          <p:cNvPr id="3480" name="TextBox 3479"/>
          <p:cNvSpPr txBox="1"/>
          <p:nvPr/>
        </p:nvSpPr>
        <p:spPr>
          <a:xfrm>
            <a:off x="11096629" y="5117540"/>
            <a:ext cx="7928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20" name="Rectangle 19"/>
          <p:cNvSpPr/>
          <p:nvPr/>
        </p:nvSpPr>
        <p:spPr>
          <a:xfrm>
            <a:off x="2674823" y="4598410"/>
            <a:ext cx="2307990" cy="1764227"/>
          </a:xfrm>
          <a:prstGeom prst="rect">
            <a:avLst/>
          </a:prstGeom>
          <a:solidFill>
            <a:srgbClr val="81DF4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9</a:t>
            </a:r>
          </a:p>
        </p:txBody>
      </p:sp>
      <p:sp>
        <p:nvSpPr>
          <p:cNvPr id="21" name="Rectangle 20"/>
          <p:cNvSpPr/>
          <p:nvPr/>
        </p:nvSpPr>
        <p:spPr>
          <a:xfrm>
            <a:off x="4983569" y="4620972"/>
            <a:ext cx="2307990" cy="1764227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10</a:t>
            </a:r>
          </a:p>
        </p:txBody>
      </p:sp>
      <p:sp>
        <p:nvSpPr>
          <p:cNvPr id="22" name="Rectangle 21"/>
          <p:cNvSpPr/>
          <p:nvPr/>
        </p:nvSpPr>
        <p:spPr>
          <a:xfrm>
            <a:off x="7286884" y="4618887"/>
            <a:ext cx="2307990" cy="1764227"/>
          </a:xfrm>
          <a:prstGeom prst="rect">
            <a:avLst/>
          </a:prstGeom>
          <a:solidFill>
            <a:srgbClr val="FF7C8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11</a:t>
            </a:r>
          </a:p>
        </p:txBody>
      </p:sp>
      <p:sp>
        <p:nvSpPr>
          <p:cNvPr id="23" name="Rectangle 22"/>
          <p:cNvSpPr/>
          <p:nvPr/>
        </p:nvSpPr>
        <p:spPr>
          <a:xfrm>
            <a:off x="9609101" y="4615079"/>
            <a:ext cx="2307990" cy="1764227"/>
          </a:xfrm>
          <a:prstGeom prst="rect">
            <a:avLst/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tx1"/>
                </a:solidFill>
                <a:latin typeface="Algerian" panose="04020705040A02060702" pitchFamily="82" charset="0"/>
              </a:rPr>
              <a:t>12</a:t>
            </a:r>
          </a:p>
        </p:txBody>
      </p:sp>
    </p:spTree>
    <p:extLst>
      <p:ext uri="{BB962C8B-B14F-4D97-AF65-F5344CB8AC3E}">
        <p14:creationId xmlns:p14="http://schemas.microsoft.com/office/powerpoint/2010/main" val="540882525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3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3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5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9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107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8" fill="hold">
                      <p:stCondLst>
                        <p:cond delay="0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11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3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2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3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3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31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" fill="hold">
                      <p:stCondLst>
                        <p:cond delay="0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35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3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4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1" fill="hold">
                      <p:stCondLst>
                        <p:cond delay="0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44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3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3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52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3" fill="hold">
                      <p:stCondLst>
                        <p:cond delay="0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5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3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164" restart="whenNotActive" fill="hold" evtFilter="cancelBubble" nodeType="interactiveSeq">
                <p:stCondLst>
                  <p:cond evt="onClick" delay="0">
                    <p:tgtEl>
                      <p:spTgt spid="34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5" fill="hold">
                      <p:stCondLst>
                        <p:cond delay="0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3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47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34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3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50"/>
                  </p:tgtEl>
                </p:cond>
              </p:nextCondLst>
            </p:seq>
            <p:seq concurrent="1" nextAc="seek">
              <p:cTn id="176" restart="whenNotActive" fill="hold" evtFilter="cancelBubble" nodeType="interactiveSeq">
                <p:stCondLst>
                  <p:cond evt="onClick" delay="0">
                    <p:tgtEl>
                      <p:spTgt spid="3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7" fill="hold">
                      <p:stCondLst>
                        <p:cond delay="0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3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52"/>
                  </p:tgtEl>
                </p:cond>
              </p:nextCondLst>
            </p:seq>
            <p:seq concurrent="1" nextAc="seek">
              <p:cTn id="182" restart="whenNotActive" fill="hold" evtFilter="cancelBubble" nodeType="interactiveSeq">
                <p:stCondLst>
                  <p:cond evt="onClick" delay="0">
                    <p:tgtEl>
                      <p:spTgt spid="34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3" fill="hold">
                      <p:stCondLst>
                        <p:cond delay="0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3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56"/>
                  </p:tgtEl>
                </p:cond>
              </p:nextCondLst>
            </p:seq>
            <p:seq concurrent="1" nextAc="seek">
              <p:cTn id="188" restart="whenNotActive" fill="hold" evtFilter="cancelBubble" nodeType="interactiveSeq">
                <p:stCondLst>
                  <p:cond evt="onClick" delay="0">
                    <p:tgtEl>
                      <p:spTgt spid="34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9" fill="hold">
                      <p:stCondLst>
                        <p:cond delay="0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3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63"/>
                  </p:tgtEl>
                </p:cond>
              </p:nextCondLst>
            </p:seq>
            <p:seq concurrent="1" nextAc="seek">
              <p:cTn id="194" restart="whenNotActive" fill="hold" evtFilter="cancelBubble" nodeType="interactiveSeq">
                <p:stCondLst>
                  <p:cond evt="onClick" delay="0">
                    <p:tgtEl>
                      <p:spTgt spid="34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5" fill="hold">
                      <p:stCondLst>
                        <p:cond delay="0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3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65"/>
                  </p:tgtEl>
                </p:cond>
              </p:nextCondLst>
            </p:seq>
            <p:seq concurrent="1" nextAc="seek">
              <p:cTn id="200" restart="whenNotActive" fill="hold" evtFilter="cancelBubble" nodeType="interactiveSeq">
                <p:stCondLst>
                  <p:cond evt="onClick" delay="0">
                    <p:tgtEl>
                      <p:spTgt spid="34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1" fill="hold">
                      <p:stCondLst>
                        <p:cond delay="0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3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73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34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3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75"/>
                  </p:tgtEl>
                </p:cond>
              </p:nextCondLst>
            </p:seq>
            <p:seq concurrent="1" nextAc="seek">
              <p:cTn id="212" restart="whenNotActive" fill="hold" evtFilter="cancelBubble" nodeType="interactiveSeq">
                <p:stCondLst>
                  <p:cond evt="onClick" delay="0">
                    <p:tgtEl>
                      <p:spTgt spid="34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3" fill="hold">
                      <p:stCondLst>
                        <p:cond delay="0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3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77"/>
                  </p:tgtEl>
                </p:cond>
              </p:nextCondLst>
            </p:seq>
            <p:seq concurrent="1" nextAc="seek">
              <p:cTn id="218" restart="whenNotActive" fill="hold" evtFilter="cancelBubble" nodeType="interactiveSeq">
                <p:stCondLst>
                  <p:cond evt="onClick" delay="0">
                    <p:tgtEl>
                      <p:spTgt spid="34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9" fill="hold">
                      <p:stCondLst>
                        <p:cond delay="0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3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79"/>
                  </p:tgtEl>
                </p:cond>
              </p:nextCondLst>
            </p:seq>
            <p:seq concurrent="1" nextAc="seek">
              <p:cTn id="224" restart="whenNotActive" fill="hold" evtFilter="cancelBubble" nodeType="interactiveSeq">
                <p:stCondLst>
                  <p:cond evt="onClick" delay="0">
                    <p:tgtEl>
                      <p:spTgt spid="34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5" fill="hold">
                      <p:stCondLst>
                        <p:cond delay="0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3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54"/>
                  </p:tgtEl>
                </p:cond>
              </p:nextCondLst>
            </p:seq>
            <p:seq concurrent="1" nextAc="seek">
              <p:cTn id="230" restart="whenNotActive" fill="hold" evtFilter="cancelBubble" nodeType="interactiveSeq">
                <p:stCondLst>
                  <p:cond evt="onClick" delay="0">
                    <p:tgtEl>
                      <p:spTgt spid="34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1" fill="hold">
                      <p:stCondLst>
                        <p:cond delay="0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500"/>
                                        <p:tgtEl>
                                          <p:spTgt spid="3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61"/>
                  </p:tgtEl>
                </p:cond>
              </p:nextCondLst>
            </p:seq>
          </p:childTnLst>
        </p:cTn>
      </p:par>
    </p:tnLst>
    <p:bldLst>
      <p:bldP spid="3467" grpId="0" animBg="1"/>
      <p:bldP spid="3453" grpId="0" animBg="1"/>
      <p:bldP spid="3451" grpId="0" animBg="1"/>
      <p:bldP spid="3449" grpId="0" animBg="1"/>
      <p:bldP spid="3447" grpId="0" animBg="1"/>
      <p:bldP spid="3439" grpId="0"/>
      <p:bldP spid="3443" grpId="0"/>
      <p:bldP spid="3444" grpId="0"/>
      <p:bldP spid="3445" grpId="0"/>
      <p:bldP spid="3446" grpId="0"/>
      <p:bldP spid="3448" grpId="0"/>
      <p:bldP spid="3450" grpId="0"/>
      <p:bldP spid="3452" grpId="0"/>
      <p:bldP spid="3454" grpId="0"/>
      <p:bldP spid="12" grpId="0" animBg="1"/>
      <p:bldP spid="14" grpId="0" animBg="1"/>
      <p:bldP spid="15" grpId="0" animBg="1"/>
      <p:bldP spid="13" grpId="0" animBg="1"/>
      <p:bldP spid="3455" grpId="0" animBg="1"/>
      <p:bldP spid="3456" grpId="0"/>
      <p:bldP spid="3457" grpId="0"/>
      <p:bldP spid="3458" grpId="0" animBg="1"/>
      <p:bldP spid="3459" grpId="0" animBg="1"/>
      <p:bldP spid="3460" grpId="0" animBg="1"/>
      <p:bldP spid="3461" grpId="0"/>
      <p:bldP spid="3462" grpId="0"/>
      <p:bldP spid="3463" grpId="0"/>
      <p:bldP spid="3464" grpId="0"/>
      <p:bldP spid="3465" grpId="0"/>
      <p:bldP spid="3466" grpId="0"/>
      <p:bldP spid="16" grpId="0" animBg="1"/>
      <p:bldP spid="17" grpId="0" animBg="1"/>
      <p:bldP spid="18" grpId="0" animBg="1"/>
      <p:bldP spid="19" grpId="0" animBg="1"/>
      <p:bldP spid="3470" grpId="0" animBg="1"/>
      <p:bldP spid="3471" grpId="0" animBg="1"/>
      <p:bldP spid="3472" grpId="0" animBg="1"/>
      <p:bldP spid="3473" grpId="0"/>
      <p:bldP spid="3474" grpId="0"/>
      <p:bldP spid="3476" grpId="0"/>
      <p:bldP spid="3477" grpId="0"/>
      <p:bldP spid="3478" grpId="0"/>
      <p:bldP spid="3479" grpId="0"/>
      <p:bldP spid="3480" grpId="0"/>
      <p:bldP spid="20" grpId="0" animBg="1"/>
      <p:bldP spid="21" grpId="0" animBg="1"/>
      <p:bldP spid="22" grpId="0" animBg="1"/>
      <p:bldP spid="2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entagon 2"/>
          <p:cNvSpPr/>
          <p:nvPr/>
        </p:nvSpPr>
        <p:spPr>
          <a:xfrm>
            <a:off x="-157164" y="0"/>
            <a:ext cx="1571625" cy="805218"/>
          </a:xfrm>
          <a:prstGeom prst="homePlate">
            <a:avLst/>
          </a:prstGeom>
          <a:solidFill>
            <a:srgbClr val="C2EEF9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chemeClr val="accent1">
                    <a:lumMod val="50000"/>
                  </a:schemeClr>
                </a:solidFill>
                <a:latin typeface="Algerian" panose="04020705040A02060702" pitchFamily="82" charset="0"/>
              </a:rPr>
              <a:t>Bài</a:t>
            </a:r>
            <a:r>
              <a:rPr lang="en-US" sz="2800" dirty="0">
                <a:solidFill>
                  <a:schemeClr val="accent1">
                    <a:lumMod val="50000"/>
                  </a:schemeClr>
                </a:solidFill>
                <a:latin typeface="Algerian" panose="04020705040A02060702" pitchFamily="82" charset="0"/>
              </a:rPr>
              <a:t> 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557588" y="1328738"/>
            <a:ext cx="1857375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7 x 6  =</a:t>
            </a:r>
          </a:p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42 : 7 =</a:t>
            </a:r>
          </a:p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42 : 6 = </a:t>
            </a:r>
          </a:p>
        </p:txBody>
      </p:sp>
      <p:sp>
        <p:nvSpPr>
          <p:cNvPr id="1079" name="TextBox 1078"/>
          <p:cNvSpPr txBox="1"/>
          <p:nvPr/>
        </p:nvSpPr>
        <p:spPr>
          <a:xfrm>
            <a:off x="1157288" y="1328738"/>
            <a:ext cx="1857375" cy="4802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7 x 5  =</a:t>
            </a:r>
          </a:p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35 : 7 =</a:t>
            </a:r>
          </a:p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35 : 5 = </a:t>
            </a:r>
          </a:p>
          <a:p>
            <a:pPr>
              <a:lnSpc>
                <a:spcPct val="250000"/>
              </a:lnSpc>
            </a:pP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80" name="TextBox 1079"/>
          <p:cNvSpPr txBox="1"/>
          <p:nvPr/>
        </p:nvSpPr>
        <p:spPr>
          <a:xfrm>
            <a:off x="5957888" y="1328738"/>
            <a:ext cx="1857375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7 x 2  =</a:t>
            </a:r>
          </a:p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14 : 7 =</a:t>
            </a:r>
          </a:p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14 : 2 = </a:t>
            </a:r>
          </a:p>
          <a:p>
            <a:pPr>
              <a:lnSpc>
                <a:spcPct val="250000"/>
              </a:lnSpc>
            </a:pP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81" name="TextBox 1080"/>
          <p:cNvSpPr txBox="1"/>
          <p:nvPr/>
        </p:nvSpPr>
        <p:spPr>
          <a:xfrm>
            <a:off x="8529638" y="1328738"/>
            <a:ext cx="1857375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7 x 4  =</a:t>
            </a:r>
          </a:p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28 : 7 =</a:t>
            </a:r>
          </a:p>
          <a:p>
            <a:pPr>
              <a:lnSpc>
                <a:spcPct val="250000"/>
              </a:lnSpc>
            </a:pP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28 : 4 = </a:t>
            </a:r>
          </a:p>
          <a:p>
            <a:pPr>
              <a:lnSpc>
                <a:spcPct val="250000"/>
              </a:lnSpc>
            </a:pP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00326" y="1814513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35</a:t>
            </a:r>
          </a:p>
        </p:txBody>
      </p:sp>
      <p:sp>
        <p:nvSpPr>
          <p:cNvPr id="1083" name="TextBox 1082"/>
          <p:cNvSpPr txBox="1"/>
          <p:nvPr/>
        </p:nvSpPr>
        <p:spPr>
          <a:xfrm>
            <a:off x="2600326" y="3038475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</a:t>
            </a:r>
          </a:p>
        </p:txBody>
      </p:sp>
      <p:sp>
        <p:nvSpPr>
          <p:cNvPr id="1084" name="TextBox 1083"/>
          <p:cNvSpPr txBox="1"/>
          <p:nvPr/>
        </p:nvSpPr>
        <p:spPr>
          <a:xfrm>
            <a:off x="2593182" y="4262437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7</a:t>
            </a:r>
          </a:p>
        </p:txBody>
      </p:sp>
      <p:sp>
        <p:nvSpPr>
          <p:cNvPr id="1085" name="TextBox 1084"/>
          <p:cNvSpPr txBox="1"/>
          <p:nvPr/>
        </p:nvSpPr>
        <p:spPr>
          <a:xfrm>
            <a:off x="5000625" y="1809751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42</a:t>
            </a:r>
          </a:p>
        </p:txBody>
      </p:sp>
      <p:sp>
        <p:nvSpPr>
          <p:cNvPr id="1086" name="TextBox 1085"/>
          <p:cNvSpPr txBox="1"/>
          <p:nvPr/>
        </p:nvSpPr>
        <p:spPr>
          <a:xfrm>
            <a:off x="5007769" y="3024188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087" name="TextBox 1086"/>
          <p:cNvSpPr txBox="1"/>
          <p:nvPr/>
        </p:nvSpPr>
        <p:spPr>
          <a:xfrm>
            <a:off x="5007769" y="4262437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1088" name="TextBox 1087"/>
          <p:cNvSpPr txBox="1"/>
          <p:nvPr/>
        </p:nvSpPr>
        <p:spPr>
          <a:xfrm>
            <a:off x="7393782" y="1809750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1089" name="TextBox 1088"/>
          <p:cNvSpPr txBox="1"/>
          <p:nvPr/>
        </p:nvSpPr>
        <p:spPr>
          <a:xfrm>
            <a:off x="7472363" y="2976563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090" name="TextBox 1089"/>
          <p:cNvSpPr txBox="1"/>
          <p:nvPr/>
        </p:nvSpPr>
        <p:spPr>
          <a:xfrm>
            <a:off x="7500938" y="4262436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1091" name="TextBox 1090"/>
          <p:cNvSpPr txBox="1"/>
          <p:nvPr/>
        </p:nvSpPr>
        <p:spPr>
          <a:xfrm>
            <a:off x="10072688" y="1809749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28</a:t>
            </a:r>
          </a:p>
        </p:txBody>
      </p:sp>
      <p:sp>
        <p:nvSpPr>
          <p:cNvPr id="1092" name="TextBox 1091"/>
          <p:cNvSpPr txBox="1"/>
          <p:nvPr/>
        </p:nvSpPr>
        <p:spPr>
          <a:xfrm>
            <a:off x="10151269" y="2976563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093" name="TextBox 1092"/>
          <p:cNvSpPr txBox="1"/>
          <p:nvPr/>
        </p:nvSpPr>
        <p:spPr>
          <a:xfrm>
            <a:off x="10101263" y="4262436"/>
            <a:ext cx="685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080826335"/>
      </p:ext>
    </p:extLst>
  </p:cSld>
  <p:clrMapOvr>
    <a:masterClrMapping/>
  </p:clrMapOvr>
  <p:transition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1083" grpId="0"/>
      <p:bldP spid="1084" grpId="0"/>
      <p:bldP spid="1085" grpId="0"/>
      <p:bldP spid="1086" grpId="0"/>
      <p:bldP spid="1087" grpId="0"/>
      <p:bldP spid="1088" grpId="0"/>
      <p:bldP spid="1089" grpId="0"/>
      <p:bldP spid="1090" grpId="0"/>
      <p:bldP spid="1091" grpId="0"/>
      <p:bldP spid="1092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47674440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Tài liệu" ma:contentTypeID="0x010100DFDAAE9B0125D644B7F58EE6BF1D0FC2" ma:contentTypeVersion="6" ma:contentTypeDescription="Tạo tài liệu mới." ma:contentTypeScope="" ma:versionID="87c8ff4362d582bc038683c518361262">
  <xsd:schema xmlns:xsd="http://www.w3.org/2001/XMLSchema" xmlns:xs="http://www.w3.org/2001/XMLSchema" xmlns:p="http://schemas.microsoft.com/office/2006/metadata/properties" xmlns:ns2="117084a5-40ce-44a9-aa97-9561c111c68a" xmlns:ns3="9f958c3a-144a-4219-afab-0ea9b7b8b61f" targetNamespace="http://schemas.microsoft.com/office/2006/metadata/properties" ma:root="true" ma:fieldsID="f57f0239bd0e529817d977ecc418a6bf" ns2:_="" ns3:_="">
    <xsd:import namespace="117084a5-40ce-44a9-aa97-9561c111c68a"/>
    <xsd:import namespace="9f958c3a-144a-4219-afab-0ea9b7b8b61f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17084a5-40ce-44a9-aa97-9561c111c68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Length (seconds)" ma:internalName="MediaLengthInSeconds" ma:readOnly="tru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f958c3a-144a-4219-afab-0ea9b7b8b61f" elementFormDefault="qualified">
    <xsd:import namespace="http://schemas.microsoft.com/office/2006/documentManagement/types"/>
    <xsd:import namespace="http://schemas.microsoft.com/office/infopath/2007/PartnerControls"/>
    <xsd:element name="SharedWithUsers" ma:index="12" nillable="true" ma:displayName="Chia sẻ Với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3" nillable="true" ma:displayName="Chia sẻ Có Chi tiết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Loại Nội dung"/>
        <xsd:element ref="dc:title" minOccurs="0" maxOccurs="1" ma:index="4" ma:displayName="Tiêu đề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CF471E7D-BBD5-423B-8BCD-7AAD9422EBE2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E61693F1-BF26-405B-B55A-E222F8D1666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117084a5-40ce-44a9-aa97-9561c111c68a"/>
    <ds:schemaRef ds:uri="9f958c3a-144a-4219-afab-0ea9b7b8b61f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2B5FF1F6-5EAE-485D-A1C9-0FE528B6D848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393</TotalTime>
  <Words>629</Words>
  <Application>Microsoft Office PowerPoint</Application>
  <PresentationFormat>Widescreen</PresentationFormat>
  <Paragraphs>161</Paragraphs>
  <Slides>12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</vt:i4>
      </vt:variant>
    </vt:vector>
  </HeadingPairs>
  <TitlesOfParts>
    <vt:vector size="19" baseType="lpstr">
      <vt:lpstr>Algerian</vt:lpstr>
      <vt:lpstr>Arial</vt:lpstr>
      <vt:lpstr>Calibri</vt:lpstr>
      <vt:lpstr>Calibri Light</vt:lpstr>
      <vt:lpstr>华康海报体W12(P)</vt:lpstr>
      <vt:lpstr>Office Theme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Đinh Thị Loan</cp:lastModifiedBy>
  <cp:revision>166</cp:revision>
  <dcterms:created xsi:type="dcterms:W3CDTF">2021-09-30T02:27:00Z</dcterms:created>
  <dcterms:modified xsi:type="dcterms:W3CDTF">2021-10-01T15:58:19Z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0x010100DFDAAE9B0125D644B7F58EE6BF1D0FC2</vt:lpwstr>
  </property>
</Properties>
</file>