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8" r:id="rId4"/>
  </p:sldMasterIdLst>
  <p:notesMasterIdLst>
    <p:notesMasterId r:id="rId27"/>
  </p:notesMasterIdLst>
  <p:sldIdLst>
    <p:sldId id="257" r:id="rId5"/>
    <p:sldId id="258" r:id="rId6"/>
    <p:sldId id="270" r:id="rId7"/>
    <p:sldId id="295" r:id="rId8"/>
    <p:sldId id="260" r:id="rId9"/>
    <p:sldId id="275" r:id="rId10"/>
    <p:sldId id="279" r:id="rId11"/>
    <p:sldId id="297" r:id="rId12"/>
    <p:sldId id="280" r:id="rId13"/>
    <p:sldId id="298" r:id="rId14"/>
    <p:sldId id="301" r:id="rId15"/>
    <p:sldId id="299" r:id="rId16"/>
    <p:sldId id="302" r:id="rId17"/>
    <p:sldId id="303" r:id="rId18"/>
    <p:sldId id="305" r:id="rId19"/>
    <p:sldId id="286" r:id="rId20"/>
    <p:sldId id="306" r:id="rId21"/>
    <p:sldId id="307" r:id="rId22"/>
    <p:sldId id="309" r:id="rId23"/>
    <p:sldId id="308" r:id="rId24"/>
    <p:sldId id="310" r:id="rId25"/>
    <p:sldId id="30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9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2B3FF7-E85C-4E54-9D49-A55E50B2D00E}" type="datetimeFigureOut">
              <a:rPr lang="en-US" smtClean="0"/>
              <a:t>11/3/2021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705B2-C4B8-4CBB-B7E2-4BAF3E438C52}" type="slidenum">
              <a:rPr lang="en-US" smtClean="0"/>
              <a:t>‹#›</a:t>
            </a:fld>
            <a:endParaRPr lang="en-US"/>
          </a:p>
        </p:txBody>
      </p:sp>
    </p:spTree>
    <p:extLst>
      <p:ext uri="{BB962C8B-B14F-4D97-AF65-F5344CB8AC3E}">
        <p14:creationId xmlns:p14="http://schemas.microsoft.com/office/powerpoint/2010/main" val="680521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pPr/>
              <a:t>1</a:t>
            </a:fld>
            <a:endParaRPr lang="zh-CN" altLang="en-US"/>
          </a:p>
        </p:txBody>
      </p:sp>
    </p:spTree>
    <p:extLst>
      <p:ext uri="{BB962C8B-B14F-4D97-AF65-F5344CB8AC3E}">
        <p14:creationId xmlns:p14="http://schemas.microsoft.com/office/powerpoint/2010/main" val="2540473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143082-495A-4423-B039-B1D991BA0F8C}"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065A0-CE78-45CE-99F3-953A8D16F596}" type="slidenum">
              <a:rPr lang="en-US" smtClean="0"/>
              <a:t>‹#›</a:t>
            </a:fld>
            <a:endParaRPr lang="en-US"/>
          </a:p>
        </p:txBody>
      </p:sp>
    </p:spTree>
    <p:extLst>
      <p:ext uri="{BB962C8B-B14F-4D97-AF65-F5344CB8AC3E}">
        <p14:creationId xmlns:p14="http://schemas.microsoft.com/office/powerpoint/2010/main" val="2697332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43082-495A-4423-B039-B1D991BA0F8C}"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065A0-CE78-45CE-99F3-953A8D16F596}" type="slidenum">
              <a:rPr lang="en-US" smtClean="0"/>
              <a:t>‹#›</a:t>
            </a:fld>
            <a:endParaRPr lang="en-US"/>
          </a:p>
        </p:txBody>
      </p:sp>
    </p:spTree>
    <p:extLst>
      <p:ext uri="{BB962C8B-B14F-4D97-AF65-F5344CB8AC3E}">
        <p14:creationId xmlns:p14="http://schemas.microsoft.com/office/powerpoint/2010/main" val="2354008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43082-495A-4423-B039-B1D991BA0F8C}"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065A0-CE78-45CE-99F3-953A8D16F596}" type="slidenum">
              <a:rPr lang="en-US" smtClean="0"/>
              <a:t>‹#›</a:t>
            </a:fld>
            <a:endParaRPr lang="en-US"/>
          </a:p>
        </p:txBody>
      </p:sp>
    </p:spTree>
    <p:extLst>
      <p:ext uri="{BB962C8B-B14F-4D97-AF65-F5344CB8AC3E}">
        <p14:creationId xmlns:p14="http://schemas.microsoft.com/office/powerpoint/2010/main" val="3257725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449DFC4-FDED-4B41-982D-8052FC63661B}" type="datetimeFigureOut">
              <a:rPr lang="zh-CN" altLang="en-US" smtClean="0"/>
              <a:pPr/>
              <a:t>2021/11/3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5FFF5A-79EA-4B61-A2E3-443713E82035}" type="slidenum">
              <a:rPr lang="zh-CN" altLang="en-US" smtClean="0"/>
              <a:pPr/>
              <a:t>‹#›</a:t>
            </a:fld>
            <a:endParaRPr lang="zh-CN" altLang="en-US"/>
          </a:p>
        </p:txBody>
      </p:sp>
    </p:spTree>
    <p:extLst>
      <p:ext uri="{BB962C8B-B14F-4D97-AF65-F5344CB8AC3E}">
        <p14:creationId xmlns:p14="http://schemas.microsoft.com/office/powerpoint/2010/main" val="2788746056"/>
      </p:ext>
    </p:extLst>
  </p:cSld>
  <p:clrMapOvr>
    <a:masterClrMapping/>
  </p:clrMapOvr>
  <p:transition spd="slow">
    <p:randomBar dir="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143082-495A-4423-B039-B1D991BA0F8C}" type="datetimeFigureOut">
              <a:rPr lang="en-US" smtClean="0">
                <a:solidFill>
                  <a:prstClr val="black">
                    <a:tint val="75000"/>
                  </a:prstClr>
                </a:solidFill>
              </a:rPr>
              <a:pPr/>
              <a:t>11/3/2021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096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43082-495A-4423-B039-B1D991BA0F8C}" type="datetimeFigureOut">
              <a:rPr lang="en-US" smtClean="0">
                <a:solidFill>
                  <a:prstClr val="black">
                    <a:tint val="75000"/>
                  </a:prstClr>
                </a:solidFill>
              </a:rPr>
              <a:pPr/>
              <a:t>11/3/2021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866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143082-495A-4423-B039-B1D991BA0F8C}" type="datetimeFigureOut">
              <a:rPr lang="en-US" smtClean="0">
                <a:solidFill>
                  <a:prstClr val="black">
                    <a:tint val="75000"/>
                  </a:prstClr>
                </a:solidFill>
              </a:rPr>
              <a:pPr/>
              <a:t>11/3/2021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94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143082-495A-4423-B039-B1D991BA0F8C}" type="datetimeFigureOut">
              <a:rPr lang="en-US" smtClean="0">
                <a:solidFill>
                  <a:prstClr val="black">
                    <a:tint val="75000"/>
                  </a:prstClr>
                </a:solidFill>
              </a:rPr>
              <a:pPr/>
              <a:t>11/3/2021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904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143082-495A-4423-B039-B1D991BA0F8C}" type="datetimeFigureOut">
              <a:rPr lang="en-US" smtClean="0">
                <a:solidFill>
                  <a:prstClr val="black">
                    <a:tint val="75000"/>
                  </a:prstClr>
                </a:solidFill>
              </a:rPr>
              <a:pPr/>
              <a:t>11/3/2021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244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143082-495A-4423-B039-B1D991BA0F8C}" type="datetimeFigureOut">
              <a:rPr lang="en-US" smtClean="0">
                <a:solidFill>
                  <a:prstClr val="black">
                    <a:tint val="75000"/>
                  </a:prstClr>
                </a:solidFill>
              </a:rPr>
              <a:pPr/>
              <a:t>11/3/2021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04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43082-495A-4423-B039-B1D991BA0F8C}" type="datetimeFigureOut">
              <a:rPr lang="en-US" smtClean="0">
                <a:solidFill>
                  <a:prstClr val="black">
                    <a:tint val="75000"/>
                  </a:prstClr>
                </a:solidFill>
              </a:rPr>
              <a:pPr/>
              <a:t>11/3/2021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087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43082-495A-4423-B039-B1D991BA0F8C}"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065A0-CE78-45CE-99F3-953A8D16F596}" type="slidenum">
              <a:rPr lang="en-US" smtClean="0"/>
              <a:t>‹#›</a:t>
            </a:fld>
            <a:endParaRPr lang="en-US"/>
          </a:p>
        </p:txBody>
      </p:sp>
    </p:spTree>
    <p:extLst>
      <p:ext uri="{BB962C8B-B14F-4D97-AF65-F5344CB8AC3E}">
        <p14:creationId xmlns:p14="http://schemas.microsoft.com/office/powerpoint/2010/main" val="2239998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43082-495A-4423-B039-B1D991BA0F8C}" type="datetimeFigureOut">
              <a:rPr lang="en-US" smtClean="0">
                <a:solidFill>
                  <a:prstClr val="black">
                    <a:tint val="75000"/>
                  </a:prstClr>
                </a:solidFill>
              </a:rPr>
              <a:pPr/>
              <a:t>11/3/2021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132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43082-495A-4423-B039-B1D991BA0F8C}" type="datetimeFigureOut">
              <a:rPr lang="en-US" smtClean="0">
                <a:solidFill>
                  <a:prstClr val="black">
                    <a:tint val="75000"/>
                  </a:prstClr>
                </a:solidFill>
              </a:rPr>
              <a:pPr/>
              <a:t>11/3/2021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645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43082-495A-4423-B039-B1D991BA0F8C}" type="datetimeFigureOut">
              <a:rPr lang="en-US" smtClean="0">
                <a:solidFill>
                  <a:prstClr val="black">
                    <a:tint val="75000"/>
                  </a:prstClr>
                </a:solidFill>
              </a:rPr>
              <a:pPr/>
              <a:t>11/3/2021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3487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43082-495A-4423-B039-B1D991BA0F8C}" type="datetimeFigureOut">
              <a:rPr lang="en-US" smtClean="0">
                <a:solidFill>
                  <a:prstClr val="black">
                    <a:tint val="75000"/>
                  </a:prstClr>
                </a:solidFill>
              </a:rPr>
              <a:pPr/>
              <a:t>11/3/2021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9093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pPr/>
              <a:t>2021/11/3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84664759"/>
      </p:ext>
    </p:extLst>
  </p:cSld>
  <p:clrMapOvr>
    <a:masterClrMapping/>
  </p:clrMapOvr>
  <p:transition spd="slow">
    <p:randomBar dir="vert"/>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C9424C-07BD-4F37-B39C-5C82F0CE6787}" type="datetimeFigureOut">
              <a:rPr lang="en-US" smtClean="0">
                <a:solidFill>
                  <a:prstClr val="black">
                    <a:tint val="75000"/>
                  </a:prstClr>
                </a:solidFill>
              </a:rPr>
              <a:pPr/>
              <a:t>11/3/2021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64BFB3-03B4-4D94-8C6F-CCB60B9F0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5915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C9424C-07BD-4F37-B39C-5C82F0CE6787}" type="datetimeFigureOut">
              <a:rPr lang="en-US" smtClean="0">
                <a:solidFill>
                  <a:prstClr val="black">
                    <a:tint val="75000"/>
                  </a:prstClr>
                </a:solidFill>
              </a:rPr>
              <a:pPr/>
              <a:t>11/3/2021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64BFB3-03B4-4D94-8C6F-CCB60B9F0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723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C9424C-07BD-4F37-B39C-5C82F0CE6787}" type="datetimeFigureOut">
              <a:rPr lang="en-US" smtClean="0">
                <a:solidFill>
                  <a:prstClr val="black">
                    <a:tint val="75000"/>
                  </a:prstClr>
                </a:solidFill>
              </a:rPr>
              <a:pPr/>
              <a:t>11/3/2021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64BFB3-03B4-4D94-8C6F-CCB60B9F0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806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C9424C-07BD-4F37-B39C-5C82F0CE6787}" type="datetimeFigureOut">
              <a:rPr lang="en-US" smtClean="0">
                <a:solidFill>
                  <a:prstClr val="black">
                    <a:tint val="75000"/>
                  </a:prstClr>
                </a:solidFill>
              </a:rPr>
              <a:pPr/>
              <a:t>11/3/2021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64BFB3-03B4-4D94-8C6F-CCB60B9F0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1083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C9424C-07BD-4F37-B39C-5C82F0CE6787}" type="datetimeFigureOut">
              <a:rPr lang="en-US" smtClean="0">
                <a:solidFill>
                  <a:prstClr val="black">
                    <a:tint val="75000"/>
                  </a:prstClr>
                </a:solidFill>
              </a:rPr>
              <a:pPr/>
              <a:t>11/3/2021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964BFB3-03B4-4D94-8C6F-CCB60B9F0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5439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143082-495A-4423-B039-B1D991BA0F8C}"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065A0-CE78-45CE-99F3-953A8D16F596}" type="slidenum">
              <a:rPr lang="en-US" smtClean="0"/>
              <a:t>‹#›</a:t>
            </a:fld>
            <a:endParaRPr lang="en-US"/>
          </a:p>
        </p:txBody>
      </p:sp>
    </p:spTree>
    <p:extLst>
      <p:ext uri="{BB962C8B-B14F-4D97-AF65-F5344CB8AC3E}">
        <p14:creationId xmlns:p14="http://schemas.microsoft.com/office/powerpoint/2010/main" val="11280217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C9424C-07BD-4F37-B39C-5C82F0CE6787}" type="datetimeFigureOut">
              <a:rPr lang="en-US" smtClean="0">
                <a:solidFill>
                  <a:prstClr val="black">
                    <a:tint val="75000"/>
                  </a:prstClr>
                </a:solidFill>
              </a:rPr>
              <a:pPr/>
              <a:t>11/3/2021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964BFB3-03B4-4D94-8C6F-CCB60B9F0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390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9424C-07BD-4F37-B39C-5C82F0CE6787}" type="datetimeFigureOut">
              <a:rPr lang="en-US" smtClean="0">
                <a:solidFill>
                  <a:prstClr val="black">
                    <a:tint val="75000"/>
                  </a:prstClr>
                </a:solidFill>
              </a:rPr>
              <a:pPr/>
              <a:t>11/3/2021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964BFB3-03B4-4D94-8C6F-CCB60B9F0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6960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9424C-07BD-4F37-B39C-5C82F0CE6787}" type="datetimeFigureOut">
              <a:rPr lang="en-US" smtClean="0">
                <a:solidFill>
                  <a:prstClr val="black">
                    <a:tint val="75000"/>
                  </a:prstClr>
                </a:solidFill>
              </a:rPr>
              <a:pPr/>
              <a:t>11/3/2021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64BFB3-03B4-4D94-8C6F-CCB60B9F0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81139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9424C-07BD-4F37-B39C-5C82F0CE6787}" type="datetimeFigureOut">
              <a:rPr lang="en-US" smtClean="0">
                <a:solidFill>
                  <a:prstClr val="black">
                    <a:tint val="75000"/>
                  </a:prstClr>
                </a:solidFill>
              </a:rPr>
              <a:pPr/>
              <a:t>11/3/2021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64BFB3-03B4-4D94-8C6F-CCB60B9F0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3569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C9424C-07BD-4F37-B39C-5C82F0CE6787}" type="datetimeFigureOut">
              <a:rPr lang="en-US" smtClean="0">
                <a:solidFill>
                  <a:prstClr val="black">
                    <a:tint val="75000"/>
                  </a:prstClr>
                </a:solidFill>
              </a:rPr>
              <a:pPr/>
              <a:t>11/3/2021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64BFB3-03B4-4D94-8C6F-CCB60B9F0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2949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C9424C-07BD-4F37-B39C-5C82F0CE6787}" type="datetimeFigureOut">
              <a:rPr lang="en-US" smtClean="0">
                <a:solidFill>
                  <a:prstClr val="black">
                    <a:tint val="75000"/>
                  </a:prstClr>
                </a:solidFill>
              </a:rPr>
              <a:pPr/>
              <a:t>11/3/2021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64BFB3-03B4-4D94-8C6F-CCB60B9F0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04888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a:defRPr/>
            </a:pPr>
            <a:fld id="{2449DFC4-FDED-4B41-982D-8052FC63661B}" type="datetimeFigureOut">
              <a:rPr lang="zh-CN" altLang="en-US" smtClean="0">
                <a:solidFill>
                  <a:prstClr val="black">
                    <a:tint val="75000"/>
                  </a:prstClr>
                </a:solidFill>
                <a:ea typeface="等线" panose="020B0604020202020204" charset="-122"/>
              </a:rPr>
              <a:pPr>
                <a:defRPr/>
              </a:pPr>
              <a:t>2021/11/3</a:t>
            </a:fld>
            <a:endParaRPr lang="zh-CN" altLang="en-US">
              <a:solidFill>
                <a:prstClr val="black">
                  <a:tint val="75000"/>
                </a:prstClr>
              </a:solidFill>
              <a:ea typeface="等线" panose="020B0604020202020204" charset="-122"/>
            </a:endParaRPr>
          </a:p>
        </p:txBody>
      </p:sp>
      <p:sp>
        <p:nvSpPr>
          <p:cNvPr id="4" name="页脚占位符 3"/>
          <p:cNvSpPr>
            <a:spLocks noGrp="1"/>
          </p:cNvSpPr>
          <p:nvPr>
            <p:ph type="ftr" sz="quarter" idx="11"/>
          </p:nvPr>
        </p:nvSpPr>
        <p:spPr/>
        <p:txBody>
          <a:bodyPr/>
          <a:lstStyle/>
          <a:p>
            <a:pPr>
              <a:defRPr/>
            </a:pPr>
            <a:endParaRPr lang="zh-CN" altLang="en-US">
              <a:solidFill>
                <a:prstClr val="black">
                  <a:tint val="75000"/>
                </a:prstClr>
              </a:solidFill>
              <a:ea typeface="等线" panose="020B0604020202020204" charset="-122"/>
            </a:endParaRPr>
          </a:p>
        </p:txBody>
      </p:sp>
      <p:sp>
        <p:nvSpPr>
          <p:cNvPr id="5" name="灯片编号占位符 4"/>
          <p:cNvSpPr>
            <a:spLocks noGrp="1"/>
          </p:cNvSpPr>
          <p:nvPr>
            <p:ph type="sldNum" sz="quarter" idx="12"/>
          </p:nvPr>
        </p:nvSpPr>
        <p:spPr/>
        <p:txBody>
          <a:bodyPr/>
          <a:lstStyle/>
          <a:p>
            <a:pPr>
              <a:defRPr/>
            </a:pPr>
            <a:fld id="{C65FFF5A-79EA-4B61-A2E3-443713E82035}" type="slidenum">
              <a:rPr lang="zh-CN" altLang="en-US" smtClean="0">
                <a:solidFill>
                  <a:prstClr val="black">
                    <a:tint val="75000"/>
                  </a:prstClr>
                </a:solidFill>
                <a:ea typeface="等线" panose="020B0604020202020204" charset="-122"/>
              </a:rPr>
              <a:pPr>
                <a:defRPr/>
              </a:pPr>
              <a:t>‹#›</a:t>
            </a:fld>
            <a:endParaRPr lang="zh-CN" altLang="en-US">
              <a:solidFill>
                <a:prstClr val="black">
                  <a:tint val="75000"/>
                </a:prstClr>
              </a:solidFill>
              <a:ea typeface="等线" panose="020B0604020202020204" charset="-122"/>
            </a:endParaRPr>
          </a:p>
        </p:txBody>
      </p:sp>
    </p:spTree>
    <p:extLst>
      <p:ext uri="{BB962C8B-B14F-4D97-AF65-F5344CB8AC3E}">
        <p14:creationId xmlns:p14="http://schemas.microsoft.com/office/powerpoint/2010/main" val="2947303986"/>
      </p:ext>
    </p:extLst>
  </p:cSld>
  <p:clrMapOvr>
    <a:masterClrMapping/>
  </p:clrMapOvr>
  <p:transition spd="slow">
    <p:randomBar dir="vert"/>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algn="r" defTabSz="457200">
              <a:defRPr/>
            </a:pPr>
            <a:fld id="{846CE7D5-CF57-46EF-B807-FDD0502418D4}" type="datetimeFigureOut">
              <a:rPr lang="en-US" sz="1000" smtClean="0">
                <a:solidFill>
                  <a:prstClr val="black"/>
                </a:solidFill>
                <a:latin typeface="Trebuchet MS"/>
              </a:rPr>
              <a:pPr algn="r" defTabSz="457200">
                <a:defRPr/>
              </a:pPr>
              <a:t>11/3/2021</a:t>
            </a:fld>
            <a:endParaRPr lang="en-US" sz="1000">
              <a:solidFill>
                <a:prstClr val="black"/>
              </a:solidFill>
              <a:latin typeface="Trebuchet MS"/>
            </a:endParaRPr>
          </a:p>
        </p:txBody>
      </p:sp>
      <p:sp>
        <p:nvSpPr>
          <p:cNvPr id="4" name="Footer Placeholder 3"/>
          <p:cNvSpPr>
            <a:spLocks noGrp="1"/>
          </p:cNvSpPr>
          <p:nvPr>
            <p:ph type="ftr" sz="quarter" idx="11"/>
          </p:nvPr>
        </p:nvSpPr>
        <p:spPr/>
        <p:txBody>
          <a:bodyPr/>
          <a:lstStyle/>
          <a:p>
            <a:pPr algn="l" defTabSz="457200">
              <a:defRPr/>
            </a:pPr>
            <a:endParaRPr lang="en-US" sz="1000">
              <a:solidFill>
                <a:prstClr val="black"/>
              </a:solidFill>
              <a:latin typeface="Trebuchet MS"/>
            </a:endParaRPr>
          </a:p>
        </p:txBody>
      </p:sp>
      <p:sp>
        <p:nvSpPr>
          <p:cNvPr id="5" name="Slide Number Placeholder 4"/>
          <p:cNvSpPr>
            <a:spLocks noGrp="1"/>
          </p:cNvSpPr>
          <p:nvPr>
            <p:ph type="sldNum" sz="quarter" idx="12"/>
          </p:nvPr>
        </p:nvSpPr>
        <p:spPr/>
        <p:txBody>
          <a:bodyPr/>
          <a:lstStyle/>
          <a:p>
            <a:pPr defTabSz="457200">
              <a:defRPr/>
            </a:pPr>
            <a:fld id="{330EA680-D336-4FF7-8B7A-9848BB0A1C32}" type="slidenum">
              <a:rPr lang="en-US" sz="1000" smtClean="0">
                <a:solidFill>
                  <a:prstClr val="black"/>
                </a:solidFill>
                <a:latin typeface="Trebuchet MS"/>
              </a:rPr>
              <a:pPr defTabSz="457200">
                <a:defRPr/>
              </a:pPr>
              <a:t>‹#›</a:t>
            </a:fld>
            <a:endParaRPr lang="en-US" sz="1000">
              <a:solidFill>
                <a:prstClr val="black"/>
              </a:solidFill>
              <a:latin typeface="Trebuchet MS"/>
            </a:endParaRPr>
          </a:p>
        </p:txBody>
      </p:sp>
      <p:sp>
        <p:nvSpPr>
          <p:cNvPr id="7" name="Text Placeholder 6"/>
          <p:cNvSpPr>
            <a:spLocks noGrp="1"/>
          </p:cNvSpPr>
          <p:nvPr>
            <p:ph type="body" sz="quarter" idx="13"/>
          </p:nvPr>
        </p:nvSpPr>
        <p:spPr>
          <a:xfrm>
            <a:off x="838200" y="1828800"/>
            <a:ext cx="10515600" cy="3886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799299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143082-495A-4423-B039-B1D991BA0F8C}" type="datetimeFigureOut">
              <a:rPr lang="en-US" smtClean="0">
                <a:solidFill>
                  <a:prstClr val="black">
                    <a:tint val="75000"/>
                  </a:prstClr>
                </a:solidFill>
              </a:rPr>
              <a:pPr/>
              <a:t>11/3/2021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889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43082-495A-4423-B039-B1D991BA0F8C}" type="datetimeFigureOut">
              <a:rPr lang="en-US" smtClean="0">
                <a:solidFill>
                  <a:prstClr val="black">
                    <a:tint val="75000"/>
                  </a:prstClr>
                </a:solidFill>
              </a:rPr>
              <a:pPr/>
              <a:t>11/3/2021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99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143082-495A-4423-B039-B1D991BA0F8C}"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065A0-CE78-45CE-99F3-953A8D16F596}" type="slidenum">
              <a:rPr lang="en-US" smtClean="0"/>
              <a:t>‹#›</a:t>
            </a:fld>
            <a:endParaRPr lang="en-US"/>
          </a:p>
        </p:txBody>
      </p:sp>
    </p:spTree>
    <p:extLst>
      <p:ext uri="{BB962C8B-B14F-4D97-AF65-F5344CB8AC3E}">
        <p14:creationId xmlns:p14="http://schemas.microsoft.com/office/powerpoint/2010/main" val="3598935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143082-495A-4423-B039-B1D991BA0F8C}" type="datetimeFigureOut">
              <a:rPr lang="en-US" smtClean="0">
                <a:solidFill>
                  <a:prstClr val="black">
                    <a:tint val="75000"/>
                  </a:prstClr>
                </a:solidFill>
              </a:rPr>
              <a:pPr/>
              <a:t>11/3/2021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6345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143082-495A-4423-B039-B1D991BA0F8C}" type="datetimeFigureOut">
              <a:rPr lang="en-US" smtClean="0">
                <a:solidFill>
                  <a:prstClr val="black">
                    <a:tint val="75000"/>
                  </a:prstClr>
                </a:solidFill>
              </a:rPr>
              <a:pPr/>
              <a:t>11/3/2021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4679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143082-495A-4423-B039-B1D991BA0F8C}" type="datetimeFigureOut">
              <a:rPr lang="en-US" smtClean="0">
                <a:solidFill>
                  <a:prstClr val="black">
                    <a:tint val="75000"/>
                  </a:prstClr>
                </a:solidFill>
              </a:rPr>
              <a:pPr/>
              <a:t>11/3/2021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1126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143082-495A-4423-B039-B1D991BA0F8C}" type="datetimeFigureOut">
              <a:rPr lang="en-US" smtClean="0">
                <a:solidFill>
                  <a:prstClr val="black">
                    <a:tint val="75000"/>
                  </a:prstClr>
                </a:solidFill>
              </a:rPr>
              <a:pPr/>
              <a:t>11/3/2021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6516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43082-495A-4423-B039-B1D991BA0F8C}" type="datetimeFigureOut">
              <a:rPr lang="en-US" smtClean="0">
                <a:solidFill>
                  <a:prstClr val="black">
                    <a:tint val="75000"/>
                  </a:prstClr>
                </a:solidFill>
              </a:rPr>
              <a:pPr/>
              <a:t>11/3/2021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3819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43082-495A-4423-B039-B1D991BA0F8C}" type="datetimeFigureOut">
              <a:rPr lang="en-US" smtClean="0">
                <a:solidFill>
                  <a:prstClr val="black">
                    <a:tint val="75000"/>
                  </a:prstClr>
                </a:solidFill>
              </a:rPr>
              <a:pPr/>
              <a:t>11/3/2021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7666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43082-495A-4423-B039-B1D991BA0F8C}" type="datetimeFigureOut">
              <a:rPr lang="en-US" smtClean="0">
                <a:solidFill>
                  <a:prstClr val="black">
                    <a:tint val="75000"/>
                  </a:prstClr>
                </a:solidFill>
              </a:rPr>
              <a:pPr/>
              <a:t>11/3/2021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51714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43082-495A-4423-B039-B1D991BA0F8C}" type="datetimeFigureOut">
              <a:rPr lang="en-US" smtClean="0">
                <a:solidFill>
                  <a:prstClr val="black">
                    <a:tint val="75000"/>
                  </a:prstClr>
                </a:solidFill>
              </a:rPr>
              <a:pPr/>
              <a:t>11/3/2021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2319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43082-495A-4423-B039-B1D991BA0F8C}" type="datetimeFigureOut">
              <a:rPr lang="en-US" smtClean="0">
                <a:solidFill>
                  <a:prstClr val="black">
                    <a:tint val="75000"/>
                  </a:prstClr>
                </a:solidFill>
              </a:rPr>
              <a:pPr/>
              <a:t>11/3/2021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0370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pPr/>
              <a:t>2021/11/3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54793447"/>
      </p:ext>
    </p:extLst>
  </p:cSld>
  <p:clrMapOvr>
    <a:masterClrMapping/>
  </p:clrMapOvr>
  <p:transition spd="slow">
    <p:randomBa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143082-495A-4423-B039-B1D991BA0F8C}" type="datetimeFigureOut">
              <a:rPr lang="en-US" smtClean="0"/>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2065A0-CE78-45CE-99F3-953A8D16F596}" type="slidenum">
              <a:rPr lang="en-US" smtClean="0"/>
              <a:t>‹#›</a:t>
            </a:fld>
            <a:endParaRPr lang="en-US"/>
          </a:p>
        </p:txBody>
      </p:sp>
    </p:spTree>
    <p:extLst>
      <p:ext uri="{BB962C8B-B14F-4D97-AF65-F5344CB8AC3E}">
        <p14:creationId xmlns:p14="http://schemas.microsoft.com/office/powerpoint/2010/main" val="1341047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143082-495A-4423-B039-B1D991BA0F8C}" type="datetimeFigureOut">
              <a:rPr lang="en-US" smtClean="0"/>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2065A0-CE78-45CE-99F3-953A8D16F596}" type="slidenum">
              <a:rPr lang="en-US" smtClean="0"/>
              <a:t>‹#›</a:t>
            </a:fld>
            <a:endParaRPr lang="en-US"/>
          </a:p>
        </p:txBody>
      </p:sp>
    </p:spTree>
    <p:extLst>
      <p:ext uri="{BB962C8B-B14F-4D97-AF65-F5344CB8AC3E}">
        <p14:creationId xmlns:p14="http://schemas.microsoft.com/office/powerpoint/2010/main" val="4047867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43082-495A-4423-B039-B1D991BA0F8C}" type="datetimeFigureOut">
              <a:rPr lang="en-US" smtClean="0"/>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2065A0-CE78-45CE-99F3-953A8D16F596}" type="slidenum">
              <a:rPr lang="en-US" smtClean="0"/>
              <a:t>‹#›</a:t>
            </a:fld>
            <a:endParaRPr lang="en-US"/>
          </a:p>
        </p:txBody>
      </p:sp>
    </p:spTree>
    <p:extLst>
      <p:ext uri="{BB962C8B-B14F-4D97-AF65-F5344CB8AC3E}">
        <p14:creationId xmlns:p14="http://schemas.microsoft.com/office/powerpoint/2010/main" val="4059621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43082-495A-4423-B039-B1D991BA0F8C}"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065A0-CE78-45CE-99F3-953A8D16F596}" type="slidenum">
              <a:rPr lang="en-US" smtClean="0"/>
              <a:t>‹#›</a:t>
            </a:fld>
            <a:endParaRPr lang="en-US"/>
          </a:p>
        </p:txBody>
      </p:sp>
    </p:spTree>
    <p:extLst>
      <p:ext uri="{BB962C8B-B14F-4D97-AF65-F5344CB8AC3E}">
        <p14:creationId xmlns:p14="http://schemas.microsoft.com/office/powerpoint/2010/main" val="19789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43082-495A-4423-B039-B1D991BA0F8C}"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065A0-CE78-45CE-99F3-953A8D16F596}" type="slidenum">
              <a:rPr lang="en-US" smtClean="0"/>
              <a:t>‹#›</a:t>
            </a:fld>
            <a:endParaRPr lang="en-US"/>
          </a:p>
        </p:txBody>
      </p:sp>
    </p:spTree>
    <p:extLst>
      <p:ext uri="{BB962C8B-B14F-4D97-AF65-F5344CB8AC3E}">
        <p14:creationId xmlns:p14="http://schemas.microsoft.com/office/powerpoint/2010/main" val="267106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43082-495A-4423-B039-B1D991BA0F8C}" type="datetimeFigureOut">
              <a:rPr lang="en-US" smtClean="0"/>
              <a:t>11/3/2021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2065A0-CE78-45CE-99F3-953A8D16F596}" type="slidenum">
              <a:rPr lang="en-US" smtClean="0"/>
              <a:t>‹#›</a:t>
            </a:fld>
            <a:endParaRPr lang="en-US"/>
          </a:p>
        </p:txBody>
      </p:sp>
    </p:spTree>
    <p:extLst>
      <p:ext uri="{BB962C8B-B14F-4D97-AF65-F5344CB8AC3E}">
        <p14:creationId xmlns:p14="http://schemas.microsoft.com/office/powerpoint/2010/main" val="2779905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43082-495A-4423-B039-B1D991BA0F8C}" type="datetimeFigureOut">
              <a:rPr lang="en-US" smtClean="0">
                <a:solidFill>
                  <a:prstClr val="black">
                    <a:tint val="75000"/>
                  </a:prstClr>
                </a:solidFill>
              </a:rPr>
              <a:pPr/>
              <a:t>11/3/2021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7443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9424C-07BD-4F37-B39C-5C82F0CE6787}" type="datetimeFigureOut">
              <a:rPr lang="en-US" smtClean="0">
                <a:solidFill>
                  <a:prstClr val="black">
                    <a:tint val="75000"/>
                  </a:prstClr>
                </a:solidFill>
              </a:rPr>
              <a:pPr/>
              <a:t>11/3/2021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4BFB3-03B4-4D94-8C6F-CCB60B9F0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7944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43082-495A-4423-B039-B1D991BA0F8C}" type="datetimeFigureOut">
              <a:rPr lang="en-US" smtClean="0">
                <a:solidFill>
                  <a:prstClr val="black">
                    <a:tint val="75000"/>
                  </a:prstClr>
                </a:solidFill>
              </a:rPr>
              <a:pPr/>
              <a:t>11/3/2021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56681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3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12192001" cy="6858000"/>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1315" y="4120301"/>
            <a:ext cx="5120216" cy="2795801"/>
          </a:xfrm>
          <a:prstGeom prst="rect">
            <a:avLst/>
          </a:prstGeom>
        </p:spPr>
      </p:pic>
      <p:sp>
        <p:nvSpPr>
          <p:cNvPr id="2" name="Rectangle 1"/>
          <p:cNvSpPr/>
          <p:nvPr/>
        </p:nvSpPr>
        <p:spPr>
          <a:xfrm>
            <a:off x="1802399" y="332216"/>
            <a:ext cx="9171485" cy="2421112"/>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333"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CHÀO MỪNG CÁC EM ĐẾN VỚI </a:t>
            </a:r>
          </a:p>
          <a:p>
            <a:pPr algn="ctr"/>
            <a:r>
              <a:rPr lang="en-US" sz="5333"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MÔN TIN HỌC LỚP 3</a:t>
            </a:r>
          </a:p>
          <a:p>
            <a:pPr algn="ctr"/>
            <a:endParaRPr lang="en-US" sz="4267"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4847564" y="2199393"/>
            <a:ext cx="3020250" cy="1107996"/>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defRPr/>
            </a:pPr>
            <a:r>
              <a:rPr lang="en-US" sz="6400" b="1" kern="0" spc="67">
                <a:ln w="11430"/>
                <a:gradFill>
                  <a:gsLst>
                    <a:gs pos="25000">
                      <a:srgbClr val="3333CC">
                        <a:satMod val="155000"/>
                      </a:srgbClr>
                    </a:gs>
                    <a:gs pos="100000">
                      <a:srgbClr val="3333CC">
                        <a:shade val="45000"/>
                        <a:satMod val="165000"/>
                      </a:srgbClr>
                    </a:gs>
                  </a:gsLst>
                  <a:lin ang="5400000"/>
                </a:gradFill>
                <a:effectLst>
                  <a:outerShdw blurRad="76200" dist="50800" dir="5400000" algn="tl" rotWithShape="0">
                    <a:srgbClr val="000000">
                      <a:alpha val="65000"/>
                    </a:srgbClr>
                  </a:outerShdw>
                </a:effectLst>
              </a:rPr>
              <a:t>Tuần </a:t>
            </a:r>
            <a:r>
              <a:rPr lang="en-US" sz="6400" b="1" kern="0" spc="67" smtClean="0">
                <a:ln w="11430"/>
                <a:gradFill>
                  <a:gsLst>
                    <a:gs pos="25000">
                      <a:srgbClr val="3333CC">
                        <a:satMod val="155000"/>
                      </a:srgbClr>
                    </a:gs>
                    <a:gs pos="100000">
                      <a:srgbClr val="3333CC">
                        <a:shade val="45000"/>
                        <a:satMod val="165000"/>
                      </a:srgbClr>
                    </a:gs>
                  </a:gsLst>
                  <a:lin ang="5400000"/>
                </a:gradFill>
                <a:effectLst>
                  <a:outerShdw blurRad="76200" dist="50800" dir="5400000" algn="tl" rotWithShape="0">
                    <a:srgbClr val="000000">
                      <a:alpha val="65000"/>
                    </a:srgbClr>
                  </a:outerShdw>
                </a:effectLst>
              </a:rPr>
              <a:t>10</a:t>
            </a:r>
            <a:endParaRPr lang="en-US" sz="6400" b="1" kern="0" spc="67">
              <a:ln w="11430"/>
              <a:gradFill>
                <a:gsLst>
                  <a:gs pos="25000">
                    <a:srgbClr val="3333CC">
                      <a:satMod val="155000"/>
                    </a:srgbClr>
                  </a:gs>
                  <a:gs pos="100000">
                    <a:srgbClr val="3333CC">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10906837"/>
      </p:ext>
    </p:extLst>
  </p:cSld>
  <p:clrMapOvr>
    <a:masterClrMapping/>
  </p:clrMapOvr>
  <p:transition spd="slow">
    <p:randomBar dir="vert"/>
  </p:transition>
  <p:timing>
    <p:tnLst>
      <p:par>
        <p:cTn id="1" dur="indefinite" restart="never" nodeType="tmRoot"/>
      </p:par>
    </p:tnLst>
  </p:timing>
  <p:extLst mod="1">
    <p:ext uri="{E180D4A7-C9FB-4DFB-919C-405C955672EB}">
      <p14:showEvtLst xmlns:p14="http://schemas.microsoft.com/office/powerpoint/2010/main">
        <p14:playEvt time="1"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66057" y="1571866"/>
            <a:ext cx="11625943" cy="1143000"/>
          </a:xfrm>
        </p:spPr>
        <p:txBody>
          <a:bodyPr>
            <a:normAutofit/>
          </a:bodyPr>
          <a:lstStyle/>
          <a:p>
            <a:pPr algn="l">
              <a:lnSpc>
                <a:spcPct val="100000"/>
              </a:lnSpc>
            </a:pPr>
            <a:r>
              <a:rPr lang="en-US" altLang="en-US" sz="3100" b="1" smtClean="0">
                <a:latin typeface="Times New Roman" panose="02020603050405020304" pitchFamily="18" charset="0"/>
                <a:cs typeface="Times New Roman" panose="02020603050405020304" pitchFamily="18" charset="0"/>
              </a:rPr>
              <a:t>Bài 2 – SGK 45</a:t>
            </a:r>
            <a:r>
              <a:rPr lang="en-US" altLang="en-US" sz="3100" smtClean="0">
                <a:latin typeface="Times New Roman" panose="02020603050405020304" pitchFamily="18" charset="0"/>
                <a:cs typeface="Times New Roman" panose="02020603050405020304" pitchFamily="18" charset="0"/>
              </a:rPr>
              <a:t>: </a:t>
            </a:r>
            <a:r>
              <a:rPr lang="en-US" altLang="en-US" sz="3100">
                <a:latin typeface="Times New Roman" panose="02020603050405020304" pitchFamily="18" charset="0"/>
                <a:cs typeface="Times New Roman" panose="02020603050405020304" pitchFamily="18" charset="0"/>
              </a:rPr>
              <a:t>Em </a:t>
            </a:r>
            <a:r>
              <a:rPr lang="en-US" altLang="en-US" sz="3100" smtClean="0">
                <a:latin typeface="Times New Roman" panose="02020603050405020304" pitchFamily="18" charset="0"/>
                <a:cs typeface="Times New Roman" panose="02020603050405020304" pitchFamily="18" charset="0"/>
              </a:rPr>
              <a:t>mở bài vẽ </a:t>
            </a:r>
            <a:r>
              <a:rPr lang="en-US" altLang="en-US" sz="3100" b="1" smtClean="0">
                <a:solidFill>
                  <a:srgbClr val="FF0000"/>
                </a:solidFill>
                <a:latin typeface="Times New Roman" panose="02020603050405020304" pitchFamily="18" charset="0"/>
                <a:cs typeface="Times New Roman" panose="02020603050405020304" pitchFamily="18" charset="0"/>
              </a:rPr>
              <a:t>ngoi nha </a:t>
            </a:r>
            <a:r>
              <a:rPr lang="en-US" altLang="en-US" sz="3100" smtClean="0">
                <a:latin typeface="Times New Roman" panose="02020603050405020304" pitchFamily="18" charset="0"/>
                <a:cs typeface="Times New Roman" panose="02020603050405020304" pitchFamily="18" charset="0"/>
              </a:rPr>
              <a:t>ở bài tập 1, vẽ thêm các chi tiết như hình dưới rồi lưu tiếp bài vẽ.</a:t>
            </a:r>
            <a:endParaRPr lang="en-US" altLang="en-US" sz="3100">
              <a:latin typeface="Times New Roman" panose="02020603050405020304" pitchFamily="18" charset="0"/>
              <a:cs typeface="Times New Roman" panose="02020603050405020304" pitchFamily="18" charset="0"/>
            </a:endParaRPr>
          </a:p>
        </p:txBody>
      </p:sp>
      <p:sp>
        <p:nvSpPr>
          <p:cNvPr id="22" name="TextBox 7"/>
          <p:cNvSpPr txBox="1">
            <a:spLocks noChangeArrowheads="1"/>
          </p:cNvSpPr>
          <p:nvPr/>
        </p:nvSpPr>
        <p:spPr bwMode="auto">
          <a:xfrm>
            <a:off x="438258" y="1099632"/>
            <a:ext cx="26458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b="1" smtClean="0">
                <a:solidFill>
                  <a:srgbClr val="0000CC"/>
                </a:solidFill>
                <a:latin typeface="Times New Roman" panose="02020603050405020304" pitchFamily="18" charset="0"/>
                <a:cs typeface="Times New Roman" panose="02020603050405020304" pitchFamily="18" charset="0"/>
              </a:rPr>
              <a:t>3. Thực hành:</a:t>
            </a:r>
            <a:endParaRPr lang="en-US" altLang="en-US" sz="3200" b="1">
              <a:solidFill>
                <a:srgbClr val="0000CC"/>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3660900" y="157783"/>
            <a:ext cx="5081840"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smtClea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A. VẼ ĐƯỜNG THẲNG</a:t>
            </a:r>
            <a:endParaRPr lang="en-US" sz="3600" b="1" ker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3"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35168" y="2504049"/>
            <a:ext cx="3933303" cy="40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4026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819076" y="1356856"/>
            <a:ext cx="11625943" cy="1143000"/>
          </a:xfrm>
        </p:spPr>
        <p:txBody>
          <a:bodyPr>
            <a:normAutofit/>
          </a:bodyPr>
          <a:lstStyle/>
          <a:p>
            <a:pPr algn="l">
              <a:lnSpc>
                <a:spcPct val="100000"/>
              </a:lnSpc>
            </a:pPr>
            <a:r>
              <a:rPr lang="en-US" altLang="en-US" sz="3100" b="1" smtClean="0">
                <a:latin typeface="Times New Roman" panose="02020603050405020304" pitchFamily="18" charset="0"/>
                <a:cs typeface="Times New Roman" panose="02020603050405020304" pitchFamily="18" charset="0"/>
              </a:rPr>
              <a:t>Bài 3</a:t>
            </a:r>
            <a:r>
              <a:rPr lang="en-US" altLang="en-US" sz="3100" smtClean="0">
                <a:latin typeface="Times New Roman" panose="02020603050405020304" pitchFamily="18" charset="0"/>
                <a:cs typeface="Times New Roman" panose="02020603050405020304" pitchFamily="18" charset="0"/>
              </a:rPr>
              <a:t>: </a:t>
            </a:r>
            <a:r>
              <a:rPr lang="en-US" altLang="en-US" sz="3100">
                <a:latin typeface="Times New Roman" panose="02020603050405020304" pitchFamily="18" charset="0"/>
                <a:cs typeface="Times New Roman" panose="02020603050405020304" pitchFamily="18" charset="0"/>
              </a:rPr>
              <a:t>Em </a:t>
            </a:r>
            <a:r>
              <a:rPr lang="en-US" altLang="en-US" sz="3100" smtClean="0">
                <a:latin typeface="Times New Roman" panose="02020603050405020304" pitchFamily="18" charset="0"/>
                <a:cs typeface="Times New Roman" panose="02020603050405020304" pitchFamily="18" charset="0"/>
              </a:rPr>
              <a:t>mở trang vẽ mới và vẽ các hình theo mẫu dưới đây.</a:t>
            </a:r>
            <a:endParaRPr lang="en-US" altLang="en-US" sz="3100">
              <a:latin typeface="Times New Roman" panose="02020603050405020304" pitchFamily="18" charset="0"/>
              <a:cs typeface="Times New Roman" panose="02020603050405020304" pitchFamily="18" charset="0"/>
            </a:endParaRPr>
          </a:p>
        </p:txBody>
      </p:sp>
      <p:sp>
        <p:nvSpPr>
          <p:cNvPr id="22" name="TextBox 7"/>
          <p:cNvSpPr txBox="1">
            <a:spLocks noChangeArrowheads="1"/>
          </p:cNvSpPr>
          <p:nvPr/>
        </p:nvSpPr>
        <p:spPr bwMode="auto">
          <a:xfrm>
            <a:off x="438259" y="1099633"/>
            <a:ext cx="26458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b="1" smtClean="0">
                <a:solidFill>
                  <a:srgbClr val="0000CC"/>
                </a:solidFill>
                <a:latin typeface="Times New Roman" panose="02020603050405020304" pitchFamily="18" charset="0"/>
                <a:cs typeface="Times New Roman" panose="02020603050405020304" pitchFamily="18" charset="0"/>
              </a:rPr>
              <a:t>3. Thực hành:</a:t>
            </a:r>
            <a:endParaRPr lang="en-US" altLang="en-US" sz="3200" b="1">
              <a:solidFill>
                <a:srgbClr val="0000CC"/>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3660900" y="157783"/>
            <a:ext cx="5081840"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smtClea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A. VẼ ĐƯỜNG THẲNG</a:t>
            </a:r>
            <a:endParaRPr lang="en-US" sz="3600" b="1" ker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874713839"/>
              </p:ext>
            </p:extLst>
          </p:nvPr>
        </p:nvGraphicFramePr>
        <p:xfrm>
          <a:off x="2065482" y="2338804"/>
          <a:ext cx="3190835" cy="3644643"/>
        </p:xfrm>
        <a:graphic>
          <a:graphicData uri="http://schemas.openxmlformats.org/presentationml/2006/ole">
            <mc:AlternateContent xmlns:mc="http://schemas.openxmlformats.org/markup-compatibility/2006">
              <mc:Choice xmlns:v="urn:schemas-microsoft-com:vml" Requires="v">
                <p:oleObj spid="_x0000_s7184" name="Bitmap Image" r:id="rId3" imgW="2847619" imgH="3266667" progId="Paint.Picture">
                  <p:embed/>
                </p:oleObj>
              </mc:Choice>
              <mc:Fallback>
                <p:oleObj name="Bitmap Image" r:id="rId3" imgW="2847619" imgH="3266667"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5482" y="2338804"/>
                        <a:ext cx="3190835" cy="3644643"/>
                      </a:xfrm>
                      <a:prstGeom prst="rect">
                        <a:avLst/>
                      </a:prstGeom>
                      <a:noFill/>
                    </p:spPr>
                  </p:pic>
                </p:oleObj>
              </mc:Fallback>
            </mc:AlternateContent>
          </a:graphicData>
        </a:graphic>
      </p:graphicFrame>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6473311" y="2235760"/>
            <a:ext cx="4077458" cy="3757076"/>
          </a:xfrm>
          <a:prstGeom prst="rect">
            <a:avLst/>
          </a:prstGeom>
          <a:noFill/>
          <a:ln>
            <a:noFill/>
          </a:ln>
          <a:extLst/>
        </p:spPr>
      </p:pic>
    </p:spTree>
    <p:extLst>
      <p:ext uri="{BB962C8B-B14F-4D97-AF65-F5344CB8AC3E}">
        <p14:creationId xmlns:p14="http://schemas.microsoft.com/office/powerpoint/2010/main" val="3628177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E8A2E27-12A6-4C30-A9A0-CB901BB8D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8" y="8550"/>
            <a:ext cx="12192000" cy="6858000"/>
          </a:xfrm>
          <a:prstGeom prst="rect">
            <a:avLst/>
          </a:prstGeom>
        </p:spPr>
      </p:pic>
      <p:sp>
        <p:nvSpPr>
          <p:cNvPr id="2" name="Title 1"/>
          <p:cNvSpPr>
            <a:spLocks noGrp="1"/>
          </p:cNvSpPr>
          <p:nvPr>
            <p:ph type="title"/>
          </p:nvPr>
        </p:nvSpPr>
        <p:spPr>
          <a:xfrm>
            <a:off x="3294634" y="461499"/>
            <a:ext cx="5660788" cy="999065"/>
          </a:xfrm>
          <a:solidFill>
            <a:srgbClr val="FFFF99"/>
          </a:solidFill>
          <a:ln/>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a:noAutofit/>
          </a:bodyPr>
          <a:lstStyle/>
          <a:p>
            <a:pPr algn="ctr"/>
            <a:r>
              <a:rPr lang="en-US" sz="4000" b="1"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EM CẦN GHI NHỚ</a:t>
            </a:r>
            <a:endParaRPr lang="en-US" sz="4000" dirty="0">
              <a:solidFill>
                <a:srgbClr val="C00000"/>
              </a:solidFill>
            </a:endParaRPr>
          </a:p>
        </p:txBody>
      </p:sp>
      <p:sp>
        <p:nvSpPr>
          <p:cNvPr id="3" name="Content Placeholder 2"/>
          <p:cNvSpPr>
            <a:spLocks noGrp="1"/>
          </p:cNvSpPr>
          <p:nvPr>
            <p:ph idx="1"/>
          </p:nvPr>
        </p:nvSpPr>
        <p:spPr>
          <a:xfrm>
            <a:off x="902121" y="2405575"/>
            <a:ext cx="11125755" cy="2390630"/>
          </a:xfrm>
        </p:spPr>
        <p:txBody>
          <a:bodyPr>
            <a:noAutofit/>
          </a:bodyPr>
          <a:lstStyle/>
          <a:p>
            <a:pPr>
              <a:lnSpc>
                <a:spcPct val="200000"/>
              </a:lnSpc>
              <a:buFontTx/>
              <a:buChar char="-"/>
            </a:pPr>
            <a:r>
              <a:rPr lang="en-US" sz="3200" smtClean="0">
                <a:solidFill>
                  <a:srgbClr val="0000CC"/>
                </a:solidFill>
                <a:latin typeface="Times New Roman" panose="02020603050405020304" pitchFamily="18" charset="0"/>
                <a:cs typeface="Times New Roman" panose="02020603050405020304" pitchFamily="18" charset="0"/>
              </a:rPr>
              <a:t>Sử dụng công cụ          để vẽ đường thẳng.</a:t>
            </a:r>
            <a:endParaRPr lang="en-US" sz="3200">
              <a:solidFill>
                <a:srgbClr val="0000CC"/>
              </a:solidFill>
              <a:latin typeface="Times New Roman" panose="02020603050405020304" pitchFamily="18" charset="0"/>
              <a:cs typeface="Times New Roman" panose="02020603050405020304" pitchFamily="18" charset="0"/>
            </a:endParaRPr>
          </a:p>
          <a:p>
            <a:pPr>
              <a:lnSpc>
                <a:spcPct val="100000"/>
              </a:lnSpc>
              <a:buFontTx/>
              <a:buChar char="-"/>
            </a:pPr>
            <a:r>
              <a:rPr lang="en-US" sz="3200" smtClean="0">
                <a:solidFill>
                  <a:srgbClr val="0000CC"/>
                </a:solidFill>
                <a:latin typeface="Times New Roman" pitchFamily="18" charset="0"/>
                <a:cs typeface="Times New Roman" pitchFamily="18" charset="0"/>
              </a:rPr>
              <a:t>Nhấn </a:t>
            </a:r>
            <a:r>
              <a:rPr lang="en-US" sz="3200">
                <a:solidFill>
                  <a:srgbClr val="0000CC"/>
                </a:solidFill>
                <a:latin typeface="Times New Roman" pitchFamily="18" charset="0"/>
                <a:cs typeface="Times New Roman" pitchFamily="18" charset="0"/>
              </a:rPr>
              <a:t>giữ phím </a:t>
            </a:r>
            <a:r>
              <a:rPr lang="en-US" sz="3200" b="1">
                <a:solidFill>
                  <a:srgbClr val="FF0000"/>
                </a:solidFill>
                <a:latin typeface="Times New Roman" pitchFamily="18" charset="0"/>
                <a:cs typeface="Times New Roman" pitchFamily="18" charset="0"/>
              </a:rPr>
              <a:t>SHIFT</a:t>
            </a:r>
            <a:r>
              <a:rPr lang="en-US" sz="3200">
                <a:solidFill>
                  <a:srgbClr val="0000CC"/>
                </a:solidFill>
                <a:latin typeface="Times New Roman" pitchFamily="18" charset="0"/>
                <a:cs typeface="Times New Roman" pitchFamily="18" charset="0"/>
              </a:rPr>
              <a:t> trong khi kéo thả chuột để </a:t>
            </a:r>
            <a:r>
              <a:rPr lang="en-US" sz="3200" smtClean="0">
                <a:solidFill>
                  <a:srgbClr val="0000CC"/>
                </a:solidFill>
                <a:latin typeface="Times New Roman" pitchFamily="18" charset="0"/>
                <a:cs typeface="Times New Roman" pitchFamily="18" charset="0"/>
              </a:rPr>
              <a:t>vẽ các </a:t>
            </a:r>
            <a:r>
              <a:rPr lang="en-US" sz="3200">
                <a:solidFill>
                  <a:srgbClr val="0000CC"/>
                </a:solidFill>
                <a:latin typeface="Times New Roman" pitchFamily="18" charset="0"/>
                <a:cs typeface="Times New Roman" pitchFamily="18" charset="0"/>
              </a:rPr>
              <a:t>đường thẳng nằm ngang và thẳng đứng.</a:t>
            </a:r>
            <a:endParaRPr lang="en-US" sz="3200" dirty="0">
              <a:solidFill>
                <a:srgbClr val="0000CC"/>
              </a:solidFill>
              <a:latin typeface="Times New Roman" pitchFamily="18" charset="0"/>
              <a:cs typeface="Times New Roman" pitchFamily="18" charset="0"/>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566" y="2661828"/>
            <a:ext cx="759069" cy="56877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562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819667"/>
            <a:ext cx="12013934" cy="2154436"/>
          </a:xfrm>
          <a:prstGeom prst="rect">
            <a:avLst/>
          </a:prstGeom>
          <a:noFill/>
        </p:spPr>
        <p:txBody>
          <a:bodyPr wrap="square" lIns="121920" tIns="60960" rIns="121920" bIns="60960">
            <a:spAutoFit/>
          </a:bodyPr>
          <a:lstStyle/>
          <a:p>
            <a:pPr algn="ctr"/>
            <a:r>
              <a:rPr lang="en-US" sz="4400" b="1" smtClean="0">
                <a:ln w="1905"/>
                <a:solidFill>
                  <a:srgbClr val="0000CC"/>
                </a:solidFill>
                <a:effectLst>
                  <a:innerShdw blurRad="69850" dist="43180" dir="5400000">
                    <a:srgbClr val="000000">
                      <a:alpha val="65000"/>
                    </a:srgbClr>
                  </a:innerShdw>
                </a:effectLst>
              </a:rPr>
              <a:t>CHỦ ĐỀ 2: EM TẬP VẼ</a:t>
            </a:r>
            <a:endParaRPr lang="en-US" sz="4400" b="1" i="1" smtClean="0">
              <a:ln w="1905"/>
              <a:solidFill>
                <a:srgbClr val="0000CC"/>
              </a:solidFill>
              <a:effectLst>
                <a:innerShdw blurRad="69850" dist="43180" dir="5400000">
                  <a:srgbClr val="000000">
                    <a:alpha val="65000"/>
                  </a:srgbClr>
                </a:innerShdw>
              </a:effectLst>
            </a:endParaRPr>
          </a:p>
          <a:p>
            <a:pPr algn="ctr"/>
            <a:r>
              <a:rPr lang="en-US" sz="4400" b="1" smtClean="0">
                <a:ln w="1905"/>
                <a:solidFill>
                  <a:srgbClr val="FF0000"/>
                </a:solidFill>
                <a:effectLst>
                  <a:innerShdw blurRad="69850" dist="43180" dir="5400000">
                    <a:srgbClr val="000000">
                      <a:alpha val="65000"/>
                    </a:srgbClr>
                  </a:innerShdw>
                </a:effectLst>
              </a:rPr>
              <a:t>BÀI 3: VẼ ĐƯỜNG THẲNG, ĐƯỜNG CONG </a:t>
            </a:r>
            <a:r>
              <a:rPr lang="en-US" sz="4400" b="1" i="1" smtClean="0">
                <a:ln w="1905"/>
                <a:solidFill>
                  <a:srgbClr val="FF0000"/>
                </a:solidFill>
                <a:effectLst>
                  <a:innerShdw blurRad="69850" dist="43180" dir="5400000">
                    <a:srgbClr val="000000">
                      <a:alpha val="65000"/>
                    </a:srgbClr>
                  </a:innerShdw>
                </a:effectLst>
              </a:rPr>
              <a:t>(Tiết 2) </a:t>
            </a:r>
            <a:endParaRPr lang="en-US" sz="4400" b="1" i="1">
              <a:ln w="1905"/>
              <a:solidFill>
                <a:srgbClr val="FF0000"/>
              </a:solidFill>
              <a:effectLst>
                <a:innerShdw blurRad="69850" dist="43180" dir="5400000">
                  <a:srgbClr val="000000">
                    <a:alpha val="65000"/>
                  </a:srgbClr>
                </a:innerShdw>
              </a:effectLst>
            </a:endParaRPr>
          </a:p>
          <a:p>
            <a:pPr algn="ctr"/>
            <a:r>
              <a:rPr lang="en-US" sz="4400" b="1" i="1">
                <a:ln w="1905"/>
                <a:effectLst>
                  <a:innerShdw blurRad="69850" dist="43180" dir="5400000">
                    <a:srgbClr val="000000">
                      <a:alpha val="65000"/>
                    </a:srgbClr>
                  </a:innerShdw>
                </a:effectLst>
              </a:rPr>
              <a:t>(SGK Trang </a:t>
            </a:r>
            <a:r>
              <a:rPr lang="en-US" sz="4400" b="1" i="1" smtClean="0">
                <a:ln w="1905"/>
                <a:effectLst>
                  <a:innerShdw blurRad="69850" dist="43180" dir="5400000">
                    <a:srgbClr val="000000">
                      <a:alpha val="65000"/>
                    </a:srgbClr>
                  </a:innerShdw>
                </a:effectLst>
              </a:rPr>
              <a:t>45)</a:t>
            </a:r>
            <a:endParaRPr lang="en-US" sz="4400" b="1" i="1">
              <a:ln w="1905"/>
              <a:effectLst>
                <a:innerShdw blurRad="69850" dist="43180" dir="5400000">
                  <a:srgbClr val="000000">
                    <a:alpha val="65000"/>
                  </a:srgbClr>
                </a:innerShdw>
              </a:effectLst>
            </a:endParaRPr>
          </a:p>
        </p:txBody>
      </p:sp>
      <p:pic>
        <p:nvPicPr>
          <p:cNvPr id="3" name="图片 10244" descr="23"/>
          <p:cNvPicPr>
            <a:picLocks noChangeAspect="1"/>
          </p:cNvPicPr>
          <p:nvPr/>
        </p:nvPicPr>
        <p:blipFill>
          <a:blip r:embed="rId2"/>
          <a:stretch>
            <a:fillRect/>
          </a:stretch>
        </p:blipFill>
        <p:spPr>
          <a:xfrm>
            <a:off x="9089409" y="3768539"/>
            <a:ext cx="3242026" cy="3018142"/>
          </a:xfrm>
          <a:prstGeom prst="rect">
            <a:avLst/>
          </a:prstGeom>
          <a:noFill/>
          <a:ln w="9525">
            <a:noFill/>
          </a:ln>
        </p:spPr>
      </p:pic>
    </p:spTree>
    <p:extLst>
      <p:ext uri="{BB962C8B-B14F-4D97-AF65-F5344CB8AC3E}">
        <p14:creationId xmlns:p14="http://schemas.microsoft.com/office/powerpoint/2010/main" val="2274326110"/>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3"/>
          <p:cNvSpPr/>
          <p:nvPr/>
        </p:nvSpPr>
        <p:spPr>
          <a:xfrm>
            <a:off x="822995" y="1691487"/>
            <a:ext cx="5571067" cy="79586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grpSp>
        <p:nvGrpSpPr>
          <p:cNvPr id="9" name="组合 6"/>
          <p:cNvGrpSpPr/>
          <p:nvPr/>
        </p:nvGrpSpPr>
        <p:grpSpPr>
          <a:xfrm>
            <a:off x="883715" y="1749022"/>
            <a:ext cx="707565" cy="707566"/>
            <a:chOff x="1330341" y="1191167"/>
            <a:chExt cx="530674" cy="530674"/>
          </a:xfrm>
        </p:grpSpPr>
        <p:sp>
          <p:nvSpPr>
            <p:cNvPr id="10" name="椭圆 4"/>
            <p:cNvSpPr/>
            <p:nvPr/>
          </p:nvSpPr>
          <p:spPr>
            <a:xfrm>
              <a:off x="1330341" y="1191167"/>
              <a:ext cx="530674" cy="53067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sz="1867">
                <a:solidFill>
                  <a:prstClr val="white"/>
                </a:solidFill>
                <a:latin typeface="等线"/>
                <a:ea typeface="微软雅黑"/>
              </a:endParaRPr>
            </a:p>
          </p:txBody>
        </p:sp>
        <p:sp>
          <p:nvSpPr>
            <p:cNvPr id="11" name="文本框 5"/>
            <p:cNvSpPr txBox="1"/>
            <p:nvPr/>
          </p:nvSpPr>
          <p:spPr>
            <a:xfrm>
              <a:off x="1406541" y="1210867"/>
              <a:ext cx="138548" cy="438581"/>
            </a:xfrm>
            <a:prstGeom prst="rect">
              <a:avLst/>
            </a:prstGeom>
            <a:noFill/>
          </p:spPr>
          <p:txBody>
            <a:bodyPr wrap="none" rtlCol="0">
              <a:spAutoFit/>
            </a:bodyPr>
            <a:lstStyle/>
            <a:p>
              <a:pPr defTabSz="914377">
                <a:defRPr/>
              </a:pPr>
              <a:endParaRPr lang="zh-CN" altLang="en-US" sz="3200" b="1">
                <a:solidFill>
                  <a:prstClr val="white"/>
                </a:solidFill>
                <a:latin typeface="等线"/>
                <a:ea typeface="微软雅黑"/>
              </a:endParaRPr>
            </a:p>
          </p:txBody>
        </p:sp>
      </p:grpSp>
      <p:sp>
        <p:nvSpPr>
          <p:cNvPr id="21" name="文本框 10"/>
          <p:cNvSpPr txBox="1"/>
          <p:nvPr/>
        </p:nvSpPr>
        <p:spPr>
          <a:xfrm>
            <a:off x="1741978" y="1760541"/>
            <a:ext cx="3552576" cy="584775"/>
          </a:xfrm>
          <a:prstGeom prst="rect">
            <a:avLst/>
          </a:prstGeom>
          <a:noFill/>
        </p:spPr>
        <p:txBody>
          <a:bodyPr wrap="none" rtlCol="0">
            <a:spAutoFit/>
          </a:bodyPr>
          <a:lstStyle/>
          <a:p>
            <a:pPr defTabSz="914377">
              <a:defRPr/>
            </a:pPr>
            <a:r>
              <a:rPr lang="en-US" altLang="zh-CN" sz="3200" b="1">
                <a:solidFill>
                  <a:prstClr val="black"/>
                </a:solidFill>
                <a:latin typeface="Tahoma" pitchFamily="34" charset="0"/>
                <a:ea typeface="Tahoma" pitchFamily="34" charset="0"/>
                <a:cs typeface="Tahoma" pitchFamily="34" charset="0"/>
              </a:rPr>
              <a:t>Mục tiêu bài học</a:t>
            </a:r>
            <a:endParaRPr lang="zh-CN" altLang="en-US" sz="3200" b="1">
              <a:solidFill>
                <a:prstClr val="black"/>
              </a:solidFill>
              <a:latin typeface="Tahoma" pitchFamily="34" charset="0"/>
              <a:ea typeface="微软雅黑"/>
              <a:cs typeface="Tahoma" pitchFamily="34" charset="0"/>
            </a:endParaRPr>
          </a:p>
        </p:txBody>
      </p:sp>
      <p:grpSp>
        <p:nvGrpSpPr>
          <p:cNvPr id="2" name="Group 1"/>
          <p:cNvGrpSpPr/>
          <p:nvPr/>
        </p:nvGrpSpPr>
        <p:grpSpPr>
          <a:xfrm>
            <a:off x="1170045" y="2872242"/>
            <a:ext cx="10686033" cy="795867"/>
            <a:chOff x="1080665" y="3087336"/>
            <a:chExt cx="10686033" cy="795867"/>
          </a:xfrm>
        </p:grpSpPr>
        <p:sp>
          <p:nvSpPr>
            <p:cNvPr id="6" name="圆角矩形 29"/>
            <p:cNvSpPr/>
            <p:nvPr/>
          </p:nvSpPr>
          <p:spPr>
            <a:xfrm>
              <a:off x="1080665" y="3087336"/>
              <a:ext cx="10686033" cy="79586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grpSp>
          <p:nvGrpSpPr>
            <p:cNvPr id="12" name="组合 7"/>
            <p:cNvGrpSpPr/>
            <p:nvPr/>
          </p:nvGrpSpPr>
          <p:grpSpPr>
            <a:xfrm>
              <a:off x="1388196" y="3107858"/>
              <a:ext cx="707565" cy="707566"/>
              <a:chOff x="1330341" y="1880233"/>
              <a:chExt cx="530674" cy="530674"/>
            </a:xfrm>
          </p:grpSpPr>
          <p:sp>
            <p:nvSpPr>
              <p:cNvPr id="13" name="椭圆 33"/>
              <p:cNvSpPr/>
              <p:nvPr/>
            </p:nvSpPr>
            <p:spPr>
              <a:xfrm>
                <a:off x="1330341" y="1880233"/>
                <a:ext cx="530674" cy="53067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sp>
            <p:nvSpPr>
              <p:cNvPr id="14" name="文本框 37"/>
              <p:cNvSpPr txBox="1"/>
              <p:nvPr/>
            </p:nvSpPr>
            <p:spPr>
              <a:xfrm>
                <a:off x="1330341" y="1909161"/>
                <a:ext cx="479939" cy="438581"/>
              </a:xfrm>
              <a:prstGeom prst="rect">
                <a:avLst/>
              </a:prstGeom>
              <a:noFill/>
            </p:spPr>
            <p:txBody>
              <a:bodyPr wrap="none" rtlCol="0">
                <a:spAutoFit/>
              </a:bodyPr>
              <a:lstStyle/>
              <a:p>
                <a:pPr defTabSz="914377">
                  <a:defRPr/>
                </a:pPr>
                <a:r>
                  <a:rPr lang="en-US" altLang="zh-CN" sz="3200" b="1">
                    <a:solidFill>
                      <a:prstClr val="white"/>
                    </a:solidFill>
                    <a:latin typeface="等线"/>
                    <a:ea typeface="微软雅黑"/>
                  </a:rPr>
                  <a:t>01</a:t>
                </a:r>
                <a:endParaRPr lang="zh-CN" altLang="en-US" sz="3200" b="1">
                  <a:solidFill>
                    <a:prstClr val="white"/>
                  </a:solidFill>
                  <a:latin typeface="等线"/>
                  <a:ea typeface="微软雅黑"/>
                </a:endParaRPr>
              </a:p>
            </p:txBody>
          </p:sp>
        </p:grpSp>
        <p:sp>
          <p:nvSpPr>
            <p:cNvPr id="22" name="文本框 45"/>
            <p:cNvSpPr txBox="1"/>
            <p:nvPr/>
          </p:nvSpPr>
          <p:spPr>
            <a:xfrm>
              <a:off x="2159993" y="3211752"/>
              <a:ext cx="6532558" cy="502766"/>
            </a:xfrm>
            <a:prstGeom prst="rect">
              <a:avLst/>
            </a:prstGeom>
            <a:noFill/>
          </p:spPr>
          <p:txBody>
            <a:bodyPr wrap="none" rtlCol="0">
              <a:spAutoFit/>
            </a:bodyPr>
            <a:lstStyle/>
            <a:p>
              <a:pPr>
                <a:defRPr/>
              </a:pPr>
              <a:r>
                <a:rPr lang="en-US" altLang="zh-CN" sz="2667" b="1" smtClean="0">
                  <a:solidFill>
                    <a:prstClr val="black"/>
                  </a:solidFill>
                  <a:latin typeface="Tahoma" pitchFamily="34" charset="0"/>
                  <a:cs typeface="Tahoma" pitchFamily="34" charset="0"/>
                </a:rPr>
                <a:t>Biết sử dụng công cụ vẽ đường cong.</a:t>
              </a:r>
              <a:endParaRPr lang="zh-CN" altLang="en-US" sz="2667" b="1" dirty="0">
                <a:solidFill>
                  <a:prstClr val="black"/>
                </a:solidFill>
                <a:latin typeface="Tahoma" pitchFamily="34" charset="0"/>
                <a:cs typeface="Tahoma" pitchFamily="34" charset="0"/>
              </a:endParaRPr>
            </a:p>
          </p:txBody>
        </p:sp>
      </p:grpSp>
      <p:grpSp>
        <p:nvGrpSpPr>
          <p:cNvPr id="3" name="Group 2"/>
          <p:cNvGrpSpPr/>
          <p:nvPr/>
        </p:nvGrpSpPr>
        <p:grpSpPr>
          <a:xfrm>
            <a:off x="1170046" y="4149976"/>
            <a:ext cx="10686032" cy="1162033"/>
            <a:chOff x="1080665" y="4029721"/>
            <a:chExt cx="10686032" cy="1456679"/>
          </a:xfrm>
        </p:grpSpPr>
        <p:sp>
          <p:nvSpPr>
            <p:cNvPr id="7" name="圆角矩形 30"/>
            <p:cNvSpPr/>
            <p:nvPr/>
          </p:nvSpPr>
          <p:spPr>
            <a:xfrm>
              <a:off x="1080665" y="4029721"/>
              <a:ext cx="10686032" cy="1456679"/>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grpSp>
          <p:nvGrpSpPr>
            <p:cNvPr id="15" name="组合 8"/>
            <p:cNvGrpSpPr/>
            <p:nvPr/>
          </p:nvGrpSpPr>
          <p:grpSpPr>
            <a:xfrm>
              <a:off x="1388196" y="4240154"/>
              <a:ext cx="707565" cy="897810"/>
              <a:chOff x="1330341" y="2577061"/>
              <a:chExt cx="530674" cy="673358"/>
            </a:xfrm>
          </p:grpSpPr>
          <p:sp>
            <p:nvSpPr>
              <p:cNvPr id="16" name="椭圆 34"/>
              <p:cNvSpPr/>
              <p:nvPr/>
            </p:nvSpPr>
            <p:spPr>
              <a:xfrm>
                <a:off x="1330341" y="2577061"/>
                <a:ext cx="530674" cy="67335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sp>
            <p:nvSpPr>
              <p:cNvPr id="17" name="文本框 38"/>
              <p:cNvSpPr txBox="1"/>
              <p:nvPr/>
            </p:nvSpPr>
            <p:spPr>
              <a:xfrm>
                <a:off x="1349016" y="2603224"/>
                <a:ext cx="479938" cy="549789"/>
              </a:xfrm>
              <a:prstGeom prst="rect">
                <a:avLst/>
              </a:prstGeom>
              <a:noFill/>
            </p:spPr>
            <p:txBody>
              <a:bodyPr wrap="square" rtlCol="0">
                <a:spAutoFit/>
              </a:bodyPr>
              <a:lstStyle/>
              <a:p>
                <a:pPr defTabSz="914377">
                  <a:defRPr/>
                </a:pPr>
                <a:r>
                  <a:rPr lang="en-US" altLang="zh-CN" sz="3200" b="1">
                    <a:solidFill>
                      <a:prstClr val="white"/>
                    </a:solidFill>
                    <a:latin typeface="等线"/>
                    <a:ea typeface="微软雅黑"/>
                  </a:rPr>
                  <a:t>02</a:t>
                </a:r>
                <a:endParaRPr lang="zh-CN" altLang="en-US" sz="3200" b="1">
                  <a:solidFill>
                    <a:prstClr val="white"/>
                  </a:solidFill>
                  <a:latin typeface="等线"/>
                  <a:ea typeface="微软雅黑"/>
                </a:endParaRPr>
              </a:p>
            </p:txBody>
          </p:sp>
        </p:grpSp>
        <p:sp>
          <p:nvSpPr>
            <p:cNvPr id="23" name="文本框 46"/>
            <p:cNvSpPr txBox="1"/>
            <p:nvPr/>
          </p:nvSpPr>
          <p:spPr>
            <a:xfrm>
              <a:off x="2159994" y="4154138"/>
              <a:ext cx="9354673" cy="1144750"/>
            </a:xfrm>
            <a:prstGeom prst="rect">
              <a:avLst/>
            </a:prstGeom>
            <a:noFill/>
          </p:spPr>
          <p:txBody>
            <a:bodyPr wrap="square" rtlCol="0">
              <a:spAutoFit/>
            </a:bodyPr>
            <a:lstStyle/>
            <a:p>
              <a:pPr>
                <a:defRPr/>
              </a:pPr>
              <a:r>
                <a:rPr lang="en-US" altLang="zh-CN" sz="2667" b="1" smtClean="0">
                  <a:solidFill>
                    <a:prstClr val="black"/>
                  </a:solidFill>
                  <a:latin typeface="Tahoma" pitchFamily="34" charset="0"/>
                  <a:cs typeface="Tahoma" pitchFamily="34" charset="0"/>
                </a:rPr>
                <a:t>Vẽ được bức tranh đơn giản có đường thẳng và đường cong.</a:t>
              </a:r>
              <a:endParaRPr lang="zh-CN" altLang="en-US" sz="2667" b="1" dirty="0">
                <a:solidFill>
                  <a:prstClr val="black"/>
                </a:solidFill>
                <a:latin typeface="Tahoma" pitchFamily="34" charset="0"/>
                <a:cs typeface="Tahoma" pitchFamily="34" charset="0"/>
              </a:endParaRPr>
            </a:p>
          </p:txBody>
        </p:sp>
      </p:grpSp>
      <p:pic>
        <p:nvPicPr>
          <p:cNvPr id="25" name="图片 1"/>
          <p:cNvPicPr>
            <a:picLocks noChangeAspect="1"/>
          </p:cNvPicPr>
          <p:nvPr/>
        </p:nvPicPr>
        <p:blipFill>
          <a:blip r:embed="rId2"/>
          <a:stretch>
            <a:fillRect/>
          </a:stretch>
        </p:blipFill>
        <p:spPr>
          <a:xfrm>
            <a:off x="2025129" y="-126982"/>
            <a:ext cx="8342219" cy="1900445"/>
          </a:xfrm>
          <a:prstGeom prst="rect">
            <a:avLst/>
          </a:prstGeom>
        </p:spPr>
      </p:pic>
    </p:spTree>
    <p:extLst>
      <p:ext uri="{BB962C8B-B14F-4D97-AF65-F5344CB8AC3E}">
        <p14:creationId xmlns:p14="http://schemas.microsoft.com/office/powerpoint/2010/main" val="365887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92347" y="157783"/>
            <a:ext cx="481894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smtClea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B. VẼ ĐƯỜNG CONG</a:t>
            </a:r>
            <a:endParaRPr lang="en-US" sz="3600" b="1" ker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endParaRPr>
          </a:p>
        </p:txBody>
      </p:sp>
      <p:sp>
        <p:nvSpPr>
          <p:cNvPr id="7" name="Rectangle 6"/>
          <p:cNvSpPr/>
          <p:nvPr/>
        </p:nvSpPr>
        <p:spPr>
          <a:xfrm>
            <a:off x="621555" y="1179195"/>
            <a:ext cx="6700943" cy="584775"/>
          </a:xfrm>
          <a:prstGeom prst="rect">
            <a:avLst/>
          </a:prstGeom>
        </p:spPr>
        <p:txBody>
          <a:bodyPr wrap="square">
            <a:spAutoFit/>
          </a:bodyPr>
          <a:lstStyle/>
          <a:p>
            <a:r>
              <a:rPr lang="en-US" sz="3200" b="1" smtClean="0">
                <a:solidFill>
                  <a:srgbClr val="0000CC"/>
                </a:solidFill>
                <a:latin typeface="Times New Roman" panose="02020603050405020304" pitchFamily="18" charset="0"/>
                <a:cs typeface="Times New Roman" panose="02020603050405020304" pitchFamily="18" charset="0"/>
              </a:rPr>
              <a:t>1. Công cụ vẽ đường cong:</a:t>
            </a:r>
            <a:endParaRPr lang="en-US" sz="3200" b="1" dirty="0">
              <a:solidFill>
                <a:srgbClr val="0000CC"/>
              </a:solidFill>
              <a:latin typeface="Times New Roman" panose="02020603050405020304" pitchFamily="18" charset="0"/>
              <a:cs typeface="Times New Roman" panose="02020603050405020304" pitchFamily="18" charset="0"/>
            </a:endParaRPr>
          </a:p>
        </p:txBody>
      </p:sp>
      <p:pic>
        <p:nvPicPr>
          <p:cNvPr id="15" name="Picture 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4028" y="1958977"/>
            <a:ext cx="8491538"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p:cNvGrpSpPr>
            <a:grpSpLocks/>
          </p:cNvGrpSpPr>
          <p:nvPr/>
        </p:nvGrpSpPr>
        <p:grpSpPr bwMode="auto">
          <a:xfrm>
            <a:off x="4589963" y="1975614"/>
            <a:ext cx="1174750" cy="1063625"/>
            <a:chOff x="2209800" y="506895"/>
            <a:chExt cx="1302026" cy="738810"/>
          </a:xfrm>
        </p:grpSpPr>
        <p:cxnSp>
          <p:nvCxnSpPr>
            <p:cNvPr id="17" name="Straight Connector 16"/>
            <p:cNvCxnSpPr/>
            <p:nvPr/>
          </p:nvCxnSpPr>
          <p:spPr>
            <a:xfrm>
              <a:off x="2209800" y="533360"/>
              <a:ext cx="129502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09800" y="1219240"/>
              <a:ext cx="129502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04826" y="506895"/>
              <a:ext cx="7000" cy="7388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09800" y="506895"/>
              <a:ext cx="7000" cy="7388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Rounded Rectangular Callout 20"/>
          <p:cNvSpPr/>
          <p:nvPr/>
        </p:nvSpPr>
        <p:spPr>
          <a:xfrm>
            <a:off x="985187" y="2486431"/>
            <a:ext cx="2379289" cy="1346198"/>
          </a:xfrm>
          <a:prstGeom prst="wedgeRoundRectCallout">
            <a:avLst>
              <a:gd name="adj1" fmla="val 100883"/>
              <a:gd name="adj2" fmla="val -4800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smtClean="0">
                <a:solidFill>
                  <a:srgbClr val="FF0000"/>
                </a:solidFill>
                <a:latin typeface="Arial" pitchFamily="34" charset="0"/>
                <a:cs typeface="Arial" pitchFamily="34" charset="0"/>
              </a:rPr>
              <a:t>Công cụ vẽ đường thẳng</a:t>
            </a:r>
            <a:endParaRPr lang="en-US" sz="28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24752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4" presetClass="entr" presetSubtype="1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randombar(horizontal)">
                                      <p:cBhvr>
                                        <p:cTn id="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a:spLocks noChangeArrowheads="1"/>
          </p:cNvSpPr>
          <p:nvPr/>
        </p:nvSpPr>
        <p:spPr bwMode="auto">
          <a:xfrm>
            <a:off x="1289710" y="2766599"/>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b="1" i="1" u="sng">
                <a:solidFill>
                  <a:srgbClr val="0000FF"/>
                </a:solidFill>
                <a:latin typeface="Times New Roman" panose="02020603050405020304" pitchFamily="18" charset="0"/>
                <a:cs typeface="Times New Roman" panose="02020603050405020304" pitchFamily="18" charset="0"/>
              </a:rPr>
              <a:t>Bước 2</a:t>
            </a:r>
            <a:r>
              <a:rPr lang="en-US" altLang="en-US" sz="2800" b="1">
                <a:solidFill>
                  <a:srgbClr val="0000FF"/>
                </a:solidFill>
                <a:latin typeface="Times New Roman" panose="02020603050405020304" pitchFamily="18" charset="0"/>
                <a:cs typeface="Times New Roman" panose="02020603050405020304" pitchFamily="18" charset="0"/>
              </a:rPr>
              <a:t>:</a:t>
            </a:r>
            <a:r>
              <a:rPr lang="en-US" altLang="en-US" sz="2800">
                <a:latin typeface="Times New Roman" panose="02020603050405020304" pitchFamily="18" charset="0"/>
                <a:cs typeface="Times New Roman" panose="02020603050405020304" pitchFamily="18" charset="0"/>
              </a:rPr>
              <a:t> Chọn màu và độ dày nét vẽ.</a:t>
            </a:r>
          </a:p>
        </p:txBody>
      </p:sp>
      <p:sp>
        <p:nvSpPr>
          <p:cNvPr id="16" name="TextBox 15"/>
          <p:cNvSpPr txBox="1">
            <a:spLocks noChangeArrowheads="1"/>
          </p:cNvSpPr>
          <p:nvPr/>
        </p:nvSpPr>
        <p:spPr bwMode="auto">
          <a:xfrm>
            <a:off x="1289709" y="3414668"/>
            <a:ext cx="9654061" cy="107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14000"/>
              </a:lnSpc>
            </a:pPr>
            <a:r>
              <a:rPr lang="en-US" altLang="en-US" sz="2800" b="1" i="1" u="sng">
                <a:solidFill>
                  <a:srgbClr val="0000FF"/>
                </a:solidFill>
                <a:latin typeface="Times New Roman" panose="02020603050405020304" pitchFamily="18" charset="0"/>
                <a:cs typeface="Times New Roman" panose="02020603050405020304" pitchFamily="18" charset="0"/>
              </a:rPr>
              <a:t>Bước 3</a:t>
            </a:r>
            <a:r>
              <a:rPr lang="en-US" altLang="en-US" sz="2800" b="1">
                <a:solidFill>
                  <a:srgbClr val="0000FF"/>
                </a:solidFill>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Đưa con trỏ chuột vào vùng trang vẽ, nhấn giữ nút trái chuột rồi kéo một đoạn dài tùy ý, sau đó thả nút chuột.</a:t>
            </a:r>
          </a:p>
        </p:txBody>
      </p:sp>
      <p:sp>
        <p:nvSpPr>
          <p:cNvPr id="17" name="TextBox 16"/>
          <p:cNvSpPr txBox="1">
            <a:spLocks noChangeArrowheads="1"/>
          </p:cNvSpPr>
          <p:nvPr/>
        </p:nvSpPr>
        <p:spPr bwMode="auto">
          <a:xfrm>
            <a:off x="1289708" y="4613643"/>
            <a:ext cx="9654061" cy="156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14000"/>
              </a:lnSpc>
            </a:pPr>
            <a:r>
              <a:rPr lang="en-US" altLang="en-US" sz="2800" b="1" i="1" u="sng">
                <a:solidFill>
                  <a:srgbClr val="0000FF"/>
                </a:solidFill>
                <a:latin typeface="Times New Roman" panose="02020603050405020304" pitchFamily="18" charset="0"/>
                <a:cs typeface="Times New Roman" panose="02020603050405020304" pitchFamily="18" charset="0"/>
              </a:rPr>
              <a:t>Bước 4</a:t>
            </a:r>
            <a:r>
              <a:rPr lang="en-US" altLang="en-US" sz="2800" b="1">
                <a:solidFill>
                  <a:srgbClr val="0000FF"/>
                </a:solidFill>
                <a:latin typeface="Times New Roman" panose="02020603050405020304" pitchFamily="18" charset="0"/>
                <a:cs typeface="Times New Roman" panose="02020603050405020304" pitchFamily="18" charset="0"/>
              </a:rPr>
              <a:t>:</a:t>
            </a:r>
            <a:r>
              <a:rPr lang="en-US" altLang="en-US" sz="2800">
                <a:latin typeface="Times New Roman" panose="02020603050405020304" pitchFamily="18" charset="0"/>
                <a:cs typeface="Times New Roman" panose="02020603050405020304" pitchFamily="18" charset="0"/>
              </a:rPr>
              <a:t> Đưa con trỏ chuột lên đoạn thẳng vừa vẽ. Nhấn giữ nút trái chuột và kéo cong đoạn thẳng đến khi nào vừa ý thì thả nút chuột </a:t>
            </a:r>
            <a:r>
              <a:rPr lang="en-US" altLang="en-US" sz="2800" smtClean="0">
                <a:latin typeface="Times New Roman" panose="02020603050405020304" pitchFamily="18" charset="0"/>
                <a:cs typeface="Times New Roman" panose="02020603050405020304" pitchFamily="18" charset="0"/>
              </a:rPr>
              <a:t>ra, rồi nháy </a:t>
            </a:r>
            <a:r>
              <a:rPr lang="en-US" altLang="en-US" sz="2800">
                <a:latin typeface="Times New Roman" panose="02020603050405020304" pitchFamily="18" charset="0"/>
                <a:cs typeface="Times New Roman" panose="02020603050405020304" pitchFamily="18" charset="0"/>
              </a:rPr>
              <a:t>chuột lên trang vẽ.</a:t>
            </a:r>
          </a:p>
        </p:txBody>
      </p:sp>
      <p:grpSp>
        <p:nvGrpSpPr>
          <p:cNvPr id="2" name="Group 1"/>
          <p:cNvGrpSpPr/>
          <p:nvPr/>
        </p:nvGrpSpPr>
        <p:grpSpPr>
          <a:xfrm>
            <a:off x="1289710" y="2070894"/>
            <a:ext cx="8864600" cy="609790"/>
            <a:chOff x="1803400" y="2225486"/>
            <a:chExt cx="8864600" cy="609790"/>
          </a:xfrm>
        </p:grpSpPr>
        <p:sp>
          <p:nvSpPr>
            <p:cNvPr id="15" name="TextBox 14"/>
            <p:cNvSpPr txBox="1">
              <a:spLocks noChangeArrowheads="1"/>
            </p:cNvSpPr>
            <p:nvPr/>
          </p:nvSpPr>
          <p:spPr bwMode="auto">
            <a:xfrm>
              <a:off x="1803400" y="2311401"/>
              <a:ext cx="886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b="1" i="1" u="sng">
                  <a:solidFill>
                    <a:srgbClr val="0000FF"/>
                  </a:solidFill>
                  <a:latin typeface="Times New Roman" panose="02020603050405020304" pitchFamily="18" charset="0"/>
                  <a:cs typeface="Times New Roman" panose="02020603050405020304" pitchFamily="18" charset="0"/>
                </a:rPr>
                <a:t>Bước 1</a:t>
              </a:r>
              <a:r>
                <a:rPr lang="en-US" altLang="en-US" sz="2800" b="1">
                  <a:solidFill>
                    <a:srgbClr val="0000FF"/>
                  </a:solidFill>
                  <a:latin typeface="Times New Roman" panose="02020603050405020304" pitchFamily="18" charset="0"/>
                  <a:cs typeface="Times New Roman" panose="02020603050405020304" pitchFamily="18" charset="0"/>
                </a:rPr>
                <a:t>:</a:t>
              </a:r>
              <a:r>
                <a:rPr lang="en-US" altLang="en-US" sz="2800">
                  <a:latin typeface="Times New Roman" panose="02020603050405020304" pitchFamily="18" charset="0"/>
                  <a:cs typeface="Times New Roman" panose="02020603050405020304" pitchFamily="18" charset="0"/>
                </a:rPr>
                <a:t> Nháy chuột lên công cụ vẽ đường cong.</a:t>
              </a:r>
            </a:p>
          </p:txBody>
        </p:sp>
        <p:pic>
          <p:nvPicPr>
            <p:cNvPr id="82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6451" y="2225486"/>
              <a:ext cx="6032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 Box 7"/>
          <p:cNvSpPr txBox="1">
            <a:spLocks noChangeArrowheads="1"/>
          </p:cNvSpPr>
          <p:nvPr/>
        </p:nvSpPr>
        <p:spPr bwMode="auto">
          <a:xfrm>
            <a:off x="763964" y="1237681"/>
            <a:ext cx="4862512" cy="584775"/>
          </a:xfrm>
          <a:prstGeom prst="rect">
            <a:avLst/>
          </a:prstGeom>
          <a:noFill/>
          <a:ln>
            <a:noFill/>
          </a:ln>
          <a:extLst/>
        </p:spPr>
        <p:txBody>
          <a:bodyPr wrap="square">
            <a:spAutoFit/>
          </a:bodyPr>
          <a:lstStyle>
            <a:lvl1pPr marL="514350" indent="-5143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defRPr/>
            </a:pPr>
            <a:r>
              <a:rPr lang="en-US" altLang="en-US" sz="3200" b="1" smtClean="0">
                <a:solidFill>
                  <a:srgbClr val="0000CC"/>
                </a:solidFill>
                <a:latin typeface="Times New Roman" pitchFamily="18" charset="0"/>
                <a:cs typeface="Times New Roman" pitchFamily="18" charset="0"/>
              </a:rPr>
              <a:t>2. Các bước thực hiện:</a:t>
            </a:r>
          </a:p>
        </p:txBody>
      </p:sp>
      <p:sp>
        <p:nvSpPr>
          <p:cNvPr id="21" name="Rectangle 20"/>
          <p:cNvSpPr/>
          <p:nvPr/>
        </p:nvSpPr>
        <p:spPr>
          <a:xfrm>
            <a:off x="3792347" y="157783"/>
            <a:ext cx="481894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smtClea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B. VẼ ĐƯỜNG CONG</a:t>
            </a:r>
            <a:endParaRPr lang="en-US" sz="3600" b="1" ker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54340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box(in)">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ox(i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ox(in)">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614149" y="1087104"/>
            <a:ext cx="10495767" cy="954107"/>
          </a:xfrm>
          <a:prstGeom prst="rect">
            <a:avLst/>
          </a:prstGeom>
          <a:noFill/>
        </p:spPr>
        <p:txBody>
          <a:bodyPr wrap="square">
            <a:spAutoFit/>
          </a:bodyPr>
          <a:lstStyle/>
          <a:p>
            <a:pPr indent="-514350" algn="ctr">
              <a:defRPr/>
            </a:pPr>
            <a:r>
              <a:rPr lang="en-US" sz="2800" b="1" u="sng" smtClean="0">
                <a:solidFill>
                  <a:srgbClr val="FF0000"/>
                </a:solidFill>
                <a:latin typeface="Times New Roman" pitchFamily="18" charset="0"/>
                <a:cs typeface="Times New Roman" pitchFamily="18" charset="0"/>
              </a:rPr>
              <a:t>Lưu ý</a:t>
            </a:r>
            <a:r>
              <a:rPr lang="en-US" sz="2800" b="1" smtClean="0">
                <a:solidFill>
                  <a:srgbClr val="FF0000"/>
                </a:solidFill>
                <a:latin typeface="Times New Roman" pitchFamily="18" charset="0"/>
                <a:cs typeface="Times New Roman" pitchFamily="18" charset="0"/>
              </a:rPr>
              <a:t>: </a:t>
            </a:r>
            <a:r>
              <a:rPr lang="en-US" sz="2800" b="1" smtClean="0">
                <a:solidFill>
                  <a:srgbClr val="0000CC"/>
                </a:solidFill>
                <a:latin typeface="Times New Roman" pitchFamily="18" charset="0"/>
                <a:cs typeface="Times New Roman" pitchFamily="18" charset="0"/>
              </a:rPr>
              <a:t>Khi vẽ, để quay lại thao tác trước đó, em nhấn tổ hợp phím </a:t>
            </a:r>
            <a:r>
              <a:rPr lang="en-US" sz="2800" b="1" smtClean="0">
                <a:solidFill>
                  <a:srgbClr val="FF0000"/>
                </a:solidFill>
                <a:latin typeface="Times New Roman" pitchFamily="18" charset="0"/>
                <a:cs typeface="Times New Roman" pitchFamily="18" charset="0"/>
              </a:rPr>
              <a:t>CTRL + Z</a:t>
            </a:r>
            <a:endParaRPr lang="en-US" sz="2800" dirty="0">
              <a:solidFill>
                <a:srgbClr val="FF0000"/>
              </a:solidFill>
              <a:latin typeface="Times New Roman" pitchFamily="18" charset="0"/>
              <a:cs typeface="Times New Roman" pitchFamily="18" charset="0"/>
            </a:endParaRPr>
          </a:p>
        </p:txBody>
      </p:sp>
      <p:pic>
        <p:nvPicPr>
          <p:cNvPr id="5" name="Content Placeholder 10">
            <a:extLst>
              <a:ext uri="{FF2B5EF4-FFF2-40B4-BE49-F238E27FC236}">
                <a16:creationId xmlns="" xmlns:a16="http://schemas.microsoft.com/office/drawing/2014/main" id="{A0309C93-4511-40DF-AA90-7D92CD3DF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 y="2095803"/>
            <a:ext cx="9364070" cy="4149644"/>
          </a:xfrm>
          <a:prstGeom prst="rect">
            <a:avLst/>
          </a:prstGeom>
        </p:spPr>
      </p:pic>
      <p:sp>
        <p:nvSpPr>
          <p:cNvPr id="6" name="Rectangle 5"/>
          <p:cNvSpPr/>
          <p:nvPr/>
        </p:nvSpPr>
        <p:spPr>
          <a:xfrm>
            <a:off x="1803589" y="5431808"/>
            <a:ext cx="653008" cy="4826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56741" y="4919254"/>
            <a:ext cx="405074" cy="4826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98794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913255" y="1378321"/>
            <a:ext cx="7025885" cy="1143000"/>
          </a:xfrm>
        </p:spPr>
        <p:txBody>
          <a:bodyPr>
            <a:normAutofit/>
          </a:bodyPr>
          <a:lstStyle/>
          <a:p>
            <a:pPr algn="ctr">
              <a:lnSpc>
                <a:spcPct val="100000"/>
              </a:lnSpc>
            </a:pPr>
            <a:r>
              <a:rPr lang="en-US" altLang="en-US" sz="3100" smtClean="0">
                <a:latin typeface="Times New Roman" panose="02020603050405020304" pitchFamily="18" charset="0"/>
                <a:cs typeface="Times New Roman" panose="02020603050405020304" pitchFamily="18" charset="0"/>
              </a:rPr>
              <a:t>Em </a:t>
            </a:r>
            <a:r>
              <a:rPr lang="en-US" altLang="en-US" sz="3100">
                <a:latin typeface="Times New Roman" panose="02020603050405020304" pitchFamily="18" charset="0"/>
                <a:cs typeface="Times New Roman" panose="02020603050405020304" pitchFamily="18" charset="0"/>
              </a:rPr>
              <a:t>hãy </a:t>
            </a:r>
            <a:r>
              <a:rPr lang="en-US" altLang="en-US" sz="3100" smtClean="0">
                <a:latin typeface="Times New Roman" panose="02020603050405020304" pitchFamily="18" charset="0"/>
                <a:cs typeface="Times New Roman" panose="02020603050405020304" pitchFamily="18" charset="0"/>
              </a:rPr>
              <a:t>vẽ hình dưới đây (</a:t>
            </a:r>
            <a:r>
              <a:rPr lang="en-US" altLang="en-US" sz="3100" b="1" smtClean="0">
                <a:latin typeface="Times New Roman" panose="02020603050405020304" pitchFamily="18" charset="0"/>
                <a:cs typeface="Times New Roman" panose="02020603050405020304" pitchFamily="18" charset="0"/>
              </a:rPr>
              <a:t>SGK 45</a:t>
            </a:r>
            <a:r>
              <a:rPr lang="en-US" altLang="en-US" sz="3100" smtClean="0">
                <a:latin typeface="Times New Roman" panose="02020603050405020304" pitchFamily="18" charset="0"/>
                <a:cs typeface="Times New Roman" panose="02020603050405020304" pitchFamily="18" charset="0"/>
              </a:rPr>
              <a:t>):</a:t>
            </a:r>
            <a:endParaRPr lang="en-US" altLang="en-US" sz="3100">
              <a:latin typeface="Times New Roman" panose="02020603050405020304" pitchFamily="18" charset="0"/>
              <a:cs typeface="Times New Roman" panose="02020603050405020304" pitchFamily="18" charset="0"/>
            </a:endParaRPr>
          </a:p>
        </p:txBody>
      </p:sp>
      <p:sp>
        <p:nvSpPr>
          <p:cNvPr id="22" name="TextBox 7"/>
          <p:cNvSpPr txBox="1">
            <a:spLocks noChangeArrowheads="1"/>
          </p:cNvSpPr>
          <p:nvPr/>
        </p:nvSpPr>
        <p:spPr bwMode="auto">
          <a:xfrm>
            <a:off x="438259" y="1099633"/>
            <a:ext cx="26458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b="1" smtClean="0">
                <a:solidFill>
                  <a:srgbClr val="0000CC"/>
                </a:solidFill>
                <a:latin typeface="Times New Roman" panose="02020603050405020304" pitchFamily="18" charset="0"/>
                <a:cs typeface="Times New Roman" panose="02020603050405020304" pitchFamily="18" charset="0"/>
              </a:rPr>
              <a:t>3. Thực hành:</a:t>
            </a:r>
            <a:endParaRPr lang="en-US" altLang="en-US" sz="3200" b="1">
              <a:solidFill>
                <a:srgbClr val="0000CC"/>
              </a:solidFill>
              <a:latin typeface="Times New Roman" panose="02020603050405020304" pitchFamily="18" charset="0"/>
              <a:cs typeface="Times New Roman" panose="02020603050405020304" pitchFamily="18" charset="0"/>
            </a:endParaRPr>
          </a:p>
        </p:txBody>
      </p:sp>
      <p:sp>
        <p:nvSpPr>
          <p:cNvPr id="6" name="Rectangle 5"/>
          <p:cNvSpPr/>
          <p:nvPr/>
        </p:nvSpPr>
        <p:spPr>
          <a:xfrm>
            <a:off x="3792347" y="157783"/>
            <a:ext cx="481894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smtClea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B. VẼ ĐƯỜNG CONG</a:t>
            </a:r>
            <a:endParaRPr lang="en-US" sz="3600" b="1" ker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347" y="2389496"/>
            <a:ext cx="443865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60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19605" y="838963"/>
            <a:ext cx="11899116" cy="1143000"/>
          </a:xfrm>
        </p:spPr>
        <p:txBody>
          <a:bodyPr>
            <a:normAutofit/>
          </a:bodyPr>
          <a:lstStyle/>
          <a:p>
            <a:pPr>
              <a:lnSpc>
                <a:spcPct val="100000"/>
              </a:lnSpc>
            </a:pPr>
            <a:r>
              <a:rPr lang="en-US" altLang="en-US" sz="3100" smtClean="0">
                <a:latin typeface="Times New Roman" panose="02020603050405020304" pitchFamily="18" charset="0"/>
                <a:cs typeface="Times New Roman" panose="02020603050405020304" pitchFamily="18" charset="0"/>
              </a:rPr>
              <a:t>Em </a:t>
            </a:r>
            <a:r>
              <a:rPr lang="en-US" altLang="en-US" sz="3100">
                <a:latin typeface="Times New Roman" panose="02020603050405020304" pitchFamily="18" charset="0"/>
                <a:cs typeface="Times New Roman" panose="02020603050405020304" pitchFamily="18" charset="0"/>
              </a:rPr>
              <a:t>hãy </a:t>
            </a:r>
            <a:r>
              <a:rPr lang="en-US" altLang="en-US" sz="3100" smtClean="0">
                <a:latin typeface="Times New Roman" panose="02020603050405020304" pitchFamily="18" charset="0"/>
                <a:cs typeface="Times New Roman" panose="02020603050405020304" pitchFamily="18" charset="0"/>
              </a:rPr>
              <a:t>sử dụng công cụ vẽ hình thích hợp để vẽ các bức tranh dưới đây.</a:t>
            </a:r>
            <a:endParaRPr lang="en-US" altLang="en-US" sz="3100">
              <a:latin typeface="Times New Roman" panose="02020603050405020304" pitchFamily="18" charset="0"/>
              <a:cs typeface="Times New Roman" panose="02020603050405020304" pitchFamily="18" charset="0"/>
            </a:endParaRPr>
          </a:p>
        </p:txBody>
      </p:sp>
      <p:sp>
        <p:nvSpPr>
          <p:cNvPr id="6" name="Rectangle 5"/>
          <p:cNvSpPr/>
          <p:nvPr/>
        </p:nvSpPr>
        <p:spPr>
          <a:xfrm>
            <a:off x="1950301" y="157783"/>
            <a:ext cx="9240030"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C</a:t>
            </a:r>
            <a:r>
              <a:rPr lang="en-US" sz="3600" b="1" kern="0" smtClea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 HOẠT ĐỘNG ỨNG DỤNG – MỞ RỘNG</a:t>
            </a:r>
            <a:endParaRPr lang="en-US" sz="3600" b="1" ker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857" y="1643775"/>
            <a:ext cx="7543800"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234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2">
            <a:extLst>
              <a:ext uri="{FF2B5EF4-FFF2-40B4-BE49-F238E27FC236}">
                <a16:creationId xmlns:a16="http://schemas.microsoft.com/office/drawing/2014/main" xmlns="" id="{2176E562-305D-40B2-9A81-8EF92101EFDB}"/>
              </a:ext>
            </a:extLst>
          </p:cNvPr>
          <p:cNvSpPr txBox="1">
            <a:spLocks noChangeArrowheads="1"/>
          </p:cNvSpPr>
          <p:nvPr/>
        </p:nvSpPr>
        <p:spPr bwMode="auto">
          <a:xfrm>
            <a:off x="1026585" y="177341"/>
            <a:ext cx="105727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09585" eaLnBrk="1" hangingPunct="1"/>
            <a:r>
              <a:rPr lang="en-US" altLang="en-US" sz="4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NHỮNG ĐIỀU CẦN LƯU Ý</a:t>
            </a:r>
            <a:endParaRPr lang="en-US" alt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BFAAF212-7B02-4992-A99C-8EBFED6E13E9}"/>
              </a:ext>
            </a:extLst>
          </p:cNvPr>
          <p:cNvSpPr txBox="1">
            <a:spLocks noChangeArrowheads="1"/>
          </p:cNvSpPr>
          <p:nvPr/>
        </p:nvSpPr>
        <p:spPr bwMode="auto">
          <a:xfrm>
            <a:off x="406400" y="1464735"/>
            <a:ext cx="100584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09585" eaLnBrk="1" hangingPunct="1"/>
            <a:r>
              <a:rPr lang="en-US" altLang="en-US" sz="3733" b="1" dirty="0">
                <a:solidFill>
                  <a:srgbClr val="0000CC"/>
                </a:solidFill>
                <a:latin typeface="Times New Roman" panose="02020603050405020304" pitchFamily="18" charset="0"/>
                <a:cs typeface="Times New Roman" panose="02020603050405020304" pitchFamily="18" charset="0"/>
              </a:rPr>
              <a:t>1. </a:t>
            </a:r>
            <a:r>
              <a:rPr lang="en-US" altLang="en-US" sz="3733" b="1" dirty="0" err="1">
                <a:solidFill>
                  <a:srgbClr val="0000CC"/>
                </a:solidFill>
                <a:latin typeface="Times New Roman" panose="02020603050405020304" pitchFamily="18" charset="0"/>
                <a:cs typeface="Times New Roman" panose="02020603050405020304" pitchFamily="18" charset="0"/>
              </a:rPr>
              <a:t>Chuẩn</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bị</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đầy</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đủ</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đồ</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dùng</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học</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tập</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vở</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ghi</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bài</a:t>
            </a:r>
            <a:r>
              <a:rPr lang="en-US" altLang="en-US" sz="3733" b="1" dirty="0">
                <a:solidFill>
                  <a:srgbClr val="0000CC"/>
                </a:solidFill>
                <a:latin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a16="http://schemas.microsoft.com/office/drawing/2014/main" xmlns="" id="{04DF3713-83F3-4DA2-AA28-02688269AEF6}"/>
              </a:ext>
            </a:extLst>
          </p:cNvPr>
          <p:cNvSpPr txBox="1">
            <a:spLocks noChangeArrowheads="1"/>
          </p:cNvSpPr>
          <p:nvPr/>
        </p:nvSpPr>
        <p:spPr bwMode="auto">
          <a:xfrm>
            <a:off x="406400" y="2580747"/>
            <a:ext cx="104648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09585" eaLnBrk="1" hangingPunct="1"/>
            <a:r>
              <a:rPr lang="en-US" altLang="en-US" sz="3733" b="1">
                <a:solidFill>
                  <a:srgbClr val="0000CC"/>
                </a:solidFill>
                <a:latin typeface="Times New Roman" panose="02020603050405020304" pitchFamily="18" charset="0"/>
                <a:cs typeface="Times New Roman" panose="02020603050405020304" pitchFamily="18" charset="0"/>
              </a:rPr>
              <a:t>2. Nhấn nút “</a:t>
            </a:r>
            <a:r>
              <a:rPr lang="en-US" altLang="en-US" sz="3733" b="1">
                <a:solidFill>
                  <a:srgbClr val="FF0000"/>
                </a:solidFill>
                <a:latin typeface="Times New Roman" panose="02020603050405020304" pitchFamily="18" charset="0"/>
                <a:cs typeface="Times New Roman" panose="02020603050405020304" pitchFamily="18" charset="0"/>
              </a:rPr>
              <a:t>Tạm dừng</a:t>
            </a:r>
            <a:r>
              <a:rPr lang="en-US" altLang="en-US" sz="3733" b="1">
                <a:solidFill>
                  <a:srgbClr val="0000CC"/>
                </a:solidFill>
                <a:latin typeface="Times New Roman" panose="02020603050405020304" pitchFamily="18" charset="0"/>
                <a:cs typeface="Times New Roman" panose="02020603050405020304" pitchFamily="18" charset="0"/>
              </a:rPr>
              <a:t>” khi phải trả lời câu </a:t>
            </a:r>
            <a:r>
              <a:rPr lang="en-US" altLang="en-US" sz="3733" b="1" smtClean="0">
                <a:solidFill>
                  <a:srgbClr val="0000CC"/>
                </a:solidFill>
                <a:latin typeface="Times New Roman" panose="02020603050405020304" pitchFamily="18" charset="0"/>
                <a:cs typeface="Times New Roman" panose="02020603050405020304" pitchFamily="18" charset="0"/>
              </a:rPr>
              <a:t>hỏi.</a:t>
            </a:r>
            <a:endParaRPr lang="en-US" altLang="en-US" sz="3733" b="1">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5EEA4318-D6A6-41C6-A533-FCF96F8E1D19}"/>
              </a:ext>
            </a:extLst>
          </p:cNvPr>
          <p:cNvSpPr txBox="1">
            <a:spLocks noChangeArrowheads="1"/>
          </p:cNvSpPr>
          <p:nvPr/>
        </p:nvSpPr>
        <p:spPr bwMode="auto">
          <a:xfrm>
            <a:off x="406400" y="3750735"/>
            <a:ext cx="106680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09585" eaLnBrk="1" hangingPunct="1"/>
            <a:r>
              <a:rPr lang="en-US" altLang="en-US" sz="3733" b="1">
                <a:solidFill>
                  <a:srgbClr val="0000CC"/>
                </a:solidFill>
                <a:latin typeface="Times New Roman" panose="02020603050405020304" pitchFamily="18" charset="0"/>
                <a:cs typeface="Times New Roman" panose="02020603050405020304" pitchFamily="18" charset="0"/>
              </a:rPr>
              <a:t>3. Nhấn nút “</a:t>
            </a:r>
            <a:r>
              <a:rPr lang="en-US" altLang="en-US" sz="3733" b="1">
                <a:solidFill>
                  <a:srgbClr val="FF0000"/>
                </a:solidFill>
                <a:latin typeface="Times New Roman" panose="02020603050405020304" pitchFamily="18" charset="0"/>
                <a:cs typeface="Times New Roman" panose="02020603050405020304" pitchFamily="18" charset="0"/>
              </a:rPr>
              <a:t>Tiếp tục</a:t>
            </a:r>
            <a:r>
              <a:rPr lang="en-US" altLang="en-US" sz="3733" b="1">
                <a:solidFill>
                  <a:srgbClr val="0000CC"/>
                </a:solidFill>
                <a:latin typeface="Times New Roman" panose="02020603050405020304" pitchFamily="18" charset="0"/>
                <a:cs typeface="Times New Roman" panose="02020603050405020304" pitchFamily="18" charset="0"/>
              </a:rPr>
              <a:t>” khi đã tìm được câu trả </a:t>
            </a:r>
            <a:r>
              <a:rPr lang="en-US" altLang="en-US" sz="3733" b="1" smtClean="0">
                <a:solidFill>
                  <a:srgbClr val="0000CC"/>
                </a:solidFill>
                <a:latin typeface="Times New Roman" panose="02020603050405020304" pitchFamily="18" charset="0"/>
                <a:cs typeface="Times New Roman" panose="02020603050405020304" pitchFamily="18" charset="0"/>
              </a:rPr>
              <a:t>lời.</a:t>
            </a:r>
            <a:endParaRPr lang="en-US" altLang="en-US" sz="3733" b="1">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0BBBBF53-0725-429F-8261-BD12BF610F79}"/>
              </a:ext>
            </a:extLst>
          </p:cNvPr>
          <p:cNvSpPr txBox="1">
            <a:spLocks noChangeArrowheads="1"/>
          </p:cNvSpPr>
          <p:nvPr/>
        </p:nvSpPr>
        <p:spPr bwMode="auto">
          <a:xfrm>
            <a:off x="501654" y="4893737"/>
            <a:ext cx="11780962"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09585" eaLnBrk="1" hangingPunct="1"/>
            <a:r>
              <a:rPr lang="en-US" altLang="en-US" sz="3733" b="1" dirty="0">
                <a:solidFill>
                  <a:srgbClr val="0000CC"/>
                </a:solidFill>
                <a:latin typeface="Times New Roman" panose="02020603050405020304" pitchFamily="18" charset="0"/>
                <a:cs typeface="Times New Roman" panose="02020603050405020304" pitchFamily="18" charset="0"/>
              </a:rPr>
              <a:t>4. </a:t>
            </a:r>
            <a:r>
              <a:rPr lang="en-US" altLang="en-US" sz="3733" b="1" dirty="0" err="1">
                <a:solidFill>
                  <a:srgbClr val="0000CC"/>
                </a:solidFill>
                <a:latin typeface="Times New Roman" panose="02020603050405020304" pitchFamily="18" charset="0"/>
                <a:cs typeface="Times New Roman" panose="02020603050405020304" pitchFamily="18" charset="0"/>
              </a:rPr>
              <a:t>Học</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tập</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nghiêm</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túc</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làm</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đầy</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đủ</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bài</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tập</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theo</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yêu</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cầu</a:t>
            </a:r>
            <a:r>
              <a:rPr lang="en-US" altLang="en-US" sz="3733" b="1"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36190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19605" y="838963"/>
            <a:ext cx="11899116" cy="1143000"/>
          </a:xfrm>
        </p:spPr>
        <p:txBody>
          <a:bodyPr>
            <a:normAutofit/>
          </a:bodyPr>
          <a:lstStyle/>
          <a:p>
            <a:pPr>
              <a:lnSpc>
                <a:spcPct val="100000"/>
              </a:lnSpc>
            </a:pPr>
            <a:r>
              <a:rPr lang="en-US" altLang="en-US" sz="3100" smtClean="0">
                <a:latin typeface="Times New Roman" panose="02020603050405020304" pitchFamily="18" charset="0"/>
                <a:cs typeface="Times New Roman" panose="02020603050405020304" pitchFamily="18" charset="0"/>
              </a:rPr>
              <a:t>Em </a:t>
            </a:r>
            <a:r>
              <a:rPr lang="en-US" altLang="en-US" sz="3100">
                <a:latin typeface="Times New Roman" panose="02020603050405020304" pitchFamily="18" charset="0"/>
                <a:cs typeface="Times New Roman" panose="02020603050405020304" pitchFamily="18" charset="0"/>
              </a:rPr>
              <a:t>hãy </a:t>
            </a:r>
            <a:r>
              <a:rPr lang="en-US" altLang="en-US" sz="3100" smtClean="0">
                <a:latin typeface="Times New Roman" panose="02020603050405020304" pitchFamily="18" charset="0"/>
                <a:cs typeface="Times New Roman" panose="02020603050405020304" pitchFamily="18" charset="0"/>
              </a:rPr>
              <a:t>sử dụng công cụ vẽ hình thích hợp để vẽ các bức tranh dưới đây.</a:t>
            </a:r>
            <a:endParaRPr lang="en-US" altLang="en-US" sz="3100">
              <a:latin typeface="Times New Roman" panose="02020603050405020304" pitchFamily="18" charset="0"/>
              <a:cs typeface="Times New Roman" panose="02020603050405020304" pitchFamily="18" charset="0"/>
            </a:endParaRPr>
          </a:p>
        </p:txBody>
      </p:sp>
      <p:sp>
        <p:nvSpPr>
          <p:cNvPr id="6" name="Rectangle 5"/>
          <p:cNvSpPr/>
          <p:nvPr/>
        </p:nvSpPr>
        <p:spPr>
          <a:xfrm>
            <a:off x="1950301" y="157783"/>
            <a:ext cx="9240030"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C</a:t>
            </a:r>
            <a:r>
              <a:rPr lang="en-US" sz="3600" b="1" kern="0" smtClea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 HOẠT ĐỘNG ỨNG DỤNG – MỞ RỘNG</a:t>
            </a:r>
            <a:endParaRPr lang="en-US" sz="3600" b="1" ker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endParaRPr>
          </a:p>
        </p:txBody>
      </p:sp>
      <p:sp>
        <p:nvSpPr>
          <p:cNvPr id="2" name="TextBox 1"/>
          <p:cNvSpPr txBox="1"/>
          <p:nvPr/>
        </p:nvSpPr>
        <p:spPr>
          <a:xfrm>
            <a:off x="2074460" y="5848487"/>
            <a:ext cx="2279176" cy="707886"/>
          </a:xfrm>
          <a:prstGeom prst="rect">
            <a:avLst/>
          </a:prstGeom>
          <a:noFill/>
        </p:spPr>
        <p:txBody>
          <a:bodyPr wrap="square" rtlCol="0">
            <a:spAutoFit/>
          </a:bodyPr>
          <a:lstStyle/>
          <a:p>
            <a:pPr algn="ctr"/>
            <a:r>
              <a:rPr lang="en-US" sz="4000" b="1" smtClean="0">
                <a:solidFill>
                  <a:srgbClr val="FF0000"/>
                </a:solidFill>
              </a:rPr>
              <a:t>Núi</a:t>
            </a:r>
            <a:endParaRPr lang="en-US" sz="4000" b="1">
              <a:solidFill>
                <a:srgbClr val="FF0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162" y="1701184"/>
            <a:ext cx="776287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10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E8A2E27-12A6-4C30-A9A0-CB901BB8D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8" y="8550"/>
            <a:ext cx="12192000" cy="6858000"/>
          </a:xfrm>
          <a:prstGeom prst="rect">
            <a:avLst/>
          </a:prstGeom>
        </p:spPr>
      </p:pic>
      <p:sp>
        <p:nvSpPr>
          <p:cNvPr id="2" name="Title 1"/>
          <p:cNvSpPr>
            <a:spLocks noGrp="1"/>
          </p:cNvSpPr>
          <p:nvPr>
            <p:ph type="title"/>
          </p:nvPr>
        </p:nvSpPr>
        <p:spPr>
          <a:xfrm>
            <a:off x="3294634" y="461499"/>
            <a:ext cx="5660788" cy="999065"/>
          </a:xfrm>
          <a:solidFill>
            <a:srgbClr val="FFFF99"/>
          </a:solidFill>
          <a:ln/>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a:noAutofit/>
          </a:bodyPr>
          <a:lstStyle/>
          <a:p>
            <a:pPr algn="ctr"/>
            <a:r>
              <a:rPr lang="en-US" sz="4000" b="1"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EM CẦN GHI NHỚ</a:t>
            </a:r>
            <a:endParaRPr lang="en-US" sz="4000" dirty="0">
              <a:solidFill>
                <a:srgbClr val="C00000"/>
              </a:solidFill>
            </a:endParaRPr>
          </a:p>
        </p:txBody>
      </p:sp>
      <p:sp>
        <p:nvSpPr>
          <p:cNvPr id="3" name="Content Placeholder 2"/>
          <p:cNvSpPr>
            <a:spLocks noGrp="1"/>
          </p:cNvSpPr>
          <p:nvPr>
            <p:ph idx="1"/>
          </p:nvPr>
        </p:nvSpPr>
        <p:spPr>
          <a:xfrm>
            <a:off x="902121" y="1924195"/>
            <a:ext cx="11125755" cy="2390630"/>
          </a:xfrm>
        </p:spPr>
        <p:txBody>
          <a:bodyPr>
            <a:noAutofit/>
          </a:bodyPr>
          <a:lstStyle/>
          <a:p>
            <a:pPr>
              <a:lnSpc>
                <a:spcPct val="200000"/>
              </a:lnSpc>
              <a:buFontTx/>
              <a:buChar char="-"/>
            </a:pPr>
            <a:r>
              <a:rPr lang="en-US" sz="3200" smtClean="0">
                <a:solidFill>
                  <a:srgbClr val="0000CC"/>
                </a:solidFill>
                <a:latin typeface="Times New Roman" panose="02020603050405020304" pitchFamily="18" charset="0"/>
                <a:cs typeface="Times New Roman" panose="02020603050405020304" pitchFamily="18" charset="0"/>
              </a:rPr>
              <a:t>Sử dụng công cụ          để vẽ đường thẳng</a:t>
            </a:r>
            <a:r>
              <a:rPr lang="en-US" sz="3200" smtClean="0">
                <a:solidFill>
                  <a:srgbClr val="0000CC"/>
                </a:solidFill>
                <a:latin typeface="Times New Roman" panose="02020603050405020304" pitchFamily="18" charset="0"/>
                <a:cs typeface="Times New Roman" panose="02020603050405020304" pitchFamily="18" charset="0"/>
              </a:rPr>
              <a:t>.</a:t>
            </a:r>
          </a:p>
          <a:p>
            <a:pPr>
              <a:lnSpc>
                <a:spcPct val="200000"/>
              </a:lnSpc>
              <a:buFontTx/>
              <a:buChar char="-"/>
            </a:pPr>
            <a:r>
              <a:rPr lang="en-US" sz="3200">
                <a:solidFill>
                  <a:srgbClr val="0000CC"/>
                </a:solidFill>
                <a:latin typeface="Times New Roman" panose="02020603050405020304" pitchFamily="18" charset="0"/>
                <a:cs typeface="Times New Roman" panose="02020603050405020304" pitchFamily="18" charset="0"/>
              </a:rPr>
              <a:t>Sử dụng công cụ          để vẽ </a:t>
            </a:r>
            <a:r>
              <a:rPr lang="en-US" sz="3200">
                <a:solidFill>
                  <a:srgbClr val="0000CC"/>
                </a:solidFill>
                <a:latin typeface="Times New Roman" panose="02020603050405020304" pitchFamily="18" charset="0"/>
                <a:cs typeface="Times New Roman" panose="02020603050405020304" pitchFamily="18" charset="0"/>
              </a:rPr>
              <a:t>đường </a:t>
            </a:r>
            <a:r>
              <a:rPr lang="en-US" sz="3200" smtClean="0">
                <a:solidFill>
                  <a:srgbClr val="0000CC"/>
                </a:solidFill>
                <a:latin typeface="Times New Roman" panose="02020603050405020304" pitchFamily="18" charset="0"/>
                <a:cs typeface="Times New Roman" panose="02020603050405020304" pitchFamily="18" charset="0"/>
              </a:rPr>
              <a:t>cong.</a:t>
            </a:r>
            <a:endParaRPr lang="en-US" sz="3200">
              <a:solidFill>
                <a:srgbClr val="0000CC"/>
              </a:solidFill>
              <a:latin typeface="Times New Roman" panose="02020603050405020304" pitchFamily="18" charset="0"/>
              <a:cs typeface="Times New Roman" panose="02020603050405020304" pitchFamily="18" charset="0"/>
            </a:endParaRPr>
          </a:p>
          <a:p>
            <a:pPr>
              <a:lnSpc>
                <a:spcPct val="100000"/>
              </a:lnSpc>
              <a:buFontTx/>
              <a:buChar char="-"/>
            </a:pPr>
            <a:r>
              <a:rPr lang="en-US" sz="3200" smtClean="0">
                <a:solidFill>
                  <a:srgbClr val="0000CC"/>
                </a:solidFill>
                <a:latin typeface="Times New Roman" pitchFamily="18" charset="0"/>
                <a:cs typeface="Times New Roman" pitchFamily="18" charset="0"/>
              </a:rPr>
              <a:t>Nhấn </a:t>
            </a:r>
            <a:r>
              <a:rPr lang="en-US" sz="3200">
                <a:solidFill>
                  <a:srgbClr val="0000CC"/>
                </a:solidFill>
                <a:latin typeface="Times New Roman" pitchFamily="18" charset="0"/>
                <a:cs typeface="Times New Roman" pitchFamily="18" charset="0"/>
              </a:rPr>
              <a:t>giữ phím </a:t>
            </a:r>
            <a:r>
              <a:rPr lang="en-US" sz="3200" b="1">
                <a:solidFill>
                  <a:srgbClr val="FF0000"/>
                </a:solidFill>
                <a:latin typeface="Times New Roman" pitchFamily="18" charset="0"/>
                <a:cs typeface="Times New Roman" pitchFamily="18" charset="0"/>
              </a:rPr>
              <a:t>SHIFT</a:t>
            </a:r>
            <a:r>
              <a:rPr lang="en-US" sz="3200">
                <a:solidFill>
                  <a:srgbClr val="0000CC"/>
                </a:solidFill>
                <a:latin typeface="Times New Roman" pitchFamily="18" charset="0"/>
                <a:cs typeface="Times New Roman" pitchFamily="18" charset="0"/>
              </a:rPr>
              <a:t> trong khi kéo thả chuột để </a:t>
            </a:r>
            <a:r>
              <a:rPr lang="en-US" sz="3200" smtClean="0">
                <a:solidFill>
                  <a:srgbClr val="0000CC"/>
                </a:solidFill>
                <a:latin typeface="Times New Roman" pitchFamily="18" charset="0"/>
                <a:cs typeface="Times New Roman" pitchFamily="18" charset="0"/>
              </a:rPr>
              <a:t>vẽ các </a:t>
            </a:r>
            <a:r>
              <a:rPr lang="en-US" sz="3200">
                <a:solidFill>
                  <a:srgbClr val="0000CC"/>
                </a:solidFill>
                <a:latin typeface="Times New Roman" pitchFamily="18" charset="0"/>
                <a:cs typeface="Times New Roman" pitchFamily="18" charset="0"/>
              </a:rPr>
              <a:t>đường thẳng nằm ngang và thẳng đứng</a:t>
            </a:r>
            <a:r>
              <a:rPr lang="en-US" sz="3200" smtClean="0">
                <a:solidFill>
                  <a:srgbClr val="0000CC"/>
                </a:solidFill>
                <a:latin typeface="Times New Roman" pitchFamily="18" charset="0"/>
                <a:cs typeface="Times New Roman" pitchFamily="18" charset="0"/>
              </a:rPr>
              <a:t>.</a:t>
            </a:r>
          </a:p>
          <a:p>
            <a:pPr>
              <a:lnSpc>
                <a:spcPct val="100000"/>
              </a:lnSpc>
              <a:buFontTx/>
              <a:buChar char="-"/>
            </a:pPr>
            <a:r>
              <a:rPr lang="en-US" sz="3200">
                <a:solidFill>
                  <a:srgbClr val="0000CC"/>
                </a:solidFill>
                <a:latin typeface="Times New Roman" pitchFamily="18" charset="0"/>
                <a:cs typeface="Times New Roman" pitchFamily="18" charset="0"/>
              </a:rPr>
              <a:t>Khi vẽ, để quay lại thao tác trước đó, em nhấn tổ hợp phím </a:t>
            </a:r>
            <a:r>
              <a:rPr lang="en-US" sz="3200" b="1">
                <a:solidFill>
                  <a:srgbClr val="FF0000"/>
                </a:solidFill>
                <a:latin typeface="Times New Roman" pitchFamily="18" charset="0"/>
                <a:cs typeface="Times New Roman" pitchFamily="18" charset="0"/>
              </a:rPr>
              <a:t>CTRL + Z</a:t>
            </a:r>
          </a:p>
          <a:p>
            <a:pPr>
              <a:lnSpc>
                <a:spcPct val="100000"/>
              </a:lnSpc>
              <a:buFontTx/>
              <a:buChar char="-"/>
            </a:pPr>
            <a:endParaRPr lang="en-US" sz="3200" dirty="0">
              <a:solidFill>
                <a:srgbClr val="0000CC"/>
              </a:solidFill>
              <a:latin typeface="Times New Roman" pitchFamily="18" charset="0"/>
              <a:cs typeface="Times New Roman" pitchFamily="18" charset="0"/>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597" y="2197804"/>
            <a:ext cx="759069" cy="56877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2100" y="3260251"/>
            <a:ext cx="800100" cy="590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4582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pic>
          <p:nvPicPr>
            <p:cNvPr id="12" name="b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
            <p:cNvPicPr>
              <a:picLocks noChangeAspect="1"/>
            </p:cNvPicPr>
            <p:nvPr/>
          </p:nvPicPr>
          <p:blipFill rotWithShape="1">
            <a:blip r:embed="rId3">
              <a:extLst>
                <a:ext uri="{28A0092B-C50C-407E-A947-70E740481C1C}">
                  <a14:useLocalDpi xmlns:a14="http://schemas.microsoft.com/office/drawing/2010/main" val="0"/>
                </a:ext>
              </a:extLst>
            </a:blip>
            <a:srcRect l="8541" t="35741" r="76042" b="33519"/>
            <a:stretch/>
          </p:blipFill>
          <p:spPr>
            <a:xfrm>
              <a:off x="1041400" y="2451100"/>
              <a:ext cx="1879600" cy="2108200"/>
            </a:xfrm>
            <a:prstGeom prst="rect">
              <a:avLst/>
            </a:prstGeom>
          </p:spPr>
        </p:pic>
        <p:pic>
          <p:nvPicPr>
            <p:cNvPr id="14" name="2"/>
            <p:cNvPicPr>
              <a:picLocks noChangeAspect="1"/>
            </p:cNvPicPr>
            <p:nvPr/>
          </p:nvPicPr>
          <p:blipFill rotWithShape="1">
            <a:blip r:embed="rId4">
              <a:extLst>
                <a:ext uri="{28A0092B-C50C-407E-A947-70E740481C1C}">
                  <a14:useLocalDpi xmlns:a14="http://schemas.microsoft.com/office/drawing/2010/main" val="0"/>
                </a:ext>
              </a:extLst>
            </a:blip>
            <a:srcRect l="19479" t="9259" r="56875" b="50556"/>
            <a:stretch/>
          </p:blipFill>
          <p:spPr>
            <a:xfrm>
              <a:off x="2374900" y="635000"/>
              <a:ext cx="2882900" cy="2755900"/>
            </a:xfrm>
            <a:prstGeom prst="rect">
              <a:avLst/>
            </a:prstGeom>
          </p:spPr>
        </p:pic>
        <p:pic>
          <p:nvPicPr>
            <p:cNvPr id="15" name="3"/>
            <p:cNvPicPr>
              <a:picLocks noChangeAspect="1"/>
            </p:cNvPicPr>
            <p:nvPr/>
          </p:nvPicPr>
          <p:blipFill rotWithShape="1">
            <a:blip r:embed="rId5">
              <a:extLst>
                <a:ext uri="{28A0092B-C50C-407E-A947-70E740481C1C}">
                  <a14:useLocalDpi xmlns:a14="http://schemas.microsoft.com/office/drawing/2010/main" val="0"/>
                </a:ext>
              </a:extLst>
            </a:blip>
            <a:srcRect l="37500" t="7407" r="44479" b="52037"/>
            <a:stretch/>
          </p:blipFill>
          <p:spPr>
            <a:xfrm>
              <a:off x="4572000" y="508000"/>
              <a:ext cx="2197100" cy="2781300"/>
            </a:xfrm>
            <a:prstGeom prst="rect">
              <a:avLst/>
            </a:prstGeom>
          </p:spPr>
        </p:pic>
        <p:pic>
          <p:nvPicPr>
            <p:cNvPr id="16" name="4"/>
            <p:cNvPicPr>
              <a:picLocks noChangeAspect="1"/>
            </p:cNvPicPr>
            <p:nvPr/>
          </p:nvPicPr>
          <p:blipFill rotWithShape="1">
            <a:blip r:embed="rId6">
              <a:extLst>
                <a:ext uri="{28A0092B-C50C-407E-A947-70E740481C1C}">
                  <a14:useLocalDpi xmlns:a14="http://schemas.microsoft.com/office/drawing/2010/main" val="0"/>
                </a:ext>
              </a:extLst>
            </a:blip>
            <a:srcRect l="52396" t="15926" r="33646" b="54630"/>
            <a:stretch/>
          </p:blipFill>
          <p:spPr>
            <a:xfrm>
              <a:off x="6388100" y="1092200"/>
              <a:ext cx="1701800" cy="2019300"/>
            </a:xfrm>
            <a:prstGeom prst="rect">
              <a:avLst/>
            </a:prstGeom>
          </p:spPr>
        </p:pic>
        <p:pic>
          <p:nvPicPr>
            <p:cNvPr id="17" name="6"/>
            <p:cNvPicPr>
              <a:picLocks noChangeAspect="1"/>
            </p:cNvPicPr>
            <p:nvPr/>
          </p:nvPicPr>
          <p:blipFill rotWithShape="1">
            <a:blip r:embed="rId7">
              <a:extLst>
                <a:ext uri="{28A0092B-C50C-407E-A947-70E740481C1C}">
                  <a14:useLocalDpi xmlns:a14="http://schemas.microsoft.com/office/drawing/2010/main" val="0"/>
                </a:ext>
              </a:extLst>
            </a:blip>
            <a:srcRect l="78333" t="27408" r="7708" b="42222"/>
            <a:stretch/>
          </p:blipFill>
          <p:spPr>
            <a:xfrm>
              <a:off x="9550400" y="1879600"/>
              <a:ext cx="1701800" cy="2082800"/>
            </a:xfrm>
            <a:prstGeom prst="rect">
              <a:avLst/>
            </a:prstGeom>
          </p:spPr>
        </p:pic>
        <p:pic>
          <p:nvPicPr>
            <p:cNvPr id="18" name="5"/>
            <p:cNvPicPr>
              <a:picLocks noChangeAspect="1"/>
            </p:cNvPicPr>
            <p:nvPr/>
          </p:nvPicPr>
          <p:blipFill rotWithShape="1">
            <a:blip r:embed="rId8">
              <a:extLst>
                <a:ext uri="{28A0092B-C50C-407E-A947-70E740481C1C}">
                  <a14:useLocalDpi xmlns:a14="http://schemas.microsoft.com/office/drawing/2010/main" val="0"/>
                </a:ext>
              </a:extLst>
            </a:blip>
            <a:srcRect l="63750" t="14444" r="19688" b="50000"/>
            <a:stretch/>
          </p:blipFill>
          <p:spPr>
            <a:xfrm>
              <a:off x="7772400" y="990600"/>
              <a:ext cx="2019300" cy="2438400"/>
            </a:xfrm>
            <a:prstGeom prst="rect">
              <a:avLst/>
            </a:prstGeom>
          </p:spPr>
        </p:pic>
      </p:grpSp>
      <p:sp>
        <p:nvSpPr>
          <p:cNvPr id="19" name="Rectangle 18"/>
          <p:cNvSpPr/>
          <p:nvPr/>
        </p:nvSpPr>
        <p:spPr>
          <a:xfrm>
            <a:off x="2448952" y="3110960"/>
            <a:ext cx="7913384" cy="2339102"/>
          </a:xfrm>
          <a:prstGeom prst="rect">
            <a:avLst/>
          </a:prstGeom>
          <a:noFill/>
        </p:spPr>
        <p:txBody>
          <a:bodyPr wrap="none" lIns="121920" tIns="60960" rIns="121920" bIns="60960">
            <a:spAutoFit/>
          </a:bodyPr>
          <a:lstStyle/>
          <a:p>
            <a:pPr algn="ctr"/>
            <a:r>
              <a:rPr lang="en-US" sz="7200" b="1" err="1">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rPr>
              <a:t>Cảm</a:t>
            </a:r>
            <a:r>
              <a:rPr lang="en-US" sz="7200" b="1">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rPr>
              <a:t> </a:t>
            </a:r>
            <a:r>
              <a:rPr lang="en-US" sz="7200" b="1" err="1">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rPr>
              <a:t>ơn</a:t>
            </a:r>
            <a:r>
              <a:rPr lang="en-US" sz="7200" b="1">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rPr>
              <a:t> các em</a:t>
            </a:r>
          </a:p>
          <a:p>
            <a:pPr algn="ctr"/>
            <a:r>
              <a:rPr lang="en-US" sz="7200" b="1">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rPr>
              <a:t>đã theo dõi bài học!</a:t>
            </a:r>
          </a:p>
        </p:txBody>
      </p:sp>
    </p:spTree>
    <p:extLst>
      <p:ext uri="{BB962C8B-B14F-4D97-AF65-F5344CB8AC3E}">
        <p14:creationId xmlns:p14="http://schemas.microsoft.com/office/powerpoint/2010/main" val="3778568613"/>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9835" y="150830"/>
            <a:ext cx="5962081" cy="64633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Quan </a:t>
            </a:r>
            <a:r>
              <a:rPr 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sát </a:t>
            </a:r>
            <a:r>
              <a:rPr lang="en-US" sz="36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tranh vẽ dưới đây:</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pic>
        <p:nvPicPr>
          <p:cNvPr id="7" name="Picture 6" descr="E:\CAU LAC BO - TIN HOC\1-GIAO AN CLB TIN HOC\TUAN 21\LOP 3\ANH MAU\SAN BONG DA.png"/>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4620" y="876300"/>
            <a:ext cx="8395309" cy="5588000"/>
          </a:xfrm>
          <a:prstGeom prst="rect">
            <a:avLst/>
          </a:prstGeom>
          <a:noFill/>
          <a:ln>
            <a:noFill/>
          </a:ln>
        </p:spPr>
      </p:pic>
      <p:sp>
        <p:nvSpPr>
          <p:cNvPr id="3" name="Rounded Rectangular Callout 2"/>
          <p:cNvSpPr/>
          <p:nvPr/>
        </p:nvSpPr>
        <p:spPr>
          <a:xfrm>
            <a:off x="6430120" y="5867400"/>
            <a:ext cx="1638300" cy="876300"/>
          </a:xfrm>
          <a:prstGeom prst="wedgeRoundRectCallout">
            <a:avLst>
              <a:gd name="adj1" fmla="val -82849"/>
              <a:gd name="adj2" fmla="val -13894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smtClean="0">
                <a:solidFill>
                  <a:srgbClr val="FF0000"/>
                </a:solidFill>
                <a:latin typeface="Arial" pitchFamily="34" charset="0"/>
                <a:cs typeface="Arial" pitchFamily="34" charset="0"/>
              </a:rPr>
              <a:t>Nét thẳng</a:t>
            </a:r>
            <a:endParaRPr lang="en-US" sz="2800" b="1">
              <a:solidFill>
                <a:srgbClr val="FF0000"/>
              </a:solidFill>
              <a:latin typeface="Arial" pitchFamily="34" charset="0"/>
              <a:cs typeface="Arial" pitchFamily="34" charset="0"/>
            </a:endParaRPr>
          </a:p>
        </p:txBody>
      </p:sp>
      <p:sp>
        <p:nvSpPr>
          <p:cNvPr id="12" name="Rounded Rectangular Callout 11"/>
          <p:cNvSpPr/>
          <p:nvPr/>
        </p:nvSpPr>
        <p:spPr>
          <a:xfrm>
            <a:off x="473820" y="5403850"/>
            <a:ext cx="1638300" cy="876300"/>
          </a:xfrm>
          <a:prstGeom prst="wedgeRoundRectCallout">
            <a:avLst>
              <a:gd name="adj1" fmla="val 96996"/>
              <a:gd name="adj2" fmla="val -51992"/>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smtClean="0">
                <a:solidFill>
                  <a:srgbClr val="FF0000"/>
                </a:solidFill>
                <a:latin typeface="Arial" pitchFamily="34" charset="0"/>
                <a:cs typeface="Arial" pitchFamily="34" charset="0"/>
              </a:rPr>
              <a:t>Nét cong</a:t>
            </a:r>
            <a:endParaRPr lang="en-US" sz="2800" b="1">
              <a:solidFill>
                <a:srgbClr val="FF0000"/>
              </a:solidFill>
              <a:latin typeface="Arial" pitchFamily="34" charset="0"/>
              <a:cs typeface="Arial" pitchFamily="34" charset="0"/>
            </a:endParaRPr>
          </a:p>
        </p:txBody>
      </p:sp>
      <p:sp>
        <p:nvSpPr>
          <p:cNvPr id="14" name="Rounded Rectangular Callout 13"/>
          <p:cNvSpPr/>
          <p:nvPr/>
        </p:nvSpPr>
        <p:spPr>
          <a:xfrm>
            <a:off x="325340" y="1009650"/>
            <a:ext cx="1638300" cy="876300"/>
          </a:xfrm>
          <a:prstGeom prst="wedgeRoundRectCallout">
            <a:avLst>
              <a:gd name="adj1" fmla="val 104748"/>
              <a:gd name="adj2" fmla="val 2337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smtClean="0">
                <a:solidFill>
                  <a:srgbClr val="FF0000"/>
                </a:solidFill>
                <a:latin typeface="Arial" pitchFamily="34" charset="0"/>
                <a:cs typeface="Arial" pitchFamily="34" charset="0"/>
              </a:rPr>
              <a:t>Nét cong</a:t>
            </a:r>
            <a:endParaRPr lang="en-US" sz="2800" b="1">
              <a:solidFill>
                <a:srgbClr val="FF0000"/>
              </a:solidFill>
              <a:latin typeface="Arial" pitchFamily="34" charset="0"/>
              <a:cs typeface="Arial" pitchFamily="34" charset="0"/>
            </a:endParaRPr>
          </a:p>
        </p:txBody>
      </p:sp>
      <p:sp>
        <p:nvSpPr>
          <p:cNvPr id="15" name="Rounded Rectangular Callout 14"/>
          <p:cNvSpPr/>
          <p:nvPr/>
        </p:nvSpPr>
        <p:spPr>
          <a:xfrm>
            <a:off x="10053540" y="1079500"/>
            <a:ext cx="1638300" cy="876300"/>
          </a:xfrm>
          <a:prstGeom prst="wedgeRoundRectCallout">
            <a:avLst>
              <a:gd name="adj1" fmla="val -103779"/>
              <a:gd name="adj2" fmla="val 4366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smtClean="0">
                <a:solidFill>
                  <a:srgbClr val="FF0000"/>
                </a:solidFill>
                <a:latin typeface="Arial" pitchFamily="34" charset="0"/>
                <a:cs typeface="Arial" pitchFamily="34" charset="0"/>
              </a:rPr>
              <a:t>Nét cong</a:t>
            </a:r>
            <a:endParaRPr lang="en-US" sz="2800" b="1">
              <a:solidFill>
                <a:srgbClr val="FF0000"/>
              </a:solidFill>
              <a:latin typeface="Arial" pitchFamily="34" charset="0"/>
              <a:cs typeface="Arial" pitchFamily="34" charset="0"/>
            </a:endParaRPr>
          </a:p>
        </p:txBody>
      </p:sp>
      <p:sp>
        <p:nvSpPr>
          <p:cNvPr id="16" name="Rounded Rectangular Callout 15"/>
          <p:cNvSpPr/>
          <p:nvPr/>
        </p:nvSpPr>
        <p:spPr>
          <a:xfrm>
            <a:off x="10189929" y="5232400"/>
            <a:ext cx="1638300" cy="876300"/>
          </a:xfrm>
          <a:prstGeom prst="wedgeRoundRectCallout">
            <a:avLst>
              <a:gd name="adj1" fmla="val -111531"/>
              <a:gd name="adj2" fmla="val -37499"/>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smtClean="0">
                <a:solidFill>
                  <a:srgbClr val="FF0000"/>
                </a:solidFill>
                <a:latin typeface="Arial" pitchFamily="34" charset="0"/>
                <a:cs typeface="Arial" pitchFamily="34" charset="0"/>
              </a:rPr>
              <a:t>Nét cong</a:t>
            </a:r>
            <a:endParaRPr lang="en-US" sz="2800" b="1">
              <a:solidFill>
                <a:srgbClr val="FF0000"/>
              </a:solidFill>
              <a:latin typeface="Arial" pitchFamily="34" charset="0"/>
              <a:cs typeface="Arial" pitchFamily="34" charset="0"/>
            </a:endParaRPr>
          </a:p>
        </p:txBody>
      </p:sp>
      <p:sp>
        <p:nvSpPr>
          <p:cNvPr id="17" name="Rounded Rectangular Callout 16"/>
          <p:cNvSpPr/>
          <p:nvPr/>
        </p:nvSpPr>
        <p:spPr>
          <a:xfrm>
            <a:off x="3699620" y="2051050"/>
            <a:ext cx="1638300" cy="876300"/>
          </a:xfrm>
          <a:prstGeom prst="wedgeRoundRectCallout">
            <a:avLst>
              <a:gd name="adj1" fmla="val -51841"/>
              <a:gd name="adj2" fmla="val 8424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smtClean="0">
                <a:solidFill>
                  <a:srgbClr val="FF0000"/>
                </a:solidFill>
                <a:latin typeface="Arial" pitchFamily="34" charset="0"/>
                <a:cs typeface="Arial" pitchFamily="34" charset="0"/>
              </a:rPr>
              <a:t>Nét cong</a:t>
            </a:r>
            <a:endParaRPr lang="en-US" sz="2800" b="1">
              <a:solidFill>
                <a:srgbClr val="FF0000"/>
              </a:solidFill>
              <a:latin typeface="Arial" pitchFamily="34" charset="0"/>
              <a:cs typeface="Arial" pitchFamily="34" charset="0"/>
            </a:endParaRPr>
          </a:p>
        </p:txBody>
      </p:sp>
      <p:sp>
        <p:nvSpPr>
          <p:cNvPr id="18" name="Rounded Rectangular Callout 17"/>
          <p:cNvSpPr/>
          <p:nvPr/>
        </p:nvSpPr>
        <p:spPr>
          <a:xfrm>
            <a:off x="6709520" y="2032000"/>
            <a:ext cx="1638300" cy="876300"/>
          </a:xfrm>
          <a:prstGeom prst="wedgeRoundRectCallout">
            <a:avLst>
              <a:gd name="adj1" fmla="val 54361"/>
              <a:gd name="adj2" fmla="val 85689"/>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smtClean="0">
                <a:solidFill>
                  <a:srgbClr val="FF0000"/>
                </a:solidFill>
                <a:latin typeface="Arial" pitchFamily="34" charset="0"/>
                <a:cs typeface="Arial" pitchFamily="34" charset="0"/>
              </a:rPr>
              <a:t>Nét cong</a:t>
            </a:r>
            <a:endParaRPr lang="en-US" sz="2800" b="1">
              <a:solidFill>
                <a:srgbClr val="FF0000"/>
              </a:solidFill>
              <a:latin typeface="Arial" pitchFamily="34" charset="0"/>
              <a:cs typeface="Arial" pitchFamily="34" charset="0"/>
            </a:endParaRPr>
          </a:p>
        </p:txBody>
      </p:sp>
      <p:sp>
        <p:nvSpPr>
          <p:cNvPr id="19" name="Rounded Rectangular Callout 18"/>
          <p:cNvSpPr/>
          <p:nvPr/>
        </p:nvSpPr>
        <p:spPr>
          <a:xfrm>
            <a:off x="9948020" y="3365500"/>
            <a:ext cx="1638300" cy="876300"/>
          </a:xfrm>
          <a:prstGeom prst="wedgeRoundRectCallout">
            <a:avLst>
              <a:gd name="adj1" fmla="val -99128"/>
              <a:gd name="adj2" fmla="val -3460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smtClean="0">
                <a:solidFill>
                  <a:srgbClr val="FF0000"/>
                </a:solidFill>
                <a:latin typeface="Arial" pitchFamily="34" charset="0"/>
                <a:cs typeface="Arial" pitchFamily="34" charset="0"/>
              </a:rPr>
              <a:t>Nét thẳng</a:t>
            </a:r>
            <a:endParaRPr lang="en-US" sz="2800" b="1">
              <a:solidFill>
                <a:srgbClr val="FF0000"/>
              </a:solidFill>
              <a:latin typeface="Arial" pitchFamily="34" charset="0"/>
              <a:cs typeface="Arial" pitchFamily="34" charset="0"/>
            </a:endParaRPr>
          </a:p>
        </p:txBody>
      </p:sp>
      <p:sp>
        <p:nvSpPr>
          <p:cNvPr id="20" name="Rounded Rectangular Callout 19"/>
          <p:cNvSpPr/>
          <p:nvPr/>
        </p:nvSpPr>
        <p:spPr>
          <a:xfrm>
            <a:off x="473820" y="3086100"/>
            <a:ext cx="1638300" cy="876300"/>
          </a:xfrm>
          <a:prstGeom prst="wedgeRoundRectCallout">
            <a:avLst>
              <a:gd name="adj1" fmla="val 98546"/>
              <a:gd name="adj2" fmla="val -1576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smtClean="0">
                <a:solidFill>
                  <a:srgbClr val="FF0000"/>
                </a:solidFill>
                <a:latin typeface="Arial" pitchFamily="34" charset="0"/>
                <a:cs typeface="Arial" pitchFamily="34" charset="0"/>
              </a:rPr>
              <a:t>Nét thẳng</a:t>
            </a:r>
            <a:endParaRPr lang="en-US" sz="28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45471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randombar(horizontal)">
                                      <p:cBhvr>
                                        <p:cTn id="21" dur="500"/>
                                        <p:tgtEl>
                                          <p:spTgt spid="1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500"/>
                                        <p:tgtEl>
                                          <p:spTgt spid="18"/>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randombar(horizontal)">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4" grpId="0" animBg="1"/>
      <p:bldP spid="15" grpId="0" animBg="1"/>
      <p:bldP spid="16" grpId="0" animBg="1"/>
      <p:bldP spid="17" grpId="0" animBg="1"/>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949" y="1819667"/>
            <a:ext cx="11816986" cy="2154436"/>
          </a:xfrm>
          <a:prstGeom prst="rect">
            <a:avLst/>
          </a:prstGeom>
          <a:noFill/>
        </p:spPr>
        <p:txBody>
          <a:bodyPr wrap="square" lIns="121920" tIns="60960" rIns="121920" bIns="60960">
            <a:spAutoFit/>
          </a:bodyPr>
          <a:lstStyle/>
          <a:p>
            <a:pPr algn="ctr"/>
            <a:r>
              <a:rPr lang="en-US" sz="4400" b="1" smtClean="0">
                <a:ln w="1905"/>
                <a:solidFill>
                  <a:srgbClr val="0000CC"/>
                </a:solidFill>
                <a:effectLst>
                  <a:innerShdw blurRad="69850" dist="43180" dir="5400000">
                    <a:srgbClr val="000000">
                      <a:alpha val="65000"/>
                    </a:srgbClr>
                  </a:innerShdw>
                </a:effectLst>
              </a:rPr>
              <a:t>CHỦ ĐỀ 2: EM TẬP VẼ</a:t>
            </a:r>
            <a:endParaRPr lang="en-US" sz="4400" b="1" i="1" smtClean="0">
              <a:ln w="1905"/>
              <a:solidFill>
                <a:srgbClr val="0000CC"/>
              </a:solidFill>
              <a:effectLst>
                <a:innerShdw blurRad="69850" dist="43180" dir="5400000">
                  <a:srgbClr val="000000">
                    <a:alpha val="65000"/>
                  </a:srgbClr>
                </a:innerShdw>
              </a:effectLst>
            </a:endParaRPr>
          </a:p>
          <a:p>
            <a:pPr algn="ctr"/>
            <a:r>
              <a:rPr lang="en-US" sz="4400" b="1" smtClean="0">
                <a:ln w="1905"/>
                <a:solidFill>
                  <a:srgbClr val="FF0000"/>
                </a:solidFill>
                <a:effectLst>
                  <a:innerShdw blurRad="69850" dist="43180" dir="5400000">
                    <a:srgbClr val="000000">
                      <a:alpha val="65000"/>
                    </a:srgbClr>
                  </a:innerShdw>
                </a:effectLst>
              </a:rPr>
              <a:t>BÀI 3: VẼ ĐƯỜNG THẲNG, ĐƯỜNG CONG </a:t>
            </a:r>
            <a:r>
              <a:rPr lang="en-US" sz="4400" b="1" i="1" smtClean="0">
                <a:ln w="1905"/>
                <a:solidFill>
                  <a:srgbClr val="FF0000"/>
                </a:solidFill>
                <a:effectLst>
                  <a:innerShdw blurRad="69850" dist="43180" dir="5400000">
                    <a:srgbClr val="000000">
                      <a:alpha val="65000"/>
                    </a:srgbClr>
                  </a:innerShdw>
                </a:effectLst>
              </a:rPr>
              <a:t>(Tiết 1) </a:t>
            </a:r>
            <a:endParaRPr lang="en-US" sz="4400" b="1" i="1">
              <a:ln w="1905"/>
              <a:solidFill>
                <a:srgbClr val="FF0000"/>
              </a:solidFill>
              <a:effectLst>
                <a:innerShdw blurRad="69850" dist="43180" dir="5400000">
                  <a:srgbClr val="000000">
                    <a:alpha val="65000"/>
                  </a:srgbClr>
                </a:innerShdw>
              </a:effectLst>
            </a:endParaRPr>
          </a:p>
          <a:p>
            <a:pPr algn="ctr"/>
            <a:r>
              <a:rPr lang="en-US" sz="4400" b="1" i="1">
                <a:ln w="1905"/>
                <a:effectLst>
                  <a:innerShdw blurRad="69850" dist="43180" dir="5400000">
                    <a:srgbClr val="000000">
                      <a:alpha val="65000"/>
                    </a:srgbClr>
                  </a:innerShdw>
                </a:effectLst>
              </a:rPr>
              <a:t>(SGK Trang </a:t>
            </a:r>
            <a:r>
              <a:rPr lang="en-US" sz="4400" b="1" i="1" smtClean="0">
                <a:ln w="1905"/>
                <a:effectLst>
                  <a:innerShdw blurRad="69850" dist="43180" dir="5400000">
                    <a:srgbClr val="000000">
                      <a:alpha val="65000"/>
                    </a:srgbClr>
                  </a:innerShdw>
                </a:effectLst>
              </a:rPr>
              <a:t>44)</a:t>
            </a:r>
            <a:endParaRPr lang="en-US" sz="4400" b="1" i="1">
              <a:ln w="1905"/>
              <a:effectLst>
                <a:innerShdw blurRad="69850" dist="43180" dir="5400000">
                  <a:srgbClr val="000000">
                    <a:alpha val="65000"/>
                  </a:srgbClr>
                </a:innerShdw>
              </a:effectLst>
            </a:endParaRPr>
          </a:p>
        </p:txBody>
      </p:sp>
      <p:pic>
        <p:nvPicPr>
          <p:cNvPr id="3" name="图片 10244" descr="23"/>
          <p:cNvPicPr>
            <a:picLocks noChangeAspect="1"/>
          </p:cNvPicPr>
          <p:nvPr/>
        </p:nvPicPr>
        <p:blipFill>
          <a:blip r:embed="rId2"/>
          <a:stretch>
            <a:fillRect/>
          </a:stretch>
        </p:blipFill>
        <p:spPr>
          <a:xfrm>
            <a:off x="9089409" y="3768539"/>
            <a:ext cx="3242026" cy="3018142"/>
          </a:xfrm>
          <a:prstGeom prst="rect">
            <a:avLst/>
          </a:prstGeom>
          <a:noFill/>
          <a:ln w="9525">
            <a:noFill/>
          </a:ln>
        </p:spPr>
      </p:pic>
    </p:spTree>
    <p:extLst>
      <p:ext uri="{BB962C8B-B14F-4D97-AF65-F5344CB8AC3E}">
        <p14:creationId xmlns:p14="http://schemas.microsoft.com/office/powerpoint/2010/main" val="574424981"/>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3"/>
          <p:cNvSpPr/>
          <p:nvPr/>
        </p:nvSpPr>
        <p:spPr>
          <a:xfrm>
            <a:off x="822995" y="1691487"/>
            <a:ext cx="5571067" cy="79586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grpSp>
        <p:nvGrpSpPr>
          <p:cNvPr id="9" name="组合 6"/>
          <p:cNvGrpSpPr/>
          <p:nvPr/>
        </p:nvGrpSpPr>
        <p:grpSpPr>
          <a:xfrm>
            <a:off x="883715" y="1749022"/>
            <a:ext cx="707565" cy="707566"/>
            <a:chOff x="1330341" y="1191167"/>
            <a:chExt cx="530674" cy="530674"/>
          </a:xfrm>
        </p:grpSpPr>
        <p:sp>
          <p:nvSpPr>
            <p:cNvPr id="10" name="椭圆 4"/>
            <p:cNvSpPr/>
            <p:nvPr/>
          </p:nvSpPr>
          <p:spPr>
            <a:xfrm>
              <a:off x="1330341" y="1191167"/>
              <a:ext cx="530674" cy="53067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sz="1867">
                <a:solidFill>
                  <a:prstClr val="white"/>
                </a:solidFill>
                <a:latin typeface="等线"/>
                <a:ea typeface="微软雅黑"/>
              </a:endParaRPr>
            </a:p>
          </p:txBody>
        </p:sp>
        <p:sp>
          <p:nvSpPr>
            <p:cNvPr id="11" name="文本框 5"/>
            <p:cNvSpPr txBox="1"/>
            <p:nvPr/>
          </p:nvSpPr>
          <p:spPr>
            <a:xfrm>
              <a:off x="1406541" y="1210867"/>
              <a:ext cx="138548" cy="438581"/>
            </a:xfrm>
            <a:prstGeom prst="rect">
              <a:avLst/>
            </a:prstGeom>
            <a:noFill/>
          </p:spPr>
          <p:txBody>
            <a:bodyPr wrap="none" rtlCol="0">
              <a:spAutoFit/>
            </a:bodyPr>
            <a:lstStyle/>
            <a:p>
              <a:pPr defTabSz="914377">
                <a:defRPr/>
              </a:pPr>
              <a:endParaRPr lang="zh-CN" altLang="en-US" sz="3200" b="1">
                <a:solidFill>
                  <a:prstClr val="white"/>
                </a:solidFill>
                <a:latin typeface="等线"/>
                <a:ea typeface="微软雅黑"/>
              </a:endParaRPr>
            </a:p>
          </p:txBody>
        </p:sp>
      </p:grpSp>
      <p:sp>
        <p:nvSpPr>
          <p:cNvPr id="21" name="文本框 10"/>
          <p:cNvSpPr txBox="1"/>
          <p:nvPr/>
        </p:nvSpPr>
        <p:spPr>
          <a:xfrm>
            <a:off x="1741978" y="1760541"/>
            <a:ext cx="3552576" cy="584775"/>
          </a:xfrm>
          <a:prstGeom prst="rect">
            <a:avLst/>
          </a:prstGeom>
          <a:noFill/>
        </p:spPr>
        <p:txBody>
          <a:bodyPr wrap="none" rtlCol="0">
            <a:spAutoFit/>
          </a:bodyPr>
          <a:lstStyle/>
          <a:p>
            <a:pPr defTabSz="914377">
              <a:defRPr/>
            </a:pPr>
            <a:r>
              <a:rPr lang="en-US" altLang="zh-CN" sz="3200" b="1">
                <a:solidFill>
                  <a:prstClr val="black"/>
                </a:solidFill>
                <a:latin typeface="Tahoma" pitchFamily="34" charset="0"/>
                <a:ea typeface="Tahoma" pitchFamily="34" charset="0"/>
                <a:cs typeface="Tahoma" pitchFamily="34" charset="0"/>
              </a:rPr>
              <a:t>Mục tiêu bài học</a:t>
            </a:r>
            <a:endParaRPr lang="zh-CN" altLang="en-US" sz="3200" b="1">
              <a:solidFill>
                <a:prstClr val="black"/>
              </a:solidFill>
              <a:latin typeface="Tahoma" pitchFamily="34" charset="0"/>
              <a:ea typeface="微软雅黑"/>
              <a:cs typeface="Tahoma" pitchFamily="34" charset="0"/>
            </a:endParaRPr>
          </a:p>
        </p:txBody>
      </p:sp>
      <p:grpSp>
        <p:nvGrpSpPr>
          <p:cNvPr id="2" name="Group 1"/>
          <p:cNvGrpSpPr/>
          <p:nvPr/>
        </p:nvGrpSpPr>
        <p:grpSpPr>
          <a:xfrm>
            <a:off x="1170045" y="2872242"/>
            <a:ext cx="10686033" cy="795867"/>
            <a:chOff x="1080665" y="3087336"/>
            <a:chExt cx="10686033" cy="795867"/>
          </a:xfrm>
        </p:grpSpPr>
        <p:sp>
          <p:nvSpPr>
            <p:cNvPr id="6" name="圆角矩形 29"/>
            <p:cNvSpPr/>
            <p:nvPr/>
          </p:nvSpPr>
          <p:spPr>
            <a:xfrm>
              <a:off x="1080665" y="3087336"/>
              <a:ext cx="10686033" cy="79586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grpSp>
          <p:nvGrpSpPr>
            <p:cNvPr id="12" name="组合 7"/>
            <p:cNvGrpSpPr/>
            <p:nvPr/>
          </p:nvGrpSpPr>
          <p:grpSpPr>
            <a:xfrm>
              <a:off x="1388196" y="3107858"/>
              <a:ext cx="707565" cy="707566"/>
              <a:chOff x="1330341" y="1880233"/>
              <a:chExt cx="530674" cy="530674"/>
            </a:xfrm>
          </p:grpSpPr>
          <p:sp>
            <p:nvSpPr>
              <p:cNvPr id="13" name="椭圆 33"/>
              <p:cNvSpPr/>
              <p:nvPr/>
            </p:nvSpPr>
            <p:spPr>
              <a:xfrm>
                <a:off x="1330341" y="1880233"/>
                <a:ext cx="530674" cy="53067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sp>
            <p:nvSpPr>
              <p:cNvPr id="14" name="文本框 37"/>
              <p:cNvSpPr txBox="1"/>
              <p:nvPr/>
            </p:nvSpPr>
            <p:spPr>
              <a:xfrm>
                <a:off x="1330341" y="1909161"/>
                <a:ext cx="479939" cy="438581"/>
              </a:xfrm>
              <a:prstGeom prst="rect">
                <a:avLst/>
              </a:prstGeom>
              <a:noFill/>
            </p:spPr>
            <p:txBody>
              <a:bodyPr wrap="none" rtlCol="0">
                <a:spAutoFit/>
              </a:bodyPr>
              <a:lstStyle/>
              <a:p>
                <a:pPr defTabSz="914377">
                  <a:defRPr/>
                </a:pPr>
                <a:r>
                  <a:rPr lang="en-US" altLang="zh-CN" sz="3200" b="1">
                    <a:solidFill>
                      <a:prstClr val="white"/>
                    </a:solidFill>
                    <a:latin typeface="等线"/>
                    <a:ea typeface="微软雅黑"/>
                  </a:rPr>
                  <a:t>01</a:t>
                </a:r>
                <a:endParaRPr lang="zh-CN" altLang="en-US" sz="3200" b="1">
                  <a:solidFill>
                    <a:prstClr val="white"/>
                  </a:solidFill>
                  <a:latin typeface="等线"/>
                  <a:ea typeface="微软雅黑"/>
                </a:endParaRPr>
              </a:p>
            </p:txBody>
          </p:sp>
        </p:grpSp>
        <p:sp>
          <p:nvSpPr>
            <p:cNvPr id="22" name="文本框 45"/>
            <p:cNvSpPr txBox="1"/>
            <p:nvPr/>
          </p:nvSpPr>
          <p:spPr>
            <a:xfrm>
              <a:off x="2159993" y="3211752"/>
              <a:ext cx="6808274" cy="502766"/>
            </a:xfrm>
            <a:prstGeom prst="rect">
              <a:avLst/>
            </a:prstGeom>
            <a:noFill/>
          </p:spPr>
          <p:txBody>
            <a:bodyPr wrap="none" rtlCol="0">
              <a:spAutoFit/>
            </a:bodyPr>
            <a:lstStyle/>
            <a:p>
              <a:pPr>
                <a:defRPr/>
              </a:pPr>
              <a:r>
                <a:rPr lang="en-US" altLang="zh-CN" sz="2667" b="1" smtClean="0">
                  <a:solidFill>
                    <a:prstClr val="black"/>
                  </a:solidFill>
                  <a:latin typeface="Tahoma" pitchFamily="34" charset="0"/>
                  <a:cs typeface="Tahoma" pitchFamily="34" charset="0"/>
                </a:rPr>
                <a:t>Biết sử dụng công cụ vẽ đường thẳng.</a:t>
              </a:r>
              <a:endParaRPr lang="zh-CN" altLang="en-US" sz="2667" b="1" dirty="0">
                <a:solidFill>
                  <a:prstClr val="black"/>
                </a:solidFill>
                <a:latin typeface="Tahoma" pitchFamily="34" charset="0"/>
                <a:cs typeface="Tahoma" pitchFamily="34" charset="0"/>
              </a:endParaRPr>
            </a:p>
          </p:txBody>
        </p:sp>
      </p:grpSp>
      <p:grpSp>
        <p:nvGrpSpPr>
          <p:cNvPr id="3" name="Group 2"/>
          <p:cNvGrpSpPr/>
          <p:nvPr/>
        </p:nvGrpSpPr>
        <p:grpSpPr>
          <a:xfrm>
            <a:off x="1170046" y="4149976"/>
            <a:ext cx="10686032" cy="1162033"/>
            <a:chOff x="1080665" y="4029721"/>
            <a:chExt cx="10686032" cy="1456679"/>
          </a:xfrm>
        </p:grpSpPr>
        <p:sp>
          <p:nvSpPr>
            <p:cNvPr id="7" name="圆角矩形 30"/>
            <p:cNvSpPr/>
            <p:nvPr/>
          </p:nvSpPr>
          <p:spPr>
            <a:xfrm>
              <a:off x="1080665" y="4029721"/>
              <a:ext cx="10686032" cy="1456679"/>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grpSp>
          <p:nvGrpSpPr>
            <p:cNvPr id="15" name="组合 8"/>
            <p:cNvGrpSpPr/>
            <p:nvPr/>
          </p:nvGrpSpPr>
          <p:grpSpPr>
            <a:xfrm>
              <a:off x="1388196" y="4240154"/>
              <a:ext cx="707565" cy="897810"/>
              <a:chOff x="1330341" y="2577061"/>
              <a:chExt cx="530674" cy="673358"/>
            </a:xfrm>
          </p:grpSpPr>
          <p:sp>
            <p:nvSpPr>
              <p:cNvPr id="16" name="椭圆 34"/>
              <p:cNvSpPr/>
              <p:nvPr/>
            </p:nvSpPr>
            <p:spPr>
              <a:xfrm>
                <a:off x="1330341" y="2577061"/>
                <a:ext cx="530674" cy="67335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sp>
            <p:nvSpPr>
              <p:cNvPr id="17" name="文本框 38"/>
              <p:cNvSpPr txBox="1"/>
              <p:nvPr/>
            </p:nvSpPr>
            <p:spPr>
              <a:xfrm>
                <a:off x="1349016" y="2603224"/>
                <a:ext cx="479938" cy="549789"/>
              </a:xfrm>
              <a:prstGeom prst="rect">
                <a:avLst/>
              </a:prstGeom>
              <a:noFill/>
            </p:spPr>
            <p:txBody>
              <a:bodyPr wrap="square" rtlCol="0">
                <a:spAutoFit/>
              </a:bodyPr>
              <a:lstStyle/>
              <a:p>
                <a:pPr defTabSz="914377">
                  <a:defRPr/>
                </a:pPr>
                <a:r>
                  <a:rPr lang="en-US" altLang="zh-CN" sz="3200" b="1">
                    <a:solidFill>
                      <a:prstClr val="white"/>
                    </a:solidFill>
                    <a:latin typeface="等线"/>
                    <a:ea typeface="微软雅黑"/>
                  </a:rPr>
                  <a:t>02</a:t>
                </a:r>
                <a:endParaRPr lang="zh-CN" altLang="en-US" sz="3200" b="1">
                  <a:solidFill>
                    <a:prstClr val="white"/>
                  </a:solidFill>
                  <a:latin typeface="等线"/>
                  <a:ea typeface="微软雅黑"/>
                </a:endParaRPr>
              </a:p>
            </p:txBody>
          </p:sp>
        </p:grpSp>
        <p:sp>
          <p:nvSpPr>
            <p:cNvPr id="23" name="文本框 46"/>
            <p:cNvSpPr txBox="1"/>
            <p:nvPr/>
          </p:nvSpPr>
          <p:spPr>
            <a:xfrm>
              <a:off x="2159994" y="4154138"/>
              <a:ext cx="9354673" cy="630248"/>
            </a:xfrm>
            <a:prstGeom prst="rect">
              <a:avLst/>
            </a:prstGeom>
            <a:noFill/>
          </p:spPr>
          <p:txBody>
            <a:bodyPr wrap="square" rtlCol="0">
              <a:spAutoFit/>
            </a:bodyPr>
            <a:lstStyle/>
            <a:p>
              <a:pPr>
                <a:defRPr/>
              </a:pPr>
              <a:r>
                <a:rPr lang="en-US" altLang="zh-CN" sz="2667" b="1" smtClean="0">
                  <a:solidFill>
                    <a:prstClr val="black"/>
                  </a:solidFill>
                  <a:latin typeface="Tahoma" pitchFamily="34" charset="0"/>
                  <a:cs typeface="Tahoma" pitchFamily="34" charset="0"/>
                </a:rPr>
                <a:t>Vẽ được bức tranh đơn giản có đường thẳng.</a:t>
              </a:r>
              <a:endParaRPr lang="zh-CN" altLang="en-US" sz="2667" b="1" dirty="0">
                <a:solidFill>
                  <a:prstClr val="black"/>
                </a:solidFill>
                <a:latin typeface="Tahoma" pitchFamily="34" charset="0"/>
                <a:cs typeface="Tahoma" pitchFamily="34" charset="0"/>
              </a:endParaRPr>
            </a:p>
          </p:txBody>
        </p:sp>
      </p:grpSp>
      <p:pic>
        <p:nvPicPr>
          <p:cNvPr id="25" name="图片 1"/>
          <p:cNvPicPr>
            <a:picLocks noChangeAspect="1"/>
          </p:cNvPicPr>
          <p:nvPr/>
        </p:nvPicPr>
        <p:blipFill>
          <a:blip r:embed="rId2"/>
          <a:stretch>
            <a:fillRect/>
          </a:stretch>
        </p:blipFill>
        <p:spPr>
          <a:xfrm>
            <a:off x="2025129" y="-126982"/>
            <a:ext cx="8342219" cy="1900445"/>
          </a:xfrm>
          <a:prstGeom prst="rect">
            <a:avLst/>
          </a:prstGeom>
        </p:spPr>
      </p:pic>
    </p:spTree>
    <p:extLst>
      <p:ext uri="{BB962C8B-B14F-4D97-AF65-F5344CB8AC3E}">
        <p14:creationId xmlns:p14="http://schemas.microsoft.com/office/powerpoint/2010/main" val="406184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60900" y="157783"/>
            <a:ext cx="5081840"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smtClea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A. VẼ ĐƯỜNG THẲNG</a:t>
            </a:r>
            <a:endParaRPr lang="en-US" sz="3600" b="1" ker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endParaRPr>
          </a:p>
        </p:txBody>
      </p:sp>
      <p:sp>
        <p:nvSpPr>
          <p:cNvPr id="7" name="Rectangle 6"/>
          <p:cNvSpPr/>
          <p:nvPr/>
        </p:nvSpPr>
        <p:spPr>
          <a:xfrm>
            <a:off x="621555" y="1179195"/>
            <a:ext cx="6700943" cy="584775"/>
          </a:xfrm>
          <a:prstGeom prst="rect">
            <a:avLst/>
          </a:prstGeom>
        </p:spPr>
        <p:txBody>
          <a:bodyPr wrap="square">
            <a:spAutoFit/>
          </a:bodyPr>
          <a:lstStyle/>
          <a:p>
            <a:r>
              <a:rPr lang="en-US" sz="3200" b="1" smtClean="0">
                <a:solidFill>
                  <a:srgbClr val="0000CC"/>
                </a:solidFill>
                <a:latin typeface="Times New Roman" panose="02020603050405020304" pitchFamily="18" charset="0"/>
                <a:cs typeface="Times New Roman" panose="02020603050405020304" pitchFamily="18" charset="0"/>
              </a:rPr>
              <a:t>1. Công cụ vẽ đường thẳng:</a:t>
            </a:r>
            <a:endParaRPr lang="en-US" sz="3200" b="1" dirty="0">
              <a:solidFill>
                <a:srgbClr val="0000CC"/>
              </a:solidFill>
              <a:latin typeface="Times New Roman" panose="02020603050405020304" pitchFamily="18" charset="0"/>
              <a:cs typeface="Times New Roman" panose="02020603050405020304" pitchFamily="18" charset="0"/>
            </a:endParaRPr>
          </a:p>
        </p:txBody>
      </p:sp>
      <p:pic>
        <p:nvPicPr>
          <p:cNvPr id="15" name="Picture 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4028" y="1958977"/>
            <a:ext cx="8491538"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p:cNvGrpSpPr>
            <a:grpSpLocks/>
          </p:cNvGrpSpPr>
          <p:nvPr/>
        </p:nvGrpSpPr>
        <p:grpSpPr bwMode="auto">
          <a:xfrm>
            <a:off x="3387810" y="1958977"/>
            <a:ext cx="1174750" cy="1063625"/>
            <a:chOff x="2209800" y="506895"/>
            <a:chExt cx="1302026" cy="738810"/>
          </a:xfrm>
        </p:grpSpPr>
        <p:cxnSp>
          <p:nvCxnSpPr>
            <p:cNvPr id="17" name="Straight Connector 16"/>
            <p:cNvCxnSpPr/>
            <p:nvPr/>
          </p:nvCxnSpPr>
          <p:spPr>
            <a:xfrm>
              <a:off x="2209800" y="533360"/>
              <a:ext cx="129502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09800" y="1219240"/>
              <a:ext cx="129502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04826" y="506895"/>
              <a:ext cx="7000" cy="7388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09800" y="506895"/>
              <a:ext cx="7000" cy="7388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Rounded Rectangular Callout 20"/>
          <p:cNvSpPr/>
          <p:nvPr/>
        </p:nvSpPr>
        <p:spPr>
          <a:xfrm>
            <a:off x="384685" y="2590802"/>
            <a:ext cx="2379289" cy="1346198"/>
          </a:xfrm>
          <a:prstGeom prst="wedgeRoundRectCallout">
            <a:avLst>
              <a:gd name="adj1" fmla="val 75645"/>
              <a:gd name="adj2" fmla="val -5104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smtClean="0">
                <a:solidFill>
                  <a:srgbClr val="FF0000"/>
                </a:solidFill>
                <a:latin typeface="Arial" pitchFamily="34" charset="0"/>
                <a:cs typeface="Arial" pitchFamily="34" charset="0"/>
              </a:rPr>
              <a:t>Công cụ vẽ đường thẳng</a:t>
            </a:r>
            <a:endParaRPr lang="en-US" sz="28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77671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4" presetClass="entr" presetSubtype="1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randombar(horizontal)">
                                      <p:cBhvr>
                                        <p:cTn id="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TextBox 7"/>
          <p:cNvSpPr txBox="1">
            <a:spLocks noChangeArrowheads="1"/>
          </p:cNvSpPr>
          <p:nvPr/>
        </p:nvSpPr>
        <p:spPr bwMode="auto">
          <a:xfrm>
            <a:off x="438259" y="1290702"/>
            <a:ext cx="41537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b="1" smtClean="0">
                <a:solidFill>
                  <a:srgbClr val="0000CC"/>
                </a:solidFill>
                <a:latin typeface="Times New Roman" panose="02020603050405020304" pitchFamily="18" charset="0"/>
                <a:cs typeface="Times New Roman" panose="02020603050405020304" pitchFamily="18" charset="0"/>
              </a:rPr>
              <a:t>2. Các </a:t>
            </a:r>
            <a:r>
              <a:rPr lang="en-US" altLang="en-US" sz="3200" b="1">
                <a:solidFill>
                  <a:srgbClr val="0000CC"/>
                </a:solidFill>
                <a:latin typeface="Times New Roman" panose="02020603050405020304" pitchFamily="18" charset="0"/>
                <a:cs typeface="Times New Roman" panose="02020603050405020304" pitchFamily="18" charset="0"/>
              </a:rPr>
              <a:t>bước thực hiện:</a:t>
            </a:r>
          </a:p>
        </p:txBody>
      </p:sp>
      <p:sp>
        <p:nvSpPr>
          <p:cNvPr id="21" name="TextBox 20"/>
          <p:cNvSpPr txBox="1"/>
          <p:nvPr/>
        </p:nvSpPr>
        <p:spPr bwMode="auto">
          <a:xfrm>
            <a:off x="1053336" y="2129477"/>
            <a:ext cx="8337103" cy="523220"/>
          </a:xfrm>
          <a:prstGeom prst="rect">
            <a:avLst/>
          </a:prstGeom>
          <a:noFill/>
        </p:spPr>
        <p:txBody>
          <a:bodyPr wrap="square">
            <a:spAutoFit/>
          </a:bodyPr>
          <a:lstStyle/>
          <a:p>
            <a:pPr algn="just">
              <a:defRPr/>
            </a:pPr>
            <a:r>
              <a:rPr lang="en-US" sz="2800" b="1" err="1">
                <a:latin typeface="Times New Roman" pitchFamily="18" charset="0"/>
                <a:cs typeface="Times New Roman" pitchFamily="18" charset="0"/>
              </a:rPr>
              <a:t>Bước</a:t>
            </a:r>
            <a:r>
              <a:rPr lang="en-US" sz="2800" b="1">
                <a:latin typeface="Times New Roman" pitchFamily="18" charset="0"/>
                <a:cs typeface="Times New Roman" pitchFamily="18" charset="0"/>
              </a:rPr>
              <a:t> </a:t>
            </a:r>
            <a:r>
              <a:rPr lang="en-US" sz="2800" b="1" smtClean="0">
                <a:latin typeface="Times New Roman" pitchFamily="18" charset="0"/>
                <a:cs typeface="Times New Roman" pitchFamily="18" charset="0"/>
              </a:rPr>
              <a:t>1</a:t>
            </a:r>
            <a:r>
              <a:rPr lang="en-US" sz="2800" smtClean="0">
                <a:latin typeface="Times New Roman" pitchFamily="18" charset="0"/>
                <a:cs typeface="Times New Roman" pitchFamily="18" charset="0"/>
              </a:rPr>
              <a:t>:Nháy </a:t>
            </a:r>
            <a:r>
              <a:rPr lang="en-US" sz="2800" dirty="0" err="1">
                <a:latin typeface="Times New Roman" pitchFamily="18" charset="0"/>
                <a:cs typeface="Times New Roman" pitchFamily="18" charset="0"/>
              </a:rPr>
              <a:t>chuột</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lên</a:t>
            </a:r>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công cụ </a:t>
            </a:r>
            <a:r>
              <a:rPr lang="en-US" sz="2800" dirty="0" err="1">
                <a:latin typeface="Times New Roman" pitchFamily="18" charset="0"/>
                <a:cs typeface="Times New Roman" pitchFamily="18" charset="0"/>
              </a:rPr>
              <a:t>vẽ</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đường</a:t>
            </a:r>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thẳng.</a:t>
            </a:r>
            <a:endParaRPr lang="en-US" sz="2800" dirty="0">
              <a:latin typeface="Times New Roman" pitchFamily="18" charset="0"/>
              <a:cs typeface="Times New Roman" pitchFamily="18" charset="0"/>
            </a:endParaRPr>
          </a:p>
        </p:txBody>
      </p:sp>
      <p:sp>
        <p:nvSpPr>
          <p:cNvPr id="29" name="TextBox 6"/>
          <p:cNvSpPr txBox="1">
            <a:spLocks noChangeArrowheads="1"/>
          </p:cNvSpPr>
          <p:nvPr/>
        </p:nvSpPr>
        <p:spPr bwMode="auto">
          <a:xfrm>
            <a:off x="1055920" y="2957497"/>
            <a:ext cx="71736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smtClean="0">
                <a:latin typeface="Times New Roman" panose="02020603050405020304" pitchFamily="18" charset="0"/>
                <a:cs typeface="Times New Roman" panose="02020603050405020304" pitchFamily="18" charset="0"/>
              </a:rPr>
              <a:t>Bước 2:</a:t>
            </a:r>
            <a:r>
              <a:rPr lang="en-US" altLang="en-US" sz="2800" smtClean="0">
                <a:latin typeface="Times New Roman" panose="02020603050405020304" pitchFamily="18" charset="0"/>
                <a:cs typeface="Times New Roman" panose="02020603050405020304" pitchFamily="18" charset="0"/>
              </a:rPr>
              <a:t> Chọn độ dày nét vẽ, chọn </a:t>
            </a:r>
            <a:r>
              <a:rPr lang="en-US" altLang="en-US" sz="2800">
                <a:latin typeface="Times New Roman" panose="02020603050405020304" pitchFamily="18" charset="0"/>
                <a:cs typeface="Times New Roman" panose="02020603050405020304" pitchFamily="18" charset="0"/>
              </a:rPr>
              <a:t>màu </a:t>
            </a:r>
            <a:r>
              <a:rPr lang="en-US" altLang="en-US" sz="2800" smtClean="0">
                <a:latin typeface="Times New Roman" panose="02020603050405020304" pitchFamily="18" charset="0"/>
                <a:cs typeface="Times New Roman" panose="02020603050405020304" pitchFamily="18" charset="0"/>
              </a:rPr>
              <a:t>vẽ.</a:t>
            </a:r>
            <a:endParaRPr lang="en-US" altLang="en-US" sz="2800">
              <a:latin typeface="Times New Roman" panose="02020603050405020304" pitchFamily="18" charset="0"/>
              <a:cs typeface="Times New Roman" panose="02020603050405020304" pitchFamily="18" charset="0"/>
            </a:endParaRPr>
          </a:p>
        </p:txBody>
      </p:sp>
      <p:sp>
        <p:nvSpPr>
          <p:cNvPr id="40" name="TextBox 39"/>
          <p:cNvSpPr txBox="1"/>
          <p:nvPr/>
        </p:nvSpPr>
        <p:spPr bwMode="auto">
          <a:xfrm>
            <a:off x="1055920" y="3830304"/>
            <a:ext cx="10056580" cy="954107"/>
          </a:xfrm>
          <a:prstGeom prst="rect">
            <a:avLst/>
          </a:prstGeom>
          <a:noFill/>
        </p:spPr>
        <p:txBody>
          <a:bodyPr wrap="square">
            <a:spAutoFit/>
          </a:bodyPr>
          <a:lstStyle/>
          <a:p>
            <a:pPr indent="-514350" algn="just">
              <a:defRPr/>
            </a:pPr>
            <a:r>
              <a:rPr lang="en-US" sz="2800" b="1" dirty="0" err="1">
                <a:latin typeface="Times New Roman" pitchFamily="18" charset="0"/>
                <a:cs typeface="Times New Roman" pitchFamily="18" charset="0"/>
              </a:rPr>
              <a:t>Bước</a:t>
            </a:r>
            <a:r>
              <a:rPr lang="en-US" sz="2800" b="1" dirty="0">
                <a:latin typeface="Times New Roman" pitchFamily="18" charset="0"/>
                <a:cs typeface="Times New Roman" pitchFamily="18" charset="0"/>
              </a:rPr>
              <a:t> 3: </a:t>
            </a:r>
            <a:r>
              <a:rPr lang="en-US" sz="2800" dirty="0" err="1">
                <a:latin typeface="Times New Roman" pitchFamily="18" charset="0"/>
                <a:cs typeface="Times New Roman" pitchFamily="18" charset="0"/>
              </a:rPr>
              <a:t>Đưa</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trỏ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vẽ</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trỏ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thành</a:t>
            </a:r>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 . </a:t>
            </a:r>
            <a:r>
              <a:rPr lang="en-US" sz="2800" dirty="0" err="1">
                <a:latin typeface="Times New Roman" pitchFamily="18" charset="0"/>
                <a:cs typeface="Times New Roman" pitchFamily="18" charset="0"/>
              </a:rPr>
              <a:t>Kéo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thẳng</a:t>
            </a:r>
            <a:r>
              <a:rPr lang="en-US" sz="2800" dirty="0">
                <a:latin typeface="Times New Roman" pitchFamily="18" charset="0"/>
                <a:cs typeface="Times New Roman" pitchFamily="18" charset="0"/>
              </a:rPr>
              <a:t>.</a:t>
            </a:r>
          </a:p>
        </p:txBody>
      </p:sp>
      <p:pic>
        <p:nvPicPr>
          <p:cNvPr id="4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951" y="4287958"/>
            <a:ext cx="453763" cy="40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3660900" y="157783"/>
            <a:ext cx="5081840"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smtClea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A. VẼ ĐƯỜNG THẲNG</a:t>
            </a:r>
            <a:endParaRPr lang="en-US" sz="3600" b="1" ker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77387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checkerboard(across)">
                                      <p:cBhvr>
                                        <p:cTn id="21" dur="500"/>
                                        <p:tgtEl>
                                          <p:spTgt spid="40"/>
                                        </p:tgtEl>
                                      </p:cBhvr>
                                    </p:animEffect>
                                  </p:childTnLst>
                                </p:cTn>
                              </p:par>
                              <p:par>
                                <p:cTn id="22" presetID="3" presetClass="entr" presetSubtype="10"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blinds(horizontal)">
                                      <p:cBhvr>
                                        <p:cTn id="2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1053336" y="1087104"/>
            <a:ext cx="10056580" cy="954107"/>
          </a:xfrm>
          <a:prstGeom prst="rect">
            <a:avLst/>
          </a:prstGeom>
          <a:noFill/>
        </p:spPr>
        <p:txBody>
          <a:bodyPr wrap="square">
            <a:spAutoFit/>
          </a:bodyPr>
          <a:lstStyle/>
          <a:p>
            <a:pPr indent="-514350" algn="just">
              <a:defRPr/>
            </a:pPr>
            <a:r>
              <a:rPr lang="en-US" sz="2800" b="1" u="sng" smtClean="0">
                <a:solidFill>
                  <a:srgbClr val="FF0000"/>
                </a:solidFill>
                <a:latin typeface="Times New Roman" pitchFamily="18" charset="0"/>
                <a:cs typeface="Times New Roman" pitchFamily="18" charset="0"/>
              </a:rPr>
              <a:t>Lưu ý</a:t>
            </a:r>
            <a:r>
              <a:rPr lang="en-US" sz="2800" b="1" smtClean="0">
                <a:solidFill>
                  <a:srgbClr val="FF0000"/>
                </a:solidFill>
                <a:latin typeface="Times New Roman" pitchFamily="18" charset="0"/>
                <a:cs typeface="Times New Roman" pitchFamily="18" charset="0"/>
              </a:rPr>
              <a:t>: </a:t>
            </a:r>
            <a:r>
              <a:rPr lang="en-US" sz="2800" b="1" i="1" smtClean="0">
                <a:solidFill>
                  <a:srgbClr val="0000CC"/>
                </a:solidFill>
                <a:latin typeface="Times New Roman" pitchFamily="18" charset="0"/>
                <a:cs typeface="Times New Roman" pitchFamily="18" charset="0"/>
              </a:rPr>
              <a:t>Nhấn giữ phím </a:t>
            </a:r>
            <a:r>
              <a:rPr lang="en-US" sz="2800" b="1" smtClean="0">
                <a:solidFill>
                  <a:srgbClr val="FF0000"/>
                </a:solidFill>
                <a:latin typeface="Times New Roman" pitchFamily="18" charset="0"/>
                <a:cs typeface="Times New Roman" pitchFamily="18" charset="0"/>
              </a:rPr>
              <a:t>SHIFT</a:t>
            </a:r>
            <a:r>
              <a:rPr lang="en-US" sz="2800" b="1" i="1" smtClean="0">
                <a:solidFill>
                  <a:srgbClr val="0000CC"/>
                </a:solidFill>
                <a:latin typeface="Times New Roman" pitchFamily="18" charset="0"/>
                <a:cs typeface="Times New Roman" pitchFamily="18" charset="0"/>
              </a:rPr>
              <a:t> trong khi kéo thả chuột để vẽ các đường thẳng nằm ngang và thẳng đứng.</a:t>
            </a:r>
            <a:endParaRPr lang="en-US" sz="2800" i="1" dirty="0">
              <a:solidFill>
                <a:srgbClr val="0000CC"/>
              </a:solidFill>
              <a:latin typeface="Times New Roman" pitchFamily="18" charset="0"/>
              <a:cs typeface="Times New Roman" pitchFamily="18" charset="0"/>
            </a:endParaRPr>
          </a:p>
        </p:txBody>
      </p:sp>
      <p:pic>
        <p:nvPicPr>
          <p:cNvPr id="5" name="Content Placeholder 10">
            <a:extLst>
              <a:ext uri="{FF2B5EF4-FFF2-40B4-BE49-F238E27FC236}">
                <a16:creationId xmlns="" xmlns:a16="http://schemas.microsoft.com/office/drawing/2014/main" id="{A0309C93-4511-40DF-AA90-7D92CD3DF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 y="2095803"/>
            <a:ext cx="9364070" cy="4149644"/>
          </a:xfrm>
          <a:prstGeom prst="rect">
            <a:avLst/>
          </a:prstGeom>
        </p:spPr>
      </p:pic>
      <p:sp>
        <p:nvSpPr>
          <p:cNvPr id="6" name="Rectangle 5"/>
          <p:cNvSpPr/>
          <p:nvPr/>
        </p:nvSpPr>
        <p:spPr>
          <a:xfrm>
            <a:off x="1803589" y="4949207"/>
            <a:ext cx="994202" cy="4826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715344" y="4946551"/>
            <a:ext cx="1223940" cy="4826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37413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33827" y="1849119"/>
            <a:ext cx="11625943" cy="1143000"/>
          </a:xfrm>
        </p:spPr>
        <p:txBody>
          <a:bodyPr>
            <a:normAutofit fontScale="90000"/>
          </a:bodyPr>
          <a:lstStyle/>
          <a:p>
            <a:pPr algn="l">
              <a:lnSpc>
                <a:spcPct val="100000"/>
              </a:lnSpc>
            </a:pPr>
            <a:r>
              <a:rPr lang="en-US" altLang="en-US" sz="3100" b="1" smtClean="0">
                <a:latin typeface="Times New Roman" panose="02020603050405020304" pitchFamily="18" charset="0"/>
                <a:cs typeface="Times New Roman" panose="02020603050405020304" pitchFamily="18" charset="0"/>
              </a:rPr>
              <a:t>Bài 1 – SGK 44</a:t>
            </a:r>
            <a:r>
              <a:rPr lang="en-US" altLang="en-US" sz="3100" smtClean="0">
                <a:latin typeface="Times New Roman" panose="02020603050405020304" pitchFamily="18" charset="0"/>
                <a:cs typeface="Times New Roman" panose="02020603050405020304" pitchFamily="18" charset="0"/>
              </a:rPr>
              <a:t>: </a:t>
            </a:r>
            <a:r>
              <a:rPr lang="en-US" altLang="en-US" sz="3100">
                <a:latin typeface="Times New Roman" panose="02020603050405020304" pitchFamily="18" charset="0"/>
                <a:cs typeface="Times New Roman" panose="02020603050405020304" pitchFamily="18" charset="0"/>
              </a:rPr>
              <a:t>Em hãy sử dụng công cụ vẽ đường thẳng, hình chữ nhật để vẽ hình theo mẫu dưới đây, đặt tên bài vẽ là </a:t>
            </a:r>
            <a:r>
              <a:rPr lang="en-US" altLang="en-US" sz="3100" b="1" smtClean="0">
                <a:solidFill>
                  <a:srgbClr val="FF0000"/>
                </a:solidFill>
                <a:latin typeface="Times New Roman" panose="02020603050405020304" pitchFamily="18" charset="0"/>
                <a:cs typeface="Times New Roman" panose="02020603050405020304" pitchFamily="18" charset="0"/>
              </a:rPr>
              <a:t>ngoi nha</a:t>
            </a:r>
            <a:r>
              <a:rPr lang="en-US" altLang="en-US" sz="3100" smtClean="0">
                <a:latin typeface="Times New Roman" panose="02020603050405020304" pitchFamily="18" charset="0"/>
                <a:cs typeface="Times New Roman" panose="02020603050405020304" pitchFamily="18" charset="0"/>
              </a:rPr>
              <a:t> </a:t>
            </a:r>
            <a:r>
              <a:rPr lang="en-US" altLang="en-US" sz="3100">
                <a:latin typeface="Times New Roman" panose="02020603050405020304" pitchFamily="18" charset="0"/>
                <a:cs typeface="Times New Roman" panose="02020603050405020304" pitchFamily="18" charset="0"/>
              </a:rPr>
              <a:t>rồi lưu vào thư mục trên máy tính.</a:t>
            </a:r>
          </a:p>
        </p:txBody>
      </p:sp>
      <p:sp>
        <p:nvSpPr>
          <p:cNvPr id="22" name="TextBox 7"/>
          <p:cNvSpPr txBox="1">
            <a:spLocks noChangeArrowheads="1"/>
          </p:cNvSpPr>
          <p:nvPr/>
        </p:nvSpPr>
        <p:spPr bwMode="auto">
          <a:xfrm>
            <a:off x="438259" y="1099633"/>
            <a:ext cx="26458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b="1" smtClean="0">
                <a:solidFill>
                  <a:srgbClr val="0000CC"/>
                </a:solidFill>
                <a:latin typeface="Times New Roman" panose="02020603050405020304" pitchFamily="18" charset="0"/>
                <a:cs typeface="Times New Roman" panose="02020603050405020304" pitchFamily="18" charset="0"/>
              </a:rPr>
              <a:t>3. Thực hành:</a:t>
            </a:r>
            <a:endParaRPr lang="en-US" altLang="en-US" sz="3200" b="1">
              <a:solidFill>
                <a:srgbClr val="0000CC"/>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3660900" y="157783"/>
            <a:ext cx="5081840"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smtClea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A. VẼ ĐƯỜNG THẲNG</a:t>
            </a:r>
            <a:endParaRPr lang="en-US" sz="3600" b="1" ker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endParaRPr>
          </a:p>
        </p:txBody>
      </p:sp>
      <p:pic>
        <p:nvPicPr>
          <p:cNvPr id="3073"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3886" y="2676745"/>
            <a:ext cx="3675868" cy="3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779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TotalTime>
  <Words>763</Words>
  <Application>Microsoft Office PowerPoint</Application>
  <PresentationFormat>Custom</PresentationFormat>
  <Paragraphs>81</Paragraphs>
  <Slides>22</Slides>
  <Notes>1</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22</vt:i4>
      </vt:variant>
    </vt:vector>
  </HeadingPairs>
  <TitlesOfParts>
    <vt:vector size="27" baseType="lpstr">
      <vt:lpstr>Office Theme</vt:lpstr>
      <vt:lpstr>1_Office Theme</vt:lpstr>
      <vt:lpstr>2_Office Theme</vt:lpstr>
      <vt:lpstr>3_Office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 – SGK 44: Em hãy sử dụng công cụ vẽ đường thẳng, hình chữ nhật để vẽ hình theo mẫu dưới đây, đặt tên bài vẽ là ngoi nha rồi lưu vào thư mục trên máy tính.</vt:lpstr>
      <vt:lpstr>Bài 2 – SGK 45: Em mở bài vẽ ngoi nha ở bài tập 1, vẽ thêm các chi tiết như hình dưới rồi lưu tiếp bài vẽ.</vt:lpstr>
      <vt:lpstr>Bài 3: Em mở trang vẽ mới và vẽ các hình theo mẫu dưới đây.</vt:lpstr>
      <vt:lpstr>EM CẦN GHI NHỚ</vt:lpstr>
      <vt:lpstr>PowerPoint Presentation</vt:lpstr>
      <vt:lpstr>PowerPoint Presentation</vt:lpstr>
      <vt:lpstr>PowerPoint Presentation</vt:lpstr>
      <vt:lpstr>PowerPoint Presentation</vt:lpstr>
      <vt:lpstr>PowerPoint Presentation</vt:lpstr>
      <vt:lpstr>Em hãy vẽ hình dưới đây (SGK 45):</vt:lpstr>
      <vt:lpstr>Em hãy sử dụng công cụ vẽ hình thích hợp để vẽ các bức tranh dưới đây.</vt:lpstr>
      <vt:lpstr>Em hãy sử dụng công cụ vẽ hình thích hợp để vẽ các bức tranh dưới đây.</vt:lpstr>
      <vt:lpstr>EM CẦN GHI NHỚ</vt:lpstr>
      <vt:lpstr>PowerPoint Presentation</vt:lpstr>
    </vt:vector>
  </TitlesOfParts>
  <Company>Windows 10</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MTC</cp:lastModifiedBy>
  <cp:revision>37</cp:revision>
  <dcterms:created xsi:type="dcterms:W3CDTF">2021-10-26T02:53:30Z</dcterms:created>
  <dcterms:modified xsi:type="dcterms:W3CDTF">2021-11-03T09:54:59Z</dcterms:modified>
</cp:coreProperties>
</file>